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7"/>
  </p:notesMasterIdLst>
  <p:sldIdLst>
    <p:sldId id="272" r:id="rId3"/>
    <p:sldId id="280" r:id="rId4"/>
    <p:sldId id="281" r:id="rId5"/>
    <p:sldId id="314" r:id="rId6"/>
    <p:sldId id="283" r:id="rId7"/>
    <p:sldId id="278" r:id="rId8"/>
    <p:sldId id="310" r:id="rId9"/>
    <p:sldId id="296" r:id="rId10"/>
    <p:sldId id="305" r:id="rId11"/>
    <p:sldId id="307" r:id="rId12"/>
    <p:sldId id="324" r:id="rId13"/>
    <p:sldId id="315" r:id="rId14"/>
    <p:sldId id="316" r:id="rId15"/>
    <p:sldId id="317" r:id="rId16"/>
    <p:sldId id="318" r:id="rId17"/>
    <p:sldId id="323" r:id="rId18"/>
    <p:sldId id="325" r:id="rId19"/>
    <p:sldId id="319" r:id="rId20"/>
    <p:sldId id="320" r:id="rId21"/>
    <p:sldId id="321" r:id="rId22"/>
    <p:sldId id="322" r:id="rId23"/>
    <p:sldId id="326" r:id="rId24"/>
    <p:sldId id="292"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99FF99"/>
    <a:srgbClr val="CC99FF"/>
    <a:srgbClr val="99FF66"/>
    <a:srgbClr val="FF9999"/>
    <a:srgbClr val="66FFFF"/>
    <a:srgbClr val="FF5050"/>
    <a:srgbClr val="FF7C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326" autoAdjust="0"/>
  </p:normalViewPr>
  <p:slideViewPr>
    <p:cSldViewPr snapToGrid="0">
      <p:cViewPr varScale="1">
        <p:scale>
          <a:sx n="87" d="100"/>
          <a:sy n="87" d="100"/>
        </p:scale>
        <p:origin x="20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a:p>
        </p:txBody>
      </p:sp>
    </p:spTree>
    <p:extLst>
      <p:ext uri="{BB962C8B-B14F-4D97-AF65-F5344CB8AC3E}">
        <p14:creationId xmlns:p14="http://schemas.microsoft.com/office/powerpoint/2010/main" val="299788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425794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24</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339233" y="268151"/>
            <a:ext cx="11513531" cy="6321700"/>
          </a:xfrm>
          <a:prstGeom prst="rect">
            <a:avLst/>
          </a:prstGeom>
          <a:noFill/>
          <a:ln>
            <a:noFill/>
          </a:ln>
        </p:spPr>
      </p:pic>
      <p:sp>
        <p:nvSpPr>
          <p:cNvPr id="39" name="Google Shape;39;p7"/>
          <p:cNvSpPr txBox="1">
            <a:spLocks noGrp="1"/>
          </p:cNvSpPr>
          <p:nvPr>
            <p:ph type="body" idx="1"/>
          </p:nvPr>
        </p:nvSpPr>
        <p:spPr>
          <a:xfrm>
            <a:off x="1328500" y="2534033"/>
            <a:ext cx="3868800" cy="3027200"/>
          </a:xfrm>
          <a:prstGeom prst="rect">
            <a:avLst/>
          </a:prstGeom>
        </p:spPr>
        <p:txBody>
          <a:bodyPr spcFirstLastPara="1" wrap="square" lIns="91425" tIns="91425" rIns="91425" bIns="91425" anchor="t" anchorCtr="0">
            <a:noAutofit/>
          </a:bodyPr>
          <a:lstStyle>
            <a:lvl1pPr marL="609585" lvl="0" indent="-440256">
              <a:lnSpc>
                <a:spcPct val="100000"/>
              </a:lnSpc>
              <a:spcBef>
                <a:spcPts val="0"/>
              </a:spcBef>
              <a:spcAft>
                <a:spcPts val="0"/>
              </a:spcAft>
              <a:buClr>
                <a:schemeClr val="dk2"/>
              </a:buClr>
              <a:buSzPts val="1600"/>
              <a:buChar char="●"/>
              <a:defRPr sz="2133">
                <a:solidFill>
                  <a:schemeClr val="dk2"/>
                </a:solidFill>
              </a:defRPr>
            </a:lvl1pPr>
            <a:lvl2pPr marL="1219170" lvl="1" indent="-440256">
              <a:lnSpc>
                <a:spcPct val="100000"/>
              </a:lnSpc>
              <a:spcBef>
                <a:spcPts val="2133"/>
              </a:spcBef>
              <a:spcAft>
                <a:spcPts val="0"/>
              </a:spcAft>
              <a:buClr>
                <a:schemeClr val="dk2"/>
              </a:buClr>
              <a:buSzPts val="1600"/>
              <a:buChar char="○"/>
              <a:defRPr sz="2133">
                <a:solidFill>
                  <a:schemeClr val="dk2"/>
                </a:solidFill>
              </a:defRPr>
            </a:lvl2pPr>
            <a:lvl3pPr marL="1828754" lvl="2" indent="-440256">
              <a:lnSpc>
                <a:spcPct val="100000"/>
              </a:lnSpc>
              <a:spcBef>
                <a:spcPts val="2133"/>
              </a:spcBef>
              <a:spcAft>
                <a:spcPts val="0"/>
              </a:spcAft>
              <a:buClr>
                <a:schemeClr val="dk2"/>
              </a:buClr>
              <a:buSzPts val="1600"/>
              <a:buChar char="■"/>
              <a:defRPr sz="2133">
                <a:solidFill>
                  <a:schemeClr val="dk2"/>
                </a:solidFill>
              </a:defRPr>
            </a:lvl3pPr>
            <a:lvl4pPr marL="2438339" lvl="3" indent="-440256">
              <a:lnSpc>
                <a:spcPct val="100000"/>
              </a:lnSpc>
              <a:spcBef>
                <a:spcPts val="2133"/>
              </a:spcBef>
              <a:spcAft>
                <a:spcPts val="0"/>
              </a:spcAft>
              <a:buClr>
                <a:schemeClr val="dk2"/>
              </a:buClr>
              <a:buSzPts val="1600"/>
              <a:buChar char="●"/>
              <a:defRPr sz="2133">
                <a:solidFill>
                  <a:schemeClr val="dk2"/>
                </a:solidFill>
              </a:defRPr>
            </a:lvl4pPr>
            <a:lvl5pPr marL="3047924" lvl="4" indent="-440256">
              <a:lnSpc>
                <a:spcPct val="100000"/>
              </a:lnSpc>
              <a:spcBef>
                <a:spcPts val="2133"/>
              </a:spcBef>
              <a:spcAft>
                <a:spcPts val="0"/>
              </a:spcAft>
              <a:buClr>
                <a:schemeClr val="dk2"/>
              </a:buClr>
              <a:buSzPts val="1600"/>
              <a:buChar char="○"/>
              <a:defRPr sz="2133">
                <a:solidFill>
                  <a:schemeClr val="dk2"/>
                </a:solidFill>
              </a:defRPr>
            </a:lvl5pPr>
            <a:lvl6pPr marL="3657509" lvl="5" indent="-440256">
              <a:lnSpc>
                <a:spcPct val="100000"/>
              </a:lnSpc>
              <a:spcBef>
                <a:spcPts val="2133"/>
              </a:spcBef>
              <a:spcAft>
                <a:spcPts val="0"/>
              </a:spcAft>
              <a:buClr>
                <a:schemeClr val="dk2"/>
              </a:buClr>
              <a:buSzPts val="1600"/>
              <a:buChar char="■"/>
              <a:defRPr sz="2133">
                <a:solidFill>
                  <a:schemeClr val="dk2"/>
                </a:solidFill>
              </a:defRPr>
            </a:lvl6pPr>
            <a:lvl7pPr marL="4267093" lvl="6" indent="-440256">
              <a:lnSpc>
                <a:spcPct val="100000"/>
              </a:lnSpc>
              <a:spcBef>
                <a:spcPts val="2133"/>
              </a:spcBef>
              <a:spcAft>
                <a:spcPts val="0"/>
              </a:spcAft>
              <a:buClr>
                <a:schemeClr val="dk2"/>
              </a:buClr>
              <a:buSzPts val="1600"/>
              <a:buChar char="●"/>
              <a:defRPr sz="2133">
                <a:solidFill>
                  <a:schemeClr val="dk2"/>
                </a:solidFill>
              </a:defRPr>
            </a:lvl7pPr>
            <a:lvl8pPr marL="4876678" lvl="7" indent="-440256">
              <a:lnSpc>
                <a:spcPct val="100000"/>
              </a:lnSpc>
              <a:spcBef>
                <a:spcPts val="2133"/>
              </a:spcBef>
              <a:spcAft>
                <a:spcPts val="0"/>
              </a:spcAft>
              <a:buClr>
                <a:schemeClr val="dk2"/>
              </a:buClr>
              <a:buSzPts val="1600"/>
              <a:buChar char="○"/>
              <a:defRPr sz="2133">
                <a:solidFill>
                  <a:schemeClr val="dk2"/>
                </a:solidFill>
              </a:defRPr>
            </a:lvl8pPr>
            <a:lvl9pPr marL="5486263" lvl="8" indent="-440256">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68568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9/29/2021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9/29/2021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0933" y="1677063"/>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9904697" y="1870051"/>
            <a:ext cx="2087854" cy="236048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a:ln w="12700" cmpd="sng">
                    <a:solidFill>
                      <a:schemeClr val="accent4"/>
                    </a:solidFill>
                    <a:prstDash val="solid"/>
                  </a:ln>
                  <a:solidFill>
                    <a:srgbClr val="FFFF00"/>
                  </a:solidFill>
                  <a:effectLst/>
                </a:rPr>
                <a:t>a</a:t>
              </a: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164538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916810" y="1287079"/>
            <a:ext cx="6923875" cy="3378705"/>
          </a:xfrm>
          <a:prstGeom prst="cloudCallout">
            <a:avLst>
              <a:gd name="adj1" fmla="val 75407"/>
              <a:gd name="adj2" fmla="val 7082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Con hãy lấy ví dụ về từ ghép tổng hợp và từ ghép phân loại!</a:t>
            </a:r>
            <a:endParaRPr lang="en-US" sz="3200" dirty="0">
              <a:solidFill>
                <a:schemeClr val="tx1"/>
              </a:solidFill>
            </a:endParaRPr>
          </a:p>
        </p:txBody>
      </p:sp>
    </p:spTree>
    <p:extLst>
      <p:ext uri="{BB962C8B-B14F-4D97-AF65-F5344CB8AC3E}">
        <p14:creationId xmlns:p14="http://schemas.microsoft.com/office/powerpoint/2010/main" val="89812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2211077"/>
            <a:ext cx="10737751" cy="1435101"/>
            <a:chOff x="-8052" y="1484784"/>
            <a:chExt cx="9469074"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411134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899077" y="5486987"/>
            <a:ext cx="10737752"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3694249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943" y="881467"/>
            <a:ext cx="10638971" cy="1077218"/>
          </a:xfrm>
          <a:prstGeom prst="rect">
            <a:avLst/>
          </a:prstGeom>
        </p:spPr>
        <p:txBody>
          <a:bodyPr wrap="square">
            <a:spAutoFit/>
          </a:bodyPr>
          <a:lstStyle/>
          <a:p>
            <a:pPr algn="just">
              <a:spcBef>
                <a:spcPct val="50000"/>
              </a:spcBef>
            </a:pPr>
            <a:r>
              <a:rPr lang="en-US" altLang="en-US" sz="3200">
                <a:latin typeface="Times New Roman" panose="02020603050405020304" pitchFamily="18" charset="0"/>
                <a:cs typeface="Times New Roman" panose="02020603050405020304" pitchFamily="18" charset="0"/>
              </a:rPr>
              <a:t>Bài 2</a:t>
            </a:r>
            <a:r>
              <a:rPr lang="vi-VN" altLang="en-US" sz="3200">
                <a:cs typeface="Times New Roman" panose="02020603050405020304" pitchFamily="18" charset="0"/>
              </a:rPr>
              <a:t>. Viết các từ ghép (được in đậm) trong những câu dưới đây vào ô thích hợp trong bảng phân loại từ ghép:</a:t>
            </a:r>
          </a:p>
        </p:txBody>
      </p:sp>
      <p:grpSp>
        <p:nvGrpSpPr>
          <p:cNvPr id="4" name="Group 12"/>
          <p:cNvGrpSpPr>
            <a:grpSpLocks/>
          </p:cNvGrpSpPr>
          <p:nvPr/>
        </p:nvGrpSpPr>
        <p:grpSpPr bwMode="auto">
          <a:xfrm>
            <a:off x="744583" y="2177628"/>
            <a:ext cx="10698479" cy="2120052"/>
            <a:chOff x="144" y="1440"/>
            <a:chExt cx="5472" cy="1462"/>
          </a:xfrm>
        </p:grpSpPr>
        <p:sp>
          <p:nvSpPr>
            <p:cNvPr id="5" name="AutoShape 9" descr="Water droplets"/>
            <p:cNvSpPr>
              <a:spLocks noChangeArrowheads="1"/>
            </p:cNvSpPr>
            <p:nvPr/>
          </p:nvSpPr>
          <p:spPr bwMode="auto">
            <a:xfrm>
              <a:off x="144" y="1440"/>
              <a:ext cx="5472" cy="1344"/>
            </a:xfrm>
            <a:prstGeom prst="flowChartAlternateProcess">
              <a:avLst/>
            </a:prstGeom>
            <a:blipFill dpi="0" rotWithShape="0">
              <a:blip r:embed="rId2">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Text Box 10"/>
            <p:cNvSpPr txBox="1">
              <a:spLocks noChangeArrowheads="1"/>
            </p:cNvSpPr>
            <p:nvPr/>
          </p:nvSpPr>
          <p:spPr bwMode="auto">
            <a:xfrm>
              <a:off x="204" y="1488"/>
              <a:ext cx="5412"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a) Từ ngoài vọng vào tiếng chuông </a:t>
              </a:r>
              <a:r>
                <a:rPr lang="en-US" altLang="en-US" sz="2800" b="1">
                  <a:latin typeface="Times New Roman" panose="02020603050405020304" pitchFamily="18" charset="0"/>
                  <a:cs typeface="Times New Roman" panose="02020603050405020304" pitchFamily="18" charset="0"/>
                </a:rPr>
                <a:t>xe điện</a:t>
              </a:r>
              <a:r>
                <a:rPr lang="en-US" altLang="en-US" sz="2800">
                  <a:latin typeface="Times New Roman" panose="02020603050405020304" pitchFamily="18" charset="0"/>
                  <a:cs typeface="Times New Roman" panose="02020603050405020304" pitchFamily="18" charset="0"/>
                </a:rPr>
                <a:t> lẫn tiếng chuông </a:t>
              </a:r>
              <a:r>
                <a:rPr lang="en-US" altLang="en-US" sz="2800" b="1">
                  <a:latin typeface="Times New Roman" panose="02020603050405020304" pitchFamily="18" charset="0"/>
                  <a:cs typeface="Times New Roman" panose="02020603050405020304" pitchFamily="18" charset="0"/>
                </a:rPr>
                <a:t>xe đạp</a:t>
              </a:r>
              <a:r>
                <a:rPr lang="en-US" altLang="en-US" sz="2800">
                  <a:latin typeface="Times New Roman" panose="02020603050405020304" pitchFamily="18" charset="0"/>
                  <a:cs typeface="Times New Roman" panose="02020603050405020304" pitchFamily="18" charset="0"/>
                </a:rPr>
                <a:t> lanh canh không ngớt, tiếng còi </a:t>
              </a:r>
              <a:r>
                <a:rPr lang="en-US" altLang="en-US" sz="2800" b="1">
                  <a:latin typeface="Times New Roman" panose="02020603050405020304" pitchFamily="18" charset="0"/>
                  <a:cs typeface="Times New Roman" panose="02020603050405020304" pitchFamily="18" charset="0"/>
                </a:rPr>
                <a:t>tàu hoả</a:t>
              </a:r>
              <a:r>
                <a:rPr lang="en-US" altLang="en-US" sz="2800">
                  <a:latin typeface="Times New Roman" panose="02020603050405020304" pitchFamily="18" charset="0"/>
                  <a:cs typeface="Times New Roman" panose="02020603050405020304" pitchFamily="18" charset="0"/>
                </a:rPr>
                <a:t> thét lên, tiếng bánh xe đập trên </a:t>
              </a:r>
              <a:r>
                <a:rPr lang="en-US" altLang="en-US" sz="2800" b="1">
                  <a:latin typeface="Times New Roman" panose="02020603050405020304" pitchFamily="18" charset="0"/>
                  <a:cs typeface="Times New Roman" panose="02020603050405020304" pitchFamily="18" charset="0"/>
                </a:rPr>
                <a:t>đường ray</a:t>
              </a:r>
              <a:r>
                <a:rPr lang="en-US" altLang="en-US" sz="2800">
                  <a:latin typeface="Times New Roman" panose="02020603050405020304" pitchFamily="18" charset="0"/>
                  <a:cs typeface="Times New Roman" panose="02020603050405020304" pitchFamily="18" charset="0"/>
                </a:rPr>
                <a:t> và tiếng </a:t>
              </a:r>
              <a:r>
                <a:rPr lang="en-US" altLang="en-US" sz="2800" b="1">
                  <a:latin typeface="Times New Roman" panose="02020603050405020304" pitchFamily="18" charset="0"/>
                  <a:cs typeface="Times New Roman" panose="02020603050405020304" pitchFamily="18" charset="0"/>
                </a:rPr>
                <a:t>máy bay</a:t>
              </a:r>
              <a:r>
                <a:rPr lang="en-US" altLang="en-US" sz="2800">
                  <a:latin typeface="Times New Roman" panose="02020603050405020304" pitchFamily="18" charset="0"/>
                  <a:cs typeface="Times New Roman" panose="02020603050405020304" pitchFamily="18" charset="0"/>
                </a:rPr>
                <a:t> gầm rít trên bầu trời.</a:t>
              </a:r>
            </a:p>
            <a:p>
              <a:pPr algn="r" eaLnBrk="1" hangingPunct="1">
                <a:lnSpc>
                  <a:spcPct val="60000"/>
                </a:lnSpc>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Theo </a:t>
              </a:r>
              <a:r>
                <a:rPr lang="en-US" altLang="en-US" sz="2400" b="1">
                  <a:latin typeface="Times New Roman" panose="02020603050405020304" pitchFamily="18" charset="0"/>
                  <a:cs typeface="Times New Roman" panose="02020603050405020304" pitchFamily="18" charset="0"/>
                </a:rPr>
                <a:t>Tô Ngọc Hiến</a:t>
              </a:r>
            </a:p>
          </p:txBody>
        </p:sp>
      </p:grpSp>
      <p:grpSp>
        <p:nvGrpSpPr>
          <p:cNvPr id="7" name="Group 13"/>
          <p:cNvGrpSpPr>
            <a:grpSpLocks/>
          </p:cNvGrpSpPr>
          <p:nvPr/>
        </p:nvGrpSpPr>
        <p:grpSpPr bwMode="auto">
          <a:xfrm>
            <a:off x="744583" y="4274439"/>
            <a:ext cx="10698479" cy="1816428"/>
            <a:chOff x="144" y="2928"/>
            <a:chExt cx="5472" cy="1114"/>
          </a:xfrm>
        </p:grpSpPr>
        <p:sp>
          <p:nvSpPr>
            <p:cNvPr id="8" name="AutoShape 11" descr="Water droplets"/>
            <p:cNvSpPr>
              <a:spLocks noChangeArrowheads="1"/>
            </p:cNvSpPr>
            <p:nvPr/>
          </p:nvSpPr>
          <p:spPr bwMode="auto">
            <a:xfrm>
              <a:off x="144" y="2942"/>
              <a:ext cx="5472" cy="1100"/>
            </a:xfrm>
            <a:prstGeom prst="flowChartAlternateProcess">
              <a:avLst/>
            </a:prstGeom>
            <a:blipFill dpi="0" rotWithShape="0">
              <a:blip r:embed="rId2">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Rectangle 10"/>
            <p:cNvSpPr>
              <a:spLocks noChangeArrowheads="1"/>
            </p:cNvSpPr>
            <p:nvPr/>
          </p:nvSpPr>
          <p:spPr bwMode="auto">
            <a:xfrm>
              <a:off x="240" y="2928"/>
              <a:ext cx="5376" cy="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a:latin typeface="Times New Roman" panose="02020603050405020304" pitchFamily="18" charset="0"/>
                  <a:cs typeface="Times New Roman" panose="02020603050405020304" pitchFamily="18" charset="0"/>
                </a:rPr>
                <a:t>b) Dưới ô cửa máy bay hiện ra </a:t>
              </a:r>
              <a:r>
                <a:rPr lang="en-US" altLang="en-US" sz="2800" b="1">
                  <a:latin typeface="Times New Roman" panose="02020603050405020304" pitchFamily="18" charset="0"/>
                  <a:cs typeface="Times New Roman" panose="02020603050405020304" pitchFamily="18" charset="0"/>
                </a:rPr>
                <a:t>ruộng đồng, làng xóm, núi non</a:t>
              </a:r>
              <a:r>
                <a:rPr lang="en-US" altLang="en-US" sz="2800">
                  <a:latin typeface="Times New Roman" panose="02020603050405020304" pitchFamily="18" charset="0"/>
                  <a:cs typeface="Times New Roman" panose="02020603050405020304" pitchFamily="18" charset="0"/>
                </a:rPr>
                <a:t>. Những </a:t>
              </a:r>
              <a:r>
                <a:rPr lang="en-US" altLang="en-US" sz="2800" b="1">
                  <a:latin typeface="Times New Roman" panose="02020603050405020304" pitchFamily="18" charset="0"/>
                  <a:cs typeface="Times New Roman" panose="02020603050405020304" pitchFamily="18" charset="0"/>
                </a:rPr>
                <a:t>gò đống, bãi bờ</a:t>
              </a:r>
              <a:r>
                <a:rPr lang="en-US" altLang="en-US" sz="2800">
                  <a:latin typeface="Times New Roman" panose="02020603050405020304" pitchFamily="18" charset="0"/>
                  <a:cs typeface="Times New Roman" panose="02020603050405020304" pitchFamily="18" charset="0"/>
                </a:rPr>
                <a:t> với những mảng màu xanh, nâu, vàng, trắng và nhiều </a:t>
              </a:r>
              <a:r>
                <a:rPr lang="en-US" altLang="en-US" sz="2800" b="1">
                  <a:latin typeface="Times New Roman" panose="02020603050405020304" pitchFamily="18" charset="0"/>
                  <a:cs typeface="Times New Roman" panose="02020603050405020304" pitchFamily="18" charset="0"/>
                </a:rPr>
                <a:t>hình dạng</a:t>
              </a:r>
              <a:r>
                <a:rPr lang="en-US" altLang="en-US" sz="2800">
                  <a:latin typeface="Times New Roman" panose="02020603050405020304" pitchFamily="18" charset="0"/>
                  <a:cs typeface="Times New Roman" panose="02020603050405020304" pitchFamily="18" charset="0"/>
                </a:rPr>
                <a:t> khác nhau gợi những bức tranh giàu </a:t>
              </a:r>
              <a:r>
                <a:rPr lang="en-US" altLang="en-US" sz="2800" b="1">
                  <a:latin typeface="Times New Roman" panose="02020603050405020304" pitchFamily="18" charset="0"/>
                  <a:cs typeface="Times New Roman" panose="02020603050405020304" pitchFamily="18" charset="0"/>
                </a:rPr>
                <a:t>màu sắc</a:t>
              </a:r>
              <a:r>
                <a:rPr lang="en-US" altLang="en-US" sz="2800">
                  <a:latin typeface="Times New Roman" panose="02020603050405020304" pitchFamily="18" charset="0"/>
                  <a:cs typeface="Times New Roman" panose="02020603050405020304" pitchFamily="18" charset="0"/>
                </a:rPr>
                <a:t>.</a:t>
              </a:r>
            </a:p>
            <a:p>
              <a:pPr algn="r" eaLnBrk="1" hangingPunct="1"/>
              <a:r>
                <a:rPr lang="en-US" altLang="en-US" sz="28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Theo </a:t>
              </a:r>
              <a:r>
                <a:rPr lang="en-US" altLang="en-US" sz="2400" b="1">
                  <a:latin typeface="Times New Roman" panose="02020603050405020304" pitchFamily="18" charset="0"/>
                  <a:cs typeface="Times New Roman" panose="02020603050405020304" pitchFamily="18" charset="0"/>
                </a:rPr>
                <a:t>Trần Lê Văn</a:t>
              </a:r>
            </a:p>
          </p:txBody>
        </p:sp>
      </p:grpSp>
    </p:spTree>
    <p:extLst>
      <p:ext uri="{BB962C8B-B14F-4D97-AF65-F5344CB8AC3E}">
        <p14:creationId xmlns:p14="http://schemas.microsoft.com/office/powerpoint/2010/main" val="39156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92090891"/>
              </p:ext>
            </p:extLst>
          </p:nvPr>
        </p:nvGraphicFramePr>
        <p:xfrm>
          <a:off x="1293221" y="1320558"/>
          <a:ext cx="9823270" cy="4084320"/>
        </p:xfrm>
        <a:graphic>
          <a:graphicData uri="http://schemas.openxmlformats.org/drawingml/2006/table">
            <a:tbl>
              <a:tblPr firstRow="1" bandRow="1">
                <a:tableStyleId>{5C22544A-7EE6-4342-B048-85BDC9FD1C3A}</a:tableStyleId>
              </a:tblPr>
              <a:tblGrid>
                <a:gridCol w="3840482">
                  <a:extLst>
                    <a:ext uri="{9D8B030D-6E8A-4147-A177-3AD203B41FA5}">
                      <a16:colId xmlns:a16="http://schemas.microsoft.com/office/drawing/2014/main" val="3297225993"/>
                    </a:ext>
                  </a:extLst>
                </a:gridCol>
                <a:gridCol w="5982788">
                  <a:extLst>
                    <a:ext uri="{9D8B030D-6E8A-4147-A177-3AD203B41FA5}">
                      <a16:colId xmlns:a16="http://schemas.microsoft.com/office/drawing/2014/main" val="1294979752"/>
                    </a:ext>
                  </a:extLst>
                </a:gridCol>
              </a:tblGrid>
              <a:tr h="370840">
                <a:tc>
                  <a:txBody>
                    <a:bodyPr/>
                    <a:lstStyle/>
                    <a:p>
                      <a:pPr algn="l"/>
                      <a:endParaRPr lang="en-US" sz="3200" b="1">
                        <a:solidFill>
                          <a:sysClr val="windowText" lastClr="000000"/>
                        </a:solidFill>
                        <a:latin typeface="Times New Roman" panose="02020603050405020304" pitchFamily="18" charset="0"/>
                        <a:cs typeface="Times New Roman" panose="02020603050405020304" pitchFamily="18" charset="0"/>
                      </a:endParaRPr>
                    </a:p>
                    <a:p>
                      <a:pPr algn="l"/>
                      <a:r>
                        <a:rPr lang="en-US" sz="3200" b="1">
                          <a:solidFill>
                            <a:sysClr val="windowText" lastClr="000000"/>
                          </a:solidFill>
                          <a:latin typeface="Times New Roman" panose="02020603050405020304" pitchFamily="18" charset="0"/>
                          <a:cs typeface="Times New Roman" panose="02020603050405020304" pitchFamily="18" charset="0"/>
                        </a:rPr>
                        <a:t>Từ</a:t>
                      </a:r>
                      <a:r>
                        <a:rPr lang="en-US" sz="3200" b="1" baseline="0">
                          <a:solidFill>
                            <a:sysClr val="windowText" lastClr="000000"/>
                          </a:solidFill>
                          <a:latin typeface="Times New Roman" panose="02020603050405020304" pitchFamily="18" charset="0"/>
                          <a:cs typeface="Times New Roman" panose="02020603050405020304" pitchFamily="18" charset="0"/>
                        </a:rPr>
                        <a:t> ghép tổng hợp</a:t>
                      </a:r>
                    </a:p>
                    <a:p>
                      <a:pPr algn="l"/>
                      <a:endParaRPr lang="en-US" sz="3200" b="1" baseline="0">
                        <a:solidFill>
                          <a:sysClr val="windowText" lastClr="000000"/>
                        </a:solidFill>
                        <a:latin typeface="Times New Roman" panose="02020603050405020304" pitchFamily="18" charset="0"/>
                        <a:cs typeface="Times New Roman" panose="02020603050405020304" pitchFamily="18" charset="0"/>
                      </a:endParaRPr>
                    </a:p>
                    <a:p>
                      <a:pPr algn="l"/>
                      <a:endParaRPr lang="en-US" sz="3200" b="1" baseline="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tc>
                  <a:txBody>
                    <a:bodyPr/>
                    <a:lstStyle/>
                    <a:p>
                      <a:pPr algn="l"/>
                      <a:r>
                        <a:rPr lang="en-US" sz="3200" b="0">
                          <a:solidFill>
                            <a:srgbClr val="FF0000"/>
                          </a:solidFill>
                          <a:latin typeface="Times New Roman" panose="02020603050405020304" pitchFamily="18" charset="0"/>
                          <a:cs typeface="Times New Roman" panose="02020603050405020304" pitchFamily="18" charset="0"/>
                        </a:rPr>
                        <a:t>M</a:t>
                      </a:r>
                      <a:r>
                        <a:rPr lang="en-US" sz="3200" b="0">
                          <a:solidFill>
                            <a:sysClr val="windowText" lastClr="000000"/>
                          </a:solidFill>
                          <a:latin typeface="Times New Roman" panose="02020603050405020304" pitchFamily="18" charset="0"/>
                          <a:cs typeface="Times New Roman" panose="02020603050405020304" pitchFamily="18" charset="0"/>
                        </a:rPr>
                        <a:t>: ruộng</a:t>
                      </a:r>
                      <a:r>
                        <a:rPr lang="en-US" sz="3200" b="0" baseline="0">
                          <a:solidFill>
                            <a:sysClr val="windowText" lastClr="000000"/>
                          </a:solidFill>
                          <a:latin typeface="Times New Roman" panose="02020603050405020304" pitchFamily="18" charset="0"/>
                          <a:cs typeface="Times New Roman" panose="02020603050405020304" pitchFamily="18" charset="0"/>
                        </a:rPr>
                        <a:t> đồng</a:t>
                      </a:r>
                    </a:p>
                    <a:p>
                      <a:pPr algn="l"/>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extLst>
                  <a:ext uri="{0D108BD9-81ED-4DB2-BD59-A6C34878D82A}">
                    <a16:rowId xmlns:a16="http://schemas.microsoft.com/office/drawing/2014/main" val="1566225868"/>
                  </a:ext>
                </a:extLst>
              </a:tr>
              <a:tr h="370840">
                <a:tc>
                  <a:txBody>
                    <a:bodyPr/>
                    <a:lstStyle/>
                    <a:p>
                      <a:pPr algn="l"/>
                      <a:endParaRPr lang="en-US" sz="3200" b="1">
                        <a:solidFill>
                          <a:sysClr val="windowText" lastClr="000000"/>
                        </a:solidFill>
                        <a:latin typeface="Times New Roman" panose="02020603050405020304" pitchFamily="18" charset="0"/>
                        <a:cs typeface="Times New Roman" panose="02020603050405020304" pitchFamily="18" charset="0"/>
                      </a:endParaRPr>
                    </a:p>
                    <a:p>
                      <a:pPr algn="l"/>
                      <a:r>
                        <a:rPr lang="en-US" sz="3200" b="1">
                          <a:solidFill>
                            <a:sysClr val="windowText" lastClr="000000"/>
                          </a:solidFill>
                          <a:latin typeface="Times New Roman" panose="02020603050405020304" pitchFamily="18" charset="0"/>
                          <a:cs typeface="Times New Roman" panose="02020603050405020304" pitchFamily="18" charset="0"/>
                        </a:rPr>
                        <a:t>Từ</a:t>
                      </a:r>
                      <a:r>
                        <a:rPr lang="en-US" sz="3200" b="1" baseline="0">
                          <a:solidFill>
                            <a:sysClr val="windowText" lastClr="000000"/>
                          </a:solidFill>
                          <a:latin typeface="Times New Roman" panose="02020603050405020304" pitchFamily="18" charset="0"/>
                          <a:cs typeface="Times New Roman" panose="02020603050405020304" pitchFamily="18" charset="0"/>
                        </a:rPr>
                        <a:t> ghép phân loại</a:t>
                      </a:r>
                    </a:p>
                    <a:p>
                      <a:pPr algn="l"/>
                      <a:endParaRPr lang="en-US" sz="3200" b="1">
                        <a:solidFill>
                          <a:sysClr val="windowText" lastClr="000000"/>
                        </a:solidFill>
                        <a:latin typeface="Times New Roman" panose="02020603050405020304" pitchFamily="18" charset="0"/>
                        <a:cs typeface="Times New Roman" panose="02020603050405020304" pitchFamily="18" charset="0"/>
                      </a:endParaRPr>
                    </a:p>
                    <a:p>
                      <a:pPr algn="l"/>
                      <a:endParaRPr lang="en-US" sz="3200" b="1">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3"/>
                      <a:tile tx="0" ty="0" sx="100000" sy="100000" flip="none" algn="tl"/>
                    </a:blipFill>
                  </a:tcPr>
                </a:tc>
                <a:tc>
                  <a:txBody>
                    <a:bodyPr/>
                    <a:lstStyle/>
                    <a:p>
                      <a:pPr algn="l"/>
                      <a:r>
                        <a:rPr lang="en-US" sz="3200" b="0">
                          <a:solidFill>
                            <a:srgbClr val="FF0000"/>
                          </a:solidFill>
                          <a:latin typeface="Times New Roman" panose="02020603050405020304" pitchFamily="18" charset="0"/>
                          <a:cs typeface="Times New Roman" panose="02020603050405020304" pitchFamily="18" charset="0"/>
                        </a:rPr>
                        <a:t>M</a:t>
                      </a:r>
                      <a:r>
                        <a:rPr lang="en-US" sz="3200" b="0">
                          <a:solidFill>
                            <a:sysClr val="windowText" lastClr="000000"/>
                          </a:solidFill>
                          <a:latin typeface="Times New Roman" panose="02020603050405020304" pitchFamily="18" charset="0"/>
                          <a:cs typeface="Times New Roman" panose="02020603050405020304" pitchFamily="18" charset="0"/>
                        </a:rPr>
                        <a:t>: đường</a:t>
                      </a:r>
                      <a:r>
                        <a:rPr lang="en-US" sz="3200" b="0" baseline="0">
                          <a:solidFill>
                            <a:sysClr val="windowText" lastClr="000000"/>
                          </a:solidFill>
                          <a:latin typeface="Times New Roman" panose="02020603050405020304" pitchFamily="18" charset="0"/>
                          <a:cs typeface="Times New Roman" panose="02020603050405020304" pitchFamily="18" charset="0"/>
                        </a:rPr>
                        <a:t> ray</a:t>
                      </a:r>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3"/>
                      <a:tile tx="0" ty="0" sx="100000" sy="100000" flip="none" algn="tl"/>
                    </a:blipFill>
                  </a:tcPr>
                </a:tc>
                <a:extLst>
                  <a:ext uri="{0D108BD9-81ED-4DB2-BD59-A6C34878D82A}">
                    <a16:rowId xmlns:a16="http://schemas.microsoft.com/office/drawing/2014/main" val="3116720216"/>
                  </a:ext>
                </a:extLst>
              </a:tr>
            </a:tbl>
          </a:graphicData>
        </a:graphic>
      </p:graphicFrame>
      <p:sp>
        <p:nvSpPr>
          <p:cNvPr id="4" name="TextBox 3"/>
          <p:cNvSpPr txBox="1"/>
          <p:nvPr/>
        </p:nvSpPr>
        <p:spPr>
          <a:xfrm>
            <a:off x="5238206" y="1539633"/>
            <a:ext cx="5617028" cy="1569660"/>
          </a:xfrm>
          <a:prstGeom prst="rect">
            <a:avLst/>
          </a:prstGeom>
          <a:blipFill>
            <a:blip r:embed="rId2"/>
            <a:tile tx="0" ty="0" sx="100000" sy="100000" flip="none" algn="tl"/>
          </a:blipFill>
        </p:spPr>
        <p:txBody>
          <a:bodyPr wrap="square" rtlCol="0">
            <a:spAutoFit/>
          </a:bodyPr>
          <a:lstStyle/>
          <a:p>
            <a:pPr algn="just"/>
            <a:r>
              <a:rPr lang="en-US" altLang="en-US" sz="3200" b="1">
                <a:solidFill>
                  <a:srgbClr val="FF0000"/>
                </a:solidFill>
                <a:latin typeface="Times New Roman" panose="02020603050405020304" pitchFamily="18" charset="0"/>
                <a:cs typeface="Times New Roman" panose="02020603050405020304" pitchFamily="18" charset="0"/>
              </a:rPr>
              <a:t>ruộng đồng, làng xóm, núi non, gò đống, bãi bờ, hình dạng, màu sắc</a:t>
            </a:r>
          </a:p>
        </p:txBody>
      </p:sp>
      <p:sp>
        <p:nvSpPr>
          <p:cNvPr id="5" name="TextBox 4"/>
          <p:cNvSpPr txBox="1"/>
          <p:nvPr/>
        </p:nvSpPr>
        <p:spPr>
          <a:xfrm>
            <a:off x="5238205" y="3718476"/>
            <a:ext cx="5617029" cy="1077218"/>
          </a:xfrm>
          <a:prstGeom prst="rect">
            <a:avLst/>
          </a:prstGeom>
          <a:blipFill>
            <a:blip r:embed="rId3"/>
            <a:tile tx="0" ty="0" sx="100000" sy="100000" flip="none" algn="tl"/>
          </a:blipFill>
        </p:spPr>
        <p:txBody>
          <a:bodyPr wrap="square" rtlCol="0">
            <a:spAutoFit/>
          </a:bodyPr>
          <a:lstStyle/>
          <a:p>
            <a:pPr algn="just"/>
            <a:r>
              <a:rPr lang="vi-VN" altLang="en-US" sz="3200" b="1">
                <a:solidFill>
                  <a:srgbClr val="FF0000"/>
                </a:solidFill>
                <a:cs typeface="Times New Roman" panose="02020603050405020304" pitchFamily="18" charset="0"/>
              </a:rPr>
              <a:t>xe điện, xe đạp, tàu hoả, đường ray, máy bay</a:t>
            </a:r>
          </a:p>
        </p:txBody>
      </p:sp>
    </p:spTree>
    <p:extLst>
      <p:ext uri="{BB962C8B-B14F-4D97-AF65-F5344CB8AC3E}">
        <p14:creationId xmlns:p14="http://schemas.microsoft.com/office/powerpoint/2010/main" val="147082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91663" y="569285"/>
            <a:ext cx="4480559" cy="1904032"/>
          </a:xfrm>
          <a:prstGeom prst="cloudCallout">
            <a:avLst>
              <a:gd name="adj1" fmla="val -59317"/>
              <a:gd name="adj2" fmla="val 65930"/>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Vì sao con lại xếp từ “</a:t>
            </a:r>
            <a:r>
              <a:rPr lang="en-US" sz="2800" b="1" i="1">
                <a:solidFill>
                  <a:schemeClr val="tx1"/>
                </a:solidFill>
                <a:latin typeface="Times New Roman" panose="02020603050405020304" pitchFamily="18" charset="0"/>
                <a:cs typeface="Times New Roman" panose="02020603050405020304" pitchFamily="18" charset="0"/>
              </a:rPr>
              <a:t>tàu hỏa</a:t>
            </a:r>
            <a:r>
              <a:rPr lang="en-US" sz="2800">
                <a:solidFill>
                  <a:schemeClr val="tx1"/>
                </a:solidFill>
                <a:latin typeface="Times New Roman" panose="02020603050405020304" pitchFamily="18" charset="0"/>
                <a:cs typeface="Times New Roman" panose="02020603050405020304" pitchFamily="18" charset="0"/>
              </a:rPr>
              <a:t>” vào từ ghép phân loại?</a:t>
            </a:r>
          </a:p>
        </p:txBody>
      </p:sp>
      <p:grpSp>
        <p:nvGrpSpPr>
          <p:cNvPr id="6" name="Group 5"/>
          <p:cNvGrpSpPr/>
          <p:nvPr/>
        </p:nvGrpSpPr>
        <p:grpSpPr>
          <a:xfrm>
            <a:off x="6065419" y="1565971"/>
            <a:ext cx="5194767" cy="1077218"/>
            <a:chOff x="6000102" y="1606731"/>
            <a:chExt cx="5194767" cy="1077218"/>
          </a:xfrm>
        </p:grpSpPr>
        <p:sp>
          <p:nvSpPr>
            <p:cNvPr id="3" name="TextBox 2"/>
            <p:cNvSpPr txBox="1"/>
            <p:nvPr/>
          </p:nvSpPr>
          <p:spPr>
            <a:xfrm>
              <a:off x="7445829" y="1606731"/>
              <a:ext cx="3749040" cy="1077218"/>
            </a:xfrm>
            <a:prstGeom prst="rect">
              <a:avLst/>
            </a:prstGeom>
            <a:noFill/>
          </p:spPr>
          <p:txBody>
            <a:bodyPr wrap="square" rtlCol="0">
              <a:spAutoFit/>
            </a:bodyPr>
            <a:lstStyle/>
            <a:p>
              <a:pPr algn="just"/>
              <a:r>
                <a:rPr lang="en-US" sz="3200">
                  <a:solidFill>
                    <a:srgbClr val="7030A0"/>
                  </a:solidFill>
                  <a:latin typeface="Times New Roman" panose="02020603050405020304" pitchFamily="18" charset="0"/>
                  <a:cs typeface="Times New Roman" panose="02020603050405020304" pitchFamily="18" charset="0"/>
                </a:rPr>
                <a:t>Chỉ phương tiện giao thông đường sắt.</a:t>
              </a:r>
            </a:p>
          </p:txBody>
        </p:sp>
        <p:sp>
          <p:nvSpPr>
            <p:cNvPr id="4" name="Curved Right Arrow 3"/>
            <p:cNvSpPr/>
            <p:nvPr/>
          </p:nvSpPr>
          <p:spPr>
            <a:xfrm rot="15576912" flipH="1">
              <a:off x="6462215" y="1396550"/>
              <a:ext cx="556440" cy="1480666"/>
            </a:xfrm>
            <a:prstGeom prst="curvedRightArrow">
              <a:avLst>
                <a:gd name="adj1" fmla="val 25000"/>
                <a:gd name="adj2" fmla="val 65569"/>
                <a:gd name="adj3" fmla="val 5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
          <p:cNvGrpSpPr/>
          <p:nvPr/>
        </p:nvGrpSpPr>
        <p:grpSpPr>
          <a:xfrm>
            <a:off x="6065419" y="2896922"/>
            <a:ext cx="5194767" cy="1077218"/>
            <a:chOff x="6000102" y="1606731"/>
            <a:chExt cx="5194767" cy="1077218"/>
          </a:xfrm>
        </p:grpSpPr>
        <p:sp>
          <p:nvSpPr>
            <p:cNvPr id="10" name="TextBox 9"/>
            <p:cNvSpPr txBox="1"/>
            <p:nvPr/>
          </p:nvSpPr>
          <p:spPr>
            <a:xfrm>
              <a:off x="7445829" y="1606731"/>
              <a:ext cx="3749040" cy="1077218"/>
            </a:xfrm>
            <a:prstGeom prst="rect">
              <a:avLst/>
            </a:prstGeom>
            <a:noFill/>
          </p:spPr>
          <p:txBody>
            <a:bodyPr wrap="square" rtlCol="0">
              <a:spAutoFit/>
            </a:bodyPr>
            <a:lstStyle/>
            <a:p>
              <a:pPr algn="just"/>
              <a:r>
                <a:rPr lang="en-US" sz="3200">
                  <a:solidFill>
                    <a:srgbClr val="7030A0"/>
                  </a:solidFill>
                  <a:latin typeface="Times New Roman" panose="02020603050405020304" pitchFamily="18" charset="0"/>
                  <a:cs typeface="Times New Roman" panose="02020603050405020304" pitchFamily="18" charset="0"/>
                </a:rPr>
                <a:t>Có nhiều toa, chở được nhiều hàng.</a:t>
              </a:r>
            </a:p>
          </p:txBody>
        </p:sp>
        <p:sp>
          <p:nvSpPr>
            <p:cNvPr id="11" name="Curved Right Arrow 10"/>
            <p:cNvSpPr/>
            <p:nvPr/>
          </p:nvSpPr>
          <p:spPr>
            <a:xfrm rot="15576912" flipH="1">
              <a:off x="6462215" y="1396550"/>
              <a:ext cx="556440" cy="1480666"/>
            </a:xfrm>
            <a:prstGeom prst="curvedRightArrow">
              <a:avLst>
                <a:gd name="adj1" fmla="val 25000"/>
                <a:gd name="adj2" fmla="val 65569"/>
                <a:gd name="adj3" fmla="val 5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p:cNvGrpSpPr/>
          <p:nvPr/>
        </p:nvGrpSpPr>
        <p:grpSpPr>
          <a:xfrm>
            <a:off x="6065419" y="4245597"/>
            <a:ext cx="5194767" cy="1077218"/>
            <a:chOff x="6000102" y="1606731"/>
            <a:chExt cx="5194767" cy="1077218"/>
          </a:xfrm>
        </p:grpSpPr>
        <p:sp>
          <p:nvSpPr>
            <p:cNvPr id="13" name="TextBox 12"/>
            <p:cNvSpPr txBox="1"/>
            <p:nvPr/>
          </p:nvSpPr>
          <p:spPr>
            <a:xfrm>
              <a:off x="7445829" y="1606731"/>
              <a:ext cx="3749040" cy="1077218"/>
            </a:xfrm>
            <a:prstGeom prst="rect">
              <a:avLst/>
            </a:prstGeom>
            <a:noFill/>
          </p:spPr>
          <p:txBody>
            <a:bodyPr wrap="square" rtlCol="0">
              <a:spAutoFit/>
            </a:bodyPr>
            <a:lstStyle/>
            <a:p>
              <a:pPr algn="just"/>
              <a:r>
                <a:rPr lang="en-US" sz="3200">
                  <a:solidFill>
                    <a:srgbClr val="7030A0"/>
                  </a:solidFill>
                  <a:latin typeface="Times New Roman" panose="02020603050405020304" pitchFamily="18" charset="0"/>
                  <a:cs typeface="Times New Roman" panose="02020603050405020304" pitchFamily="18" charset="0"/>
                </a:rPr>
                <a:t>Phân biệt với tàu thủy, tàu bay,…</a:t>
              </a:r>
            </a:p>
          </p:txBody>
        </p:sp>
        <p:sp>
          <p:nvSpPr>
            <p:cNvPr id="14" name="Curved Right Arrow 13"/>
            <p:cNvSpPr/>
            <p:nvPr/>
          </p:nvSpPr>
          <p:spPr>
            <a:xfrm rot="15576912" flipH="1">
              <a:off x="6462215" y="1396550"/>
              <a:ext cx="556440" cy="1480666"/>
            </a:xfrm>
            <a:prstGeom prst="curvedRightArrow">
              <a:avLst>
                <a:gd name="adj1" fmla="val 25000"/>
                <a:gd name="adj2" fmla="val 65569"/>
                <a:gd name="adj3" fmla="val 53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5" name="Picture 2" descr="TRAINS IN VIETNAM 2020 - Đoàn tàu hỏa đi giữa mùa xuân thật đẹp - Train. Tàu  lửa. Beauty train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789" y="992776"/>
            <a:ext cx="4990013" cy="48855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360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4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296296" y="510693"/>
            <a:ext cx="4676504" cy="2271586"/>
          </a:xfrm>
          <a:prstGeom prst="cloudCallout">
            <a:avLst>
              <a:gd name="adj1" fmla="val 59696"/>
              <a:gd name="adj2" fmla="val 71106"/>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Tại sao “</a:t>
            </a:r>
            <a:r>
              <a:rPr lang="en-US" sz="2800" b="1" i="1">
                <a:solidFill>
                  <a:schemeClr val="tx1"/>
                </a:solidFill>
                <a:latin typeface="Times New Roman" panose="02020603050405020304" pitchFamily="18" charset="0"/>
                <a:cs typeface="Times New Roman" panose="02020603050405020304" pitchFamily="18" charset="0"/>
              </a:rPr>
              <a:t>núi non</a:t>
            </a:r>
            <a:r>
              <a:rPr lang="en-US" sz="2800">
                <a:solidFill>
                  <a:schemeClr val="tx1"/>
                </a:solidFill>
                <a:latin typeface="Times New Roman" panose="02020603050405020304" pitchFamily="18" charset="0"/>
                <a:cs typeface="Times New Roman" panose="02020603050405020304" pitchFamily="18" charset="0"/>
              </a:rPr>
              <a:t>” lại được xếp vào nhóm từ ghép tổng hợp?</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58" y="770709"/>
            <a:ext cx="9209316" cy="4441372"/>
          </a:xfrm>
          <a:prstGeom prst="rect">
            <a:avLst/>
          </a:prstGeom>
          <a:ln>
            <a:noFill/>
          </a:ln>
          <a:effectLst>
            <a:softEdge rad="112500"/>
          </a:effectLst>
        </p:spPr>
      </p:pic>
      <p:sp>
        <p:nvSpPr>
          <p:cNvPr id="17" name="TextBox 16"/>
          <p:cNvSpPr txBox="1"/>
          <p:nvPr/>
        </p:nvSpPr>
        <p:spPr>
          <a:xfrm>
            <a:off x="2547256" y="5212081"/>
            <a:ext cx="7485018" cy="1077218"/>
          </a:xfrm>
          <a:prstGeom prst="rect">
            <a:avLst/>
          </a:prstGeom>
          <a:noFill/>
        </p:spPr>
        <p:txBody>
          <a:bodyPr wrap="square" rtlCol="0">
            <a:spAutoFit/>
          </a:bodyPr>
          <a:lstStyle/>
          <a:p>
            <a:pPr algn="ctr"/>
            <a:r>
              <a:rPr lang="en-US" sz="3200">
                <a:solidFill>
                  <a:srgbClr val="7030A0"/>
                </a:solidFill>
                <a:latin typeface="Times New Roman" panose="02020603050405020304" pitchFamily="18" charset="0"/>
                <a:cs typeface="Times New Roman" panose="02020603050405020304" pitchFamily="18" charset="0"/>
              </a:rPr>
              <a:t>Núi non chỉ chung loại địa hình nổi lên cao hơn so với mặt đất.</a:t>
            </a:r>
          </a:p>
        </p:txBody>
      </p:sp>
    </p:spTree>
    <p:extLst>
      <p:ext uri="{BB962C8B-B14F-4D97-AF65-F5344CB8AC3E}">
        <p14:creationId xmlns:p14="http://schemas.microsoft.com/office/powerpoint/2010/main" val="377138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6195465"/>
              </p:ext>
            </p:extLst>
          </p:nvPr>
        </p:nvGraphicFramePr>
        <p:xfrm>
          <a:off x="1293221" y="1320558"/>
          <a:ext cx="9823270" cy="4084320"/>
        </p:xfrm>
        <a:graphic>
          <a:graphicData uri="http://schemas.openxmlformats.org/drawingml/2006/table">
            <a:tbl>
              <a:tblPr firstRow="1" bandRow="1">
                <a:tableStyleId>{5C22544A-7EE6-4342-B048-85BDC9FD1C3A}</a:tableStyleId>
              </a:tblPr>
              <a:tblGrid>
                <a:gridCol w="3840482">
                  <a:extLst>
                    <a:ext uri="{9D8B030D-6E8A-4147-A177-3AD203B41FA5}">
                      <a16:colId xmlns:a16="http://schemas.microsoft.com/office/drawing/2014/main" val="3297225993"/>
                    </a:ext>
                  </a:extLst>
                </a:gridCol>
                <a:gridCol w="5982788">
                  <a:extLst>
                    <a:ext uri="{9D8B030D-6E8A-4147-A177-3AD203B41FA5}">
                      <a16:colId xmlns:a16="http://schemas.microsoft.com/office/drawing/2014/main" val="1294979752"/>
                    </a:ext>
                  </a:extLst>
                </a:gridCol>
              </a:tblGrid>
              <a:tr h="370840">
                <a:tc>
                  <a:txBody>
                    <a:bodyPr/>
                    <a:lstStyle/>
                    <a:p>
                      <a:pPr algn="l"/>
                      <a:endParaRPr lang="en-US" sz="3200" b="1">
                        <a:solidFill>
                          <a:sysClr val="windowText" lastClr="000000"/>
                        </a:solidFill>
                        <a:latin typeface="Times New Roman" panose="02020603050405020304" pitchFamily="18" charset="0"/>
                        <a:cs typeface="Times New Roman" panose="02020603050405020304" pitchFamily="18" charset="0"/>
                      </a:endParaRPr>
                    </a:p>
                    <a:p>
                      <a:pPr algn="l"/>
                      <a:r>
                        <a:rPr lang="en-US" sz="3200" b="1">
                          <a:solidFill>
                            <a:sysClr val="windowText" lastClr="000000"/>
                          </a:solidFill>
                          <a:latin typeface="Times New Roman" panose="02020603050405020304" pitchFamily="18" charset="0"/>
                          <a:cs typeface="Times New Roman" panose="02020603050405020304" pitchFamily="18" charset="0"/>
                        </a:rPr>
                        <a:t>Từ</a:t>
                      </a:r>
                      <a:r>
                        <a:rPr lang="en-US" sz="3200" b="1" baseline="0">
                          <a:solidFill>
                            <a:sysClr val="windowText" lastClr="000000"/>
                          </a:solidFill>
                          <a:latin typeface="Times New Roman" panose="02020603050405020304" pitchFamily="18" charset="0"/>
                          <a:cs typeface="Times New Roman" panose="02020603050405020304" pitchFamily="18" charset="0"/>
                        </a:rPr>
                        <a:t> ghép tổng hợp</a:t>
                      </a:r>
                    </a:p>
                    <a:p>
                      <a:pPr algn="l"/>
                      <a:endParaRPr lang="en-US" sz="3200" b="1" baseline="0">
                        <a:solidFill>
                          <a:sysClr val="windowText" lastClr="000000"/>
                        </a:solidFill>
                        <a:latin typeface="Times New Roman" panose="02020603050405020304" pitchFamily="18" charset="0"/>
                        <a:cs typeface="Times New Roman" panose="02020603050405020304" pitchFamily="18" charset="0"/>
                      </a:endParaRPr>
                    </a:p>
                    <a:p>
                      <a:pPr algn="l"/>
                      <a:endParaRPr lang="en-US" sz="3200" b="1" baseline="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tc>
                  <a:txBody>
                    <a:bodyPr/>
                    <a:lstStyle/>
                    <a:p>
                      <a:pPr algn="l"/>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2"/>
                      <a:tile tx="0" ty="0" sx="100000" sy="100000" flip="none" algn="tl"/>
                    </a:blipFill>
                  </a:tcPr>
                </a:tc>
                <a:extLst>
                  <a:ext uri="{0D108BD9-81ED-4DB2-BD59-A6C34878D82A}">
                    <a16:rowId xmlns:a16="http://schemas.microsoft.com/office/drawing/2014/main" val="1566225868"/>
                  </a:ext>
                </a:extLst>
              </a:tr>
              <a:tr h="370840">
                <a:tc>
                  <a:txBody>
                    <a:bodyPr/>
                    <a:lstStyle/>
                    <a:p>
                      <a:pPr algn="l"/>
                      <a:endParaRPr lang="en-US" sz="3200" b="1">
                        <a:solidFill>
                          <a:sysClr val="windowText" lastClr="000000"/>
                        </a:solidFill>
                        <a:latin typeface="Times New Roman" panose="02020603050405020304" pitchFamily="18" charset="0"/>
                        <a:cs typeface="Times New Roman" panose="02020603050405020304" pitchFamily="18" charset="0"/>
                      </a:endParaRPr>
                    </a:p>
                    <a:p>
                      <a:pPr algn="l"/>
                      <a:r>
                        <a:rPr lang="en-US" sz="3200" b="1">
                          <a:solidFill>
                            <a:sysClr val="windowText" lastClr="000000"/>
                          </a:solidFill>
                          <a:latin typeface="Times New Roman" panose="02020603050405020304" pitchFamily="18" charset="0"/>
                          <a:cs typeface="Times New Roman" panose="02020603050405020304" pitchFamily="18" charset="0"/>
                        </a:rPr>
                        <a:t>Từ</a:t>
                      </a:r>
                      <a:r>
                        <a:rPr lang="en-US" sz="3200" b="1" baseline="0">
                          <a:solidFill>
                            <a:sysClr val="windowText" lastClr="000000"/>
                          </a:solidFill>
                          <a:latin typeface="Times New Roman" panose="02020603050405020304" pitchFamily="18" charset="0"/>
                          <a:cs typeface="Times New Roman" panose="02020603050405020304" pitchFamily="18" charset="0"/>
                        </a:rPr>
                        <a:t> ghép phân loại</a:t>
                      </a:r>
                    </a:p>
                    <a:p>
                      <a:pPr algn="l"/>
                      <a:endParaRPr lang="en-US" sz="3200" b="1">
                        <a:solidFill>
                          <a:sysClr val="windowText" lastClr="000000"/>
                        </a:solidFill>
                        <a:latin typeface="Times New Roman" panose="02020603050405020304" pitchFamily="18" charset="0"/>
                        <a:cs typeface="Times New Roman" panose="02020603050405020304" pitchFamily="18" charset="0"/>
                      </a:endParaRPr>
                    </a:p>
                    <a:p>
                      <a:pPr algn="l"/>
                      <a:endParaRPr lang="en-US" sz="3200" b="1">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3"/>
                      <a:tile tx="0" ty="0" sx="100000" sy="100000" flip="none" algn="tl"/>
                    </a:blipFill>
                  </a:tcPr>
                </a:tc>
                <a:tc>
                  <a:txBody>
                    <a:bodyPr/>
                    <a:lstStyle/>
                    <a:p>
                      <a:pPr algn="l"/>
                      <a:endParaRPr lang="en-US" sz="3200" b="0">
                        <a:solidFill>
                          <a:sysClr val="windowText" lastClr="000000"/>
                        </a:solidFill>
                        <a:latin typeface="Times New Roman" panose="02020603050405020304" pitchFamily="18" charset="0"/>
                        <a:cs typeface="Times New Roman" panose="02020603050405020304" pitchFamily="18" charset="0"/>
                      </a:endParaRPr>
                    </a:p>
                  </a:txBody>
                  <a:tcPr anchor="ctr">
                    <a:blipFill>
                      <a:blip r:embed="rId3"/>
                      <a:tile tx="0" ty="0" sx="100000" sy="100000" flip="none" algn="tl"/>
                    </a:blipFill>
                  </a:tcPr>
                </a:tc>
                <a:extLst>
                  <a:ext uri="{0D108BD9-81ED-4DB2-BD59-A6C34878D82A}">
                    <a16:rowId xmlns:a16="http://schemas.microsoft.com/office/drawing/2014/main" val="3116720216"/>
                  </a:ext>
                </a:extLst>
              </a:tr>
            </a:tbl>
          </a:graphicData>
        </a:graphic>
      </p:graphicFrame>
      <p:sp>
        <p:nvSpPr>
          <p:cNvPr id="6" name="Cloud 5"/>
          <p:cNvSpPr/>
          <p:nvPr/>
        </p:nvSpPr>
        <p:spPr>
          <a:xfrm>
            <a:off x="5756365" y="1740665"/>
            <a:ext cx="5579992" cy="320919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Con hãy tìm thêm ví dụ về mỗi loại từ ghép trên!</a:t>
            </a:r>
          </a:p>
        </p:txBody>
      </p:sp>
    </p:spTree>
    <p:extLst>
      <p:ext uri="{BB962C8B-B14F-4D97-AF65-F5344CB8AC3E}">
        <p14:creationId xmlns:p14="http://schemas.microsoft.com/office/powerpoint/2010/main" val="20418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2211077"/>
            <a:ext cx="10737751" cy="1435101"/>
            <a:chOff x="-8052" y="1484784"/>
            <a:chExt cx="9469074"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411134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899077" y="5486987"/>
            <a:ext cx="10737752"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2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2120100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8754" y="489582"/>
            <a:ext cx="10638971" cy="584775"/>
          </a:xfrm>
          <a:prstGeom prst="rect">
            <a:avLst/>
          </a:prstGeom>
        </p:spPr>
        <p:txBody>
          <a:bodyPr wrap="square">
            <a:spAutoFit/>
          </a:bodyPr>
          <a:lstStyle/>
          <a:p>
            <a:pPr algn="just">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Bài 3. Xếp từ láy trong đoạn văn sau vào nhóm thích hợp:</a:t>
            </a:r>
          </a:p>
        </p:txBody>
      </p:sp>
      <p:grpSp>
        <p:nvGrpSpPr>
          <p:cNvPr id="10" name="Group 11"/>
          <p:cNvGrpSpPr>
            <a:grpSpLocks/>
          </p:cNvGrpSpPr>
          <p:nvPr/>
        </p:nvGrpSpPr>
        <p:grpSpPr bwMode="auto">
          <a:xfrm>
            <a:off x="783771" y="1188720"/>
            <a:ext cx="10580914" cy="3214461"/>
            <a:chOff x="144" y="1152"/>
            <a:chExt cx="5616" cy="1466"/>
          </a:xfrm>
          <a:solidFill>
            <a:schemeClr val="accent1">
              <a:lumMod val="20000"/>
              <a:lumOff val="80000"/>
            </a:schemeClr>
          </a:solidFill>
        </p:grpSpPr>
        <p:sp>
          <p:nvSpPr>
            <p:cNvPr id="11" name="AutoShape 9"/>
            <p:cNvSpPr>
              <a:spLocks noChangeArrowheads="1"/>
            </p:cNvSpPr>
            <p:nvPr/>
          </p:nvSpPr>
          <p:spPr bwMode="auto">
            <a:xfrm>
              <a:off x="144" y="1152"/>
              <a:ext cx="5616" cy="1466"/>
            </a:xfrm>
            <a:prstGeom prst="bevel">
              <a:avLst>
                <a:gd name="adj" fmla="val 3125"/>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Text Box 9"/>
            <p:cNvSpPr txBox="1">
              <a:spLocks noChangeArrowheads="1"/>
            </p:cNvSpPr>
            <p:nvPr/>
          </p:nvSpPr>
          <p:spPr bwMode="auto">
            <a:xfrm>
              <a:off x="297" y="1229"/>
              <a:ext cx="5290" cy="1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i="1">
                  <a:latin typeface="Times New Roman" panose="02020603050405020304" pitchFamily="18" charset="0"/>
                  <a:cs typeface="Times New Roman" panose="02020603050405020304" pitchFamily="18" charset="0"/>
                </a:rPr>
                <a:t>Cây nhút nhát</a:t>
              </a:r>
            </a:p>
            <a:p>
              <a:pPr algn="just" eaLnBrk="1" hangingPunct="1">
                <a:spcBef>
                  <a:spcPct val="50000"/>
                </a:spcBef>
              </a:pPr>
              <a:r>
                <a:rPr lang="en-US" altLang="en-US" sz="2800">
                  <a:latin typeface="Times New Roman" panose="02020603050405020304" pitchFamily="18" charset="0"/>
                  <a:cs typeface="Times New Roman" panose="02020603050405020304" pitchFamily="18" charset="0"/>
                </a:rPr>
                <a:t>   Gió rào rào nổi lên. Có một tiếng động gì lạ lắm. Những chiếc lá khô lạt xạt lướt trên cỏ. Cây xấu hổ co rúm mình lại. Nó bỗng thấy xung quanh lao xao. He hé mắt nhìn: không có gì lạ cả. Lúc bấy giờ nó mới mở bừng những con mắt lá và quả nhiên không có gì lạ thật.</a:t>
              </a:r>
              <a:endParaRPr lang="en-US" altLang="en-US" sz="3200">
                <a:latin typeface="Times New Roman" panose="02020603050405020304" pitchFamily="18" charset="0"/>
                <a:cs typeface="Times New Roman" panose="02020603050405020304" pitchFamily="18" charset="0"/>
              </a:endParaRPr>
            </a:p>
            <a:p>
              <a:pPr algn="r" eaLnBrk="1" hangingPunct="1">
                <a:lnSpc>
                  <a:spcPct val="40000"/>
                </a:lnSpc>
                <a:spcBef>
                  <a:spcPct val="50000"/>
                </a:spcBef>
              </a:pPr>
              <a:r>
                <a:rPr lang="en-US" altLang="en-US" sz="32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Theo </a:t>
              </a:r>
              <a:r>
                <a:rPr lang="en-US" altLang="en-US" sz="2800" b="1">
                  <a:latin typeface="Times New Roman" panose="02020603050405020304" pitchFamily="18" charset="0"/>
                  <a:cs typeface="Times New Roman" panose="02020603050405020304" pitchFamily="18" charset="0"/>
                </a:rPr>
                <a:t>Trần Hoài Dương</a:t>
              </a:r>
              <a:endParaRPr lang="en-US" altLang="en-US" sz="3200" b="1">
                <a:latin typeface="Times New Roman" panose="02020603050405020304" pitchFamily="18" charset="0"/>
                <a:cs typeface="Times New Roman" panose="02020603050405020304" pitchFamily="18" charset="0"/>
              </a:endParaRPr>
            </a:p>
          </p:txBody>
        </p:sp>
      </p:grpSp>
      <p:sp>
        <p:nvSpPr>
          <p:cNvPr id="2" name="Rectangle 1"/>
          <p:cNvSpPr/>
          <p:nvPr/>
        </p:nvSpPr>
        <p:spPr>
          <a:xfrm>
            <a:off x="1072033" y="4431686"/>
            <a:ext cx="9443567" cy="1815882"/>
          </a:xfrm>
          <a:prstGeom prst="rect">
            <a:avLst/>
          </a:prstGeom>
        </p:spPr>
        <p:txBody>
          <a:bodyPr wrap="square">
            <a:spAutoFit/>
          </a:bodyPr>
          <a:lstStyle/>
          <a:p>
            <a:pPr>
              <a:spcBef>
                <a:spcPct val="50000"/>
              </a:spcBef>
              <a:buFontTx/>
              <a:buAutoNum type="alphaLcParenR"/>
            </a:pPr>
            <a:r>
              <a:rPr lang="en-US" altLang="en-US" sz="2800">
                <a:latin typeface="Times New Roman" panose="02020603050405020304" pitchFamily="18" charset="0"/>
                <a:cs typeface="Times New Roman" panose="02020603050405020304" pitchFamily="18" charset="0"/>
              </a:rPr>
              <a:t> Từ láy có hai tiếng giống nhau ở </a:t>
            </a:r>
            <a:r>
              <a:rPr lang="en-US" altLang="en-US" sz="2800" b="1">
                <a:latin typeface="Times New Roman" panose="02020603050405020304" pitchFamily="18" charset="0"/>
                <a:cs typeface="Times New Roman" panose="02020603050405020304" pitchFamily="18" charset="0"/>
              </a:rPr>
              <a:t>âm đầu.</a:t>
            </a:r>
          </a:p>
          <a:p>
            <a:pPr>
              <a:spcBef>
                <a:spcPct val="50000"/>
              </a:spcBef>
              <a:buFontTx/>
              <a:buAutoNum type="alphaLcParenR"/>
            </a:pPr>
            <a:r>
              <a:rPr lang="en-US" altLang="en-US" sz="2800">
                <a:latin typeface="Times New Roman" panose="02020603050405020304" pitchFamily="18" charset="0"/>
                <a:cs typeface="Times New Roman" panose="02020603050405020304" pitchFamily="18" charset="0"/>
              </a:rPr>
              <a:t> Từ láy có hai tiếng giống nhau ở </a:t>
            </a:r>
            <a:r>
              <a:rPr lang="en-US" altLang="en-US" sz="2800" b="1">
                <a:latin typeface="Times New Roman" panose="02020603050405020304" pitchFamily="18" charset="0"/>
                <a:cs typeface="Times New Roman" panose="02020603050405020304" pitchFamily="18" charset="0"/>
              </a:rPr>
              <a:t>vần.</a:t>
            </a:r>
          </a:p>
          <a:p>
            <a:pPr>
              <a:spcBef>
                <a:spcPct val="50000"/>
              </a:spcBef>
              <a:buFontTx/>
              <a:buAutoNum type="alphaLcParenR"/>
            </a:pPr>
            <a:r>
              <a:rPr lang="en-US" altLang="en-US" sz="2800">
                <a:latin typeface="Times New Roman" panose="02020603050405020304" pitchFamily="18" charset="0"/>
                <a:cs typeface="Times New Roman" panose="02020603050405020304" pitchFamily="18" charset="0"/>
              </a:rPr>
              <a:t> Từ láy có hai tiếng giống nhau ở </a:t>
            </a:r>
            <a:r>
              <a:rPr lang="en-US" altLang="en-US" sz="2800" b="1">
                <a:latin typeface="Times New Roman" panose="02020603050405020304" pitchFamily="18" charset="0"/>
                <a:cs typeface="Times New Roman" panose="02020603050405020304" pitchFamily="18" charset="0"/>
              </a:rPr>
              <a:t>cả âm đầu và vần.</a:t>
            </a:r>
          </a:p>
        </p:txBody>
      </p:sp>
    </p:spTree>
    <p:extLst>
      <p:ext uri="{BB962C8B-B14F-4D97-AF65-F5344CB8AC3E}">
        <p14:creationId xmlns:p14="http://schemas.microsoft.com/office/powerpoint/2010/main" val="207335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1649017"/>
              </p:ext>
            </p:extLst>
          </p:nvPr>
        </p:nvGraphicFramePr>
        <p:xfrm>
          <a:off x="2110377" y="1085426"/>
          <a:ext cx="8127999" cy="402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99191156"/>
                    </a:ext>
                  </a:extLst>
                </a:gridCol>
                <a:gridCol w="2709333">
                  <a:extLst>
                    <a:ext uri="{9D8B030D-6E8A-4147-A177-3AD203B41FA5}">
                      <a16:colId xmlns:a16="http://schemas.microsoft.com/office/drawing/2014/main" val="778908157"/>
                    </a:ext>
                  </a:extLst>
                </a:gridCol>
                <a:gridCol w="2709333">
                  <a:extLst>
                    <a:ext uri="{9D8B030D-6E8A-4147-A177-3AD203B41FA5}">
                      <a16:colId xmlns:a16="http://schemas.microsoft.com/office/drawing/2014/main" val="2347851185"/>
                    </a:ext>
                  </a:extLst>
                </a:gridCol>
              </a:tblGrid>
              <a:tr h="37084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 láy có hai tiếng giống nhau ở âm đầu</a:t>
                      </a:r>
                    </a:p>
                  </a:txBody>
                  <a:tcPr>
                    <a:blipFill>
                      <a:blip r:embed="rId2"/>
                      <a:tile tx="0" ty="0" sx="100000" sy="100000" flip="none" algn="tl"/>
                    </a:blip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 láy có hai tiếng giống nhau ở vần</a:t>
                      </a:r>
                    </a:p>
                  </a:txBody>
                  <a:tcPr>
                    <a:blipFill>
                      <a:blip r:embed="rId2"/>
                      <a:tile tx="0" ty="0" sx="100000" sy="100000" flip="none" algn="tl"/>
                    </a:blip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 láy có hai tiếng giống nhau ở cả âm đầu và vần</a:t>
                      </a:r>
                    </a:p>
                  </a:txBody>
                  <a:tcPr>
                    <a:blipFill>
                      <a:blip r:embed="rId2"/>
                      <a:tile tx="0" ty="0" sx="100000" sy="100000" flip="none" algn="tl"/>
                    </a:blipFill>
                  </a:tcPr>
                </a:tc>
                <a:extLst>
                  <a:ext uri="{0D108BD9-81ED-4DB2-BD59-A6C34878D82A}">
                    <a16:rowId xmlns:a16="http://schemas.microsoft.com/office/drawing/2014/main" val="3526661466"/>
                  </a:ext>
                </a:extLst>
              </a:tr>
              <a:tr h="370840">
                <a:tc>
                  <a:txBody>
                    <a:bodyPr/>
                    <a:lstStyle/>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extLst>
                  <a:ext uri="{0D108BD9-81ED-4DB2-BD59-A6C34878D82A}">
                    <a16:rowId xmlns:a16="http://schemas.microsoft.com/office/drawing/2014/main" val="2194263463"/>
                  </a:ext>
                </a:extLst>
              </a:tr>
            </a:tbl>
          </a:graphicData>
        </a:graphic>
      </p:graphicFrame>
      <p:sp>
        <p:nvSpPr>
          <p:cNvPr id="3" name="TextBox 2"/>
          <p:cNvSpPr txBox="1"/>
          <p:nvPr/>
        </p:nvSpPr>
        <p:spPr>
          <a:xfrm>
            <a:off x="2502263" y="3655816"/>
            <a:ext cx="2148114" cy="584775"/>
          </a:xfrm>
          <a:prstGeom prst="rect">
            <a:avLst/>
          </a:prstGeom>
          <a:blipFill>
            <a:blip r:embed="rId3"/>
            <a:tile tx="0" ty="0" sx="100000" sy="100000" flip="none" algn="tl"/>
          </a:blipFill>
        </p:spPr>
        <p:txBody>
          <a:bodyPr wrap="square" rtlCol="0">
            <a:spAutoFit/>
          </a:bodyPr>
          <a:lstStyle/>
          <a:p>
            <a:pPr algn="just"/>
            <a:r>
              <a:rPr lang="en-US" altLang="en-US" sz="3200" b="1">
                <a:solidFill>
                  <a:srgbClr val="FF0000"/>
                </a:solidFill>
                <a:latin typeface="Times New Roman" panose="02020603050405020304" pitchFamily="18" charset="0"/>
                <a:cs typeface="Times New Roman" panose="02020603050405020304" pitchFamily="18" charset="0"/>
              </a:rPr>
              <a:t>nhút nhát</a:t>
            </a:r>
          </a:p>
        </p:txBody>
      </p:sp>
      <p:sp>
        <p:nvSpPr>
          <p:cNvPr id="5" name="TextBox 4"/>
          <p:cNvSpPr txBox="1"/>
          <p:nvPr/>
        </p:nvSpPr>
        <p:spPr>
          <a:xfrm>
            <a:off x="5531393" y="3409594"/>
            <a:ext cx="2148114" cy="1077218"/>
          </a:xfrm>
          <a:prstGeom prst="rect">
            <a:avLst/>
          </a:prstGeom>
          <a:blipFill>
            <a:blip r:embed="rId3"/>
            <a:tile tx="0" ty="0" sx="100000" sy="100000" flip="none" algn="tl"/>
          </a:blipFill>
        </p:spPr>
        <p:txBody>
          <a:bodyPr wrap="square" rtlCol="0">
            <a:spAutoFit/>
          </a:bodyPr>
          <a:lstStyle/>
          <a:p>
            <a:pPr algn="just"/>
            <a:r>
              <a:rPr lang="en-US" altLang="en-US" sz="3200" b="1">
                <a:solidFill>
                  <a:srgbClr val="FF0000"/>
                </a:solidFill>
                <a:latin typeface="Times New Roman" panose="02020603050405020304" pitchFamily="18" charset="0"/>
                <a:cs typeface="Times New Roman" panose="02020603050405020304" pitchFamily="18" charset="0"/>
              </a:rPr>
              <a:t>lao xao,</a:t>
            </a:r>
          </a:p>
          <a:p>
            <a:pPr algn="just"/>
            <a:r>
              <a:rPr lang="en-US" altLang="en-US" sz="3200" b="1">
                <a:solidFill>
                  <a:srgbClr val="FF0000"/>
                </a:solidFill>
                <a:latin typeface="Times New Roman" panose="02020603050405020304" pitchFamily="18" charset="0"/>
                <a:cs typeface="Times New Roman" panose="02020603050405020304" pitchFamily="18" charset="0"/>
              </a:rPr>
              <a:t>lạt xạt</a:t>
            </a:r>
          </a:p>
        </p:txBody>
      </p:sp>
      <p:sp>
        <p:nvSpPr>
          <p:cNvPr id="6" name="TextBox 5"/>
          <p:cNvSpPr txBox="1"/>
          <p:nvPr/>
        </p:nvSpPr>
        <p:spPr>
          <a:xfrm>
            <a:off x="8233952" y="3409594"/>
            <a:ext cx="1876699" cy="1077218"/>
          </a:xfrm>
          <a:prstGeom prst="rect">
            <a:avLst/>
          </a:prstGeom>
          <a:blipFill>
            <a:blip r:embed="rId3"/>
            <a:tile tx="0" ty="0" sx="100000" sy="100000" flip="none" algn="tl"/>
          </a:blipFill>
        </p:spPr>
        <p:txBody>
          <a:bodyPr wrap="square" rtlCol="0">
            <a:spAutoFit/>
          </a:bodyPr>
          <a:lstStyle/>
          <a:p>
            <a:pPr algn="just"/>
            <a:r>
              <a:rPr lang="en-US" altLang="en-US" sz="3200" b="1">
                <a:solidFill>
                  <a:srgbClr val="FF0000"/>
                </a:solidFill>
                <a:latin typeface="Times New Roman" panose="02020603050405020304" pitchFamily="18" charset="0"/>
                <a:cs typeface="Times New Roman" panose="02020603050405020304" pitchFamily="18" charset="0"/>
              </a:rPr>
              <a:t>rào rào,</a:t>
            </a:r>
          </a:p>
          <a:p>
            <a:pPr algn="just"/>
            <a:r>
              <a:rPr lang="en-US" altLang="en-US" sz="3200" b="1">
                <a:solidFill>
                  <a:srgbClr val="FF0000"/>
                </a:solidFill>
                <a:latin typeface="Times New Roman" panose="02020603050405020304" pitchFamily="18" charset="0"/>
                <a:cs typeface="Times New Roman" panose="02020603050405020304" pitchFamily="18" charset="0"/>
              </a:rPr>
              <a:t>he hé</a:t>
            </a:r>
          </a:p>
        </p:txBody>
      </p:sp>
    </p:spTree>
    <p:extLst>
      <p:ext uri="{BB962C8B-B14F-4D97-AF65-F5344CB8AC3E}">
        <p14:creationId xmlns:p14="http://schemas.microsoft.com/office/powerpoint/2010/main" val="33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877622" y="1665903"/>
            <a:ext cx="6923875" cy="3378705"/>
          </a:xfrm>
          <a:prstGeom prst="cloudCallout">
            <a:avLst>
              <a:gd name="adj1" fmla="val 75407"/>
              <a:gd name="adj2" fmla="val 7082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Muốn xếp được các từ láy vào đúng ô trong bảng ta cần xác định những bộ phận nào?</a:t>
            </a:r>
            <a:endParaRPr lang="en-US" sz="3200" dirty="0">
              <a:solidFill>
                <a:schemeClr val="tx1"/>
              </a:solidFill>
            </a:endParaRPr>
          </a:p>
        </p:txBody>
      </p:sp>
      <p:sp>
        <p:nvSpPr>
          <p:cNvPr id="3" name="Double Wave 2"/>
          <p:cNvSpPr/>
          <p:nvPr/>
        </p:nvSpPr>
        <p:spPr>
          <a:xfrm>
            <a:off x="2841452" y="1805020"/>
            <a:ext cx="6960045" cy="2677886"/>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Ta cần xác định những bộ phận lặp lại: âm đầu, vần, cả âm đầu và vần.</a:t>
            </a:r>
          </a:p>
        </p:txBody>
      </p:sp>
      <p:sp>
        <p:nvSpPr>
          <p:cNvPr id="4" name="TextBox 3"/>
          <p:cNvSpPr txBox="1"/>
          <p:nvPr/>
        </p:nvSpPr>
        <p:spPr>
          <a:xfrm>
            <a:off x="1767394" y="1665903"/>
            <a:ext cx="2347405" cy="584775"/>
          </a:xfrm>
          <a:prstGeom prst="rect">
            <a:avLst/>
          </a:prstGeom>
          <a:blipFill>
            <a:blip r:embed="rId2"/>
            <a:tile tx="0" ty="0" sx="100000" sy="100000" flip="none" algn="tl"/>
          </a:blipFill>
        </p:spPr>
        <p:txBody>
          <a:bodyPr wrap="square" rtlCol="0">
            <a:spAutoFit/>
          </a:bodyPr>
          <a:lstStyle/>
          <a:p>
            <a:pPr algn="ctr"/>
            <a:r>
              <a:rPr lang="en-US" altLang="en-US" sz="3200" b="1">
                <a:solidFill>
                  <a:srgbClr val="00B050"/>
                </a:solidFill>
                <a:latin typeface="Times New Roman" panose="02020603050405020304" pitchFamily="18" charset="0"/>
                <a:cs typeface="Times New Roman" panose="02020603050405020304" pitchFamily="18" charset="0"/>
              </a:rPr>
              <a:t>nh</a:t>
            </a:r>
            <a:r>
              <a:rPr lang="en-US" altLang="en-US" sz="3200" b="1">
                <a:solidFill>
                  <a:srgbClr val="FF0000"/>
                </a:solidFill>
                <a:latin typeface="Times New Roman" panose="02020603050405020304" pitchFamily="18" charset="0"/>
                <a:cs typeface="Times New Roman" panose="02020603050405020304" pitchFamily="18" charset="0"/>
              </a:rPr>
              <a:t>út </a:t>
            </a:r>
            <a:r>
              <a:rPr lang="en-US" altLang="en-US" sz="3200" b="1">
                <a:solidFill>
                  <a:srgbClr val="00B050"/>
                </a:solidFill>
                <a:latin typeface="Times New Roman" panose="02020603050405020304" pitchFamily="18" charset="0"/>
                <a:cs typeface="Times New Roman" panose="02020603050405020304" pitchFamily="18" charset="0"/>
              </a:rPr>
              <a:t>nh</a:t>
            </a:r>
            <a:r>
              <a:rPr lang="en-US" altLang="en-US" sz="3200" b="1">
                <a:solidFill>
                  <a:srgbClr val="FF0000"/>
                </a:solidFill>
                <a:latin typeface="Times New Roman" panose="02020603050405020304" pitchFamily="18" charset="0"/>
                <a:cs typeface="Times New Roman" panose="02020603050405020304" pitchFamily="18" charset="0"/>
              </a:rPr>
              <a:t>át</a:t>
            </a:r>
          </a:p>
        </p:txBody>
      </p:sp>
      <p:sp>
        <p:nvSpPr>
          <p:cNvPr id="5" name="Right Arrow 4"/>
          <p:cNvSpPr/>
          <p:nvPr/>
        </p:nvSpPr>
        <p:spPr>
          <a:xfrm>
            <a:off x="4389120" y="1805020"/>
            <a:ext cx="561703" cy="337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8857" y="1665902"/>
            <a:ext cx="5368834" cy="584775"/>
          </a:xfrm>
          <a:prstGeom prst="rect">
            <a:avLst/>
          </a:prstGeom>
          <a:blipFill>
            <a:blip r:embed="rId3"/>
            <a:tile tx="0" ty="0" sx="100000" sy="100000" flip="none" algn="tl"/>
          </a:blip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Lặp lại âm đầu </a:t>
            </a:r>
            <a:r>
              <a:rPr lang="en-US" sz="3200" b="1" i="1">
                <a:solidFill>
                  <a:srgbClr val="00B050"/>
                </a:solidFill>
                <a:latin typeface="Times New Roman" panose="02020603050405020304" pitchFamily="18" charset="0"/>
                <a:cs typeface="Times New Roman" panose="02020603050405020304" pitchFamily="18" charset="0"/>
              </a:rPr>
              <a:t>nh</a:t>
            </a:r>
          </a:p>
        </p:txBody>
      </p:sp>
      <p:sp>
        <p:nvSpPr>
          <p:cNvPr id="7" name="TextBox 6"/>
          <p:cNvSpPr txBox="1"/>
          <p:nvPr/>
        </p:nvSpPr>
        <p:spPr>
          <a:xfrm>
            <a:off x="1767394" y="3143963"/>
            <a:ext cx="2347405" cy="584775"/>
          </a:xfrm>
          <a:prstGeom prst="rect">
            <a:avLst/>
          </a:prstGeom>
          <a:blipFill>
            <a:blip r:embed="rId2"/>
            <a:tile tx="0" ty="0" sx="100000" sy="100000" flip="none" algn="tl"/>
          </a:blipFill>
        </p:spPr>
        <p:txBody>
          <a:bodyPr wrap="square" rtlCol="0">
            <a:spAutoFit/>
          </a:bodyPr>
          <a:lstStyle/>
          <a:p>
            <a:pPr algn="ctr"/>
            <a:r>
              <a:rPr lang="en-US" altLang="en-US" sz="3200" b="1">
                <a:solidFill>
                  <a:srgbClr val="00B050"/>
                </a:solidFill>
                <a:latin typeface="Times New Roman" panose="02020603050405020304" pitchFamily="18" charset="0"/>
                <a:cs typeface="Times New Roman" panose="02020603050405020304" pitchFamily="18" charset="0"/>
              </a:rPr>
              <a:t>r</a:t>
            </a:r>
            <a:r>
              <a:rPr lang="en-US" altLang="en-US" sz="3200" b="1">
                <a:solidFill>
                  <a:srgbClr val="FF0000"/>
                </a:solidFill>
                <a:latin typeface="Times New Roman" panose="02020603050405020304" pitchFamily="18" charset="0"/>
                <a:cs typeface="Times New Roman" panose="02020603050405020304" pitchFamily="18" charset="0"/>
              </a:rPr>
              <a:t>ào</a:t>
            </a:r>
            <a:r>
              <a:rPr lang="en-US" altLang="en-US" sz="3200" b="1">
                <a:solidFill>
                  <a:srgbClr val="00B050"/>
                </a:solidFill>
                <a:latin typeface="Times New Roman" panose="02020603050405020304" pitchFamily="18" charset="0"/>
                <a:cs typeface="Times New Roman" panose="02020603050405020304" pitchFamily="18" charset="0"/>
              </a:rPr>
              <a:t> r</a:t>
            </a:r>
            <a:r>
              <a:rPr lang="en-US" altLang="en-US" sz="3200" b="1">
                <a:solidFill>
                  <a:srgbClr val="FF0000"/>
                </a:solidFill>
                <a:latin typeface="Times New Roman" panose="02020603050405020304" pitchFamily="18" charset="0"/>
                <a:cs typeface="Times New Roman" panose="02020603050405020304" pitchFamily="18" charset="0"/>
              </a:rPr>
              <a:t>ào</a:t>
            </a:r>
          </a:p>
        </p:txBody>
      </p:sp>
      <p:sp>
        <p:nvSpPr>
          <p:cNvPr id="11" name="Right Arrow 10"/>
          <p:cNvSpPr/>
          <p:nvPr/>
        </p:nvSpPr>
        <p:spPr>
          <a:xfrm>
            <a:off x="4425290" y="3283081"/>
            <a:ext cx="561703" cy="337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25027" y="3143963"/>
            <a:ext cx="5368834" cy="584775"/>
          </a:xfrm>
          <a:prstGeom prst="rect">
            <a:avLst/>
          </a:prstGeom>
          <a:blipFill>
            <a:blip r:embed="rId3"/>
            <a:tile tx="0" ty="0" sx="100000" sy="100000" flip="none" algn="tl"/>
          </a:blip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Lặp lại âm đầu </a:t>
            </a:r>
            <a:r>
              <a:rPr lang="en-US" sz="3200" b="1" i="1">
                <a:solidFill>
                  <a:srgbClr val="00B050"/>
                </a:solidFill>
                <a:latin typeface="Times New Roman" panose="02020603050405020304" pitchFamily="18" charset="0"/>
                <a:cs typeface="Times New Roman" panose="02020603050405020304" pitchFamily="18" charset="0"/>
              </a:rPr>
              <a:t>r </a:t>
            </a:r>
            <a:r>
              <a:rPr lang="en-US" sz="3200">
                <a:latin typeface="Times New Roman" panose="02020603050405020304" pitchFamily="18" charset="0"/>
                <a:cs typeface="Times New Roman" panose="02020603050405020304" pitchFamily="18" charset="0"/>
              </a:rPr>
              <a:t>và vần </a:t>
            </a:r>
            <a:r>
              <a:rPr lang="en-US" sz="3200" b="1" i="1">
                <a:solidFill>
                  <a:srgbClr val="00B050"/>
                </a:solidFill>
                <a:latin typeface="Times New Roman" panose="02020603050405020304" pitchFamily="18" charset="0"/>
                <a:cs typeface="Times New Roman" panose="02020603050405020304" pitchFamily="18" charset="0"/>
              </a:rPr>
              <a:t>ao</a:t>
            </a:r>
          </a:p>
        </p:txBody>
      </p:sp>
    </p:spTree>
    <p:extLst>
      <p:ext uri="{BB962C8B-B14F-4D97-AF65-F5344CB8AC3E}">
        <p14:creationId xmlns:p14="http://schemas.microsoft.com/office/powerpoint/2010/main" val="222805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5" grpId="0" animBg="1"/>
      <p:bldP spid="6" grpId="0" animBg="1"/>
      <p:bldP spid="7"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0373075"/>
              </p:ext>
            </p:extLst>
          </p:nvPr>
        </p:nvGraphicFramePr>
        <p:xfrm>
          <a:off x="2032000" y="1359746"/>
          <a:ext cx="8127999" cy="402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99191156"/>
                    </a:ext>
                  </a:extLst>
                </a:gridCol>
                <a:gridCol w="2709333">
                  <a:extLst>
                    <a:ext uri="{9D8B030D-6E8A-4147-A177-3AD203B41FA5}">
                      <a16:colId xmlns:a16="http://schemas.microsoft.com/office/drawing/2014/main" val="778908157"/>
                    </a:ext>
                  </a:extLst>
                </a:gridCol>
                <a:gridCol w="2709333">
                  <a:extLst>
                    <a:ext uri="{9D8B030D-6E8A-4147-A177-3AD203B41FA5}">
                      <a16:colId xmlns:a16="http://schemas.microsoft.com/office/drawing/2014/main" val="2347851185"/>
                    </a:ext>
                  </a:extLst>
                </a:gridCol>
              </a:tblGrid>
              <a:tr h="37084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 láy có hai tiếng giống nhau ở âm đầu</a:t>
                      </a:r>
                    </a:p>
                  </a:txBody>
                  <a:tcPr>
                    <a:blipFill>
                      <a:blip r:embed="rId2"/>
                      <a:tile tx="0" ty="0" sx="100000" sy="100000" flip="none" algn="tl"/>
                    </a:blip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 láy có hai tiếng giống nhau ở vần</a:t>
                      </a:r>
                    </a:p>
                  </a:txBody>
                  <a:tcPr>
                    <a:blipFill>
                      <a:blip r:embed="rId2"/>
                      <a:tile tx="0" ty="0" sx="100000" sy="100000" flip="none" algn="tl"/>
                    </a:blip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 láy có hai tiếng giống nhau ở cả âm đầu và vần</a:t>
                      </a:r>
                    </a:p>
                  </a:txBody>
                  <a:tcPr>
                    <a:blipFill>
                      <a:blip r:embed="rId2"/>
                      <a:tile tx="0" ty="0" sx="100000" sy="100000" flip="none" algn="tl"/>
                    </a:blipFill>
                  </a:tcPr>
                </a:tc>
                <a:extLst>
                  <a:ext uri="{0D108BD9-81ED-4DB2-BD59-A6C34878D82A}">
                    <a16:rowId xmlns:a16="http://schemas.microsoft.com/office/drawing/2014/main" val="3526661466"/>
                  </a:ext>
                </a:extLst>
              </a:tr>
              <a:tr h="370840">
                <a:tc>
                  <a:txBody>
                    <a:bodyPr/>
                    <a:lstStyle/>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blipFill>
                      <a:blip r:embed="rId3"/>
                      <a:tile tx="0" ty="0" sx="100000" sy="100000" flip="none" algn="tl"/>
                    </a:blipFill>
                  </a:tcPr>
                </a:tc>
                <a:extLst>
                  <a:ext uri="{0D108BD9-81ED-4DB2-BD59-A6C34878D82A}">
                    <a16:rowId xmlns:a16="http://schemas.microsoft.com/office/drawing/2014/main" val="2194263463"/>
                  </a:ext>
                </a:extLst>
              </a:tr>
            </a:tbl>
          </a:graphicData>
        </a:graphic>
      </p:graphicFrame>
      <p:sp>
        <p:nvSpPr>
          <p:cNvPr id="4" name="Cloud 3"/>
          <p:cNvSpPr/>
          <p:nvPr/>
        </p:nvSpPr>
        <p:spPr>
          <a:xfrm>
            <a:off x="2490650" y="3371426"/>
            <a:ext cx="7210697" cy="192024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Con hãy tìm thêm ví dụ về mỗi loại từ láy trên!</a:t>
            </a:r>
          </a:p>
        </p:txBody>
      </p:sp>
    </p:spTree>
    <p:extLst>
      <p:ext uri="{BB962C8B-B14F-4D97-AF65-F5344CB8AC3E}">
        <p14:creationId xmlns:p14="http://schemas.microsoft.com/office/powerpoint/2010/main" val="2073464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2211077"/>
            <a:ext cx="10737751" cy="1435101"/>
            <a:chOff x="-8052" y="1484784"/>
            <a:chExt cx="9469074"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411134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899077" y="5486987"/>
            <a:ext cx="10737752"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3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68639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965269" y="1344019"/>
            <a:ext cx="6309360" cy="2577739"/>
          </a:xfrm>
          <a:prstGeom prst="cloudCallout">
            <a:avLst>
              <a:gd name="adj1" fmla="val -53776"/>
              <a:gd name="adj2" fmla="val 6810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Qua </a:t>
            </a: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học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hôm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nay con </a:t>
            </a:r>
            <a:r>
              <a:rPr lang="en-US" sz="3200" b="1" dirty="0" err="1">
                <a:solidFill>
                  <a:schemeClr val="tx1"/>
                </a:solidFill>
                <a:latin typeface="Times New Roman" panose="02020603050405020304" pitchFamily="18" charset="0"/>
                <a:cs typeface="Times New Roman" panose="02020603050405020304" pitchFamily="18" charset="0"/>
              </a:rPr>
              <a:t>biết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điều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gì</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sp>
        <p:nvSpPr>
          <p:cNvPr id="6" name="Double Wave 5"/>
          <p:cNvSpPr/>
          <p:nvPr/>
        </p:nvSpPr>
        <p:spPr>
          <a:xfrm>
            <a:off x="1780177" y="1344019"/>
            <a:ext cx="8800737" cy="3789684"/>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Tìm </a:t>
            </a:r>
            <a:r>
              <a:rPr lang="en-US" sz="3200" dirty="0" err="1">
                <a:solidFill>
                  <a:schemeClr val="tx1"/>
                </a:solidFill>
                <a:latin typeface="Times New Roman" panose="02020603050405020304" pitchFamily="18" charset="0"/>
                <a:cs typeface="Times New Roman" panose="02020603050405020304" pitchFamily="18" charset="0"/>
              </a:rPr>
              <a:t>thêm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err="1">
                <a:solidFill>
                  <a:schemeClr val="tx1"/>
                </a:solidFill>
                <a:latin typeface="Times New Roman" panose="02020603050405020304" pitchFamily="18" charset="0"/>
                <a:cs typeface="Times New Roman" panose="02020603050405020304" pitchFamily="18" charset="0"/>
              </a:rPr>
              <a:t>từ</a:t>
            </a:r>
            <a:r>
              <a:rPr lang="en-US" sz="3200">
                <a:solidFill>
                  <a:schemeClr val="tx1"/>
                </a:solidFill>
                <a:latin typeface="Times New Roman" panose="02020603050405020304" pitchFamily="18" charset="0"/>
                <a:cs typeface="Times New Roman" panose="02020603050405020304" pitchFamily="18" charset="0"/>
              </a:rPr>
              <a:t> ghép và từ láy.</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Đặt câu với từ con tìm được.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algn="just"/>
            <a:r>
              <a:rPr lang="en-US" sz="3200">
                <a:solidFill>
                  <a:schemeClr val="tx1"/>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Mở rộng vốn từ: Trung thực – Tự trọng</a:t>
            </a:r>
            <a:endParaRPr lang="vi-VN" sz="3200" b="1" dirty="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dirty="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1942" y="711196"/>
            <a:ext cx="1640115" cy="584775"/>
          </a:xfrm>
          <a:prstGeom prst="rect">
            <a:avLst/>
          </a:prstGeom>
          <a:solidFill>
            <a:schemeClr val="accent2">
              <a:lumMod val="20000"/>
              <a:lumOff val="80000"/>
            </a:schemeClr>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nhà cửa</a:t>
            </a:r>
          </a:p>
        </p:txBody>
      </p:sp>
      <p:sp>
        <p:nvSpPr>
          <p:cNvPr id="9" name="TextBox 8"/>
          <p:cNvSpPr txBox="1"/>
          <p:nvPr/>
        </p:nvSpPr>
        <p:spPr>
          <a:xfrm>
            <a:off x="8585196" y="696678"/>
            <a:ext cx="1640115" cy="584775"/>
          </a:xfrm>
          <a:prstGeom prst="rect">
            <a:avLst/>
          </a:prstGeom>
          <a:solidFill>
            <a:srgbClr val="66FFFF"/>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xe đạp</a:t>
            </a:r>
          </a:p>
        </p:txBody>
      </p:sp>
      <p:sp>
        <p:nvSpPr>
          <p:cNvPr id="10" name="TextBox 9"/>
          <p:cNvSpPr txBox="1"/>
          <p:nvPr/>
        </p:nvSpPr>
        <p:spPr>
          <a:xfrm>
            <a:off x="2481942" y="2220678"/>
            <a:ext cx="1640115" cy="584775"/>
          </a:xfrm>
          <a:prstGeom prst="rect">
            <a:avLst/>
          </a:prstGeom>
          <a:solidFill>
            <a:schemeClr val="accent4">
              <a:lumMod val="60000"/>
              <a:lumOff val="40000"/>
            </a:schemeClr>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cheo leo</a:t>
            </a:r>
          </a:p>
        </p:txBody>
      </p:sp>
      <p:sp>
        <p:nvSpPr>
          <p:cNvPr id="11" name="TextBox 10"/>
          <p:cNvSpPr txBox="1"/>
          <p:nvPr/>
        </p:nvSpPr>
        <p:spPr>
          <a:xfrm>
            <a:off x="8585196" y="2220679"/>
            <a:ext cx="1640115" cy="584775"/>
          </a:xfrm>
          <a:prstGeom prst="rect">
            <a:avLst/>
          </a:prstGeom>
          <a:solidFill>
            <a:schemeClr val="accent3">
              <a:lumMod val="40000"/>
              <a:lumOff val="60000"/>
            </a:schemeClr>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nô nức</a:t>
            </a:r>
          </a:p>
        </p:txBody>
      </p:sp>
      <p:sp>
        <p:nvSpPr>
          <p:cNvPr id="12" name="TextBox 11"/>
          <p:cNvSpPr txBox="1"/>
          <p:nvPr/>
        </p:nvSpPr>
        <p:spPr>
          <a:xfrm>
            <a:off x="8585196" y="3744680"/>
            <a:ext cx="1640115" cy="584775"/>
          </a:xfrm>
          <a:prstGeom prst="rect">
            <a:avLst/>
          </a:prstGeom>
          <a:solidFill>
            <a:srgbClr val="99FF66"/>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hoa lan</a:t>
            </a:r>
          </a:p>
        </p:txBody>
      </p:sp>
      <p:sp>
        <p:nvSpPr>
          <p:cNvPr id="16" name="TextBox 15"/>
          <p:cNvSpPr txBox="1"/>
          <p:nvPr/>
        </p:nvSpPr>
        <p:spPr>
          <a:xfrm>
            <a:off x="2481941" y="3874830"/>
            <a:ext cx="1640115" cy="584775"/>
          </a:xfrm>
          <a:prstGeom prst="rect">
            <a:avLst/>
          </a:prstGeom>
          <a:solidFill>
            <a:srgbClr val="FF9999"/>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bánh trái</a:t>
            </a:r>
          </a:p>
        </p:txBody>
      </p:sp>
      <p:sp>
        <p:nvSpPr>
          <p:cNvPr id="17" name="TextBox 16"/>
          <p:cNvSpPr txBox="1"/>
          <p:nvPr/>
        </p:nvSpPr>
        <p:spPr>
          <a:xfrm>
            <a:off x="8585195" y="5297705"/>
            <a:ext cx="1640115" cy="584775"/>
          </a:xfrm>
          <a:prstGeom prst="rect">
            <a:avLst/>
          </a:prstGeom>
          <a:solidFill>
            <a:schemeClr val="accent5">
              <a:lumMod val="60000"/>
              <a:lumOff val="40000"/>
            </a:schemeClr>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đo đỏ</a:t>
            </a:r>
          </a:p>
        </p:txBody>
      </p:sp>
      <p:sp>
        <p:nvSpPr>
          <p:cNvPr id="18" name="Cloud Callout 17"/>
          <p:cNvSpPr/>
          <p:nvPr/>
        </p:nvSpPr>
        <p:spPr>
          <a:xfrm>
            <a:off x="3676466" y="1830447"/>
            <a:ext cx="5354320" cy="2952208"/>
          </a:xfrm>
          <a:prstGeom prst="cloudCallout">
            <a:avLst>
              <a:gd name="adj1" fmla="val -57821"/>
              <a:gd name="adj2" fmla="val 71868"/>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Con hãy nối những từ sau vào nhóm thích hợp!</a:t>
            </a:r>
            <a:endParaRPr lang="en-US" sz="3200" dirty="0">
              <a:solidFill>
                <a:schemeClr val="tx1"/>
              </a:solidFill>
            </a:endParaRPr>
          </a:p>
        </p:txBody>
      </p:sp>
      <p:sp>
        <p:nvSpPr>
          <p:cNvPr id="22" name="TextBox 21"/>
          <p:cNvSpPr txBox="1"/>
          <p:nvPr/>
        </p:nvSpPr>
        <p:spPr>
          <a:xfrm>
            <a:off x="2481941" y="5297705"/>
            <a:ext cx="1640115" cy="584775"/>
          </a:xfrm>
          <a:prstGeom prst="rect">
            <a:avLst/>
          </a:prstGeom>
          <a:solidFill>
            <a:srgbClr val="FFFF99"/>
          </a:solid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dẻo dai</a:t>
            </a:r>
          </a:p>
        </p:txBody>
      </p:sp>
      <p:sp>
        <p:nvSpPr>
          <p:cNvPr id="5" name="Oval 4"/>
          <p:cNvSpPr/>
          <p:nvPr/>
        </p:nvSpPr>
        <p:spPr>
          <a:xfrm>
            <a:off x="5265055" y="1830083"/>
            <a:ext cx="2177143" cy="9919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TỪ GHÉP</a:t>
            </a:r>
          </a:p>
        </p:txBody>
      </p:sp>
      <p:sp>
        <p:nvSpPr>
          <p:cNvPr id="23" name="Oval 22"/>
          <p:cNvSpPr/>
          <p:nvPr/>
        </p:nvSpPr>
        <p:spPr>
          <a:xfrm>
            <a:off x="5265055" y="3874830"/>
            <a:ext cx="2177143" cy="9919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TỪ LÁY</a:t>
            </a:r>
          </a:p>
        </p:txBody>
      </p:sp>
      <p:cxnSp>
        <p:nvCxnSpPr>
          <p:cNvPr id="8" name="Curved Connector 7"/>
          <p:cNvCxnSpPr>
            <a:stCxn id="9" idx="1"/>
            <a:endCxn id="5" idx="6"/>
          </p:cNvCxnSpPr>
          <p:nvPr/>
        </p:nvCxnSpPr>
        <p:spPr>
          <a:xfrm rot="10800000" flipV="1">
            <a:off x="7442198" y="989066"/>
            <a:ext cx="1142998" cy="1337006"/>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5" name="Curved Connector 24"/>
          <p:cNvCxnSpPr>
            <a:stCxn id="4" idx="3"/>
            <a:endCxn id="5" idx="2"/>
          </p:cNvCxnSpPr>
          <p:nvPr/>
        </p:nvCxnSpPr>
        <p:spPr>
          <a:xfrm>
            <a:off x="4122057" y="1003584"/>
            <a:ext cx="1142998" cy="1322488"/>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7" name="Curved Connector 26"/>
          <p:cNvCxnSpPr>
            <a:stCxn id="11" idx="1"/>
            <a:endCxn id="23" idx="6"/>
          </p:cNvCxnSpPr>
          <p:nvPr/>
        </p:nvCxnSpPr>
        <p:spPr>
          <a:xfrm rot="10800000" flipV="1">
            <a:off x="7442198" y="2513067"/>
            <a:ext cx="1142998" cy="1857752"/>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10" idx="3"/>
            <a:endCxn id="23" idx="2"/>
          </p:cNvCxnSpPr>
          <p:nvPr/>
        </p:nvCxnSpPr>
        <p:spPr>
          <a:xfrm>
            <a:off x="4122057" y="2513066"/>
            <a:ext cx="1142998" cy="1857753"/>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Curved Connector 30"/>
          <p:cNvCxnSpPr>
            <a:stCxn id="16" idx="3"/>
          </p:cNvCxnSpPr>
          <p:nvPr/>
        </p:nvCxnSpPr>
        <p:spPr>
          <a:xfrm flipV="1">
            <a:off x="4122056" y="2822061"/>
            <a:ext cx="2017487" cy="1345157"/>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3" name="Curved Connector 32"/>
          <p:cNvCxnSpPr>
            <a:stCxn id="22" idx="3"/>
            <a:endCxn id="5" idx="2"/>
          </p:cNvCxnSpPr>
          <p:nvPr/>
        </p:nvCxnSpPr>
        <p:spPr>
          <a:xfrm flipV="1">
            <a:off x="4122056" y="2326072"/>
            <a:ext cx="1142999" cy="326402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5" name="Curved Connector 34"/>
          <p:cNvCxnSpPr>
            <a:stCxn id="17" idx="1"/>
          </p:cNvCxnSpPr>
          <p:nvPr/>
        </p:nvCxnSpPr>
        <p:spPr>
          <a:xfrm rot="10800000">
            <a:off x="7315201" y="4557815"/>
            <a:ext cx="1269995" cy="1032279"/>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Curved Connector 37"/>
          <p:cNvCxnSpPr>
            <a:stCxn id="12" idx="1"/>
            <a:endCxn id="5" idx="6"/>
          </p:cNvCxnSpPr>
          <p:nvPr/>
        </p:nvCxnSpPr>
        <p:spPr>
          <a:xfrm rot="10800000">
            <a:off x="7442198" y="2326072"/>
            <a:ext cx="1142998" cy="1710996"/>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756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6" grpId="0" animBg="1"/>
      <p:bldP spid="17" grpId="0" animBg="1"/>
      <p:bldP spid="18" grpId="0" animBg="1"/>
      <p:bldP spid="18" grpId="1" animBg="1"/>
      <p:bldP spid="22" grpId="0" animBg="1"/>
      <p:bldP spid="5"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80959" y="1476104"/>
            <a:ext cx="2495006" cy="66620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Từ ghép</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680959" y="3487785"/>
            <a:ext cx="2495006" cy="666206"/>
          </a:xfrm>
          <a:prstGeom prst="round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Từ láy</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 name="Rounded Rectangular Callout 7"/>
          <p:cNvSpPr/>
          <p:nvPr/>
        </p:nvSpPr>
        <p:spPr>
          <a:xfrm>
            <a:off x="1959429" y="584202"/>
            <a:ext cx="4258490" cy="2053047"/>
          </a:xfrm>
          <a:prstGeom prst="wedgeRoundRectCallout">
            <a:avLst>
              <a:gd name="adj1" fmla="val 86754"/>
              <a:gd name="adj2" fmla="val 11062"/>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Times New Roman" panose="02020603050405020304" pitchFamily="18" charset="0"/>
                <a:cs typeface="Times New Roman" panose="02020603050405020304" pitchFamily="18" charset="0"/>
              </a:rPr>
              <a:t>Thế nào là từ ghép?</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9" name="Rounded Rectangular Callout 8"/>
          <p:cNvSpPr/>
          <p:nvPr/>
        </p:nvSpPr>
        <p:spPr>
          <a:xfrm>
            <a:off x="1959429" y="3487785"/>
            <a:ext cx="4258490" cy="2119084"/>
          </a:xfrm>
          <a:prstGeom prst="wedgeRoundRectCallout">
            <a:avLst>
              <a:gd name="adj1" fmla="val 89809"/>
              <a:gd name="adj2" fmla="val -37315"/>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Times New Roman" panose="02020603050405020304" pitchFamily="18" charset="0"/>
                <a:cs typeface="Times New Roman" panose="02020603050405020304" pitchFamily="18" charset="0"/>
              </a:rPr>
              <a:t>Thế nào là từ láy?</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0" name="Rounded Rectangular Callout 9"/>
          <p:cNvSpPr/>
          <p:nvPr/>
        </p:nvSpPr>
        <p:spPr>
          <a:xfrm>
            <a:off x="1959429" y="584201"/>
            <a:ext cx="4258490" cy="2053047"/>
          </a:xfrm>
          <a:prstGeom prst="wedgeRoundRectCallout">
            <a:avLst>
              <a:gd name="adj1" fmla="val 86754"/>
              <a:gd name="adj2" fmla="val 11062"/>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FF0000"/>
                </a:solidFill>
                <a:latin typeface="Times New Roman" panose="02020603050405020304" pitchFamily="18" charset="0"/>
                <a:cs typeface="Times New Roman" panose="02020603050405020304" pitchFamily="18" charset="0"/>
              </a:rPr>
              <a:t>Những từ do các tiếng có nghĩa ghép lại với nhau.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Rounded Rectangular Callout 10"/>
          <p:cNvSpPr/>
          <p:nvPr/>
        </p:nvSpPr>
        <p:spPr>
          <a:xfrm>
            <a:off x="1959429" y="3487784"/>
            <a:ext cx="4258490" cy="2119084"/>
          </a:xfrm>
          <a:prstGeom prst="wedgeRoundRectCallout">
            <a:avLst>
              <a:gd name="adj1" fmla="val 89809"/>
              <a:gd name="adj2" fmla="val -37315"/>
              <a:gd name="adj3" fmla="val 16667"/>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FF0000"/>
                </a:solidFill>
                <a:latin typeface="Times New Roman" panose="02020603050405020304" pitchFamily="18" charset="0"/>
                <a:cs typeface="Times New Roman" panose="02020603050405020304" pitchFamily="18" charset="0"/>
              </a:rPr>
              <a:t>Phối hợp những tiếng có âm đầu hay vần (hoặc cả âm đầu và vần) giống nhau.</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48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55727" y="1276422"/>
            <a:ext cx="6280886"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tập về </a:t>
            </a:r>
          </a:p>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từ ghép và từ láy</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688557"/>
            <a:ext cx="10737751" cy="1435101"/>
            <a:chOff x="-8052" y="1484784"/>
            <a:chExt cx="9469074"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HS nhận biết và phân loại được hai loại từ ghép (có nghĩa tổng hợp, có nghĩa phân loại) (BT1, BT2).</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Nhận biết được 3 nhóm từ láy (giống nhau ở âm đầu, vần, cả âm đầu và vần) (BT3).</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899077" y="4964467"/>
            <a:ext cx="10737752"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sz="2800">
                  <a:solidFill>
                    <a:schemeClr val="tx1"/>
                  </a:solidFill>
                  <a:latin typeface="Times New Roman" panose="02020603050405020304" pitchFamily="18" charset="0"/>
                  <a:cs typeface="Times New Roman" panose="02020603050405020304" pitchFamily="18" charset="0"/>
                </a:rPr>
                <a:t>Củng cố khái niệm từ ghép và từ láy, biết tạo thành từ ghép đơn giản.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943" y="881467"/>
            <a:ext cx="10638971" cy="4278094"/>
          </a:xfrm>
          <a:prstGeom prst="rect">
            <a:avLst/>
          </a:prstGeom>
        </p:spPr>
        <p:txBody>
          <a:bodyPr wrap="square">
            <a:spAutoFit/>
          </a:bodyPr>
          <a:lstStyle/>
          <a:p>
            <a:pPr algn="just">
              <a:spcBef>
                <a:spcPct val="50000"/>
              </a:spcBef>
            </a:pPr>
            <a:r>
              <a:rPr lang="en-US" altLang="en-US" sz="3200">
                <a:latin typeface="Times New Roman" panose="02020603050405020304" pitchFamily="18" charset="0"/>
                <a:cs typeface="Times New Roman" panose="02020603050405020304" pitchFamily="18" charset="0"/>
              </a:rPr>
              <a:t>Bài 1. So sánh hai từ ghép sau đây:</a:t>
            </a:r>
          </a:p>
          <a:p>
            <a:pPr algn="just">
              <a:spcBef>
                <a:spcPct val="50000"/>
              </a:spcBef>
            </a:pPr>
            <a:r>
              <a:rPr lang="en-US" altLang="en-US" sz="3200">
                <a:latin typeface="Times New Roman" panose="02020603050405020304" pitchFamily="18" charset="0"/>
                <a:cs typeface="Times New Roman" panose="02020603050405020304" pitchFamily="18" charset="0"/>
              </a:rPr>
              <a:t>	</a:t>
            </a:r>
            <a:r>
              <a:rPr lang="en-US" altLang="en-US" sz="3200" b="1">
                <a:solidFill>
                  <a:srgbClr val="0000FF"/>
                </a:solidFill>
                <a:latin typeface="Times New Roman" panose="02020603050405020304" pitchFamily="18" charset="0"/>
                <a:cs typeface="Times New Roman" panose="02020603050405020304" pitchFamily="18" charset="0"/>
              </a:rPr>
              <a:t>Bánh trái</a:t>
            </a:r>
          </a:p>
          <a:p>
            <a:pPr algn="just">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Bánh rán</a:t>
            </a:r>
          </a:p>
          <a:p>
            <a:pPr algn="just">
              <a:spcBef>
                <a:spcPct val="50000"/>
              </a:spcBef>
            </a:pPr>
            <a:r>
              <a:rPr lang="en-US" altLang="en-US" sz="3200">
                <a:latin typeface="Times New Roman" panose="02020603050405020304" pitchFamily="18" charset="0"/>
                <a:cs typeface="Times New Roman" panose="02020603050405020304" pitchFamily="18" charset="0"/>
              </a:rPr>
              <a:t>    a) Từ ghép nào có nghĩa tổng hợp (bao quát chung)?</a:t>
            </a:r>
          </a:p>
          <a:p>
            <a:pPr algn="just">
              <a:spcBef>
                <a:spcPct val="50000"/>
              </a:spcBef>
            </a:pPr>
            <a:r>
              <a:rPr lang="en-US" altLang="en-US" sz="3200">
                <a:latin typeface="Times New Roman" panose="02020603050405020304" pitchFamily="18" charset="0"/>
                <a:cs typeface="Times New Roman" panose="02020603050405020304" pitchFamily="18" charset="0"/>
              </a:rPr>
              <a:t>    b) Từ ghép nào có nghĩa phân loại (chỉ một loại nhỏ thuộc </a:t>
            </a:r>
          </a:p>
          <a:p>
            <a:pPr algn="just">
              <a:spcBef>
                <a:spcPct val="50000"/>
              </a:spcBef>
            </a:pPr>
            <a:r>
              <a:rPr lang="en-US" altLang="en-US" sz="3200">
                <a:latin typeface="Times New Roman" panose="02020603050405020304" pitchFamily="18" charset="0"/>
                <a:cs typeface="Times New Roman" panose="02020603050405020304" pitchFamily="18" charset="0"/>
              </a:rPr>
              <a:t>	phạm vi nghĩa của tiếng thứ nhất)?</a:t>
            </a:r>
          </a:p>
        </p:txBody>
      </p:sp>
    </p:spTree>
    <p:extLst>
      <p:ext uri="{BB962C8B-B14F-4D97-AF65-F5344CB8AC3E}">
        <p14:creationId xmlns:p14="http://schemas.microsoft.com/office/powerpoint/2010/main" val="194769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037807" y="966648"/>
            <a:ext cx="2429691" cy="1188720"/>
          </a:xfrm>
          <a:prstGeom prst="downArrowCallou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Bánh trái</a:t>
            </a:r>
          </a:p>
        </p:txBody>
      </p:sp>
      <p:sp>
        <p:nvSpPr>
          <p:cNvPr id="29" name="Down Arrow Callout 28"/>
          <p:cNvSpPr/>
          <p:nvPr/>
        </p:nvSpPr>
        <p:spPr>
          <a:xfrm>
            <a:off x="7458896" y="966648"/>
            <a:ext cx="2429691" cy="1188720"/>
          </a:xfrm>
          <a:prstGeom prst="downArrowCallou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Bánh rán</a:t>
            </a:r>
          </a:p>
        </p:txBody>
      </p:sp>
      <p:sp>
        <p:nvSpPr>
          <p:cNvPr id="31" name="Down Arrow Callout 30"/>
          <p:cNvSpPr/>
          <p:nvPr/>
        </p:nvSpPr>
        <p:spPr>
          <a:xfrm>
            <a:off x="6844941" y="2155366"/>
            <a:ext cx="3605345" cy="2050870"/>
          </a:xfrm>
          <a:prstGeom prst="downArrowCallout">
            <a:avLst>
              <a:gd name="adj1" fmla="val 17742"/>
              <a:gd name="adj2" fmla="val 15646"/>
              <a:gd name="adj3" fmla="val 14579"/>
              <a:gd name="adj4" fmla="val 76504"/>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cs typeface="Times New Roman" panose="02020603050405020304" pitchFamily="18" charset="0"/>
              </a:rPr>
              <a:t>Chỉ loại bánh nặn bằng bột gạo nếp, thường có nhân, rán chín giòn.</a:t>
            </a:r>
          </a:p>
        </p:txBody>
      </p:sp>
      <p:sp>
        <p:nvSpPr>
          <p:cNvPr id="32" name="Down Arrow Callout 31"/>
          <p:cNvSpPr/>
          <p:nvPr/>
        </p:nvSpPr>
        <p:spPr>
          <a:xfrm>
            <a:off x="1489166" y="2155363"/>
            <a:ext cx="3448594" cy="2050870"/>
          </a:xfrm>
          <a:prstGeom prst="downArrowCallout">
            <a:avLst>
              <a:gd name="adj1" fmla="val 17742"/>
              <a:gd name="adj2" fmla="val 15646"/>
              <a:gd name="adj3" fmla="val 14579"/>
              <a:gd name="adj4" fmla="val 76504"/>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cs typeface="Times New Roman" panose="02020603050405020304" pitchFamily="18" charset="0"/>
              </a:rPr>
              <a:t>Chỉ chung các loại bánh</a:t>
            </a:r>
          </a:p>
        </p:txBody>
      </p:sp>
      <p:sp>
        <p:nvSpPr>
          <p:cNvPr id="3" name="Rectangle 2"/>
          <p:cNvSpPr/>
          <p:nvPr/>
        </p:nvSpPr>
        <p:spPr>
          <a:xfrm>
            <a:off x="1338943" y="4206233"/>
            <a:ext cx="3827418" cy="1711238"/>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Từ ghép có nghĩa tổng hợp </a:t>
            </a:r>
            <a:r>
              <a:rPr lang="en-US" sz="2800">
                <a:solidFill>
                  <a:schemeClr val="tx1"/>
                </a:solidFill>
                <a:latin typeface="Times New Roman" panose="02020603050405020304" pitchFamily="18" charset="0"/>
                <a:cs typeface="Times New Roman" panose="02020603050405020304" pitchFamily="18" charset="0"/>
              </a:rPr>
              <a:t>(bao quát chung)</a:t>
            </a:r>
          </a:p>
        </p:txBody>
      </p:sp>
      <p:sp>
        <p:nvSpPr>
          <p:cNvPr id="34" name="Rectangle 33"/>
          <p:cNvSpPr/>
          <p:nvPr/>
        </p:nvSpPr>
        <p:spPr>
          <a:xfrm>
            <a:off x="6675119" y="4206233"/>
            <a:ext cx="4049487" cy="1711238"/>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Từ ghép có nghĩa phân loại </a:t>
            </a:r>
            <a:r>
              <a:rPr lang="en-US" sz="2800">
                <a:solidFill>
                  <a:schemeClr val="tx1"/>
                </a:solidFill>
                <a:latin typeface="Times New Roman" panose="02020603050405020304" pitchFamily="18" charset="0"/>
                <a:cs typeface="Times New Roman" panose="02020603050405020304" pitchFamily="18" charset="0"/>
              </a:rPr>
              <a:t>(chỉ một loại nhỏ thuộc phạm vi nghĩa của tiếng thứ nhất)</a:t>
            </a:r>
          </a:p>
        </p:txBody>
      </p:sp>
    </p:spTree>
    <p:extLst>
      <p:ext uri="{BB962C8B-B14F-4D97-AF65-F5344CB8AC3E}">
        <p14:creationId xmlns:p14="http://schemas.microsoft.com/office/powerpoint/2010/main" val="181772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 grpId="0" animBg="1"/>
      <p:bldP spid="34"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1031</TotalTime>
  <Words>1156</Words>
  <Application>Microsoft Office PowerPoint</Application>
  <PresentationFormat>Widescreen</PresentationFormat>
  <Paragraphs>133</Paragraphs>
  <Slides>24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Garamond</vt:lpstr>
      <vt:lpstr>Tahoma</vt:lpstr>
      <vt:lpstr>Times New Roman</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Hương Đào</cp:lastModifiedBy>
  <cp:revision>87</cp:revision>
  <dcterms:created xsi:type="dcterms:W3CDTF">2021-08-04T18:52:07Z</dcterms:created>
  <dcterms:modified xsi:type="dcterms:W3CDTF">2021-09-29T11:37:39Z</dcterms:modified>
</cp:coreProperties>
</file>