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16"/>
  </p:notesMasterIdLst>
  <p:sldIdLst>
    <p:sldId id="359" r:id="rId3"/>
    <p:sldId id="257" r:id="rId4"/>
    <p:sldId id="360" r:id="rId5"/>
    <p:sldId id="258" r:id="rId6"/>
    <p:sldId id="361" r:id="rId7"/>
    <p:sldId id="259" r:id="rId8"/>
    <p:sldId id="365" r:id="rId9"/>
    <p:sldId id="265" r:id="rId10"/>
    <p:sldId id="270" r:id="rId11"/>
    <p:sldId id="362" r:id="rId12"/>
    <p:sldId id="363" r:id="rId13"/>
    <p:sldId id="364" r:id="rId14"/>
    <p:sldId id="281" r:id="rId15"/>
  </p:sldIdLst>
  <p:sldSz cx="16778288" cy="94757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000000"/>
          </p15:clr>
        </p15:guide>
        <p15:guide id="2" pos="5285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R1p8xcgmnn67iqF8fTv6FcNNh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24B"/>
    <a:srgbClr val="34AE3D"/>
    <a:srgbClr val="7DBE3F"/>
    <a:srgbClr val="F0E533"/>
    <a:srgbClr val="FF5050"/>
    <a:srgbClr val="326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67" y="398"/>
      </p:cViewPr>
      <p:guideLst>
        <p:guide orient="horz" pos="2985"/>
        <p:guide pos="52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4160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11</a:t>
            </a:fld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6098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13</a:t>
            </a:fld>
            <a:endParaRPr/>
          </a:p>
        </p:txBody>
      </p:sp>
      <p:sp>
        <p:nvSpPr>
          <p:cNvPr id="307" name="Google Shape;30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Google Shape;30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736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2</a:t>
            </a:fld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9734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3</a:t>
            </a:fld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384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4</a:t>
            </a:fld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32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5</a:t>
            </a:fld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3133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6</a:t>
            </a:fld>
            <a:endParaRPr/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8310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8</a:t>
            </a:fld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8068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9</a:t>
            </a:fld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1101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10</a:t>
            </a:fld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35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7473950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2"/>
          </p:nvPr>
        </p:nvSpPr>
        <p:spPr>
          <a:xfrm>
            <a:off x="8464550" y="2211388"/>
            <a:ext cx="747553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1325563" y="6089650"/>
            <a:ext cx="14262101" cy="188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1325563" y="4016375"/>
            <a:ext cx="14262101" cy="207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157411"/>
      </p:ext>
    </p:extLst>
  </p:cSld>
  <p:clrMapOvr>
    <a:masterClrMapping/>
  </p:clrMapOvr>
  <p:transition spd="slow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65079"/>
      </p:ext>
    </p:extLst>
  </p:cSld>
  <p:clrMapOvr>
    <a:masterClrMapping/>
  </p:clrMapOvr>
  <p:transition spd="slow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630113" y="1534217"/>
            <a:ext cx="154224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4212756" y="206218"/>
            <a:ext cx="1684433" cy="13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26512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001918"/>
      </p:ext>
    </p:extLst>
  </p:cSld>
  <p:clrMapOvr>
    <a:masterClrMapping/>
  </p:clrMapOvr>
  <p:transition spd="slow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965652"/>
      </p:ext>
    </p:extLst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63C15-637A-4E2F-89A7-901A139648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20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，一项大型内容和两项小型内容" type="objAndTwoObj">
  <p:cSld name="OBJECT_AND_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7473950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2"/>
          </p:nvPr>
        </p:nvSpPr>
        <p:spPr>
          <a:xfrm>
            <a:off x="8464550" y="2211388"/>
            <a:ext cx="7475538" cy="304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3"/>
          </p:nvPr>
        </p:nvSpPr>
        <p:spPr>
          <a:xfrm>
            <a:off x="8464550" y="5413375"/>
            <a:ext cx="7475538" cy="305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title"/>
          </p:nvPr>
        </p:nvSpPr>
        <p:spPr>
          <a:xfrm rot="5400000">
            <a:off x="10009981" y="2534444"/>
            <a:ext cx="8085137" cy="377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 rot="5400000">
            <a:off x="2382838" y="-1165225"/>
            <a:ext cx="8085137" cy="1117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 rot="5400000">
            <a:off x="5262562" y="-2212975"/>
            <a:ext cx="6253162" cy="1510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3289300" y="6632575"/>
            <a:ext cx="10066338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>
            <a:spLocks noGrp="1"/>
          </p:cNvSpPr>
          <p:nvPr>
            <p:ph type="pic" idx="2"/>
          </p:nvPr>
        </p:nvSpPr>
        <p:spPr>
          <a:xfrm>
            <a:off x="3289300" y="846138"/>
            <a:ext cx="10066338" cy="5686425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3289300" y="7416800"/>
            <a:ext cx="10066338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838200" y="377825"/>
            <a:ext cx="5521325" cy="160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6559550" y="377825"/>
            <a:ext cx="9380538" cy="808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2"/>
          </p:nvPr>
        </p:nvSpPr>
        <p:spPr>
          <a:xfrm>
            <a:off x="838200" y="1982788"/>
            <a:ext cx="5521325" cy="648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838200" y="2120900"/>
            <a:ext cx="7413625" cy="88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2"/>
          </p:nvPr>
        </p:nvSpPr>
        <p:spPr>
          <a:xfrm>
            <a:off x="838200" y="3005138"/>
            <a:ext cx="7413625" cy="545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3"/>
          </p:nvPr>
        </p:nvSpPr>
        <p:spPr>
          <a:xfrm>
            <a:off x="8523288" y="2120900"/>
            <a:ext cx="7416800" cy="88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4"/>
          </p:nvPr>
        </p:nvSpPr>
        <p:spPr>
          <a:xfrm>
            <a:off x="8523288" y="3005138"/>
            <a:ext cx="7416800" cy="545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8" descr="1-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6778287" cy="94757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advTm="1000">
    <p:split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915" y="379472"/>
            <a:ext cx="15100459" cy="1579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915" y="2211019"/>
            <a:ext cx="15100459" cy="625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914" y="8782653"/>
            <a:ext cx="3914934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732582" y="8782653"/>
            <a:ext cx="5313125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024440" y="8782653"/>
            <a:ext cx="3914934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10134298" y="6277286"/>
            <a:ext cx="6643991" cy="320142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6778288" cy="947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69"/>
          </a:p>
        </p:txBody>
      </p:sp>
    </p:spTree>
    <p:extLst>
      <p:ext uri="{BB962C8B-B14F-4D97-AF65-F5344CB8AC3E}">
        <p14:creationId xmlns:p14="http://schemas.microsoft.com/office/powerpoint/2010/main" val="30108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ransition spd="slow" advTm="0">
    <p:fade/>
  </p:transition>
  <p:txStyles>
    <p:titleStyle>
      <a:lvl1pPr algn="ctr" defTabSz="1677833" rtl="0" eaLnBrk="1" latinLnBrk="0" hangingPunct="1">
        <a:spcBef>
          <a:spcPct val="0"/>
        </a:spcBef>
        <a:buNone/>
        <a:defRPr sz="80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187" indent="-629187" algn="l" defTabSz="1677833" rtl="0" eaLnBrk="1" latinLnBrk="0" hangingPunct="1">
        <a:spcBef>
          <a:spcPct val="20000"/>
        </a:spcBef>
        <a:buFont typeface="Arial" pitchFamily="34" charset="0"/>
        <a:buChar char="•"/>
        <a:defRPr sz="5872" kern="1200">
          <a:solidFill>
            <a:schemeClr val="tx1"/>
          </a:solidFill>
          <a:latin typeface="+mn-lt"/>
          <a:ea typeface="+mn-ea"/>
          <a:cs typeface="+mn-cs"/>
        </a:defRPr>
      </a:lvl1pPr>
      <a:lvl2pPr marL="1363239" indent="-524323" algn="l" defTabSz="1677833" rtl="0" eaLnBrk="1" latinLnBrk="0" hangingPunct="1">
        <a:spcBef>
          <a:spcPct val="20000"/>
        </a:spcBef>
        <a:buFont typeface="Arial" pitchFamily="34" charset="0"/>
        <a:buChar char="–"/>
        <a:defRPr sz="5138" kern="1200">
          <a:solidFill>
            <a:schemeClr val="tx1"/>
          </a:solidFill>
          <a:latin typeface="+mn-lt"/>
          <a:ea typeface="+mn-ea"/>
          <a:cs typeface="+mn-cs"/>
        </a:defRPr>
      </a:lvl2pPr>
      <a:lvl3pPr marL="2097291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4404" kern="1200">
          <a:solidFill>
            <a:schemeClr val="tx1"/>
          </a:solidFill>
          <a:latin typeface="+mn-lt"/>
          <a:ea typeface="+mn-ea"/>
          <a:cs typeface="+mn-cs"/>
        </a:defRPr>
      </a:lvl3pPr>
      <a:lvl4pPr marL="2936207" indent="-419458" algn="l" defTabSz="1677833" rtl="0" eaLnBrk="1" latinLnBrk="0" hangingPunct="1">
        <a:spcBef>
          <a:spcPct val="20000"/>
        </a:spcBef>
        <a:buFont typeface="Arial" pitchFamily="34" charset="0"/>
        <a:buChar char="–"/>
        <a:defRPr sz="3670" kern="1200">
          <a:solidFill>
            <a:schemeClr val="tx1"/>
          </a:solidFill>
          <a:latin typeface="+mn-lt"/>
          <a:ea typeface="+mn-ea"/>
          <a:cs typeface="+mn-cs"/>
        </a:defRPr>
      </a:lvl4pPr>
      <a:lvl5pPr marL="3775123" indent="-419458" algn="l" defTabSz="1677833" rtl="0" eaLnBrk="1" latinLnBrk="0" hangingPunct="1">
        <a:spcBef>
          <a:spcPct val="20000"/>
        </a:spcBef>
        <a:buFont typeface="Arial" pitchFamily="34" charset="0"/>
        <a:buChar char="»"/>
        <a:defRPr sz="3670" kern="1200">
          <a:solidFill>
            <a:schemeClr val="tx1"/>
          </a:solidFill>
          <a:latin typeface="+mn-lt"/>
          <a:ea typeface="+mn-ea"/>
          <a:cs typeface="+mn-cs"/>
        </a:defRPr>
      </a:lvl5pPr>
      <a:lvl6pPr marL="4614040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6pPr>
      <a:lvl7pPr marL="5452956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7pPr>
      <a:lvl8pPr marL="6291872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8pPr>
      <a:lvl9pPr marL="7130788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1pPr>
      <a:lvl2pPr marL="838916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2pPr>
      <a:lvl3pPr marL="1677833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3pPr>
      <a:lvl4pPr marL="2516749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4pPr>
      <a:lvl5pPr marL="3355665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5pPr>
      <a:lvl6pPr marL="4194581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6pPr>
      <a:lvl7pPr marL="5033498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7pPr>
      <a:lvl8pPr marL="5872414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8pPr>
      <a:lvl9pPr marL="6711330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71"/>
          <p:cNvSpPr txBox="1"/>
          <p:nvPr/>
        </p:nvSpPr>
        <p:spPr>
          <a:xfrm>
            <a:off x="5647450" y="1330067"/>
            <a:ext cx="4856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677833">
              <a:buClrTx/>
            </a:pPr>
            <a:r>
              <a:rPr lang="en-US" altLang="zh-CN" sz="72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TOÁN</a:t>
            </a:r>
            <a:endParaRPr lang="zh-CN" altLang="en-US" sz="7200" b="1" kern="120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9C88A82-87DC-4CE1-8940-BB40FDD855BB}"/>
              </a:ext>
            </a:extLst>
          </p:cNvPr>
          <p:cNvSpPr txBox="1"/>
          <p:nvPr/>
        </p:nvSpPr>
        <p:spPr>
          <a:xfrm>
            <a:off x="1952625" y="3343752"/>
            <a:ext cx="1287303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77833">
              <a:buClrTx/>
            </a:pPr>
            <a:r>
              <a:rPr lang="en-US" altLang="zh-CN" sz="5000" b="1" kern="1200" dirty="0">
                <a:solidFill>
                  <a:srgbClr val="FF5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GIỚI THIỆU </a:t>
            </a:r>
          </a:p>
          <a:p>
            <a:pPr algn="ctr" defTabSz="1677833">
              <a:buClrTx/>
            </a:pPr>
            <a:r>
              <a:rPr lang="en-US" altLang="zh-CN" sz="5000" b="1" kern="1200" dirty="0">
                <a:solidFill>
                  <a:srgbClr val="FF5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NHÂN NHẨM SỐ CÓ HAI CHỮ SỐ VỚI 11</a:t>
            </a:r>
            <a:endParaRPr lang="zh-CN" altLang="en-US" sz="5000" b="1" kern="1200" dirty="0">
              <a:solidFill>
                <a:srgbClr val="FF505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50;p9" descr="1-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70384" y="223937"/>
            <a:ext cx="18474613" cy="96979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8580" y="2329673"/>
            <a:ext cx="16459783" cy="632251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11 x 17 = 187 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15 x 11 = 165 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187 + 165 = 352 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352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600"/>
              </a:spcBef>
              <a:buFontTx/>
              <a:buNone/>
              <a:defRPr/>
            </a:pP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oogle Shape;194;p14" descr="1-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66927" y="7583542"/>
            <a:ext cx="6070059" cy="2123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50;p9" descr="1-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70384" y="223937"/>
            <a:ext cx="18474613" cy="96979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8580" y="2329673"/>
            <a:ext cx="16459783" cy="632251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11" name="Google Shape;194;p14" descr="1-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66927" y="7583542"/>
            <a:ext cx="6070059" cy="21236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287625" y="3415004"/>
            <a:ext cx="154906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hai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lớp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có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tất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: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 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1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7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+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1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5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=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3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2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(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)</a:t>
            </a:r>
          </a:p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hai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có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tất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: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         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11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x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3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3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=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3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52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(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)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                   </a:t>
            </a:r>
            <a:r>
              <a:rPr lang="en-US" sz="4800" b="1" u="sng" dirty="0" err="1">
                <a:solidFill>
                  <a:srgbClr val="002060"/>
                </a:solidFill>
                <a:latin typeface="Times  New Roman"/>
              </a:rPr>
              <a:t>Đáp</a:t>
            </a:r>
            <a:r>
              <a:rPr lang="en-US" sz="4800" b="1" u="sng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u="sng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: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3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52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(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)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 txBox="1">
            <a:spLocks noChangeArrowheads="1"/>
          </p:cNvSpPr>
          <p:nvPr/>
        </p:nvSpPr>
        <p:spPr bwMode="auto">
          <a:xfrm>
            <a:off x="2177239" y="315860"/>
            <a:ext cx="12529097" cy="294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3869" b="1" u="sng">
                <a:solidFill>
                  <a:srgbClr val="0000CC"/>
                </a:solidFill>
              </a:rPr>
              <a:t> Bài 4. </a:t>
            </a:r>
            <a:r>
              <a:rPr lang="en-US" altLang="en-US" sz="3869" b="1">
                <a:solidFill>
                  <a:srgbClr val="0000CC"/>
                </a:solidFill>
              </a:rPr>
              <a:t>Phòng họp A có 12 dãy ghế, mỗi dãy ghế có 11 người. Phòng họp B có 14 dãy ghế, mỗi dãy ghế có 9 người. Trong các câu dưới đây, câu nào đúng, câu nào sai?</a:t>
            </a:r>
          </a:p>
          <a:p>
            <a:pPr algn="l">
              <a:spcBef>
                <a:spcPct val="20000"/>
              </a:spcBef>
            </a:pPr>
            <a:endParaRPr lang="en-US" altLang="en-US" sz="3869" b="1">
              <a:solidFill>
                <a:srgbClr val="0000CC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77239" y="2948023"/>
            <a:ext cx="12529097" cy="252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marL="631713" indent="-631713">
              <a:spcBef>
                <a:spcPct val="20000"/>
              </a:spcBef>
              <a:buFontTx/>
              <a:buAutoNum type="alphaLcParenR"/>
              <a:defRPr/>
            </a:pPr>
            <a:r>
              <a:rPr lang="en-US" sz="3316" b="1">
                <a:solidFill>
                  <a:srgbClr val="006600"/>
                </a:solidFill>
              </a:rPr>
              <a:t>Phòng họp A có nhiều hơn phòng học B 9 người.</a:t>
            </a:r>
          </a:p>
          <a:p>
            <a:pPr marL="631713" indent="-631713">
              <a:spcBef>
                <a:spcPct val="20000"/>
              </a:spcBef>
              <a:buFontTx/>
              <a:buAutoNum type="alphaLcParenR"/>
              <a:defRPr/>
            </a:pPr>
            <a:r>
              <a:rPr lang="en-US" sz="3316" b="1">
                <a:solidFill>
                  <a:srgbClr val="006600"/>
                </a:solidFill>
              </a:rPr>
              <a:t>Phòng họp A có nhiều hơn phòng học B 6 người.</a:t>
            </a:r>
          </a:p>
          <a:p>
            <a:pPr marL="631713" indent="-631713">
              <a:spcBef>
                <a:spcPct val="20000"/>
              </a:spcBef>
              <a:buFontTx/>
              <a:buAutoNum type="alphaLcParenR"/>
              <a:defRPr/>
            </a:pPr>
            <a:r>
              <a:rPr lang="en-US" sz="3316" b="1">
                <a:solidFill>
                  <a:srgbClr val="006600"/>
                </a:solidFill>
              </a:rPr>
              <a:t>Phòng họp A có ít hơn phòng học B 9 người.</a:t>
            </a:r>
          </a:p>
          <a:p>
            <a:pPr algn="l">
              <a:spcBef>
                <a:spcPct val="20000"/>
              </a:spcBef>
              <a:defRPr/>
            </a:pPr>
            <a:r>
              <a:rPr lang="en-US" sz="3316" b="1">
                <a:solidFill>
                  <a:srgbClr val="006600"/>
                </a:solidFill>
              </a:rPr>
              <a:t>d)  Hai phòng họp có số người như nhau.</a:t>
            </a:r>
          </a:p>
          <a:p>
            <a:pPr algn="l">
              <a:spcBef>
                <a:spcPct val="20000"/>
              </a:spcBef>
              <a:defRPr/>
            </a:pPr>
            <a:endParaRPr lang="en-US" sz="3316" b="1">
              <a:solidFill>
                <a:srgbClr val="0066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50917" y="6317192"/>
            <a:ext cx="6659373" cy="147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3316" b="1">
                <a:solidFill>
                  <a:srgbClr val="0000CC"/>
                </a:solidFill>
              </a:rPr>
              <a:t>Phòng họp A có số người là: </a:t>
            </a:r>
          </a:p>
          <a:p>
            <a:pPr algn="l">
              <a:spcBef>
                <a:spcPct val="20000"/>
              </a:spcBef>
            </a:pPr>
            <a:r>
              <a:rPr lang="en-US" altLang="en-US" sz="3316" b="1">
                <a:solidFill>
                  <a:srgbClr val="0000CC"/>
                </a:solidFill>
              </a:rPr>
              <a:t>Phòng họp B có số người là: </a:t>
            </a:r>
          </a:p>
          <a:p>
            <a:pPr algn="l">
              <a:spcBef>
                <a:spcPct val="20000"/>
              </a:spcBef>
            </a:pPr>
            <a:endParaRPr lang="en-US" altLang="en-US" sz="3316" b="1">
              <a:solidFill>
                <a:srgbClr val="0000CC"/>
              </a:solidFill>
            </a:endParaRPr>
          </a:p>
          <a:p>
            <a:pPr algn="l">
              <a:spcBef>
                <a:spcPct val="20000"/>
              </a:spcBef>
            </a:pPr>
            <a:endParaRPr lang="en-US" altLang="en-US" sz="3316" b="1">
              <a:solidFill>
                <a:srgbClr val="0000CC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178571" y="6317192"/>
            <a:ext cx="4527321" cy="73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3316" b="1"/>
              <a:t>11 x 12 = 132 (người)</a:t>
            </a:r>
          </a:p>
          <a:p>
            <a:pPr algn="l">
              <a:spcBef>
                <a:spcPct val="20000"/>
              </a:spcBef>
            </a:pPr>
            <a:endParaRPr lang="en-US" altLang="en-US" sz="3316" b="1"/>
          </a:p>
          <a:p>
            <a:pPr algn="l">
              <a:spcBef>
                <a:spcPct val="20000"/>
              </a:spcBef>
            </a:pPr>
            <a:endParaRPr lang="en-US" altLang="en-US" sz="3316" b="1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283857" y="6948911"/>
            <a:ext cx="4527321" cy="73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3316" b="1"/>
              <a:t>9 x 14 = 126 (người)</a:t>
            </a:r>
          </a:p>
          <a:p>
            <a:pPr algn="l">
              <a:spcBef>
                <a:spcPct val="20000"/>
              </a:spcBef>
            </a:pPr>
            <a:endParaRPr lang="en-US" altLang="en-US" sz="3316" b="1"/>
          </a:p>
          <a:p>
            <a:pPr algn="l">
              <a:spcBef>
                <a:spcPct val="20000"/>
              </a:spcBef>
            </a:pPr>
            <a:endParaRPr lang="en-US" altLang="en-US" sz="3316" b="1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966888" y="8159706"/>
            <a:ext cx="10633939" cy="7370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n-US" sz="3316" b="1">
                <a:solidFill>
                  <a:srgbClr val="0000CC"/>
                </a:solidFill>
              </a:rPr>
              <a:t>Phòng họp A có nhiều hơn phòng họp B 6 người</a:t>
            </a:r>
          </a:p>
          <a:p>
            <a:pPr algn="l">
              <a:spcBef>
                <a:spcPct val="20000"/>
              </a:spcBef>
              <a:defRPr/>
            </a:pPr>
            <a:endParaRPr lang="en-US" sz="3316" b="1">
              <a:solidFill>
                <a:srgbClr val="0000CC"/>
              </a:solidFill>
            </a:endParaRPr>
          </a:p>
        </p:txBody>
      </p:sp>
      <p:sp>
        <p:nvSpPr>
          <p:cNvPr id="2" name="Down Arrow 1"/>
          <p:cNvSpPr>
            <a:spLocks noChangeArrowheads="1"/>
          </p:cNvSpPr>
          <p:nvPr/>
        </p:nvSpPr>
        <p:spPr bwMode="auto">
          <a:xfrm>
            <a:off x="7967998" y="7475344"/>
            <a:ext cx="421146" cy="684362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421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096330" y="2737451"/>
            <a:ext cx="941283" cy="7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21" b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949367" y="3292399"/>
            <a:ext cx="1508746" cy="7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21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3306903" y="3965794"/>
            <a:ext cx="941283" cy="7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21" b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3306903" y="4667704"/>
            <a:ext cx="941283" cy="7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21" b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140116032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2" grpId="0" animBg="1"/>
      <p:bldP spid="3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6" descr="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86812" y="168446"/>
            <a:ext cx="3870325" cy="639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6" descr="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71012"/>
            <a:ext cx="16778287" cy="680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6" descr="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6182" y="-87811"/>
            <a:ext cx="8748712" cy="869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6"/>
          <p:cNvSpPr txBox="1"/>
          <p:nvPr/>
        </p:nvSpPr>
        <p:spPr>
          <a:xfrm>
            <a:off x="4379482" y="3779088"/>
            <a:ext cx="615126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7200" b="1" i="0" u="none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DẶN DÒ</a:t>
            </a:r>
            <a:endParaRPr sz="7200" b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oogle Shape;300;p25" descr="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7050505"/>
            <a:ext cx="4679950" cy="2425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8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3050"/>
            <a:ext cx="16522262" cy="90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 descr="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81" y="-15706"/>
            <a:ext cx="1465262" cy="211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 descr="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34951" y="6369269"/>
            <a:ext cx="5143335" cy="310651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/>
          <p:nvPr/>
        </p:nvSpPr>
        <p:spPr>
          <a:xfrm>
            <a:off x="7380287" y="1712912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78" name="Google Shape;78;p2"/>
          <p:cNvSpPr txBox="1"/>
          <p:nvPr/>
        </p:nvSpPr>
        <p:spPr>
          <a:xfrm>
            <a:off x="7308850" y="3441700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79" name="Google Shape;79;p2"/>
          <p:cNvSpPr txBox="1"/>
          <p:nvPr/>
        </p:nvSpPr>
        <p:spPr>
          <a:xfrm>
            <a:off x="7380287" y="5241925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6903" y="2815024"/>
            <a:ext cx="967082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54816" y="3291464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03041" y="2288592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766618" y="4339291"/>
            <a:ext cx="145712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 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219499" y="4382965"/>
            <a:ext cx="167782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280954" y="965127"/>
            <a:ext cx="7764941" cy="82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tích riêng đều bằng mấy?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48449" y="5082681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2044725" y="6117347"/>
            <a:ext cx="19230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515108" y="904826"/>
            <a:ext cx="3819950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x 11 = 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173019" y="6172185"/>
            <a:ext cx="1841845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2 9 7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311350" y="943192"/>
            <a:ext cx="10570334" cy="82858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362894" y="1895159"/>
            <a:ext cx="10566915" cy="150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27.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557553" y="3445681"/>
            <a:ext cx="10348192" cy="150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( 2 + 7 = 9)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280954" y="5159040"/>
            <a:ext cx="9254275" cy="89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455727" y="6040684"/>
            <a:ext cx="4628595" cy="82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+ 7 = 9.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455727" y="6933558"/>
            <a:ext cx="9254275" cy="150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27,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297.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026" y="0"/>
            <a:ext cx="16522262" cy="90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 descr="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81" y="-15706"/>
            <a:ext cx="1465262" cy="211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 descr="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34951" y="6369269"/>
            <a:ext cx="5143335" cy="310651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/>
          <p:nvPr/>
        </p:nvSpPr>
        <p:spPr>
          <a:xfrm>
            <a:off x="7380287" y="1712912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78" name="Google Shape;78;p2"/>
          <p:cNvSpPr txBox="1"/>
          <p:nvPr/>
        </p:nvSpPr>
        <p:spPr>
          <a:xfrm>
            <a:off x="7308850" y="3441700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79" name="Google Shape;79;p2"/>
          <p:cNvSpPr txBox="1"/>
          <p:nvPr/>
        </p:nvSpPr>
        <p:spPr>
          <a:xfrm>
            <a:off x="7380287" y="5241925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6903" y="2815024"/>
            <a:ext cx="967082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54816" y="3291464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03041" y="2288592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766618" y="4339291"/>
            <a:ext cx="145712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 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219499" y="4382965"/>
            <a:ext cx="167782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48449" y="5082681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2044725" y="6117347"/>
            <a:ext cx="19230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173019" y="6172185"/>
            <a:ext cx="1841845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2 9 7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814597" y="1735494"/>
            <a:ext cx="1102878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Khi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nhân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nhẩm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có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hai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chữ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với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11,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nếu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tổng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của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hai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chữ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bé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hơn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10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thì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ta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viết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tổng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vào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giữa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hai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chữ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của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đó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7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" descr="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989887"/>
            <a:ext cx="16778287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 descr="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16964526" cy="933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7;p3" descr="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7074568"/>
            <a:ext cx="4018547" cy="24012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32244" y="1823608"/>
            <a:ext cx="3467290" cy="982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x 11 = 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917731" y="2930497"/>
            <a:ext cx="9254275" cy="9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917731" y="4110583"/>
            <a:ext cx="9254275" cy="9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62563" y="5275316"/>
            <a:ext cx="9254275" cy="181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48,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428.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923556" y="6922612"/>
            <a:ext cx="9251362" cy="181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428,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528.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19391" y="3031591"/>
            <a:ext cx="967082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177304" y="3411779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125529" y="2649537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89106" y="4387417"/>
            <a:ext cx="145712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 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1641987" y="4479217"/>
            <a:ext cx="167782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70937" y="5130807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1467213" y="6141410"/>
            <a:ext cx="19230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95507" y="6099996"/>
            <a:ext cx="1841845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5 2 8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" descr="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989887"/>
            <a:ext cx="16778287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 descr="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16964526" cy="933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7;p3" descr="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7074568"/>
            <a:ext cx="4018547" cy="240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19391" y="3031591"/>
            <a:ext cx="967082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177304" y="3411779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125529" y="2649537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89106" y="4387417"/>
            <a:ext cx="145712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 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1641987" y="4479217"/>
            <a:ext cx="167782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70937" y="5130807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1467213" y="6141410"/>
            <a:ext cx="19230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95507" y="6099996"/>
            <a:ext cx="1841845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5 2 8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219478" y="3250845"/>
            <a:ext cx="80724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800" b="1" dirty="0" err="1" smtClean="0">
                <a:solidFill>
                  <a:schemeClr val="accent6"/>
                </a:solidFill>
                <a:latin typeface="+mj-lt"/>
              </a:rPr>
              <a:t>Nếu</a:t>
            </a:r>
            <a:r>
              <a:rPr lang="en-US" sz="48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tổng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hai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chữ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của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đó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lớn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hơn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hoặc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bằng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10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thì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viết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hàng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đơn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vị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của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tổng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xen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giữa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hai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chữ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và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thêm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1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vào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hàng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chục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của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có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hai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chữ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4" descr="1-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" y="5710237"/>
            <a:ext cx="16775111" cy="385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" descr="1-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775" y="2833687"/>
            <a:ext cx="15695612" cy="672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" descr="1-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6512" y="131762"/>
            <a:ext cx="4394200" cy="950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" descr="1-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17588" y="633412"/>
            <a:ext cx="195103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" descr="1-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6825" y="1785937"/>
            <a:ext cx="195103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 descr="1-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701462" y="5056187"/>
            <a:ext cx="47244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 descr="1-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5794375"/>
            <a:ext cx="4370387" cy="368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03916" y="2237131"/>
            <a:ext cx="797242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38625" y="3516074"/>
            <a:ext cx="797242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85499" y="5332349"/>
            <a:ext cx="797242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5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40146" y="6932612"/>
            <a:ext cx="7972425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020806" y="2504655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33553" y="3812079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x 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1890" y="5576700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x 95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0227" y="7196943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 x 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08495" y="3810992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374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7644" y="5574523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1045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06793" y="7193676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902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2721219" y="2000445"/>
            <a:ext cx="3841116" cy="8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974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4974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974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11 = 24 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914244" y="631720"/>
            <a:ext cx="6968653" cy="7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4421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en-US" altLang="en-US" sz="4421" b="1">
                <a:latin typeface="Times New Roman" panose="02020603050405020304" pitchFamily="18" charset="0"/>
                <a:cs typeface="Times New Roman" panose="02020603050405020304" pitchFamily="18" charset="0"/>
              </a:rPr>
              <a:t>Tìm x</a:t>
            </a:r>
            <a:endParaRPr lang="en-US" altLang="en-US" sz="4421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8915577" y="2000445"/>
            <a:ext cx="3717684" cy="8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974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4974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974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11 = 78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493098" y="2779127"/>
            <a:ext cx="5790759" cy="162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4974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x</a:t>
            </a:r>
            <a:r>
              <a:rPr lang="en-US" altLang="en-US" sz="4974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= 24 x 11</a:t>
            </a:r>
          </a:p>
          <a:p>
            <a:pPr algn="l" eaLnBrk="1" hangingPunct="1"/>
            <a:r>
              <a:rPr lang="en-US" altLang="en-US" sz="4974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x         </a:t>
            </a:r>
            <a:r>
              <a:rPr lang="en-US" altLang="en-US" sz="4974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4974" b="1">
                <a:latin typeface="Times New Roman" panose="02020603050405020304" pitchFamily="18" charset="0"/>
                <a:cs typeface="Times New Roman" panose="02020603050405020304" pitchFamily="18" charset="0"/>
              </a:rPr>
              <a:t>264</a:t>
            </a:r>
            <a:r>
              <a:rPr lang="en-US" altLang="en-US" sz="4974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292853" y="2901962"/>
            <a:ext cx="4684296" cy="162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4974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r>
              <a:rPr lang="en-US" altLang="en-US" sz="4974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=  78 x 11</a:t>
            </a:r>
          </a:p>
          <a:p>
            <a:pPr algn="l" eaLnBrk="1" hangingPunct="1"/>
            <a:r>
              <a:rPr lang="en-US" altLang="en-US" sz="4974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r>
              <a:rPr lang="en-US" altLang="en-US" sz="4974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= </a:t>
            </a:r>
            <a:r>
              <a:rPr lang="en-US" altLang="en-US" sz="4974" b="1">
                <a:latin typeface="Times New Roman" panose="02020603050405020304" pitchFamily="18" charset="0"/>
                <a:cs typeface="Times New Roman" panose="02020603050405020304" pitchFamily="18" charset="0"/>
              </a:rPr>
              <a:t>858</a:t>
            </a:r>
          </a:p>
        </p:txBody>
      </p:sp>
    </p:spTree>
    <p:extLst>
      <p:ext uri="{BB962C8B-B14F-4D97-AF65-F5344CB8AC3E}">
        <p14:creationId xmlns:p14="http://schemas.microsoft.com/office/powerpoint/2010/main" val="237680533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0" descr="1-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05323" y="3659516"/>
            <a:ext cx="6516687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0" descr="1-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08922" y="-678540"/>
            <a:ext cx="17396131" cy="918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0" descr="1-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7950" y="6954253"/>
            <a:ext cx="16886238" cy="2521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0" descr="1-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36905" y="5702968"/>
            <a:ext cx="4846050" cy="40680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45830" y="1697554"/>
            <a:ext cx="132876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34" y="0"/>
            <a:ext cx="16751154" cy="21236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Google Shape;194;p14" descr="1-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6927" y="7583542"/>
            <a:ext cx="6070059" cy="21236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7188" y="1785938"/>
            <a:ext cx="1287362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400" u="sng" dirty="0" err="1" smtClean="0">
                <a:solidFill>
                  <a:srgbClr val="002060"/>
                </a:solidFill>
                <a:latin typeface="Times  New Roman"/>
              </a:rPr>
              <a:t>Tóm</a:t>
            </a:r>
            <a:r>
              <a:rPr lang="en-US" sz="4400" u="sng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u="sng" dirty="0" err="1">
                <a:solidFill>
                  <a:srgbClr val="002060"/>
                </a:solidFill>
                <a:latin typeface="Times  New Roman"/>
              </a:rPr>
              <a:t>tắt</a:t>
            </a:r>
            <a:endParaRPr lang="en-US" sz="4400" u="sng" dirty="0">
              <a:solidFill>
                <a:srgbClr val="002060"/>
              </a:solidFill>
              <a:latin typeface="Times  New Roman"/>
            </a:endParaRPr>
          </a:p>
          <a:p>
            <a:pPr>
              <a:spcBef>
                <a:spcPts val="600"/>
              </a:spcBef>
            </a:pPr>
            <a:r>
              <a:rPr lang="en-US" sz="4400" dirty="0">
                <a:solidFill>
                  <a:srgbClr val="002060"/>
                </a:solidFill>
                <a:latin typeface="Times  New Roman"/>
              </a:rPr>
              <a:t>       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vi-VN" sz="4400" dirty="0" smtClean="0">
                <a:solidFill>
                  <a:srgbClr val="002060"/>
                </a:solidFill>
                <a:latin typeface="Times  New Roman"/>
              </a:rPr>
              <a:t>Bốn</a:t>
            </a:r>
            <a:r>
              <a:rPr lang="en-US" sz="4400" dirty="0" smtClean="0">
                <a:solidFill>
                  <a:srgbClr val="002060"/>
                </a:solidFill>
                <a:latin typeface="Times  New Roman"/>
              </a:rPr>
              <a:t>: 1</a:t>
            </a:r>
            <a:r>
              <a:rPr lang="vi-VN" sz="4400" dirty="0" smtClean="0">
                <a:solidFill>
                  <a:srgbClr val="002060"/>
                </a:solidFill>
                <a:latin typeface="Times  New Roman"/>
              </a:rPr>
              <a:t>7</a:t>
            </a:r>
            <a:r>
              <a:rPr lang="en-US" sz="4400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- 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một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11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sinh</a:t>
            </a:r>
            <a:endParaRPr lang="en-US" sz="4400" dirty="0">
              <a:solidFill>
                <a:srgbClr val="002060"/>
              </a:solidFill>
              <a:latin typeface="Times  New Roman"/>
            </a:endParaRPr>
          </a:p>
          <a:p>
            <a:pPr>
              <a:spcBef>
                <a:spcPts val="600"/>
              </a:spcBef>
            </a:pPr>
            <a:r>
              <a:rPr lang="en-US" sz="4400" dirty="0">
                <a:solidFill>
                  <a:srgbClr val="002060"/>
                </a:solidFill>
                <a:latin typeface="Times  New Roman"/>
              </a:rPr>
              <a:t>       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vi-VN" sz="4400" dirty="0" smtClean="0">
                <a:solidFill>
                  <a:srgbClr val="002060"/>
                </a:solidFill>
                <a:latin typeface="Times  New Roman"/>
              </a:rPr>
              <a:t>Năm</a:t>
            </a:r>
            <a:r>
              <a:rPr lang="en-US" sz="4400" dirty="0" smtClean="0">
                <a:solidFill>
                  <a:srgbClr val="002060"/>
                </a:solidFill>
                <a:latin typeface="Times  New Roman"/>
              </a:rPr>
              <a:t>: 1</a:t>
            </a:r>
            <a:r>
              <a:rPr lang="vi-VN" sz="4400" dirty="0" smtClean="0">
                <a:solidFill>
                  <a:srgbClr val="002060"/>
                </a:solidFill>
                <a:latin typeface="Times  New Roman"/>
              </a:rPr>
              <a:t>5</a:t>
            </a:r>
            <a:r>
              <a:rPr lang="en-US" sz="4400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-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một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11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sinh</a:t>
            </a:r>
            <a:endParaRPr lang="en-US" sz="4400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2" name="AutoShape 7"/>
          <p:cNvSpPr>
            <a:spLocks/>
          </p:cNvSpPr>
          <p:nvPr/>
        </p:nvSpPr>
        <p:spPr bwMode="auto">
          <a:xfrm>
            <a:off x="12503024" y="2687222"/>
            <a:ext cx="298579" cy="1324946"/>
          </a:xfrm>
          <a:prstGeom prst="rightBrace">
            <a:avLst>
              <a:gd name="adj1" fmla="val 414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3081518" y="2892496"/>
            <a:ext cx="39953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?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sinh</a:t>
            </a:r>
            <a:endParaRPr lang="en-US" sz="48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724539" y="4236099"/>
            <a:ext cx="41241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11 x 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17</a:t>
            </a:r>
            <a:endParaRPr lang="en-US" sz="48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5" name="AutoShape 33"/>
          <p:cNvSpPr>
            <a:spLocks noChangeArrowheads="1"/>
          </p:cNvSpPr>
          <p:nvPr/>
        </p:nvSpPr>
        <p:spPr bwMode="auto">
          <a:xfrm>
            <a:off x="3620276" y="5057198"/>
            <a:ext cx="242597" cy="634478"/>
          </a:xfrm>
          <a:prstGeom prst="upArrow">
            <a:avLst>
              <a:gd name="adj1" fmla="val 50000"/>
              <a:gd name="adj2" fmla="val 502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138335" y="5745950"/>
            <a:ext cx="55797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 New Roman"/>
              </a:rPr>
              <a:t>B</a:t>
            </a:r>
            <a:r>
              <a:rPr lang="vi-VN" sz="4000" b="1" dirty="0" smtClean="0">
                <a:solidFill>
                  <a:srgbClr val="002060"/>
                </a:solidFill>
                <a:latin typeface="Times  New Roman"/>
              </a:rPr>
              <a:t>ốn</a:t>
            </a:r>
            <a:endParaRPr lang="en-US" sz="40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9917505" y="4201536"/>
            <a:ext cx="2303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11 x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1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5</a:t>
            </a:r>
            <a:endParaRPr lang="en-US" sz="48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8" name="AutoShape 34"/>
          <p:cNvSpPr>
            <a:spLocks noChangeArrowheads="1"/>
          </p:cNvSpPr>
          <p:nvPr/>
        </p:nvSpPr>
        <p:spPr bwMode="auto">
          <a:xfrm>
            <a:off x="10849942" y="5057193"/>
            <a:ext cx="216163" cy="653143"/>
          </a:xfrm>
          <a:prstGeom prst="upArrow">
            <a:avLst>
              <a:gd name="adj1" fmla="val 50000"/>
              <a:gd name="adj2" fmla="val 502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8621489" y="5803650"/>
            <a:ext cx="60462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vi-VN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vi-VN" sz="4000" b="1" dirty="0" smtClean="0">
                <a:solidFill>
                  <a:srgbClr val="002060"/>
                </a:solidFill>
                <a:latin typeface="Times  New Roman"/>
              </a:rPr>
              <a:t>Năm</a:t>
            </a:r>
            <a:endParaRPr lang="en-US" sz="40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256625" y="5613697"/>
            <a:ext cx="43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/>
              <a:t>+</a:t>
            </a:r>
          </a:p>
        </p:txBody>
      </p:sp>
      <p:sp>
        <p:nvSpPr>
          <p:cNvPr id="21" name="AutoShape 32"/>
          <p:cNvSpPr>
            <a:spLocks noChangeArrowheads="1"/>
          </p:cNvSpPr>
          <p:nvPr/>
        </p:nvSpPr>
        <p:spPr bwMode="auto">
          <a:xfrm>
            <a:off x="7307782" y="6400811"/>
            <a:ext cx="305998" cy="821094"/>
          </a:xfrm>
          <a:prstGeom prst="upArrow">
            <a:avLst>
              <a:gd name="adj1" fmla="val 50000"/>
              <a:gd name="adj2" fmla="val 502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4758612" y="7296548"/>
            <a:ext cx="5859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cả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khối</a:t>
            </a:r>
            <a:endParaRPr lang="en-US" sz="4000" b="1" dirty="0">
              <a:solidFill>
                <a:srgbClr val="FF0000"/>
              </a:solidFill>
              <a:latin typeface="Times  New Roman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750</Words>
  <Application>Microsoft Office PowerPoint</Application>
  <PresentationFormat>Custom</PresentationFormat>
  <Paragraphs>116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微软雅黑</vt:lpstr>
      <vt:lpstr>宋体</vt:lpstr>
      <vt:lpstr>Arial</vt:lpstr>
      <vt:lpstr>Calibri</vt:lpstr>
      <vt:lpstr>SimHei</vt:lpstr>
      <vt:lpstr>Times  New Roman</vt:lpstr>
      <vt:lpstr>Times New Roman</vt:lpstr>
      <vt:lpstr>默认设计模板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 account</cp:lastModifiedBy>
  <cp:revision>31</cp:revision>
  <dcterms:created xsi:type="dcterms:W3CDTF">2015-09-14T06:10:05Z</dcterms:created>
  <dcterms:modified xsi:type="dcterms:W3CDTF">2021-11-28T13:03:10Z</dcterms:modified>
</cp:coreProperties>
</file>