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9" r:id="rId7"/>
    <p:sldId id="264" r:id="rId8"/>
    <p:sldId id="266" r:id="rId9"/>
    <p:sldId id="265" r:id="rId10"/>
    <p:sldId id="263" r:id="rId11"/>
    <p:sldId id="267" r:id="rId12"/>
  </p:sldIdLst>
  <p:sldSz cx="9144000" cy="6858000" type="screen4x3"/>
  <p:notesSz cx="6888163" cy="100203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B3D85B8-A853-4010-940C-4E65029427F3}" type="datetimeFigureOut">
              <a:rPr lang="vi-VN" smtClean="0"/>
              <a:pPr/>
              <a:t>28/11/2016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278D857-BF9B-44C7-BD0A-2A6DE0530A6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49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8D857-BF9B-44C7-BD0A-2A6DE0530A63}" type="slidenum">
              <a:rPr lang="vi-VN" smtClean="0"/>
              <a:pPr/>
              <a:t>1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324D-0687-4A59-8DB9-4C04EDE1E0B1}" type="datetimeFigureOut">
              <a:rPr lang="vi-VN" smtClean="0"/>
              <a:pPr/>
              <a:t>28/11/2016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4B10-EE8B-43A2-8492-F78E800AD7B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324D-0687-4A59-8DB9-4C04EDE1E0B1}" type="datetimeFigureOut">
              <a:rPr lang="vi-VN" smtClean="0"/>
              <a:pPr/>
              <a:t>28/11/2016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4B10-EE8B-43A2-8492-F78E800AD7B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324D-0687-4A59-8DB9-4C04EDE1E0B1}" type="datetimeFigureOut">
              <a:rPr lang="vi-VN" smtClean="0"/>
              <a:pPr/>
              <a:t>28/11/2016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4B10-EE8B-43A2-8492-F78E800AD7B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324D-0687-4A59-8DB9-4C04EDE1E0B1}" type="datetimeFigureOut">
              <a:rPr lang="vi-VN" smtClean="0"/>
              <a:pPr/>
              <a:t>28/11/2016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4B10-EE8B-43A2-8492-F78E800AD7B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324D-0687-4A59-8DB9-4C04EDE1E0B1}" type="datetimeFigureOut">
              <a:rPr lang="vi-VN" smtClean="0"/>
              <a:pPr/>
              <a:t>28/11/2016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4B10-EE8B-43A2-8492-F78E800AD7B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324D-0687-4A59-8DB9-4C04EDE1E0B1}" type="datetimeFigureOut">
              <a:rPr lang="vi-VN" smtClean="0"/>
              <a:pPr/>
              <a:t>28/11/2016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4B10-EE8B-43A2-8492-F78E800AD7B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324D-0687-4A59-8DB9-4C04EDE1E0B1}" type="datetimeFigureOut">
              <a:rPr lang="vi-VN" smtClean="0"/>
              <a:pPr/>
              <a:t>28/11/2016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4B10-EE8B-43A2-8492-F78E800AD7B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324D-0687-4A59-8DB9-4C04EDE1E0B1}" type="datetimeFigureOut">
              <a:rPr lang="vi-VN" smtClean="0"/>
              <a:pPr/>
              <a:t>28/11/2016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4B10-EE8B-43A2-8492-F78E800AD7B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324D-0687-4A59-8DB9-4C04EDE1E0B1}" type="datetimeFigureOut">
              <a:rPr lang="vi-VN" smtClean="0"/>
              <a:pPr/>
              <a:t>28/11/2016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4B10-EE8B-43A2-8492-F78E800AD7B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324D-0687-4A59-8DB9-4C04EDE1E0B1}" type="datetimeFigureOut">
              <a:rPr lang="vi-VN" smtClean="0"/>
              <a:pPr/>
              <a:t>28/11/2016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4B10-EE8B-43A2-8492-F78E800AD7B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324D-0687-4A59-8DB9-4C04EDE1E0B1}" type="datetimeFigureOut">
              <a:rPr lang="vi-VN" smtClean="0"/>
              <a:pPr/>
              <a:t>28/11/2016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4B10-EE8B-43A2-8492-F78E800AD7B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E324D-0687-4A59-8DB9-4C04EDE1E0B1}" type="datetimeFigureOut">
              <a:rPr lang="vi-VN" smtClean="0"/>
              <a:pPr/>
              <a:t>28/11/2016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B4B10-EE8B-43A2-8492-F78E800AD7B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ao\Downloads\Chu%20Dep%20Net%20Cang%20Ngoan%20-%20Thuy%20Du.mp3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2" descr="http://i.imgur.com/9A4lJVo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21907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2" descr="http://i.imgur.com/9A4lJVo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21907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Rectangle 111"/>
          <p:cNvSpPr/>
          <p:nvPr/>
        </p:nvSpPr>
        <p:spPr>
          <a:xfrm>
            <a:off x="395536" y="1225783"/>
            <a:ext cx="799288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Chào</a:t>
            </a:r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mừng</a:t>
            </a:r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các</a:t>
            </a:r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thầy</a:t>
            </a:r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cô</a:t>
            </a:r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về</a:t>
            </a:r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dự</a:t>
            </a:r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giờ</a:t>
            </a:r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thăm</a:t>
            </a:r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600" b="1" cap="none" spc="5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lớp</a:t>
            </a:r>
            <a:r>
              <a:rPr lang="en-US" sz="6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14" name="Picture 12" descr="SPARKL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5952" y="1240920"/>
            <a:ext cx="914400" cy="1150937"/>
          </a:xfrm>
          <a:prstGeom prst="rect">
            <a:avLst/>
          </a:prstGeom>
          <a:noFill/>
        </p:spPr>
      </p:pic>
      <p:pic>
        <p:nvPicPr>
          <p:cNvPr id="115" name="Picture 12" descr="SPARKL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9808" y="1168912"/>
            <a:ext cx="914400" cy="1150937"/>
          </a:xfrm>
          <a:prstGeom prst="rect">
            <a:avLst/>
          </a:prstGeom>
          <a:noFill/>
        </p:spPr>
      </p:pic>
      <p:pic>
        <p:nvPicPr>
          <p:cNvPr id="116" name="Picture 12" descr="SPARKL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5632" y="1168912"/>
            <a:ext cx="914400" cy="1150937"/>
          </a:xfrm>
          <a:prstGeom prst="rect">
            <a:avLst/>
          </a:prstGeom>
          <a:noFill/>
        </p:spPr>
      </p:pic>
      <p:pic>
        <p:nvPicPr>
          <p:cNvPr id="117" name="Picture 12" descr="SPARKL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5432" y="1168912"/>
            <a:ext cx="914400" cy="1150937"/>
          </a:xfrm>
          <a:prstGeom prst="rect">
            <a:avLst/>
          </a:prstGeom>
          <a:noFill/>
        </p:spPr>
      </p:pic>
      <p:pic>
        <p:nvPicPr>
          <p:cNvPr id="118" name="Picture 12" descr="SPARKL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1296" y="1168912"/>
            <a:ext cx="914400" cy="1150937"/>
          </a:xfrm>
          <a:prstGeom prst="rect">
            <a:avLst/>
          </a:prstGeom>
          <a:noFill/>
        </p:spPr>
      </p:pic>
      <p:sp>
        <p:nvSpPr>
          <p:cNvPr id="125" name="AutoShape 23"/>
          <p:cNvSpPr>
            <a:spLocks noChangeArrowheads="1"/>
          </p:cNvSpPr>
          <p:nvPr/>
        </p:nvSpPr>
        <p:spPr bwMode="auto">
          <a:xfrm>
            <a:off x="304800" y="46482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26" name="AutoShape 25"/>
          <p:cNvSpPr>
            <a:spLocks noChangeArrowheads="1"/>
          </p:cNvSpPr>
          <p:nvPr/>
        </p:nvSpPr>
        <p:spPr bwMode="auto">
          <a:xfrm>
            <a:off x="7826375" y="63134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27" name="AutoShape 26"/>
          <p:cNvSpPr>
            <a:spLocks noChangeArrowheads="1"/>
          </p:cNvSpPr>
          <p:nvPr/>
        </p:nvSpPr>
        <p:spPr bwMode="auto">
          <a:xfrm>
            <a:off x="8229600" y="533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31" name="AutoShape 33"/>
          <p:cNvSpPr>
            <a:spLocks noChangeArrowheads="1"/>
          </p:cNvSpPr>
          <p:nvPr/>
        </p:nvSpPr>
        <p:spPr bwMode="auto">
          <a:xfrm>
            <a:off x="8588375" y="2438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32" name="AutoShape 34"/>
          <p:cNvSpPr>
            <a:spLocks noChangeArrowheads="1"/>
          </p:cNvSpPr>
          <p:nvPr/>
        </p:nvSpPr>
        <p:spPr bwMode="auto">
          <a:xfrm>
            <a:off x="76200" y="2286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33" name="AutoShape 35"/>
          <p:cNvSpPr>
            <a:spLocks noChangeArrowheads="1"/>
          </p:cNvSpPr>
          <p:nvPr/>
        </p:nvSpPr>
        <p:spPr bwMode="auto">
          <a:xfrm>
            <a:off x="5638800" y="63896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34" name="AutoShape 37"/>
          <p:cNvSpPr>
            <a:spLocks noChangeArrowheads="1"/>
          </p:cNvSpPr>
          <p:nvPr/>
        </p:nvSpPr>
        <p:spPr bwMode="auto">
          <a:xfrm>
            <a:off x="8588375" y="4724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39" name="AutoShape 32"/>
          <p:cNvSpPr>
            <a:spLocks noChangeArrowheads="1"/>
          </p:cNvSpPr>
          <p:nvPr/>
        </p:nvSpPr>
        <p:spPr bwMode="auto">
          <a:xfrm>
            <a:off x="1577975" y="6248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40" name="AutoShape 36"/>
          <p:cNvSpPr>
            <a:spLocks noChangeArrowheads="1"/>
          </p:cNvSpPr>
          <p:nvPr/>
        </p:nvSpPr>
        <p:spPr bwMode="auto">
          <a:xfrm>
            <a:off x="3711575" y="63896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41" name="AutoShape 26"/>
          <p:cNvSpPr>
            <a:spLocks noChangeArrowheads="1"/>
          </p:cNvSpPr>
          <p:nvPr/>
        </p:nvSpPr>
        <p:spPr bwMode="auto">
          <a:xfrm>
            <a:off x="2195736" y="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42" name="AutoShape 26"/>
          <p:cNvSpPr>
            <a:spLocks noChangeArrowheads="1"/>
          </p:cNvSpPr>
          <p:nvPr/>
        </p:nvSpPr>
        <p:spPr bwMode="auto">
          <a:xfrm>
            <a:off x="8244408" y="533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43" name="AutoShape 26"/>
          <p:cNvSpPr>
            <a:spLocks noChangeArrowheads="1"/>
          </p:cNvSpPr>
          <p:nvPr/>
        </p:nvSpPr>
        <p:spPr bwMode="auto">
          <a:xfrm>
            <a:off x="2210544" y="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44" name="AutoShape 26"/>
          <p:cNvSpPr>
            <a:spLocks noChangeArrowheads="1"/>
          </p:cNvSpPr>
          <p:nvPr/>
        </p:nvSpPr>
        <p:spPr bwMode="auto">
          <a:xfrm>
            <a:off x="5076056" y="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pic>
        <p:nvPicPr>
          <p:cNvPr id="239" name="Picture 12" descr="SPARKL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5912" y="1312928"/>
            <a:ext cx="914400" cy="1150937"/>
          </a:xfrm>
          <a:prstGeom prst="rect">
            <a:avLst/>
          </a:prstGeom>
          <a:noFill/>
        </p:spPr>
      </p:pic>
      <p:pic>
        <p:nvPicPr>
          <p:cNvPr id="240" name="Picture 12" descr="SPARKL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9768" y="1240920"/>
            <a:ext cx="914400" cy="1150937"/>
          </a:xfrm>
          <a:prstGeom prst="rect">
            <a:avLst/>
          </a:prstGeom>
          <a:noFill/>
        </p:spPr>
      </p:pic>
      <p:pic>
        <p:nvPicPr>
          <p:cNvPr id="241" name="Picture 12" descr="SPARKL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5592" y="1240920"/>
            <a:ext cx="914400" cy="1150937"/>
          </a:xfrm>
          <a:prstGeom prst="rect">
            <a:avLst/>
          </a:prstGeom>
          <a:noFill/>
        </p:spPr>
      </p:pic>
      <p:pic>
        <p:nvPicPr>
          <p:cNvPr id="242" name="Picture 12" descr="SPARKL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392" y="1240920"/>
            <a:ext cx="914400" cy="1150937"/>
          </a:xfrm>
          <a:prstGeom prst="rect">
            <a:avLst/>
          </a:prstGeom>
          <a:noFill/>
        </p:spPr>
      </p:pic>
      <p:pic>
        <p:nvPicPr>
          <p:cNvPr id="243" name="Picture 12" descr="SPARKL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256" y="1240920"/>
            <a:ext cx="914400" cy="1150937"/>
          </a:xfrm>
          <a:prstGeom prst="rect">
            <a:avLst/>
          </a:prstGeom>
          <a:noFill/>
        </p:spPr>
      </p:pic>
      <p:pic>
        <p:nvPicPr>
          <p:cNvPr id="244" name="Picture 12" descr="SPARKL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780928"/>
            <a:ext cx="914400" cy="1150937"/>
          </a:xfrm>
          <a:prstGeom prst="rect">
            <a:avLst/>
          </a:prstGeom>
          <a:noFill/>
        </p:spPr>
      </p:pic>
      <p:pic>
        <p:nvPicPr>
          <p:cNvPr id="337" name="Picture 2" descr="Fireworks-09-jun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933056"/>
            <a:ext cx="1250950" cy="3357563"/>
          </a:xfrm>
          <a:prstGeom prst="rect">
            <a:avLst/>
          </a:prstGeom>
          <a:noFill/>
        </p:spPr>
      </p:pic>
      <p:pic>
        <p:nvPicPr>
          <p:cNvPr id="338" name="Picture 2" descr="Fireworks-09-jun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0"/>
            <a:ext cx="1250950" cy="3357563"/>
          </a:xfrm>
          <a:prstGeom prst="rect">
            <a:avLst/>
          </a:prstGeom>
          <a:noFill/>
        </p:spPr>
      </p:pic>
      <p:pic>
        <p:nvPicPr>
          <p:cNvPr id="45" name="Picture 8" descr="Buombay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63246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2" descr="SPARKL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852936"/>
            <a:ext cx="914400" cy="1150937"/>
          </a:xfrm>
          <a:prstGeom prst="rect">
            <a:avLst/>
          </a:prstGeom>
          <a:noFill/>
        </p:spPr>
      </p:pic>
      <p:pic>
        <p:nvPicPr>
          <p:cNvPr id="48" name="Picture 12" descr="SPARKL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013176"/>
            <a:ext cx="914400" cy="1150937"/>
          </a:xfrm>
          <a:prstGeom prst="rect">
            <a:avLst/>
          </a:prstGeom>
          <a:noFill/>
        </p:spPr>
      </p:pic>
      <p:pic>
        <p:nvPicPr>
          <p:cNvPr id="49" name="Picture 12" descr="SPARKL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996952"/>
            <a:ext cx="914400" cy="1150937"/>
          </a:xfrm>
          <a:prstGeom prst="rect">
            <a:avLst/>
          </a:prstGeom>
          <a:noFill/>
        </p:spPr>
      </p:pic>
      <p:pic>
        <p:nvPicPr>
          <p:cNvPr id="50" name="Picture 12" descr="SPARKL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0"/>
            <a:ext cx="914400" cy="1150937"/>
          </a:xfrm>
          <a:prstGeom prst="rect">
            <a:avLst/>
          </a:prstGeom>
          <a:noFill/>
        </p:spPr>
      </p:pic>
      <p:pic>
        <p:nvPicPr>
          <p:cNvPr id="51" name="Picture 12" descr="SPARKL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5707063"/>
            <a:ext cx="914400" cy="1150937"/>
          </a:xfrm>
          <a:prstGeom prst="rect">
            <a:avLst/>
          </a:prstGeom>
          <a:noFill/>
        </p:spPr>
      </p:pic>
      <p:pic>
        <p:nvPicPr>
          <p:cNvPr id="52" name="Picture 12" descr="SPARKL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707063"/>
            <a:ext cx="914400" cy="1150937"/>
          </a:xfrm>
          <a:prstGeom prst="rect">
            <a:avLst/>
          </a:prstGeom>
          <a:noFill/>
        </p:spPr>
      </p:pic>
      <p:pic>
        <p:nvPicPr>
          <p:cNvPr id="44" name="Picture 12" descr="SPARKL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9608" y="4869160"/>
            <a:ext cx="914400" cy="1150937"/>
          </a:xfrm>
          <a:prstGeom prst="rect">
            <a:avLst/>
          </a:prstGeom>
          <a:noFill/>
        </p:spPr>
      </p:pic>
      <p:pic>
        <p:nvPicPr>
          <p:cNvPr id="53" name="Picture 12" descr="SPARKL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3704" y="4941168"/>
            <a:ext cx="914400" cy="1150937"/>
          </a:xfrm>
          <a:prstGeom prst="rect">
            <a:avLst/>
          </a:prstGeom>
          <a:noFill/>
        </p:spPr>
      </p:pic>
      <p:pic>
        <p:nvPicPr>
          <p:cNvPr id="54" name="Picture 12" descr="SPARKL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7760" y="4725144"/>
            <a:ext cx="914400" cy="1150937"/>
          </a:xfrm>
          <a:prstGeom prst="rect">
            <a:avLst/>
          </a:prstGeom>
          <a:noFill/>
        </p:spPr>
      </p:pic>
      <p:pic>
        <p:nvPicPr>
          <p:cNvPr id="55" name="Picture 12" descr="SPARKL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856" y="4797152"/>
            <a:ext cx="914400" cy="1150937"/>
          </a:xfrm>
          <a:prstGeom prst="rect">
            <a:avLst/>
          </a:prstGeom>
          <a:noFill/>
        </p:spPr>
      </p:pic>
      <p:pic>
        <p:nvPicPr>
          <p:cNvPr id="56" name="Picture 12" descr="SPARKL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7960" y="4653136"/>
            <a:ext cx="914400" cy="1150937"/>
          </a:xfrm>
          <a:prstGeom prst="rect">
            <a:avLst/>
          </a:prstGeom>
          <a:noFill/>
        </p:spPr>
      </p:pic>
      <p:pic>
        <p:nvPicPr>
          <p:cNvPr id="57" name="Picture 12" descr="SPARKL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2056" y="4725144"/>
            <a:ext cx="914400" cy="11509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2" grpId="1"/>
      <p:bldP spid="125" grpId="0" animBg="1"/>
      <p:bldP spid="126" grpId="0" animBg="1"/>
      <p:bldP spid="127" grpId="0" animBg="1"/>
      <p:bldP spid="131" grpId="0" animBg="1"/>
      <p:bldP spid="132" grpId="0" animBg="1"/>
      <p:bldP spid="133" grpId="0" animBg="1"/>
      <p:bldP spid="134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250" y="188639"/>
          <a:ext cx="4698200" cy="949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910"/>
                <a:gridCol w="234910"/>
                <a:gridCol w="234910"/>
                <a:gridCol w="234910"/>
                <a:gridCol w="234910"/>
                <a:gridCol w="234910"/>
                <a:gridCol w="234910"/>
                <a:gridCol w="234910"/>
                <a:gridCol w="234910"/>
                <a:gridCol w="234910"/>
                <a:gridCol w="234910"/>
                <a:gridCol w="234910"/>
                <a:gridCol w="234910"/>
                <a:gridCol w="234910"/>
                <a:gridCol w="234910"/>
                <a:gridCol w="234910"/>
                <a:gridCol w="234910"/>
                <a:gridCol w="234910"/>
                <a:gridCol w="234910"/>
                <a:gridCol w="234910"/>
              </a:tblGrid>
              <a:tr h="250304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>
                    <a:noFill/>
                  </a:tcPr>
                </a:tc>
              </a:tr>
              <a:tr h="233169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>
                    <a:noFill/>
                  </a:tcPr>
                </a:tc>
              </a:tr>
              <a:tr h="233169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</a:tr>
              <a:tr h="233169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0319" y="66109"/>
            <a:ext cx="114165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L</a:t>
            </a:r>
            <a:endParaRPr lang="vi-VN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750" y="1909497"/>
            <a:ext cx="63671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L</a:t>
            </a:r>
            <a:endParaRPr lang="vi-VN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404664"/>
            <a:ext cx="229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1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dòng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cỡ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vừa</a:t>
            </a:r>
            <a:endParaRPr lang="vi-VN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-9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1628800"/>
            <a:ext cx="23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1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dòng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cỡ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nhỏ</a:t>
            </a:r>
            <a:endParaRPr lang="vi-VN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-9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2884468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 1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dòng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cỡ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vừa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 </a:t>
            </a:r>
            <a:endParaRPr lang="vi-VN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-9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803" y="2841118"/>
            <a:ext cx="201510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Lá</a:t>
            </a:r>
            <a:endParaRPr lang="vi-VN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-93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16322"/>
              </p:ext>
            </p:extLst>
          </p:nvPr>
        </p:nvGraphicFramePr>
        <p:xfrm>
          <a:off x="293224" y="1819311"/>
          <a:ext cx="4679760" cy="949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</a:tblGrid>
              <a:tr h="250304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</a:tr>
              <a:tr h="233169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</a:tr>
              <a:tr h="233169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</a:tr>
              <a:tr h="233169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616609"/>
              </p:ext>
            </p:extLst>
          </p:nvPr>
        </p:nvGraphicFramePr>
        <p:xfrm>
          <a:off x="210637" y="3042797"/>
          <a:ext cx="4679760" cy="949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</a:tblGrid>
              <a:tr h="250304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</a:tr>
              <a:tr h="233169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</a:tr>
              <a:tr h="233169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</a:tr>
              <a:tr h="233169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92903" y="4363588"/>
            <a:ext cx="114606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Lá</a:t>
            </a:r>
            <a:endParaRPr lang="vi-VN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0373" y="4149080"/>
            <a:ext cx="23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1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dòng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cỡ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nhỏ</a:t>
            </a:r>
            <a:endParaRPr lang="vi-VN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-93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528401"/>
              </p:ext>
            </p:extLst>
          </p:nvPr>
        </p:nvGraphicFramePr>
        <p:xfrm>
          <a:off x="224285" y="4273402"/>
          <a:ext cx="4679760" cy="949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  <a:gridCol w="233988"/>
              </a:tblGrid>
              <a:tr h="250304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</a:tr>
              <a:tr h="233169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</a:tr>
              <a:tr h="233169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</a:tr>
              <a:tr h="233169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23528" y="5539879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Lá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lành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dùm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lá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rách</a:t>
            </a:r>
            <a:endParaRPr lang="vi-VN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-9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3670" y="5342102"/>
            <a:ext cx="167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  3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lần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-93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15391"/>
              </p:ext>
            </p:extLst>
          </p:nvPr>
        </p:nvGraphicFramePr>
        <p:xfrm>
          <a:off x="259518" y="5449693"/>
          <a:ext cx="5824650" cy="949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</a:tblGrid>
              <a:tr h="250304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</a:tr>
              <a:tr h="233169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</a:tr>
              <a:tr h="233169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</a:tr>
              <a:tr h="233169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6444208" y="188640"/>
            <a:ext cx="2520280" cy="939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67958" y="1412776"/>
            <a:ext cx="249653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35372" y="2642715"/>
            <a:ext cx="2529116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61402" y="3894147"/>
            <a:ext cx="2503086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32332" y="5054120"/>
            <a:ext cx="2532155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4972984" y="548680"/>
            <a:ext cx="1440160" cy="216024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ight Arrow 40"/>
          <p:cNvSpPr/>
          <p:nvPr/>
        </p:nvSpPr>
        <p:spPr>
          <a:xfrm>
            <a:off x="4972984" y="1844824"/>
            <a:ext cx="1440160" cy="216024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Right Arrow 41"/>
          <p:cNvSpPr/>
          <p:nvPr/>
        </p:nvSpPr>
        <p:spPr>
          <a:xfrm>
            <a:off x="4976752" y="2996952"/>
            <a:ext cx="1440160" cy="216024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ight Arrow 42"/>
          <p:cNvSpPr/>
          <p:nvPr/>
        </p:nvSpPr>
        <p:spPr>
          <a:xfrm>
            <a:off x="4986632" y="4221088"/>
            <a:ext cx="1440160" cy="216024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ight Arrow 43"/>
          <p:cNvSpPr/>
          <p:nvPr/>
        </p:nvSpPr>
        <p:spPr>
          <a:xfrm>
            <a:off x="6115232" y="5435344"/>
            <a:ext cx="288032" cy="216024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4" grpId="0"/>
      <p:bldP spid="15" grpId="0"/>
      <p:bldP spid="17" grpId="0"/>
      <p:bldP spid="18" grpId="0"/>
      <p:bldP spid="20" grpId="1"/>
      <p:bldP spid="21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Book-09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01208"/>
            <a:ext cx="2219111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620688"/>
            <a:ext cx="77161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*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chú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 ý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?</a:t>
            </a:r>
            <a:endParaRPr lang="vi-VN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-93"/>
              <a:cs typeface="Times New Roman" pitchFamily="18" charset="0"/>
            </a:endParaRPr>
          </a:p>
        </p:txBody>
      </p:sp>
      <p:pic>
        <p:nvPicPr>
          <p:cNvPr id="14" name="Picture 4" descr="979084a5ntsqaag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91766" y="-1421481"/>
            <a:ext cx="762000" cy="311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979084a5ntsqaag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398146" y="-1421482"/>
            <a:ext cx="762000" cy="311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ischool.vn/images/news/82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060848"/>
            <a:ext cx="4680520" cy="4176464"/>
          </a:xfrm>
          <a:prstGeom prst="rect">
            <a:avLst/>
          </a:prstGeom>
          <a:noFill/>
        </p:spPr>
      </p:pic>
      <p:pic>
        <p:nvPicPr>
          <p:cNvPr id="16" name="Picture 20" descr="755219ckwns085k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785989" y="5451301"/>
            <a:ext cx="5429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755219ckwns085k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781925" y="5495925"/>
            <a:ext cx="5429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1" descr="882701pue3vxljwc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708920"/>
            <a:ext cx="762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1" descr="882701pue3vxljwc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2914253"/>
            <a:ext cx="762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440160"/>
            <a:ext cx="1609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0070C0"/>
                </a:solidFill>
                <a:latin typeface="HP001 4 hàng" pitchFamily="34" charset="-93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0070C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70C0"/>
                </a:solidFill>
                <a:latin typeface="HP001 4 hàng" pitchFamily="34" charset="-93"/>
                <a:cs typeface="Times New Roman" pitchFamily="18" charset="0"/>
              </a:rPr>
              <a:t>cũ</a:t>
            </a:r>
            <a:r>
              <a:rPr lang="en-US" sz="4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382" y="805510"/>
            <a:ext cx="1792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0070C0"/>
                </a:solidFill>
                <a:latin typeface="HP001 4 hàng" pitchFamily="34" charset="-93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0070C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70C0"/>
                </a:solidFill>
                <a:latin typeface="HP001 4 hàng" pitchFamily="34" charset="-93"/>
                <a:cs typeface="Times New Roman" pitchFamily="18" charset="0"/>
              </a:rPr>
              <a:t>mới</a:t>
            </a:r>
            <a:r>
              <a:rPr lang="en-US" sz="3200" b="1" u="sng" dirty="0" smtClean="0">
                <a:solidFill>
                  <a:srgbClr val="0070C0"/>
                </a:solidFill>
                <a:latin typeface="HP001 4 hàng" pitchFamily="34" charset="-93"/>
                <a:cs typeface="Times New Roman" pitchFamily="18" charset="0"/>
              </a:rPr>
              <a:t>:</a:t>
            </a:r>
            <a:endParaRPr lang="vi-VN" sz="3200" b="1" u="sng" dirty="0">
              <a:solidFill>
                <a:srgbClr val="0070C0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140" y="2115005"/>
            <a:ext cx="6263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Quan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sát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và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nhận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xét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: 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-93"/>
              <a:cs typeface="Times New Roman" pitchFamily="18" charset="0"/>
            </a:endParaRPr>
          </a:p>
        </p:txBody>
      </p:sp>
      <p:pic>
        <p:nvPicPr>
          <p:cNvPr id="12" name="Picture 13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00400"/>
            <a:ext cx="17335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Callout 14"/>
          <p:cNvSpPr/>
          <p:nvPr/>
        </p:nvSpPr>
        <p:spPr>
          <a:xfrm>
            <a:off x="1691680" y="1628800"/>
            <a:ext cx="4608512" cy="1656184"/>
          </a:xfrm>
          <a:prstGeom prst="wedgeEllipseCallout">
            <a:avLst>
              <a:gd name="adj1" fmla="val -53853"/>
              <a:gd name="adj2" fmla="val 121885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1889448"/>
            <a:ext cx="3960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HP001 4 hàng" pitchFamily="34" charset="-93"/>
                <a:cs typeface="Times New Roman" pitchFamily="18" charset="0"/>
              </a:rPr>
              <a:t>Tiết</a:t>
            </a:r>
            <a:r>
              <a:rPr lang="en-US" sz="4000" b="1" dirty="0" smtClean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itchFamily="34" charset="-93"/>
                <a:cs typeface="Times New Roman" pitchFamily="18" charset="0"/>
              </a:rPr>
              <a:t>trước</a:t>
            </a:r>
            <a:r>
              <a:rPr lang="en-US" sz="4000" b="1" dirty="0" smtClean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itchFamily="34" charset="-93"/>
                <a:cs typeface="Times New Roman" pitchFamily="18" charset="0"/>
              </a:rPr>
              <a:t>chúng</a:t>
            </a:r>
            <a:r>
              <a:rPr lang="en-US" sz="4000" b="1" dirty="0" smtClean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itchFamily="34" charset="-93"/>
                <a:cs typeface="Times New Roman" pitchFamily="18" charset="0"/>
              </a:rPr>
              <a:t>ta</a:t>
            </a:r>
            <a:r>
              <a:rPr lang="en-US" sz="4000" b="1" dirty="0" smtClean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itchFamily="34" charset="-93"/>
                <a:cs typeface="Times New Roman" pitchFamily="18" charset="0"/>
              </a:rPr>
              <a:t>học</a:t>
            </a:r>
            <a:r>
              <a:rPr lang="en-US" sz="4000" b="1" dirty="0" smtClean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itchFamily="34" charset="-93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itchFamily="34" charset="-93"/>
                <a:cs typeface="Times New Roman" pitchFamily="18" charset="0"/>
              </a:rPr>
              <a:t>gì</a:t>
            </a:r>
            <a:r>
              <a:rPr lang="en-US" sz="4000" b="1" dirty="0" smtClean="0">
                <a:latin typeface="HP001 4 hàng" pitchFamily="34" charset="-93"/>
                <a:cs typeface="Times New Roman" pitchFamily="18" charset="0"/>
              </a:rPr>
              <a:t>?</a:t>
            </a:r>
            <a:endParaRPr lang="vi-VN" sz="4000" b="1" dirty="0">
              <a:latin typeface="HP001 4 hàng" pitchFamily="34" charset="-93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36304"/>
            <a:ext cx="255270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loud Callout 12"/>
          <p:cNvSpPr/>
          <p:nvPr/>
        </p:nvSpPr>
        <p:spPr>
          <a:xfrm>
            <a:off x="5076056" y="2636912"/>
            <a:ext cx="3635896" cy="1944216"/>
          </a:xfrm>
          <a:prstGeom prst="cloudCallout">
            <a:avLst>
              <a:gd name="adj1" fmla="val -111277"/>
              <a:gd name="adj2" fmla="val 6208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5430810" y="3145414"/>
            <a:ext cx="3126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</a:t>
            </a:r>
            <a:r>
              <a:rPr lang="en-US" sz="3200" b="1" dirty="0" err="1" smtClean="0">
                <a:latin typeface="HP001 4 hàng" pitchFamily="34" charset="-93"/>
              </a:rPr>
              <a:t>Chữ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hoa</a:t>
            </a:r>
            <a:r>
              <a:rPr lang="en-US" sz="3200" b="1" dirty="0" smtClean="0">
                <a:latin typeface="HP001 4 hàng" pitchFamily="34" charset="-93"/>
              </a:rPr>
              <a:t> e </a:t>
            </a:r>
            <a:r>
              <a:rPr lang="en-US" sz="3200" b="1" dirty="0" err="1" smtClean="0">
                <a:latin typeface="HP001 4 hàng" pitchFamily="34" charset="-93"/>
              </a:rPr>
              <a:t>lờ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có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độ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cao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mấy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li</a:t>
            </a:r>
            <a:r>
              <a:rPr lang="en-US" sz="3200" b="1" dirty="0" smtClean="0">
                <a:latin typeface="HP001 4 hàng" pitchFamily="34" charset="-93"/>
              </a:rPr>
              <a:t>?</a:t>
            </a:r>
            <a:endParaRPr lang="vi-VN" sz="3200" b="1" dirty="0">
              <a:latin typeface="HP001 4 hàng" pitchFamily="34" charset="-93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023449" y="5112568"/>
            <a:ext cx="3600400" cy="908720"/>
          </a:xfrm>
          <a:prstGeom prst="wedgeRoundRectCallout">
            <a:avLst>
              <a:gd name="adj1" fmla="val -57999"/>
              <a:gd name="adj2" fmla="val 7538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3069712" y="5292497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</a:t>
            </a:r>
            <a:r>
              <a:rPr lang="en-US" sz="3200" b="1" dirty="0" err="1" smtClean="0">
                <a:latin typeface="HP001 4 hàng" pitchFamily="34" charset="-93"/>
              </a:rPr>
              <a:t>Gồm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có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mấy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nét</a:t>
            </a:r>
            <a:r>
              <a:rPr lang="en-US" sz="3200" b="1" dirty="0" smtClean="0">
                <a:latin typeface="HP001 4 hàng" pitchFamily="34" charset="-93"/>
              </a:rPr>
              <a:t>?</a:t>
            </a:r>
            <a:endParaRPr lang="vi-VN" sz="3200" b="1" dirty="0">
              <a:latin typeface="HP001 4 hàng" pitchFamily="34" charset="-93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627784" y="3789040"/>
            <a:ext cx="2952328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dirty="0">
              <a:latin typeface="HP001 5 hàng" pitchFamily="34" charset="-93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27784" y="4077072"/>
            <a:ext cx="2952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hoa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 K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-93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15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4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18" dur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1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4" dur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7" dur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0" dur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33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  <p:bldP spid="11" grpId="0"/>
      <p:bldP spid="11" grpId="1"/>
      <p:bldP spid="15" grpId="0" animBg="1"/>
      <p:bldP spid="15" grpId="1" animBg="1"/>
      <p:bldP spid="6" grpId="0"/>
      <p:bldP spid="6" grpId="1"/>
      <p:bldP spid="13" grpId="0" animBg="1"/>
      <p:bldP spid="13" grpId="1" animBg="1"/>
      <p:bldP spid="14" grpId="0"/>
      <p:bldP spid="14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255270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635896" y="432048"/>
            <a:ext cx="4968552" cy="1844824"/>
            <a:chOff x="3635896" y="0"/>
            <a:chExt cx="4968552" cy="1844824"/>
          </a:xfrm>
        </p:grpSpPr>
        <p:sp>
          <p:nvSpPr>
            <p:cNvPr id="27" name="Oval Callout 26"/>
            <p:cNvSpPr/>
            <p:nvPr/>
          </p:nvSpPr>
          <p:spPr>
            <a:xfrm>
              <a:off x="3635896" y="0"/>
              <a:ext cx="4968552" cy="1844824"/>
            </a:xfrm>
            <a:prstGeom prst="wedgeEllipseCallout">
              <a:avLst>
                <a:gd name="adj1" fmla="val -66445"/>
                <a:gd name="adj2" fmla="val 7777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39952" y="432048"/>
              <a:ext cx="41044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+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HP001 4 hàng" pitchFamily="34" charset="-93"/>
                </a:rPr>
                <a:t>Chữ</a:t>
              </a:r>
              <a:r>
                <a:rPr lang="en-US" sz="4000" b="1" dirty="0" smtClean="0">
                  <a:solidFill>
                    <a:srgbClr val="0070C0"/>
                  </a:solidFill>
                  <a:latin typeface="HP001 4 hàng" pitchFamily="34" charset="-93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HP001 4 hàng" pitchFamily="34" charset="-93"/>
                </a:rPr>
                <a:t>hoa</a:t>
              </a:r>
              <a:r>
                <a:rPr lang="en-US" sz="4000" b="1" dirty="0" smtClean="0">
                  <a:solidFill>
                    <a:srgbClr val="0070C0"/>
                  </a:solidFill>
                  <a:latin typeface="HP001 4 hàng" pitchFamily="34" charset="-93"/>
                </a:rPr>
                <a:t> e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HP001 4 hàng" pitchFamily="34" charset="-93"/>
                </a:rPr>
                <a:t>lờ</a:t>
              </a:r>
              <a:r>
                <a:rPr lang="en-US" sz="4000" b="1" dirty="0" smtClean="0">
                  <a:solidFill>
                    <a:srgbClr val="0070C0"/>
                  </a:solidFill>
                  <a:latin typeface="HP001 4 hàng" pitchFamily="34" charset="-93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HP001 4 hàng" pitchFamily="34" charset="-93"/>
                </a:rPr>
                <a:t>có</a:t>
              </a:r>
              <a:r>
                <a:rPr lang="en-US" sz="4000" b="1" dirty="0" smtClean="0">
                  <a:solidFill>
                    <a:srgbClr val="0070C0"/>
                  </a:solidFill>
                  <a:latin typeface="HP001 4 hàng" pitchFamily="34" charset="-93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HP001 4 hàng" pitchFamily="34" charset="-93"/>
                </a:rPr>
                <a:t>độ</a:t>
              </a:r>
              <a:r>
                <a:rPr lang="en-US" sz="4000" b="1" dirty="0" smtClean="0">
                  <a:solidFill>
                    <a:srgbClr val="0070C0"/>
                  </a:solidFill>
                  <a:latin typeface="HP001 4 hàng" pitchFamily="34" charset="-93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HP001 4 hàng" pitchFamily="34" charset="-93"/>
                </a:rPr>
                <a:t>cao</a:t>
              </a:r>
              <a:r>
                <a:rPr lang="en-US" sz="4000" b="1" dirty="0" smtClean="0">
                  <a:solidFill>
                    <a:srgbClr val="0070C0"/>
                  </a:solidFill>
                  <a:latin typeface="HP001 4 hàng" pitchFamily="34" charset="-93"/>
                </a:rPr>
                <a:t> 5 li.</a:t>
              </a:r>
              <a:endParaRPr lang="vi-VN" sz="4000" b="1" dirty="0">
                <a:solidFill>
                  <a:srgbClr val="0070C0"/>
                </a:solidFill>
                <a:latin typeface="HP001 4 hàng" pitchFamily="34" charset="-93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23928" y="3573016"/>
            <a:ext cx="4968552" cy="2088232"/>
            <a:chOff x="3707904" y="2132856"/>
            <a:chExt cx="4968552" cy="2088232"/>
          </a:xfrm>
        </p:grpSpPr>
        <p:sp>
          <p:nvSpPr>
            <p:cNvPr id="26" name="Oval Callout 25"/>
            <p:cNvSpPr/>
            <p:nvPr/>
          </p:nvSpPr>
          <p:spPr>
            <a:xfrm>
              <a:off x="3707904" y="2132856"/>
              <a:ext cx="4968552" cy="2088232"/>
            </a:xfrm>
            <a:prstGeom prst="wedgeEllipseCallout">
              <a:avLst>
                <a:gd name="adj1" fmla="val -71583"/>
                <a:gd name="adj2" fmla="val -19998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72186" y="2599013"/>
              <a:ext cx="4344230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70C0"/>
                  </a:solidFill>
                </a:rPr>
                <a:t>+ </a:t>
              </a:r>
              <a:r>
                <a:rPr lang="en-US" sz="4000" dirty="0" err="1" smtClean="0">
                  <a:solidFill>
                    <a:srgbClr val="0070C0"/>
                  </a:solidFill>
                  <a:latin typeface="HP001 4 hàng" pitchFamily="34" charset="-93"/>
                </a:rPr>
                <a:t>Gồm</a:t>
              </a:r>
              <a:r>
                <a:rPr lang="en-US" sz="4000" dirty="0" smtClean="0">
                  <a:solidFill>
                    <a:srgbClr val="0070C0"/>
                  </a:solidFill>
                  <a:latin typeface="HP001 4 hàng" pitchFamily="34" charset="-93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HP001 4 hàng" pitchFamily="34" charset="-93"/>
                </a:rPr>
                <a:t>có</a:t>
              </a:r>
              <a:r>
                <a:rPr lang="en-US" sz="4000" dirty="0" smtClean="0">
                  <a:solidFill>
                    <a:srgbClr val="0070C0"/>
                  </a:solidFill>
                  <a:latin typeface="HP001 4 hàng" pitchFamily="34" charset="-93"/>
                </a:rPr>
                <a:t> 3 </a:t>
              </a:r>
              <a:r>
                <a:rPr lang="en-US" sz="4000" dirty="0" err="1" smtClean="0">
                  <a:solidFill>
                    <a:srgbClr val="0070C0"/>
                  </a:solidFill>
                  <a:latin typeface="HP001 4 hàng" pitchFamily="34" charset="-93"/>
                </a:rPr>
                <a:t>nét</a:t>
              </a:r>
              <a:r>
                <a:rPr lang="en-US" sz="4000" dirty="0" smtClean="0">
                  <a:solidFill>
                    <a:srgbClr val="0070C0"/>
                  </a:solidFill>
                  <a:latin typeface="HP001 4 hàng" pitchFamily="34" charset="-93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HP001 4 hàng" pitchFamily="34" charset="-93"/>
                </a:rPr>
                <a:t>cơ</a:t>
              </a:r>
              <a:r>
                <a:rPr lang="en-US" sz="4000" dirty="0" smtClean="0">
                  <a:solidFill>
                    <a:srgbClr val="0070C0"/>
                  </a:solidFill>
                  <a:latin typeface="HP001 4 hàng" pitchFamily="34" charset="-93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HP001 4 hàng" pitchFamily="34" charset="-93"/>
                </a:rPr>
                <a:t>bản</a:t>
              </a:r>
              <a:r>
                <a:rPr lang="en-US" sz="4000" dirty="0" smtClean="0">
                  <a:solidFill>
                    <a:srgbClr val="0070C0"/>
                  </a:solidFill>
                  <a:latin typeface="HP001 4 hàng" pitchFamily="34" charset="-93"/>
                </a:rPr>
                <a:t>.</a:t>
              </a:r>
              <a:endParaRPr lang="vi-VN" sz="4000" dirty="0">
                <a:solidFill>
                  <a:srgbClr val="0070C0"/>
                </a:solidFill>
                <a:latin typeface="HP001 4 hàng" pitchFamily="34" charset="-93"/>
              </a:endParaRPr>
            </a:p>
          </p:txBody>
        </p:sp>
      </p:grp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364088" y="5515566"/>
            <a:ext cx="3528392" cy="720080"/>
            <a:chOff x="1979712" y="4869160"/>
            <a:chExt cx="3528392" cy="720080"/>
          </a:xfrm>
        </p:grpSpPr>
        <p:sp>
          <p:nvSpPr>
            <p:cNvPr id="12" name="Rounded Rectangular Callout 11"/>
            <p:cNvSpPr/>
            <p:nvPr/>
          </p:nvSpPr>
          <p:spPr>
            <a:xfrm rot="10800000">
              <a:off x="1979712" y="4869160"/>
              <a:ext cx="3456384" cy="720080"/>
            </a:xfrm>
            <a:prstGeom prst="wedgeRoundRectCallout">
              <a:avLst>
                <a:gd name="adj1" fmla="val 19888"/>
                <a:gd name="adj2" fmla="val 219692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51720" y="4941168"/>
              <a:ext cx="3456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sz="3200" b="1" dirty="0" smtClean="0">
                  <a:latin typeface="HP001 4 hàng" pitchFamily="34" charset="-93"/>
                </a:rPr>
                <a:t> </a:t>
              </a:r>
              <a:r>
                <a:rPr lang="en-US" sz="3200" b="1" dirty="0" err="1" smtClean="0">
                  <a:latin typeface="HP001 4 hàng" pitchFamily="34" charset="-93"/>
                </a:rPr>
                <a:t>Nét</a:t>
              </a:r>
              <a:r>
                <a:rPr lang="en-US" sz="3200" b="1" dirty="0" smtClean="0">
                  <a:latin typeface="HP001 4 hàng" pitchFamily="34" charset="-93"/>
                </a:rPr>
                <a:t> </a:t>
              </a:r>
              <a:r>
                <a:rPr lang="en-US" sz="3200" b="1" dirty="0" err="1" smtClean="0">
                  <a:latin typeface="HP001 4 hàng" pitchFamily="34" charset="-93"/>
                </a:rPr>
                <a:t>lượn</a:t>
              </a:r>
              <a:r>
                <a:rPr lang="en-US" sz="3200" b="1" dirty="0" smtClean="0">
                  <a:latin typeface="HP001 4 hàng" pitchFamily="34" charset="-93"/>
                </a:rPr>
                <a:t> </a:t>
              </a:r>
              <a:r>
                <a:rPr lang="en-US" sz="3200" b="1" dirty="0" err="1" smtClean="0">
                  <a:latin typeface="HP001 4 hàng" pitchFamily="34" charset="-93"/>
                </a:rPr>
                <a:t>ngang</a:t>
              </a:r>
              <a:endParaRPr lang="vi-VN" sz="3200" b="1" dirty="0">
                <a:latin typeface="HP001 4 hàng" pitchFamily="34" charset="-93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7174"/>
            <a:ext cx="18002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15366"/>
            <a:ext cx="1800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987174"/>
            <a:ext cx="15049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987174"/>
            <a:ext cx="231830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528" y="2059182"/>
          <a:ext cx="7368480" cy="2104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424"/>
                <a:gridCol w="368424"/>
                <a:gridCol w="368424"/>
                <a:gridCol w="368424"/>
                <a:gridCol w="368424"/>
                <a:gridCol w="368424"/>
                <a:gridCol w="368424"/>
                <a:gridCol w="368424"/>
                <a:gridCol w="368424"/>
                <a:gridCol w="368424"/>
                <a:gridCol w="368424"/>
                <a:gridCol w="368424"/>
                <a:gridCol w="368424"/>
                <a:gridCol w="368424"/>
                <a:gridCol w="368424"/>
                <a:gridCol w="368424"/>
                <a:gridCol w="368424"/>
                <a:gridCol w="368424"/>
                <a:gridCol w="368424"/>
                <a:gridCol w="368424"/>
              </a:tblGrid>
              <a:tr h="420802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420802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</a:tr>
              <a:tr h="420802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</a:tr>
              <a:tr h="420802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</a:tr>
              <a:tr h="420802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11560" y="4651470"/>
            <a:ext cx="2164375" cy="792088"/>
            <a:chOff x="611560" y="4005064"/>
            <a:chExt cx="2164375" cy="792088"/>
          </a:xfrm>
        </p:grpSpPr>
        <p:sp>
          <p:nvSpPr>
            <p:cNvPr id="11" name="Rounded Rectangular Callout 10"/>
            <p:cNvSpPr/>
            <p:nvPr/>
          </p:nvSpPr>
          <p:spPr>
            <a:xfrm rot="10800000">
              <a:off x="683568" y="4005064"/>
              <a:ext cx="2088232" cy="792088"/>
            </a:xfrm>
            <a:prstGeom prst="wedgeRoundRectCallout">
              <a:avLst>
                <a:gd name="adj1" fmla="val -56326"/>
                <a:gd name="adj2" fmla="val 220566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1560" y="4175548"/>
              <a:ext cx="21643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buFontTx/>
                <a:buChar char="-"/>
              </a:pPr>
              <a:r>
                <a:rPr lang="en-US" sz="3200" b="1" dirty="0" smtClean="0">
                  <a:solidFill>
                    <a:srgbClr val="00B050"/>
                  </a:solidFill>
                  <a:latin typeface="HP001 4 hàng" pitchFamily="34" charset="-93"/>
                </a:rPr>
                <a:t>Cong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HP001 4 hàng" pitchFamily="34" charset="-93"/>
                </a:rPr>
                <a:t>dưới</a:t>
              </a:r>
              <a:r>
                <a:rPr lang="en-US" sz="3200" b="1" dirty="0" smtClean="0">
                  <a:solidFill>
                    <a:srgbClr val="00B050"/>
                  </a:solidFill>
                  <a:latin typeface="HP001 4 hàng" pitchFamily="34" charset="-93"/>
                </a:rPr>
                <a:t>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24128" y="188640"/>
            <a:ext cx="3024336" cy="1296144"/>
            <a:chOff x="5724128" y="188640"/>
            <a:chExt cx="3024336" cy="1296144"/>
          </a:xfrm>
        </p:grpSpPr>
        <p:sp>
          <p:nvSpPr>
            <p:cNvPr id="13" name="Rounded Rectangular Callout 12"/>
            <p:cNvSpPr/>
            <p:nvPr/>
          </p:nvSpPr>
          <p:spPr>
            <a:xfrm rot="10800000">
              <a:off x="5724128" y="188640"/>
              <a:ext cx="2736304" cy="1296144"/>
            </a:xfrm>
            <a:prstGeom prst="wedgeRoundRectCallout">
              <a:avLst>
                <a:gd name="adj1" fmla="val 59508"/>
                <a:gd name="adj2" fmla="val -89303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24128" y="404664"/>
              <a:ext cx="302433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Tx/>
                <a:buChar char="-"/>
              </a:pPr>
              <a:r>
                <a:rPr lang="en-US" sz="3200" b="1" dirty="0" smtClean="0">
                  <a:solidFill>
                    <a:prstClr val="black"/>
                  </a:solidFill>
                  <a:latin typeface="HP001 4 hàng" pitchFamily="34" charset="-93"/>
                </a:rPr>
                <a:t> </a:t>
              </a:r>
              <a:r>
                <a:rPr lang="en-US" sz="3200" b="1" dirty="0" err="1" smtClean="0">
                  <a:solidFill>
                    <a:prstClr val="black"/>
                  </a:solidFill>
                  <a:latin typeface="HP001 4 hàng" pitchFamily="34" charset="-93"/>
                </a:rPr>
                <a:t>Nét</a:t>
              </a:r>
              <a:r>
                <a:rPr lang="en-US" sz="3200" b="1" dirty="0" smtClean="0">
                  <a:solidFill>
                    <a:prstClr val="black"/>
                  </a:solidFill>
                  <a:latin typeface="HP001 4 hàng" pitchFamily="34" charset="-93"/>
                </a:rPr>
                <a:t> </a:t>
              </a:r>
              <a:r>
                <a:rPr lang="en-US" sz="3200" b="1" dirty="0" err="1" smtClean="0">
                  <a:solidFill>
                    <a:prstClr val="black"/>
                  </a:solidFill>
                  <a:latin typeface="HP001 4 hàng" pitchFamily="34" charset="-93"/>
                </a:rPr>
                <a:t>lượn</a:t>
              </a:r>
              <a:r>
                <a:rPr lang="en-US" sz="3200" b="1" dirty="0" smtClean="0">
                  <a:solidFill>
                    <a:prstClr val="black"/>
                  </a:solidFill>
                  <a:latin typeface="HP001 4 hàng" pitchFamily="34" charset="-93"/>
                </a:rPr>
                <a:t> </a:t>
              </a:r>
              <a:r>
                <a:rPr lang="en-US" sz="3200" b="1" dirty="0" err="1" smtClean="0">
                  <a:solidFill>
                    <a:prstClr val="black"/>
                  </a:solidFill>
                  <a:latin typeface="HP001 4 hàng" pitchFamily="34" charset="-93"/>
                </a:rPr>
                <a:t>dọc</a:t>
              </a:r>
              <a:r>
                <a:rPr lang="en-US" sz="3200" b="1" dirty="0" smtClean="0">
                  <a:solidFill>
                    <a:prstClr val="black"/>
                  </a:solidFill>
                  <a:latin typeface="HP001 4 hàng" pitchFamily="34" charset="-93"/>
                </a:rPr>
                <a:t> (</a:t>
              </a:r>
              <a:r>
                <a:rPr lang="en-US" sz="3200" b="1" dirty="0" err="1" smtClean="0">
                  <a:solidFill>
                    <a:prstClr val="black"/>
                  </a:solidFill>
                  <a:latin typeface="HP001 4 hàng" pitchFamily="34" charset="-93"/>
                </a:rPr>
                <a:t>lươn</a:t>
              </a:r>
              <a:r>
                <a:rPr lang="en-US" sz="3200" b="1" dirty="0" smtClean="0">
                  <a:solidFill>
                    <a:prstClr val="black"/>
                  </a:solidFill>
                  <a:latin typeface="HP001 4 hàng" pitchFamily="34" charset="-93"/>
                </a:rPr>
                <a:t> </a:t>
              </a:r>
              <a:r>
                <a:rPr lang="en-US" sz="3200" b="1" dirty="0" err="1" smtClean="0">
                  <a:solidFill>
                    <a:prstClr val="black"/>
                  </a:solidFill>
                  <a:latin typeface="HP001 4 hàng" pitchFamily="34" charset="-93"/>
                </a:rPr>
                <a:t>hai</a:t>
              </a:r>
              <a:r>
                <a:rPr lang="en-US" sz="3200" b="1" dirty="0" smtClean="0">
                  <a:solidFill>
                    <a:prstClr val="black"/>
                  </a:solidFill>
                  <a:latin typeface="HP001 4 hàng" pitchFamily="34" charset="-93"/>
                </a:rPr>
                <a:t> </a:t>
              </a:r>
              <a:r>
                <a:rPr lang="en-US" sz="3200" b="1" dirty="0" err="1" smtClean="0">
                  <a:solidFill>
                    <a:prstClr val="black"/>
                  </a:solidFill>
                  <a:latin typeface="HP001 4 hàng" pitchFamily="34" charset="-93"/>
                </a:rPr>
                <a:t>đầu</a:t>
              </a:r>
              <a:r>
                <a:rPr lang="en-US" sz="3200" b="1" dirty="0" smtClean="0">
                  <a:solidFill>
                    <a:prstClr val="black"/>
                  </a:solidFill>
                  <a:latin typeface="HP001 4 hàng" pitchFamily="34" charset="-93"/>
                </a:rPr>
                <a:t>).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5496" y="200834"/>
            <a:ext cx="3415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u="sng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HP001 4 hàng" pitchFamily="34" charset="-93"/>
              </a:rPr>
              <a:t>Cách</a:t>
            </a:r>
            <a:r>
              <a:rPr lang="en-US" sz="4000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HP001 4 hàng" pitchFamily="34" charset="-93"/>
              </a:rPr>
              <a:t> </a:t>
            </a:r>
            <a:r>
              <a:rPr lang="en-US" sz="4000" u="sng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HP001 4 hàng" pitchFamily="34" charset="-93"/>
              </a:rPr>
              <a:t>viết</a:t>
            </a:r>
            <a:r>
              <a:rPr lang="en-US" sz="4000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HP001 4 hàng" pitchFamily="34" charset="-93"/>
              </a:rPr>
              <a:t>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405220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Đặt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bút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trên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đường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kẻ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6,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viết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một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nét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cong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lượn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dưới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như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viết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phần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đầu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các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chữ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C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và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G;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sau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đó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,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đổi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chiều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bút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,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viết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nét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lượn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dọc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(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lượn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2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đầu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);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đến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đường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kẻ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1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thì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đổi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chiều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bút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,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viết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nét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lượn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ngang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,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tạo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một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vòng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xoắn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nhỏ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ở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chân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chữ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.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Dừng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bút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tại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đường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kẻ</a:t>
            </a:r>
            <a:r>
              <a:rPr lang="en-US" sz="44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ahoma" pitchFamily="34" charset="0"/>
              </a:rPr>
              <a:t> 2. </a:t>
            </a:r>
            <a:endParaRPr lang="vi-VN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-93"/>
              <a:cs typeface="Tahoma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7703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Nghỉ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giữa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tiết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0080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Hát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bài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hát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“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Chữ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đẹp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nết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càng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ngoan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”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Chu Dep Net Cang Ngoan - Thuy D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390456"/>
            <a:ext cx="467544" cy="467544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0208" y="2757400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Lá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lành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đùm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lá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rách</a:t>
            </a:r>
            <a:endParaRPr lang="vi-VN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-93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559781"/>
              </p:ext>
            </p:extLst>
          </p:nvPr>
        </p:nvGraphicFramePr>
        <p:xfrm>
          <a:off x="1171176" y="2664635"/>
          <a:ext cx="5824650" cy="949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  <a:gridCol w="224025"/>
              </a:tblGrid>
              <a:tr h="250304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</a:tr>
              <a:tr h="233169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</a:tr>
              <a:tr h="233169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</a:tr>
              <a:tr h="233169"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706344"/>
            <a:ext cx="6995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Hướng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dẫn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viết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câu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ứng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dụng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-93"/>
                <a:cs typeface="Times New Roman" pitchFamily="18" charset="0"/>
              </a:rPr>
              <a:t>: 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-93"/>
              <a:cs typeface="Times New Roman" pitchFamily="18" charset="0"/>
            </a:endParaRPr>
          </a:p>
        </p:txBody>
      </p:sp>
      <p:pic>
        <p:nvPicPr>
          <p:cNvPr id="7" name="Picture 9" descr="723358r5j6752de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8125" y="5905500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723358r5j6752de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53741" y="5905500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723358r5j6752de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33861" y="5905500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723358r5j6752de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85989" y="5905500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723358r5j6752de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38117" y="5905500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723358r5j6752de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962253" y="5905500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723358r5j6752de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114381" y="5905500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723358r5j6752de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191500" y="5905500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ần 9,5 triệu người ở 41 tỉnh bị ảnh hưởng của bão Haiyan. Ảnh: AF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7704"/>
            <a:ext cx="4248472" cy="3177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4" descr="https://encrypted-tbn3.gstatic.com/images?q=tbn:ANd9GcTbd094hwtpOjp7ILBgTWqGScMtAh0ujONHfzmnUga42zC-ATvR0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07100"/>
            <a:ext cx="4176464" cy="3105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6" descr="http://infonet.vn/Uploaded/nguyenhanh/2013_07_17/images792322_3.JPG_390_270.jpg?encoder=wic&amp;quality=80&amp;maxwidth=5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214" y="3501008"/>
            <a:ext cx="4367778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8" descr="http://vov.vn/Uploaded/haphuong/2013_10_20/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473624"/>
            <a:ext cx="4176464" cy="32677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4644008" y="3356992"/>
            <a:ext cx="4320480" cy="3384376"/>
            <a:chOff x="0" y="0"/>
            <a:chExt cx="9143999" cy="6858000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" y="0"/>
              <a:ext cx="9115226" cy="6848541"/>
              <a:chOff x="1311" y="-6"/>
              <a:chExt cx="4435" cy="4320"/>
            </a:xfrm>
          </p:grpSpPr>
          <p:pic>
            <p:nvPicPr>
              <p:cNvPr id="14" name="Picture 6" descr="bluline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17" y="-6"/>
                <a:ext cx="4429" cy="29"/>
              </a:xfrm>
              <a:prstGeom prst="rect">
                <a:avLst/>
              </a:prstGeom>
              <a:noFill/>
            </p:spPr>
          </p:pic>
          <p:pic>
            <p:nvPicPr>
              <p:cNvPr id="15" name="Picture 8" descr="bluline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16200000">
                <a:off x="-838" y="2143"/>
                <a:ext cx="4320" cy="22"/>
              </a:xfrm>
              <a:prstGeom prst="rect">
                <a:avLst/>
              </a:prstGeom>
              <a:noFill/>
            </p:spPr>
          </p:pic>
        </p:grpSp>
        <p:pic>
          <p:nvPicPr>
            <p:cNvPr id="8" name="Picture 8" descr="bluline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6200000">
              <a:off x="5696886" y="3401395"/>
              <a:ext cx="6848508" cy="45719"/>
            </a:xfrm>
            <a:prstGeom prst="rect">
              <a:avLst/>
            </a:prstGeom>
            <a:noFill/>
          </p:spPr>
        </p:pic>
        <p:pic>
          <p:nvPicPr>
            <p:cNvPr id="13" name="Picture 6" descr="bluline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6811503"/>
              <a:ext cx="9103202" cy="46497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/>
        </p:nvGrpSpPr>
        <p:grpSpPr>
          <a:xfrm>
            <a:off x="4644008" y="155232"/>
            <a:ext cx="4320480" cy="3129752"/>
            <a:chOff x="0" y="0"/>
            <a:chExt cx="9143999" cy="6858000"/>
          </a:xfrm>
        </p:grpSpPr>
        <p:grpSp>
          <p:nvGrpSpPr>
            <p:cNvPr id="17" name="Group 5"/>
            <p:cNvGrpSpPr>
              <a:grpSpLocks/>
            </p:cNvGrpSpPr>
            <p:nvPr/>
          </p:nvGrpSpPr>
          <p:grpSpPr bwMode="auto">
            <a:xfrm>
              <a:off x="1" y="0"/>
              <a:ext cx="9115226" cy="6848541"/>
              <a:chOff x="1311" y="-6"/>
              <a:chExt cx="4435" cy="4320"/>
            </a:xfrm>
          </p:grpSpPr>
          <p:pic>
            <p:nvPicPr>
              <p:cNvPr id="20" name="Picture 6" descr="bluline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17" y="-6"/>
                <a:ext cx="4429" cy="29"/>
              </a:xfrm>
              <a:prstGeom prst="rect">
                <a:avLst/>
              </a:prstGeom>
              <a:noFill/>
            </p:spPr>
          </p:pic>
          <p:pic>
            <p:nvPicPr>
              <p:cNvPr id="21" name="Picture 8" descr="bluline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16200000">
                <a:off x="-838" y="2143"/>
                <a:ext cx="4320" cy="22"/>
              </a:xfrm>
              <a:prstGeom prst="rect">
                <a:avLst/>
              </a:prstGeom>
              <a:noFill/>
            </p:spPr>
          </p:pic>
        </p:grpSp>
        <p:pic>
          <p:nvPicPr>
            <p:cNvPr id="18" name="Picture 8" descr="bluline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6200000">
              <a:off x="5696886" y="3401395"/>
              <a:ext cx="6848508" cy="45719"/>
            </a:xfrm>
            <a:prstGeom prst="rect">
              <a:avLst/>
            </a:prstGeom>
            <a:noFill/>
          </p:spPr>
        </p:pic>
        <p:pic>
          <p:nvPicPr>
            <p:cNvPr id="19" name="Picture 6" descr="bluline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6811503"/>
              <a:ext cx="9103202" cy="46497"/>
            </a:xfrm>
            <a:prstGeom prst="rect">
              <a:avLst/>
            </a:prstGeom>
            <a:noFill/>
          </p:spPr>
        </p:pic>
      </p:grpSp>
      <p:grpSp>
        <p:nvGrpSpPr>
          <p:cNvPr id="22" name="Group 21"/>
          <p:cNvGrpSpPr/>
          <p:nvPr/>
        </p:nvGrpSpPr>
        <p:grpSpPr>
          <a:xfrm>
            <a:off x="111272" y="3356992"/>
            <a:ext cx="4460728" cy="3366960"/>
            <a:chOff x="0" y="0"/>
            <a:chExt cx="9143999" cy="6858000"/>
          </a:xfrm>
        </p:grpSpPr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1" y="0"/>
              <a:ext cx="9115226" cy="6848541"/>
              <a:chOff x="1311" y="-6"/>
              <a:chExt cx="4435" cy="4320"/>
            </a:xfrm>
          </p:grpSpPr>
          <p:pic>
            <p:nvPicPr>
              <p:cNvPr id="26" name="Picture 6" descr="bluline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17" y="-6"/>
                <a:ext cx="4429" cy="29"/>
              </a:xfrm>
              <a:prstGeom prst="rect">
                <a:avLst/>
              </a:prstGeom>
              <a:noFill/>
            </p:spPr>
          </p:pic>
          <p:pic>
            <p:nvPicPr>
              <p:cNvPr id="27" name="Picture 8" descr="bluline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16200000">
                <a:off x="-838" y="2143"/>
                <a:ext cx="4320" cy="22"/>
              </a:xfrm>
              <a:prstGeom prst="rect">
                <a:avLst/>
              </a:prstGeom>
              <a:noFill/>
            </p:spPr>
          </p:pic>
        </p:grpSp>
        <p:pic>
          <p:nvPicPr>
            <p:cNvPr id="24" name="Picture 8" descr="bluline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6200000">
              <a:off x="5696886" y="3401395"/>
              <a:ext cx="6848508" cy="45719"/>
            </a:xfrm>
            <a:prstGeom prst="rect">
              <a:avLst/>
            </a:prstGeom>
            <a:noFill/>
          </p:spPr>
        </p:pic>
        <p:pic>
          <p:nvPicPr>
            <p:cNvPr id="25" name="Picture 6" descr="bluline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6811503"/>
              <a:ext cx="9103202" cy="46497"/>
            </a:xfrm>
            <a:prstGeom prst="rect">
              <a:avLst/>
            </a:prstGeom>
            <a:noFill/>
          </p:spPr>
        </p:pic>
      </p:grpSp>
      <p:grpSp>
        <p:nvGrpSpPr>
          <p:cNvPr id="28" name="Group 27"/>
          <p:cNvGrpSpPr/>
          <p:nvPr/>
        </p:nvGrpSpPr>
        <p:grpSpPr>
          <a:xfrm>
            <a:off x="78830" y="127936"/>
            <a:ext cx="4493170" cy="3157048"/>
            <a:chOff x="0" y="0"/>
            <a:chExt cx="9143999" cy="6858000"/>
          </a:xfrm>
        </p:grpSpPr>
        <p:grpSp>
          <p:nvGrpSpPr>
            <p:cNvPr id="29" name="Group 5"/>
            <p:cNvGrpSpPr>
              <a:grpSpLocks/>
            </p:cNvGrpSpPr>
            <p:nvPr/>
          </p:nvGrpSpPr>
          <p:grpSpPr bwMode="auto">
            <a:xfrm>
              <a:off x="1" y="0"/>
              <a:ext cx="9115226" cy="6848541"/>
              <a:chOff x="1311" y="-6"/>
              <a:chExt cx="4435" cy="4320"/>
            </a:xfrm>
          </p:grpSpPr>
          <p:pic>
            <p:nvPicPr>
              <p:cNvPr id="32" name="Picture 6" descr="bluline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17" y="-6"/>
                <a:ext cx="4429" cy="29"/>
              </a:xfrm>
              <a:prstGeom prst="rect">
                <a:avLst/>
              </a:prstGeom>
              <a:noFill/>
            </p:spPr>
          </p:pic>
          <p:pic>
            <p:nvPicPr>
              <p:cNvPr id="33" name="Picture 8" descr="bluline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16200000">
                <a:off x="-838" y="2143"/>
                <a:ext cx="4320" cy="22"/>
              </a:xfrm>
              <a:prstGeom prst="rect">
                <a:avLst/>
              </a:prstGeom>
              <a:noFill/>
            </p:spPr>
          </p:pic>
        </p:grpSp>
        <p:pic>
          <p:nvPicPr>
            <p:cNvPr id="30" name="Picture 8" descr="bluline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6200000">
              <a:off x="5696886" y="3401395"/>
              <a:ext cx="6848508" cy="45719"/>
            </a:xfrm>
            <a:prstGeom prst="rect">
              <a:avLst/>
            </a:prstGeom>
            <a:noFill/>
          </p:spPr>
        </p:pic>
        <p:pic>
          <p:nvPicPr>
            <p:cNvPr id="31" name="Picture 6" descr="bluline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6811503"/>
              <a:ext cx="9103202" cy="4649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231</Words>
  <Application>Microsoft Office PowerPoint</Application>
  <PresentationFormat>On-screen Show (4:3)</PresentationFormat>
  <Paragraphs>32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Hao</dc:creator>
  <cp:lastModifiedBy>Admin</cp:lastModifiedBy>
  <cp:revision>480</cp:revision>
  <dcterms:created xsi:type="dcterms:W3CDTF">2013-11-14T13:56:09Z</dcterms:created>
  <dcterms:modified xsi:type="dcterms:W3CDTF">2016-11-28T12:56:56Z</dcterms:modified>
</cp:coreProperties>
</file>