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73" r:id="rId4"/>
    <p:sldId id="260" r:id="rId5"/>
    <p:sldId id="267" r:id="rId6"/>
    <p:sldId id="268" r:id="rId7"/>
    <p:sldId id="270" r:id="rId8"/>
    <p:sldId id="265" r:id="rId9"/>
    <p:sldId id="274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9900"/>
    <a:srgbClr val="6600CC"/>
    <a:srgbClr val="000000"/>
    <a:srgbClr val="0033CC"/>
    <a:srgbClr val="FFFFCC"/>
    <a:srgbClr val="990000"/>
    <a:srgbClr val="FF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75" autoAdjust="0"/>
  </p:normalViewPr>
  <p:slideViewPr>
    <p:cSldViewPr>
      <p:cViewPr varScale="1">
        <p:scale>
          <a:sx n="40" d="100"/>
          <a:sy n="40" d="100"/>
        </p:scale>
        <p:origin x="-13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18B4-D2F3-4F17-9F51-E5000F446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0469-4137-44EA-9CDA-17CB13CF5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295C0-70F2-43A5-8050-9D54C7B27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3879-3111-4FA6-8B1F-0D69DBA2E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C2C62-1A2B-4773-994B-07A058702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6E75-3954-4472-8360-43B0AA31E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65E8-6CA9-4FD8-8ABE-80657FE1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9900-0B1F-4268-86DA-D9514E65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4D3A-2C41-4D53-8E06-B4235201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F121-A50E-4838-B1BB-E6FF89A0E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FF2C-41B2-44BA-A9BB-0B1C00FCC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7F89-CB68-4DA5-9EDD-4371C3799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7AD72F-C16C-4FE9-B012-FD7B600DA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u4_final/countdown_4.2_EXE.ex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17805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solidFill>
                  <a:srgbClr val="FF3300"/>
                </a:solidFill>
              </a:rPr>
              <a:t>Luyện </a:t>
            </a:r>
            <a:r>
              <a:rPr lang="vi-VN" sz="3200" u="sng">
                <a:solidFill>
                  <a:srgbClr val="FF3300"/>
                </a:solidFill>
              </a:rPr>
              <a:t>đ</a:t>
            </a:r>
            <a:r>
              <a:rPr lang="en-US" sz="3200" u="sng">
                <a:solidFill>
                  <a:srgbClr val="FF3300"/>
                </a:solidFill>
              </a:rPr>
              <a:t>ọc:</a:t>
            </a:r>
            <a:r>
              <a:rPr lang="en-US" sz="4400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" y="332105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quỳnh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7114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ngọ nguậy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7020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sà xuống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267200" y="332105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s</a:t>
            </a:r>
            <a:r>
              <a:rPr lang="vi-VN" sz="3200">
                <a:solidFill>
                  <a:schemeClr val="tx2"/>
                </a:solidFill>
              </a:rPr>
              <a:t>ă</a:t>
            </a:r>
            <a:r>
              <a:rPr lang="en-US" sz="3200">
                <a:solidFill>
                  <a:schemeClr val="tx2"/>
                </a:solidFill>
              </a:rPr>
              <a:t>m soi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343400" y="3756025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cầu viện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657600" y="0"/>
            <a:ext cx="1905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>
                <a:solidFill>
                  <a:srgbClr val="FF3300"/>
                </a:solidFill>
              </a:rPr>
              <a:t>Tập </a:t>
            </a:r>
            <a:r>
              <a:rPr lang="vi-VN" sz="3200" b="1" u="sng">
                <a:solidFill>
                  <a:srgbClr val="FF3300"/>
                </a:solidFill>
              </a:rPr>
              <a:t>đ</a:t>
            </a:r>
            <a:r>
              <a:rPr lang="en-US" sz="3200" b="1" u="sng">
                <a:solidFill>
                  <a:srgbClr val="FF3300"/>
                </a:solidFill>
              </a:rPr>
              <a:t>ọc:</a:t>
            </a:r>
            <a:r>
              <a:rPr lang="en-US" sz="4400" b="1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990600" y="762000"/>
            <a:ext cx="7315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/>
              <a:t>Chuyện một khu v</a:t>
            </a:r>
            <a:r>
              <a:rPr lang="vi-VN" sz="4400"/>
              <a:t>ư</a:t>
            </a:r>
            <a:r>
              <a:rPr lang="en-US" sz="4400"/>
              <a:t>ờn nhỏ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111875" y="1727200"/>
            <a:ext cx="304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/>
              <a:t>Theo</a:t>
            </a:r>
            <a:r>
              <a:rPr lang="en-US" sz="4000"/>
              <a:t> </a:t>
            </a:r>
            <a:r>
              <a:rPr lang="en-US" sz="2400" b="1"/>
              <a:t>VĂN LONG</a:t>
            </a:r>
            <a:r>
              <a:rPr lang="en-US" sz="4400"/>
              <a:t> </a:t>
            </a:r>
            <a:br>
              <a:rPr lang="en-US" sz="4400"/>
            </a:br>
            <a:r>
              <a:rPr lang="en-US" sz="4400"/>
              <a:t>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90538" y="4464050"/>
            <a:ext cx="200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nhọn hoắt</a:t>
            </a:r>
          </a:p>
        </p:txBody>
      </p:sp>
      <p:sp>
        <p:nvSpPr>
          <p:cNvPr id="11276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19600" y="286385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ban công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572000" y="224155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solidFill>
                  <a:srgbClr val="FF3300"/>
                </a:solidFill>
              </a:rPr>
              <a:t>Tìm hiểu bài:</a:t>
            </a:r>
            <a:r>
              <a:rPr lang="en-US" sz="4400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971800" y="2514600"/>
            <a:ext cx="0" cy="419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971800" y="4997450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 u="sng">
                <a:solidFill>
                  <a:schemeClr val="tx2"/>
                </a:solidFill>
              </a:rPr>
              <a:t>*Nội dung:</a:t>
            </a:r>
            <a:r>
              <a:rPr lang="en-US" sz="2800" b="1" i="1">
                <a:solidFill>
                  <a:schemeClr val="tx2"/>
                </a:solidFill>
              </a:rPr>
              <a:t> Bài v</a:t>
            </a:r>
            <a:r>
              <a:rPr lang="vi-VN" sz="2800" b="1" i="1">
                <a:solidFill>
                  <a:schemeClr val="tx2"/>
                </a:solidFill>
              </a:rPr>
              <a:t>ă</a:t>
            </a:r>
            <a:r>
              <a:rPr lang="en-US" sz="2800" b="1" i="1">
                <a:solidFill>
                  <a:schemeClr val="tx2"/>
                </a:solidFill>
              </a:rPr>
              <a:t>n cho ta thấy hai ông cháu bé Thu rất yêu thiên nhiên, </a:t>
            </a:r>
            <a:r>
              <a:rPr lang="vi-VN" sz="2800" b="1" i="1">
                <a:solidFill>
                  <a:schemeClr val="tx2"/>
                </a:solidFill>
              </a:rPr>
              <a:t>đ</a:t>
            </a:r>
            <a:r>
              <a:rPr lang="en-US" sz="2800" b="1" i="1">
                <a:solidFill>
                  <a:schemeClr val="tx2"/>
                </a:solidFill>
              </a:rPr>
              <a:t>ã góp phần làm cho môi tr</a:t>
            </a:r>
            <a:r>
              <a:rPr lang="vi-VN" sz="2800" b="1" i="1">
                <a:solidFill>
                  <a:schemeClr val="tx2"/>
                </a:solidFill>
              </a:rPr>
              <a:t>ư</a:t>
            </a:r>
            <a:r>
              <a:rPr lang="en-US" sz="2800" b="1" i="1">
                <a:solidFill>
                  <a:schemeClr val="tx2"/>
                </a:solidFill>
              </a:rPr>
              <a:t>ờng sống xung quanh thêm trong lành, t</a:t>
            </a:r>
            <a:r>
              <a:rPr lang="vi-VN" sz="2800" b="1" i="1">
                <a:solidFill>
                  <a:schemeClr val="tx2"/>
                </a:solidFill>
              </a:rPr>
              <a:t>ươ</a:t>
            </a:r>
            <a:r>
              <a:rPr lang="en-US" sz="2800" b="1" i="1">
                <a:solidFill>
                  <a:schemeClr val="tx2"/>
                </a:solidFill>
              </a:rPr>
              <a:t>i </a:t>
            </a:r>
            <a:r>
              <a:rPr lang="vi-VN" sz="2800" b="1" i="1">
                <a:solidFill>
                  <a:schemeClr val="tx2"/>
                </a:solidFill>
              </a:rPr>
              <a:t>đ</a:t>
            </a:r>
            <a:r>
              <a:rPr lang="en-US" sz="2800" b="1" i="1">
                <a:solidFill>
                  <a:schemeClr val="tx2"/>
                </a:solidFill>
              </a:rPr>
              <a:t>ẹp.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 descr="!CID_0~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3246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an_cong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927225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930275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BÀI : CHUYỆN MỘT KHU V</a:t>
            </a:r>
            <a:r>
              <a:rPr lang="vi-VN" sz="3600" b="1">
                <a:solidFill>
                  <a:srgbClr val="0000FF"/>
                </a:solidFill>
              </a:rPr>
              <a:t>Ư</a:t>
            </a:r>
            <a:r>
              <a:rPr lang="en-US" sz="3600" b="1">
                <a:solidFill>
                  <a:srgbClr val="0000FF"/>
                </a:solidFill>
              </a:rPr>
              <a:t>ỜN NHỎ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752600" y="396875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MÔN TẬP ĐỌC LỚP 5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66800" y="6057900"/>
            <a:ext cx="6615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GIÁO VIÊN: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4000">
                <a:solidFill>
                  <a:srgbClr val="0000FF"/>
                </a:solidFill>
              </a:rPr>
              <a:t>Phạm Thị Thu S</a:t>
            </a:r>
            <a:r>
              <a:rPr lang="vi-VN" sz="4000">
                <a:solidFill>
                  <a:srgbClr val="0000FF"/>
                </a:solidFill>
              </a:rPr>
              <a:t>ươ</a:t>
            </a:r>
            <a:r>
              <a:rPr lang="en-US" sz="4000">
                <a:solidFill>
                  <a:srgbClr val="0000FF"/>
                </a:solidFill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/>
      <p:bldP spid="573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524125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>
                <a:solidFill>
                  <a:srgbClr val="FF3300"/>
                </a:solidFill>
              </a:rPr>
              <a:t>Luyện </a:t>
            </a:r>
            <a:r>
              <a:rPr lang="vi-VN" sz="4000" u="sng">
                <a:solidFill>
                  <a:srgbClr val="FF3300"/>
                </a:solidFill>
              </a:rPr>
              <a:t>đ</a:t>
            </a:r>
            <a:r>
              <a:rPr lang="en-US" sz="4000" u="sng">
                <a:solidFill>
                  <a:srgbClr val="FF3300"/>
                </a:solidFill>
              </a:rPr>
              <a:t>ọc: 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79400" y="4403725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quỳnh 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28600" y="34099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ngọ nguậy 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34950" y="54356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sà xuống 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181600" y="45085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</a:t>
            </a:r>
            <a:r>
              <a:rPr lang="vi-VN" sz="4000">
                <a:solidFill>
                  <a:schemeClr val="tx2"/>
                </a:solidFill>
              </a:rPr>
              <a:t>ă</a:t>
            </a:r>
            <a:r>
              <a:rPr lang="en-US" sz="4000">
                <a:solidFill>
                  <a:schemeClr val="tx2"/>
                </a:solidFill>
              </a:rPr>
              <a:t>m soi 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060950" y="54102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cầu viện </a:t>
            </a:r>
          </a:p>
        </p:txBody>
      </p:sp>
      <p:sp>
        <p:nvSpPr>
          <p:cNvPr id="5128" name="Rectangle 28"/>
          <p:cNvSpPr>
            <a:spLocks noChangeArrowheads="1"/>
          </p:cNvSpPr>
          <p:nvPr/>
        </p:nvSpPr>
        <p:spPr bwMode="auto">
          <a:xfrm>
            <a:off x="5867400" y="2082800"/>
            <a:ext cx="304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>
                <a:solidFill>
                  <a:srgbClr val="990000"/>
                </a:solidFill>
              </a:rPr>
              <a:t>Theo</a:t>
            </a:r>
            <a:r>
              <a:rPr lang="en-US" sz="4000">
                <a:solidFill>
                  <a:srgbClr val="990000"/>
                </a:solidFill>
              </a:rPr>
              <a:t> </a:t>
            </a:r>
            <a:r>
              <a:rPr lang="en-US" sz="2400" b="1">
                <a:solidFill>
                  <a:srgbClr val="990000"/>
                </a:solidFill>
              </a:rPr>
              <a:t>VĂN LONG</a:t>
            </a:r>
            <a:r>
              <a:rPr lang="en-US" sz="4000">
                <a:solidFill>
                  <a:srgbClr val="990000"/>
                </a:solidFill>
              </a:rPr>
              <a:t> </a:t>
            </a:r>
            <a:br>
              <a:rPr lang="en-US" sz="4000">
                <a:solidFill>
                  <a:srgbClr val="990000"/>
                </a:solidFill>
              </a:rPr>
            </a:br>
            <a:r>
              <a:rPr lang="en-US" sz="40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04800" y="6216650"/>
            <a:ext cx="207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Nhọn hoắt</a:t>
            </a:r>
          </a:p>
        </p:txBody>
      </p:sp>
      <p:sp>
        <p:nvSpPr>
          <p:cNvPr id="32799" name="Rectangle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37150" y="37338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Ban công 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572000" y="25908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>
                <a:solidFill>
                  <a:srgbClr val="FF3300"/>
                </a:solidFill>
              </a:rPr>
              <a:t>Tìm hiểu bài: </a:t>
            </a: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3505200" y="2667000"/>
            <a:ext cx="0" cy="419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Rectangle 35"/>
          <p:cNvSpPr>
            <a:spLocks noChangeArrowheads="1"/>
          </p:cNvSpPr>
          <p:nvPr/>
        </p:nvSpPr>
        <p:spPr bwMode="auto">
          <a:xfrm>
            <a:off x="457200" y="930275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CHUYỆN MỘT KHU V</a:t>
            </a:r>
            <a:r>
              <a:rPr lang="vi-VN" sz="3600" b="1">
                <a:solidFill>
                  <a:srgbClr val="0000FF"/>
                </a:solidFill>
              </a:rPr>
              <a:t>Ư</a:t>
            </a:r>
            <a:r>
              <a:rPr lang="en-US" sz="3600" b="1">
                <a:solidFill>
                  <a:srgbClr val="0000FF"/>
                </a:solidFill>
              </a:rPr>
              <a:t>ỜN NHỎ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1752600" y="396875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TẬP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32779" grpId="0"/>
      <p:bldP spid="32780" grpId="0"/>
      <p:bldP spid="32782" grpId="0"/>
      <p:bldP spid="32783" grpId="0"/>
      <p:bldP spid="32784" grpId="0"/>
      <p:bldP spid="32798" grpId="0"/>
      <p:bldP spid="32799" grpId="0"/>
      <p:bldP spid="32801" grpId="0"/>
      <p:bldP spid="328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63775" y="263525"/>
            <a:ext cx="4065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</a:rPr>
              <a:t>LUYỆN ĐỌC THEO NHÓM: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16175" y="873125"/>
            <a:ext cx="3517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</a:rPr>
              <a:t>THI ĐỌC THEO NHÓM: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27025" y="2152650"/>
            <a:ext cx="659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</a:rPr>
              <a:t>?Bé Thu thích ra ban công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ể làm gì?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14325" y="3048000"/>
            <a:ext cx="8829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</a:rPr>
              <a:t>?Mỗi loại cây trên ban công nhà Bé Thu có những</a:t>
            </a:r>
          </a:p>
          <a:p>
            <a:pPr eaLnBrk="0" hangingPunct="0"/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ặc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iểm gì nổi bật?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0675" y="4648200"/>
            <a:ext cx="5316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</a:rPr>
              <a:t>?Bạn Thu ch</a:t>
            </a:r>
            <a:r>
              <a:rPr lang="vi-VN" sz="2800" b="1">
                <a:solidFill>
                  <a:schemeClr val="hlink"/>
                </a:solidFill>
              </a:rPr>
              <a:t>ư</a:t>
            </a:r>
            <a:r>
              <a:rPr lang="en-US" sz="2800" b="1">
                <a:solidFill>
                  <a:schemeClr val="hlink"/>
                </a:solidFill>
              </a:rPr>
              <a:t>a vui vì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iều gì?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42875" y="1266825"/>
            <a:ext cx="9186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  *Bé Thu thích ra ban công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ể </a:t>
            </a:r>
            <a:r>
              <a:rPr lang="vi-VN" sz="2800" b="1">
                <a:solidFill>
                  <a:srgbClr val="FF3300"/>
                </a:solidFill>
              </a:rPr>
              <a:t>đư</a:t>
            </a:r>
            <a:r>
              <a:rPr lang="en-US" sz="2800" b="1">
                <a:solidFill>
                  <a:srgbClr val="FF3300"/>
                </a:solidFill>
              </a:rPr>
              <a:t>ợc ngắm nhìn </a:t>
            </a:r>
          </a:p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cây cối, nghe ông giảng về từng loại câu ở ban công</a:t>
            </a: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041525" y="53721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93675" y="532765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  *Bạn Thu ch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a vui vì Bạn Hằng ở nhà d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ới bảoban công nhà Thu không phải là v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ờn.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-63500" y="2681288"/>
            <a:ext cx="9601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-Cây Quỳnh: Lá dày, giữ </a:t>
            </a:r>
            <a:r>
              <a:rPr lang="vi-VN" sz="2800" b="1">
                <a:solidFill>
                  <a:srgbClr val="FF3300"/>
                </a:solidFill>
              </a:rPr>
              <a:t>đư</a:t>
            </a:r>
            <a:r>
              <a:rPr lang="en-US" sz="2800" b="1">
                <a:solidFill>
                  <a:srgbClr val="FF3300"/>
                </a:solidFill>
              </a:rPr>
              <a:t>ợc n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ớc.</a:t>
            </a:r>
          </a:p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-Cây hoa tigôn: Thò những cái râu ngọ nguậy.</a:t>
            </a:r>
          </a:p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-Cây hoa giấy: Bị vòi tigôn quấn nhiều vòng.</a:t>
            </a:r>
          </a:p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-Cây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a ấn Độ: Bật ra những búp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ỏ hồng nhọn hoắt.</a:t>
            </a:r>
          </a:p>
        </p:txBody>
      </p:sp>
      <p:sp>
        <p:nvSpPr>
          <p:cNvPr id="47129" name="AutoShape 25" descr="Stationery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269875"/>
            <a:ext cx="6705600" cy="762000"/>
          </a:xfrm>
          <a:prstGeom prst="actionButtonBlan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66FF"/>
                </a:solidFill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8" grpId="1"/>
      <p:bldP spid="47109" grpId="0"/>
      <p:bldP spid="47109" grpId="1"/>
      <p:bldP spid="47114" grpId="0"/>
      <p:bldP spid="47114" grpId="1"/>
      <p:bldP spid="47115" grpId="0"/>
      <p:bldP spid="47116" grpId="0"/>
      <p:bldP spid="47116" grpId="1"/>
      <p:bldP spid="47127" grpId="0"/>
      <p:bldP spid="47128" grpId="0"/>
      <p:bldP spid="47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438400" y="1143000"/>
            <a:ext cx="379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</a:rPr>
              <a:t>THẢO LUẬN NHÓM 4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7348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?Vì sao khi thấy chim về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ậu ở ban công, </a:t>
            </a:r>
          </a:p>
          <a:p>
            <a:r>
              <a:rPr lang="en-US" sz="2800" b="1">
                <a:solidFill>
                  <a:srgbClr val="0000FF"/>
                </a:solidFill>
              </a:rPr>
              <a:t>Thu muốn báo ngay cho Hằng biết?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09600" y="3886200"/>
            <a:ext cx="7232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?Em hiểu </a:t>
            </a:r>
            <a:r>
              <a:rPr lang="en-US" sz="2800">
                <a:solidFill>
                  <a:srgbClr val="0000FF"/>
                </a:solidFill>
              </a:rPr>
              <a:t>“</a:t>
            </a:r>
            <a:r>
              <a:rPr lang="en-US" sz="2800" b="1" i="1">
                <a:solidFill>
                  <a:srgbClr val="0000FF"/>
                </a:solidFill>
              </a:rPr>
              <a:t>Đất lành chim </a:t>
            </a:r>
            <a:r>
              <a:rPr lang="vi-VN" sz="2800" b="1" i="1">
                <a:solidFill>
                  <a:srgbClr val="0000FF"/>
                </a:solidFill>
              </a:rPr>
              <a:t>đ</a:t>
            </a:r>
            <a:r>
              <a:rPr lang="en-US" sz="2800" b="1" i="1">
                <a:solidFill>
                  <a:srgbClr val="0000FF"/>
                </a:solidFill>
              </a:rPr>
              <a:t>ậu</a:t>
            </a:r>
            <a:r>
              <a:rPr lang="en-US" sz="2800">
                <a:solidFill>
                  <a:srgbClr val="0000FF"/>
                </a:solidFill>
              </a:rPr>
              <a:t>”</a:t>
            </a:r>
            <a:r>
              <a:rPr lang="en-US" sz="2800" b="1">
                <a:solidFill>
                  <a:srgbClr val="0000FF"/>
                </a:solidFill>
              </a:rPr>
              <a:t> là thế nào?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69925" y="2822575"/>
            <a:ext cx="7210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*Vì Thu muốn Hằng công nhận ban công </a:t>
            </a:r>
          </a:p>
          <a:p>
            <a:r>
              <a:rPr lang="en-US" sz="2800" b="1">
                <a:solidFill>
                  <a:srgbClr val="FF3300"/>
                </a:solidFill>
              </a:rPr>
              <a:t>nhà mình cũng là v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ờn?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8428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*“</a:t>
            </a:r>
            <a:r>
              <a:rPr lang="en-US" sz="2800" b="1" i="1">
                <a:solidFill>
                  <a:srgbClr val="FF3300"/>
                </a:solidFill>
              </a:rPr>
              <a:t>Đất lành chim </a:t>
            </a:r>
            <a:r>
              <a:rPr lang="vi-VN" sz="2800" b="1" i="1">
                <a:solidFill>
                  <a:srgbClr val="FF3300"/>
                </a:solidFill>
              </a:rPr>
              <a:t>đ</a:t>
            </a:r>
            <a:r>
              <a:rPr lang="en-US" sz="2800" b="1" i="1">
                <a:solidFill>
                  <a:srgbClr val="FF3300"/>
                </a:solidFill>
              </a:rPr>
              <a:t>ậu</a:t>
            </a:r>
            <a:r>
              <a:rPr lang="en-US" sz="2800">
                <a:solidFill>
                  <a:srgbClr val="FF3300"/>
                </a:solidFill>
              </a:rPr>
              <a:t>”</a:t>
            </a:r>
            <a:r>
              <a:rPr lang="en-US" sz="2800" b="1" i="1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có nghĩa là n</a:t>
            </a:r>
            <a:r>
              <a:rPr lang="vi-VN" sz="2800" b="1">
                <a:solidFill>
                  <a:srgbClr val="FF3300"/>
                </a:solidFill>
              </a:rPr>
              <a:t>ơ</a:t>
            </a:r>
            <a:r>
              <a:rPr lang="en-US" sz="2800" b="1">
                <a:solidFill>
                  <a:srgbClr val="FF3300"/>
                </a:solidFill>
              </a:rPr>
              <a:t>i tốt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ẹp, </a:t>
            </a:r>
          </a:p>
          <a:p>
            <a:r>
              <a:rPr lang="en-US" sz="2800" b="1">
                <a:solidFill>
                  <a:srgbClr val="FF3300"/>
                </a:solidFill>
              </a:rPr>
              <a:t>thanh bình, sẽ có chim về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ậu, sẽ có con ng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ời </a:t>
            </a:r>
          </a:p>
          <a:p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ến sinh sống, làm </a:t>
            </a:r>
            <a:r>
              <a:rPr lang="vi-VN" sz="2800" b="1">
                <a:solidFill>
                  <a:srgbClr val="FF3300"/>
                </a:solidFill>
              </a:rPr>
              <a:t>ă</a:t>
            </a:r>
            <a:r>
              <a:rPr lang="en-US" sz="28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7175" name="AutoShape 10" descr="Stationery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206375"/>
            <a:ext cx="5699125" cy="762000"/>
          </a:xfrm>
          <a:prstGeom prst="actionButtonBlan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66FF"/>
                </a:solidFill>
              </a:rPr>
              <a:t>TÌM HIỂU BÀI</a:t>
            </a:r>
          </a:p>
        </p:txBody>
      </p:sp>
      <p:pic>
        <p:nvPicPr>
          <p:cNvPr id="7176" name="Picture 11" descr="clock_06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121400"/>
            <a:ext cx="838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/>
      <p:bldP spid="51207" grpId="0"/>
      <p:bldP spid="51208" grpId="0"/>
      <p:bldP spid="512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7805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>
                <a:solidFill>
                  <a:srgbClr val="FF3300"/>
                </a:solidFill>
              </a:rPr>
              <a:t>Luyện </a:t>
            </a:r>
            <a:r>
              <a:rPr lang="vi-VN" sz="2800" u="sng">
                <a:solidFill>
                  <a:srgbClr val="FF3300"/>
                </a:solidFill>
              </a:rPr>
              <a:t>đ</a:t>
            </a:r>
            <a:r>
              <a:rPr lang="en-US" sz="2800" u="sng">
                <a:solidFill>
                  <a:srgbClr val="FF3300"/>
                </a:solidFill>
              </a:rPr>
              <a:t>ọc:</a:t>
            </a:r>
            <a:r>
              <a:rPr lang="en-US" sz="4000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332105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quỳnh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27114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ngọ nguậy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7020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sà xuống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67200" y="332105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s</a:t>
            </a:r>
            <a:r>
              <a:rPr lang="vi-VN" sz="2800">
                <a:solidFill>
                  <a:schemeClr val="tx2"/>
                </a:solidFill>
              </a:rPr>
              <a:t>ă</a:t>
            </a:r>
            <a:r>
              <a:rPr lang="en-US" sz="2800">
                <a:solidFill>
                  <a:schemeClr val="tx2"/>
                </a:solidFill>
              </a:rPr>
              <a:t>m soi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343400" y="3756025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cầu viện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657600" y="0"/>
            <a:ext cx="1905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rgbClr val="FF3300"/>
                </a:solidFill>
              </a:rPr>
              <a:t>Tập </a:t>
            </a:r>
            <a:r>
              <a:rPr lang="vi-VN" sz="2800" b="1" u="sng">
                <a:solidFill>
                  <a:srgbClr val="FF3300"/>
                </a:solidFill>
              </a:rPr>
              <a:t>đ</a:t>
            </a:r>
            <a:r>
              <a:rPr lang="en-US" sz="2800" b="1" u="sng">
                <a:solidFill>
                  <a:srgbClr val="FF3300"/>
                </a:solidFill>
              </a:rPr>
              <a:t>ọc:</a:t>
            </a:r>
            <a:r>
              <a:rPr lang="en-US" sz="4000" b="1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990600" y="762000"/>
            <a:ext cx="7315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/>
              <a:t>Chuyện một khu v</a:t>
            </a:r>
            <a:r>
              <a:rPr lang="vi-VN" sz="4000"/>
              <a:t>ư</a:t>
            </a:r>
            <a:r>
              <a:rPr lang="en-US" sz="4000"/>
              <a:t>ờn nhỏ 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111875" y="1727200"/>
            <a:ext cx="304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/>
              <a:t>Theo</a:t>
            </a:r>
            <a:r>
              <a:rPr lang="en-US" sz="3600"/>
              <a:t> </a:t>
            </a:r>
            <a:r>
              <a:rPr lang="en-US" sz="2000" b="1"/>
              <a:t>VĂN LONG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/>
              <a:t>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90538" y="446405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nhọn hoắt</a:t>
            </a:r>
          </a:p>
        </p:txBody>
      </p:sp>
      <p:sp>
        <p:nvSpPr>
          <p:cNvPr id="8204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19600" y="286385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ban công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572000" y="224155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>
                <a:solidFill>
                  <a:srgbClr val="FF3300"/>
                </a:solidFill>
              </a:rPr>
              <a:t>Tìm hiểu bài:</a:t>
            </a:r>
            <a:r>
              <a:rPr lang="en-US" sz="4000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971800" y="2514600"/>
            <a:ext cx="0" cy="419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971800" y="4997450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u="sng">
                <a:solidFill>
                  <a:schemeClr val="tx2"/>
                </a:solidFill>
              </a:rPr>
              <a:t>*Nội dung:</a:t>
            </a:r>
            <a:r>
              <a:rPr lang="en-US" sz="2400" b="1" i="1">
                <a:solidFill>
                  <a:schemeClr val="tx2"/>
                </a:solidFill>
              </a:rPr>
              <a:t> Bài v</a:t>
            </a:r>
            <a:r>
              <a:rPr lang="vi-VN" sz="2400" b="1" i="1">
                <a:solidFill>
                  <a:schemeClr val="tx2"/>
                </a:solidFill>
              </a:rPr>
              <a:t>ă</a:t>
            </a:r>
            <a:r>
              <a:rPr lang="en-US" sz="2400" b="1" i="1">
                <a:solidFill>
                  <a:schemeClr val="tx2"/>
                </a:solidFill>
              </a:rPr>
              <a:t>n cho ta thấy hai ông cháu bé Thu rất yêu thiên nhiên, </a:t>
            </a:r>
            <a:r>
              <a:rPr lang="vi-VN" sz="2400" b="1" i="1">
                <a:solidFill>
                  <a:schemeClr val="tx2"/>
                </a:solidFill>
              </a:rPr>
              <a:t>đ</a:t>
            </a:r>
            <a:r>
              <a:rPr lang="en-US" sz="2400" b="1" i="1">
                <a:solidFill>
                  <a:schemeClr val="tx2"/>
                </a:solidFill>
              </a:rPr>
              <a:t>ã góp phần làm cho môi tr</a:t>
            </a:r>
            <a:r>
              <a:rPr lang="vi-VN" sz="2400" b="1" i="1">
                <a:solidFill>
                  <a:schemeClr val="tx2"/>
                </a:solidFill>
              </a:rPr>
              <a:t>ư</a:t>
            </a:r>
            <a:r>
              <a:rPr lang="en-US" sz="2400" b="1" i="1">
                <a:solidFill>
                  <a:schemeClr val="tx2"/>
                </a:solidFill>
              </a:rPr>
              <a:t>ờng sống xung quanh thêm trong lành, t</a:t>
            </a:r>
            <a:r>
              <a:rPr lang="vi-VN" sz="2400" b="1" i="1">
                <a:solidFill>
                  <a:schemeClr val="tx2"/>
                </a:solidFill>
              </a:rPr>
              <a:t>ươ</a:t>
            </a:r>
            <a:r>
              <a:rPr lang="en-US" sz="2400" b="1" i="1">
                <a:solidFill>
                  <a:schemeClr val="tx2"/>
                </a:solidFill>
              </a:rPr>
              <a:t>i </a:t>
            </a:r>
            <a:r>
              <a:rPr lang="vi-VN" sz="2400" b="1" i="1">
                <a:solidFill>
                  <a:schemeClr val="tx2"/>
                </a:solidFill>
              </a:rPr>
              <a:t>đ</a:t>
            </a:r>
            <a:r>
              <a:rPr lang="en-US" sz="2400" b="1" i="1">
                <a:solidFill>
                  <a:schemeClr val="tx2"/>
                </a:solidFill>
              </a:rPr>
              <a:t>ẹp.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86800" cy="6629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	Một sớm chủ nhật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ầu xuân, khi mặt trời vừa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	hé mây nhìn xuống, Thu phát hiện ra chú chim lông xanh biếc sà xuống cành lựu. Nó s</a:t>
            </a:r>
            <a:r>
              <a:rPr lang="vi-VN" sz="2800" smtClean="0">
                <a:solidFill>
                  <a:srgbClr val="000000"/>
                </a:solidFill>
              </a:rPr>
              <a:t>ă</a:t>
            </a:r>
            <a:r>
              <a:rPr lang="en-US" sz="2800" smtClean="0">
                <a:solidFill>
                  <a:srgbClr val="000000"/>
                </a:solidFill>
              </a:rPr>
              <a:t>m soi, mổ mổ mấy con sâu rồi thản nhiên rỉa cánh, hót lên mấy tiếng líu ríu. Thu vội xuống nhà Hằng mời bạn lên xem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ể biết rằng: Ban công có chim về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ậu tức là v</a:t>
            </a:r>
            <a:r>
              <a:rPr lang="vi-VN" sz="2800" smtClean="0">
                <a:solidFill>
                  <a:srgbClr val="000000"/>
                </a:solidFill>
              </a:rPr>
              <a:t>ư</a:t>
            </a:r>
            <a:r>
              <a:rPr lang="en-US" sz="2800" smtClean="0">
                <a:solidFill>
                  <a:srgbClr val="000000"/>
                </a:solidFill>
              </a:rPr>
              <a:t>ờn rồi! Chẳng ngờ, khi hai bạn lên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ến n</a:t>
            </a:r>
            <a:r>
              <a:rPr lang="vi-VN" sz="2800" smtClean="0">
                <a:solidFill>
                  <a:srgbClr val="000000"/>
                </a:solidFill>
              </a:rPr>
              <a:t>ơ</a:t>
            </a:r>
            <a:r>
              <a:rPr lang="en-US" sz="2800" smtClean="0">
                <a:solidFill>
                  <a:srgbClr val="000000"/>
                </a:solidFill>
              </a:rPr>
              <a:t>i thì chú chim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ã bay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i. Sợ Hằng không tin, Thu cầu viện ông: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</a:rPr>
              <a:t>Ông </a:t>
            </a:r>
            <a:r>
              <a:rPr lang="vi-VN" sz="2800" smtClean="0">
                <a:solidFill>
                  <a:srgbClr val="000000"/>
                </a:solidFill>
              </a:rPr>
              <a:t>ơ</a:t>
            </a:r>
            <a:r>
              <a:rPr lang="en-US" sz="2800" smtClean="0">
                <a:solidFill>
                  <a:srgbClr val="000000"/>
                </a:solidFill>
              </a:rPr>
              <a:t>i,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úng là có chú chim vừa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ỗ ở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ây bắt sâu và hót nữa ông nhỉ!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Ông nó hiền hậu quay lại xoa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ầu cả hai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ứa: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- Ừ,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úng rồi! Đất lành chim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ậu, có gì lạ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âu hả cháu?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5867400" y="3810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609600" y="838200"/>
            <a:ext cx="1651000" cy="28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886200" y="12192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6553200" y="9144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762000" y="1600200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581400" y="23622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943600" y="23622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876800" y="27432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838200" y="312420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533400" y="40386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219200" y="35052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2362200" y="40386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04800" y="48006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5943600" y="48768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2895600" y="5410200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629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	</a:t>
            </a:r>
            <a:r>
              <a:rPr lang="en-US" smtClean="0">
                <a:solidFill>
                  <a:srgbClr val="0000FF"/>
                </a:solidFill>
              </a:rPr>
              <a:t>Một sớm chủ nhật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ầu xuân, khi mặt trời vừa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FF"/>
                </a:solidFill>
              </a:rPr>
              <a:t>	hé mây nhìn xuống, Thu phát hiện ra chú chim lông xanh biếc sà xuống cành lựu. Nó s</a:t>
            </a:r>
            <a:r>
              <a:rPr lang="vi-VN" smtClean="0">
                <a:solidFill>
                  <a:srgbClr val="0000FF"/>
                </a:solidFill>
              </a:rPr>
              <a:t>ă</a:t>
            </a:r>
            <a:r>
              <a:rPr lang="en-US" smtClean="0">
                <a:solidFill>
                  <a:srgbClr val="0000FF"/>
                </a:solidFill>
              </a:rPr>
              <a:t>m soi, mổ mổ mấy con sâu rồi thản nhiên rỉa cánh, hót lên mấy tiếng líu ríu. Thu vội xuống nhà Hằng mời bạn lên xem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ể biết rằng: Ban công có chim về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ậu tức là v</a:t>
            </a:r>
            <a:r>
              <a:rPr lang="vi-VN" smtClean="0">
                <a:solidFill>
                  <a:srgbClr val="0000FF"/>
                </a:solidFill>
              </a:rPr>
              <a:t>ư</a:t>
            </a:r>
            <a:r>
              <a:rPr lang="en-US" smtClean="0">
                <a:solidFill>
                  <a:srgbClr val="0000FF"/>
                </a:solidFill>
              </a:rPr>
              <a:t>ờn rồi! Chẳng ngờ, khi hai bạn lên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ến n</a:t>
            </a:r>
            <a:r>
              <a:rPr lang="vi-VN" smtClean="0">
                <a:solidFill>
                  <a:srgbClr val="0000FF"/>
                </a:solidFill>
              </a:rPr>
              <a:t>ơ</a:t>
            </a:r>
            <a:r>
              <a:rPr lang="en-US" smtClean="0">
                <a:solidFill>
                  <a:srgbClr val="0000FF"/>
                </a:solidFill>
              </a:rPr>
              <a:t>i thì chú chim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ã bay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i. Sợ Hằng không tin, Thu cầu viện ông: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n-US" smtClean="0">
                <a:solidFill>
                  <a:srgbClr val="800000"/>
                </a:solidFill>
              </a:rPr>
              <a:t>Ông </a:t>
            </a:r>
            <a:r>
              <a:rPr lang="vi-VN" smtClean="0">
                <a:solidFill>
                  <a:srgbClr val="800000"/>
                </a:solidFill>
              </a:rPr>
              <a:t>ơ</a:t>
            </a:r>
            <a:r>
              <a:rPr lang="en-US" smtClean="0">
                <a:solidFill>
                  <a:srgbClr val="800000"/>
                </a:solidFill>
              </a:rPr>
              <a:t>i, </a:t>
            </a:r>
            <a:r>
              <a:rPr lang="vi-VN" smtClean="0">
                <a:solidFill>
                  <a:srgbClr val="800000"/>
                </a:solidFill>
              </a:rPr>
              <a:t>đ</a:t>
            </a:r>
            <a:r>
              <a:rPr lang="en-US" smtClean="0">
                <a:solidFill>
                  <a:srgbClr val="800000"/>
                </a:solidFill>
              </a:rPr>
              <a:t>úng là có chú chim vừa </a:t>
            </a:r>
            <a:r>
              <a:rPr lang="vi-VN" smtClean="0">
                <a:solidFill>
                  <a:srgbClr val="800000"/>
                </a:solidFill>
              </a:rPr>
              <a:t>đ</a:t>
            </a:r>
            <a:r>
              <a:rPr lang="en-US" smtClean="0">
                <a:solidFill>
                  <a:srgbClr val="800000"/>
                </a:solidFill>
              </a:rPr>
              <a:t>ỗ ở </a:t>
            </a:r>
            <a:r>
              <a:rPr lang="vi-VN" smtClean="0">
                <a:solidFill>
                  <a:srgbClr val="800000"/>
                </a:solidFill>
              </a:rPr>
              <a:t>đ</a:t>
            </a:r>
            <a:r>
              <a:rPr lang="en-US" smtClean="0">
                <a:solidFill>
                  <a:srgbClr val="800000"/>
                </a:solidFill>
              </a:rPr>
              <a:t>ây bắt sâu và hót nữa ông nhỉ!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FF"/>
                </a:solidFill>
              </a:rPr>
              <a:t>Ông nó hiền hậu quay lại xoa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ầu cả hai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ứa: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- </a:t>
            </a:r>
            <a:r>
              <a:rPr lang="en-US" smtClean="0">
                <a:solidFill>
                  <a:srgbClr val="009900"/>
                </a:solidFill>
              </a:rPr>
              <a:t>Ừ, </a:t>
            </a:r>
            <a:r>
              <a:rPr lang="vi-VN" smtClean="0">
                <a:solidFill>
                  <a:srgbClr val="009900"/>
                </a:solidFill>
              </a:rPr>
              <a:t>đ</a:t>
            </a:r>
            <a:r>
              <a:rPr lang="en-US" smtClean="0">
                <a:solidFill>
                  <a:srgbClr val="009900"/>
                </a:solidFill>
              </a:rPr>
              <a:t>úng rồi! Đất lành chim </a:t>
            </a:r>
            <a:r>
              <a:rPr lang="vi-VN" smtClean="0">
                <a:solidFill>
                  <a:srgbClr val="009900"/>
                </a:solidFill>
              </a:rPr>
              <a:t>đ</a:t>
            </a:r>
            <a:r>
              <a:rPr lang="en-US" smtClean="0">
                <a:solidFill>
                  <a:srgbClr val="009900"/>
                </a:solidFill>
              </a:rPr>
              <a:t>ậu, có gì lạ </a:t>
            </a:r>
            <a:r>
              <a:rPr lang="vi-VN" smtClean="0">
                <a:solidFill>
                  <a:srgbClr val="009900"/>
                </a:solidFill>
              </a:rPr>
              <a:t>đ</a:t>
            </a:r>
            <a:r>
              <a:rPr lang="en-US" smtClean="0">
                <a:solidFill>
                  <a:srgbClr val="009900"/>
                </a:solidFill>
              </a:rPr>
              <a:t>âu hả cháu?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685800" y="10668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524000" y="1495425"/>
            <a:ext cx="1651000" cy="28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30238" y="1966913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7397750" y="15240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4862513" y="1981200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200400" y="2403475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354638" y="2382838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7467600" y="28194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762000" y="327660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043113" y="4135438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962400" y="32766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1966913" y="4697413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1668463" y="5667375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1163638" y="6213475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805113" y="6248400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71" grpId="0" animBg="1"/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487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VietBay Co</dc:creator>
  <cp:lastModifiedBy>CSTeam</cp:lastModifiedBy>
  <cp:revision>37</cp:revision>
  <dcterms:created xsi:type="dcterms:W3CDTF">2007-11-07T22:09:06Z</dcterms:created>
  <dcterms:modified xsi:type="dcterms:W3CDTF">2016-06-30T03:06:37Z</dcterms:modified>
</cp:coreProperties>
</file>