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70" r:id="rId6"/>
    <p:sldId id="259" r:id="rId7"/>
    <p:sldId id="261" r:id="rId8"/>
    <p:sldId id="262" r:id="rId9"/>
    <p:sldId id="263" r:id="rId10"/>
    <p:sldId id="266" r:id="rId11"/>
    <p:sldId id="267" r:id="rId12"/>
    <p:sldId id="278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673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4272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303D18-3233-48D7-9D8A-F5A1C9383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38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7C35-7547-4CC1-9051-5524146F0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AD08-F7E0-4F88-83B7-25623F22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5E0EE-861D-4408-9C02-5B0913B17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DBAD-72D5-4FA8-B5A5-A645726F8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61D9F-73B7-4857-99AA-331B60B4D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7124-2089-41AB-A408-CFEB25D8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9A7DD-3EB3-485A-8D5D-4EFA33F8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D4CCB-C559-43A2-ABD3-226EDD5DF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CB6C-A904-4931-B745-8A636D65B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7D10-C05D-4981-B6CF-EF6BB91AF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CC9F-D89E-438B-90BF-5ABDB5939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27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0BED7A7-5114-417D-BD3E-04435791F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763000" cy="7191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smtClean="0">
                <a:latin typeface="Arial"/>
              </a:rPr>
              <a:t>TIẾT 48: CỘNG HAI SỐ THẬP PHÂN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505200" y="2514600"/>
          <a:ext cx="2095500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3" imgW="2095500" imgH="2582863" progId="MS_ClipArt_Gallery.2">
                  <p:embed/>
                </p:oleObj>
              </mc:Choice>
              <mc:Fallback>
                <p:oleObj name="Clip" r:id="rId3" imgW="2095500" imgH="2582863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14600"/>
                        <a:ext cx="2095500" cy="25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57425" y="739775"/>
            <a:ext cx="4121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solidFill>
                  <a:schemeClr val="folHlink"/>
                </a:solidFill>
                <a:latin typeface="Arial" pitchFamily="34" charset="0"/>
              </a:rPr>
              <a:t>MÔN TOÁN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1000"/>
            <a:ext cx="9525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>
                <a:latin typeface="Arial"/>
              </a:rPr>
              <a:t>Bài3:  </a:t>
            </a:r>
          </a:p>
          <a:p>
            <a:pPr eaLnBrk="1" hangingPunct="1">
              <a:defRPr/>
            </a:pPr>
            <a:r>
              <a:rPr lang="en-US" sz="6600" smtClean="0">
                <a:latin typeface="Arial"/>
              </a:rPr>
              <a:t>	Nam cân nặng 32,6kg. Tiến cân nặng h</a:t>
            </a:r>
            <a:r>
              <a:rPr lang="vi-VN" sz="6600" smtClean="0">
                <a:latin typeface="Arial"/>
              </a:rPr>
              <a:t>ơ</a:t>
            </a:r>
            <a:r>
              <a:rPr lang="en-US" sz="6600" smtClean="0">
                <a:latin typeface="Arial"/>
              </a:rPr>
              <a:t>n Nam 4,8kg. Hỏi Tiến cân nặng bao nhiêu ki-lô-gam?                  </a:t>
            </a:r>
            <a:r>
              <a:rPr lang="en-US" sz="660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609600"/>
            <a:ext cx="320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u="sng" smtClean="0">
                <a:latin typeface="Arial"/>
              </a:rPr>
              <a:t>Bài giải: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7696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>
                <a:latin typeface="Arial"/>
              </a:rPr>
              <a:t>   Tiến cân nặng là:</a:t>
            </a:r>
          </a:p>
          <a:p>
            <a:pPr eaLnBrk="1" hangingPunct="1">
              <a:defRPr/>
            </a:pPr>
            <a:r>
              <a:rPr lang="en-US" sz="6600" smtClean="0">
                <a:latin typeface="Arial"/>
              </a:rPr>
              <a:t>32,6 + 4,8 = 37,4(kg)</a:t>
            </a:r>
          </a:p>
          <a:p>
            <a:pPr algn="r" eaLnBrk="1" hangingPunct="1">
              <a:defRPr/>
            </a:pPr>
            <a:r>
              <a:rPr lang="en-US" sz="6600" smtClean="0">
                <a:latin typeface="Arial"/>
              </a:rPr>
              <a:t>Đáp số: 37,4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1000" y="-304800"/>
            <a:ext cx="441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latin typeface="Arial"/>
              </a:rPr>
              <a:t>TRÒ CH</a:t>
            </a:r>
            <a:r>
              <a:rPr lang="vi-VN" sz="5400" smtClean="0">
                <a:latin typeface="Arial"/>
              </a:rPr>
              <a:t>Ơ</a:t>
            </a:r>
            <a:r>
              <a:rPr lang="en-US" sz="5400" smtClean="0">
                <a:latin typeface="Arial"/>
              </a:rPr>
              <a:t>I: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13" y="838200"/>
            <a:ext cx="9374187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smtClean="0">
                <a:latin typeface="Arial"/>
              </a:rPr>
              <a:t>Đúng </a:t>
            </a:r>
            <a:r>
              <a:rPr lang="vi-VN" sz="4400" smtClean="0">
                <a:latin typeface="Arial"/>
              </a:rPr>
              <a:t>đ</a:t>
            </a:r>
            <a:r>
              <a:rPr lang="en-US" sz="4400" smtClean="0">
                <a:latin typeface="Arial"/>
              </a:rPr>
              <a:t>iền (Đ), sai </a:t>
            </a:r>
            <a:r>
              <a:rPr lang="vi-VN" sz="4400" smtClean="0">
                <a:latin typeface="Arial"/>
              </a:rPr>
              <a:t>đ</a:t>
            </a:r>
            <a:r>
              <a:rPr lang="en-US" sz="4400" smtClean="0">
                <a:latin typeface="Arial"/>
              </a:rPr>
              <a:t>iền (S) vào ô trống: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133600" y="609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429000" y="3581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57150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62800" y="3581400"/>
            <a:ext cx="60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0574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791200" y="609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505200" y="6096000"/>
            <a:ext cx="60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239000" y="6096000"/>
            <a:ext cx="60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2300" name="Rectangle 16"/>
          <p:cNvSpPr>
            <a:spLocks noChangeArrowheads="1"/>
          </p:cNvSpPr>
          <p:nvPr/>
        </p:nvSpPr>
        <p:spPr bwMode="auto">
          <a:xfrm>
            <a:off x="1295400" y="19050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a)   47,5</a:t>
            </a:r>
          </a:p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+ 23,3</a:t>
            </a:r>
          </a:p>
          <a:p>
            <a:pPr>
              <a:spcBef>
                <a:spcPct val="20000"/>
              </a:spcBef>
            </a:pPr>
            <a:endParaRPr kumimoji="1" lang="en-US" sz="4400">
              <a:latin typeface="Arial" pitchFamily="34" charset="0"/>
            </a:endParaRPr>
          </a:p>
        </p:txBody>
      </p:sp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1295400" y="3733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70,8</a:t>
            </a:r>
          </a:p>
        </p:txBody>
      </p:sp>
      <p:sp>
        <p:nvSpPr>
          <p:cNvPr id="12302" name="Rectangle 20"/>
          <p:cNvSpPr>
            <a:spLocks noChangeArrowheads="1"/>
          </p:cNvSpPr>
          <p:nvPr/>
        </p:nvSpPr>
        <p:spPr bwMode="auto">
          <a:xfrm>
            <a:off x="5334000" y="19050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b) 31,2</a:t>
            </a:r>
          </a:p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+5,41</a:t>
            </a:r>
          </a:p>
          <a:p>
            <a:pPr>
              <a:spcBef>
                <a:spcPct val="20000"/>
              </a:spcBef>
            </a:pPr>
            <a:endParaRPr kumimoji="1" lang="en-US" sz="4400"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en-US" sz="4400">
              <a:latin typeface="Arial" pitchFamily="34" charset="0"/>
            </a:endParaRPr>
          </a:p>
        </p:txBody>
      </p:sp>
      <p:sp>
        <p:nvSpPr>
          <p:cNvPr id="12303" name="Rectangle 21"/>
          <p:cNvSpPr>
            <a:spLocks noChangeArrowheads="1"/>
          </p:cNvSpPr>
          <p:nvPr/>
        </p:nvSpPr>
        <p:spPr bwMode="auto">
          <a:xfrm>
            <a:off x="1524000" y="6019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8,59</a:t>
            </a:r>
          </a:p>
        </p:txBody>
      </p:sp>
      <p:sp>
        <p:nvSpPr>
          <p:cNvPr id="12304" name="Rectangle 23"/>
          <p:cNvSpPr>
            <a:spLocks noChangeArrowheads="1"/>
          </p:cNvSpPr>
          <p:nvPr/>
        </p:nvSpPr>
        <p:spPr bwMode="auto">
          <a:xfrm>
            <a:off x="1219200" y="44196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c)    4,39</a:t>
            </a:r>
          </a:p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+   4,2</a:t>
            </a:r>
          </a:p>
        </p:txBody>
      </p:sp>
      <p:sp>
        <p:nvSpPr>
          <p:cNvPr id="12305" name="Rectangle 26"/>
          <p:cNvSpPr>
            <a:spLocks noChangeArrowheads="1"/>
          </p:cNvSpPr>
          <p:nvPr/>
        </p:nvSpPr>
        <p:spPr bwMode="auto">
          <a:xfrm>
            <a:off x="5105400" y="3657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8,53</a:t>
            </a:r>
          </a:p>
        </p:txBody>
      </p:sp>
      <p:sp>
        <p:nvSpPr>
          <p:cNvPr id="12306" name="Rectangle 27"/>
          <p:cNvSpPr>
            <a:spLocks noChangeArrowheads="1"/>
          </p:cNvSpPr>
          <p:nvPr/>
        </p:nvSpPr>
        <p:spPr bwMode="auto">
          <a:xfrm>
            <a:off x="5105400" y="4419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d)  2,6</a:t>
            </a:r>
          </a:p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+0,05</a:t>
            </a:r>
          </a:p>
        </p:txBody>
      </p:sp>
      <p:sp>
        <p:nvSpPr>
          <p:cNvPr id="12307" name="Rectangle 28"/>
          <p:cNvSpPr>
            <a:spLocks noChangeArrowheads="1"/>
          </p:cNvSpPr>
          <p:nvPr/>
        </p:nvSpPr>
        <p:spPr bwMode="auto">
          <a:xfrm>
            <a:off x="5257800" y="6019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2,65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3505200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Đ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7315200" y="35814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S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7239000" y="60960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Đ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3505200" y="60960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6" grpId="0"/>
      <p:bldP spid="29727" grpId="0"/>
      <p:bldP spid="29733" grpId="0"/>
      <p:bldP spid="297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296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    </a:t>
            </a:r>
            <a:r>
              <a:rPr lang="en-US" sz="5400" smtClean="0">
                <a:latin typeface="Arial"/>
              </a:rPr>
              <a:t>Chúc quí thầy cô và các em học sinh vui, khoẻ, hạnh phúc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0200" y="533400"/>
            <a:ext cx="2133600" cy="863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/>
              </a:rPr>
              <a:t>Ví dụ 1: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133600"/>
            <a:ext cx="4343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Arial"/>
              </a:rPr>
              <a:t>1,84 + 2,45 = ? (m)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895600" y="28956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1,84m = 184cm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895600" y="3429000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2,45m = 245cm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600200" y="40386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 b="1">
                <a:latin typeface="Arial" pitchFamily="34" charset="0"/>
              </a:rPr>
              <a:t>Độ dài </a:t>
            </a:r>
            <a:r>
              <a:rPr kumimoji="1" lang="vi-VN" sz="3200" b="1">
                <a:latin typeface="Arial" pitchFamily="34" charset="0"/>
              </a:rPr>
              <a:t>đư</a:t>
            </a:r>
            <a:r>
              <a:rPr kumimoji="1" lang="en-US" sz="3200" b="1">
                <a:latin typeface="Arial" pitchFamily="34" charset="0"/>
              </a:rPr>
              <a:t>ờng gấp khúc ABC là: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971800" y="45720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 b="1">
                <a:latin typeface="Arial" pitchFamily="34" charset="0"/>
              </a:rPr>
              <a:t>184 + 245 = 429(cm)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971800" y="51054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 b="1">
                <a:latin typeface="Arial" pitchFamily="34" charset="0"/>
              </a:rPr>
              <a:t>429cm      = 4,29m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447800" y="56388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 b="1">
                <a:latin typeface="Arial" pitchFamily="34" charset="0"/>
              </a:rPr>
              <a:t>Vậy: 1,84 + 2,45 = 4,29(m)</a:t>
            </a:r>
          </a:p>
        </p:txBody>
      </p:sp>
      <p:grpSp>
        <p:nvGrpSpPr>
          <p:cNvPr id="4106" name="Group 33"/>
          <p:cNvGrpSpPr>
            <a:grpSpLocks/>
          </p:cNvGrpSpPr>
          <p:nvPr/>
        </p:nvGrpSpPr>
        <p:grpSpPr bwMode="auto">
          <a:xfrm>
            <a:off x="2819400" y="50800"/>
            <a:ext cx="5715000" cy="1905000"/>
            <a:chOff x="1584" y="256"/>
            <a:chExt cx="3600" cy="1200"/>
          </a:xfrm>
        </p:grpSpPr>
        <p:sp>
          <p:nvSpPr>
            <p:cNvPr id="4107" name="Line 13"/>
            <p:cNvSpPr>
              <a:spLocks noChangeShapeType="1"/>
            </p:cNvSpPr>
            <p:nvPr/>
          </p:nvSpPr>
          <p:spPr bwMode="auto">
            <a:xfrm rot="20739963" flipV="1">
              <a:off x="3088" y="783"/>
              <a:ext cx="1991" cy="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584" y="1104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A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3008" y="1104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B</a:t>
              </a: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4848" y="555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2016" y="576"/>
              <a:ext cx="129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1,85m</a:t>
              </a:r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 rot="-1025421">
              <a:off x="3648" y="256"/>
              <a:ext cx="960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2,45m</a:t>
              </a:r>
            </a:p>
          </p:txBody>
        </p:sp>
        <p:sp>
          <p:nvSpPr>
            <p:cNvPr id="4113" name="Line 29"/>
            <p:cNvSpPr>
              <a:spLocks noChangeShapeType="1"/>
            </p:cNvSpPr>
            <p:nvPr/>
          </p:nvSpPr>
          <p:spPr bwMode="auto">
            <a:xfrm>
              <a:off x="1763" y="1104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Oval 30"/>
            <p:cNvSpPr>
              <a:spLocks noChangeArrowheads="1"/>
            </p:cNvSpPr>
            <p:nvPr/>
          </p:nvSpPr>
          <p:spPr bwMode="auto">
            <a:xfrm>
              <a:off x="1680" y="10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4115" name="Oval 31"/>
            <p:cNvSpPr>
              <a:spLocks noChangeArrowheads="1"/>
            </p:cNvSpPr>
            <p:nvPr/>
          </p:nvSpPr>
          <p:spPr bwMode="auto">
            <a:xfrm>
              <a:off x="4992" y="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4116" name="Oval 32"/>
            <p:cNvSpPr>
              <a:spLocks noChangeArrowheads="1"/>
            </p:cNvSpPr>
            <p:nvPr/>
          </p:nvSpPr>
          <p:spPr bwMode="auto">
            <a:xfrm>
              <a:off x="3072" y="10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5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0"/>
            <a:ext cx="2438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   184</a:t>
            </a:r>
          </a:p>
          <a:p>
            <a:pPr eaLnBrk="1" hangingPunct="1">
              <a:defRPr/>
            </a:pPr>
            <a:r>
              <a:rPr lang="en-US" smtClean="0">
                <a:latin typeface="Arial"/>
              </a:rPr>
              <a:t>+ 245</a:t>
            </a:r>
          </a:p>
          <a:p>
            <a:pPr eaLnBrk="1" hangingPunct="1">
              <a:defRPr/>
            </a:pPr>
            <a:r>
              <a:rPr lang="en-US" smtClean="0">
                <a:latin typeface="Arial"/>
              </a:rPr>
              <a:t>   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752600" y="114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105400" y="0"/>
            <a:ext cx="243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1,84</a:t>
            </a:r>
          </a:p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+ 2,45</a:t>
            </a:r>
          </a:p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562600" y="114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21844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*Viết 1,84 rồi viết 2,45 d</a:t>
            </a:r>
            <a:r>
              <a:rPr kumimoji="1" lang="vi-VN" sz="4400">
                <a:latin typeface="Arial" pitchFamily="34" charset="0"/>
              </a:rPr>
              <a:t>ư</a:t>
            </a:r>
            <a:r>
              <a:rPr kumimoji="1" lang="en-US" sz="4400">
                <a:latin typeface="Arial" pitchFamily="34" charset="0"/>
              </a:rPr>
              <a:t>ới 1,84 sao cho hai dấu phẩy thẳng cột, các chữ số ở cùng một hàng thẳng cột với nhau.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371600" y="1295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429(cm)</a:t>
            </a:r>
          </a:p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105400" y="1219200"/>
            <a:ext cx="243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4,29(m)</a:t>
            </a:r>
          </a:p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11200" y="4394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*Cộng nh</a:t>
            </a:r>
            <a:r>
              <a:rPr kumimoji="1" lang="vi-VN" sz="4400">
                <a:latin typeface="Arial" pitchFamily="34" charset="0"/>
              </a:rPr>
              <a:t>ư</a:t>
            </a:r>
            <a:r>
              <a:rPr kumimoji="1" lang="en-US" sz="4400">
                <a:latin typeface="Arial" pitchFamily="34" charset="0"/>
              </a:rPr>
              <a:t> cộng các số tự nhiên   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5181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*Viết dấu phẩy vào kết quả thẳng với các dấu phẩy của các số hạng.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51" grpId="0" animBg="1"/>
      <p:bldP spid="6154" grpId="0" build="p" autoUpdateAnimBg="0"/>
      <p:bldP spid="6155" grpId="0" animBg="1"/>
      <p:bldP spid="6156" grpId="0" autoUpdateAnimBg="0"/>
      <p:bldP spid="6157" grpId="0" autoUpdateAnimBg="0"/>
      <p:bldP spid="6158" grpId="0" build="p" autoUpdateAnimBg="0"/>
      <p:bldP spid="6159" grpId="0" autoUpdateAnimBg="0"/>
      <p:bldP spid="61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696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latin typeface="Arial"/>
              </a:rPr>
              <a:t>Ví dụ 2</a:t>
            </a:r>
            <a:r>
              <a:rPr lang="en-US" smtClean="0"/>
              <a:t>:   15,9 + 8,75 =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62200"/>
            <a:ext cx="2209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  </a:t>
            </a:r>
            <a:r>
              <a:rPr lang="en-US" sz="4400" smtClean="0">
                <a:latin typeface="Arial"/>
              </a:rPr>
              <a:t>15,9</a:t>
            </a:r>
          </a:p>
          <a:p>
            <a:pPr eaLnBrk="1" hangingPunct="1">
              <a:defRPr/>
            </a:pPr>
            <a:r>
              <a:rPr lang="en-US" sz="4400" smtClean="0">
                <a:latin typeface="Arial"/>
              </a:rPr>
              <a:t>+ 8,75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04800" y="3962400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-152400" y="41148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</a:t>
            </a:r>
            <a:r>
              <a:rPr kumimoji="1" lang="en-US" sz="4400">
                <a:latin typeface="Arial" pitchFamily="34" charset="0"/>
              </a:rPr>
              <a:t>24,65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62200" y="2362200"/>
            <a:ext cx="678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6075"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</a:t>
            </a:r>
            <a:r>
              <a:rPr kumimoji="1" lang="en-US" sz="4800">
                <a:latin typeface="Arial" pitchFamily="34" charset="0"/>
              </a:rPr>
              <a:t>*Đặt tính.</a:t>
            </a:r>
          </a:p>
          <a:p>
            <a:pPr marL="346075" indent="-346075">
              <a:spcBef>
                <a:spcPct val="20000"/>
              </a:spcBef>
            </a:pPr>
            <a:r>
              <a:rPr kumimoji="1" lang="en-US" sz="4800">
                <a:latin typeface="Arial" pitchFamily="34" charset="0"/>
              </a:rPr>
              <a:t>  *Cộng nh</a:t>
            </a:r>
            <a:r>
              <a:rPr kumimoji="1" lang="vi-VN" sz="4800">
                <a:latin typeface="Arial" pitchFamily="34" charset="0"/>
              </a:rPr>
              <a:t>ư</a:t>
            </a:r>
            <a:r>
              <a:rPr kumimoji="1" lang="en-US" sz="4800">
                <a:latin typeface="Arial" pitchFamily="34" charset="0"/>
              </a:rPr>
              <a:t> cộng các số              tự nhiên</a:t>
            </a:r>
          </a:p>
          <a:p>
            <a:pPr marL="346075" indent="-346075">
              <a:spcBef>
                <a:spcPct val="20000"/>
              </a:spcBef>
            </a:pPr>
            <a:r>
              <a:rPr kumimoji="1" lang="en-US" sz="4800">
                <a:latin typeface="Arial" pitchFamily="34" charset="0"/>
              </a:rPr>
              <a:t>  *Viết dấu phẩy vào kết quả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  <p:bldP spid="7175" grpId="0" animBg="1"/>
      <p:bldP spid="7176" grpId="0" autoUpdateAnimBg="0"/>
      <p:bldP spid="717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-Cộng nh</a:t>
            </a:r>
            <a:r>
              <a:rPr lang="vi-VN" smtClean="0">
                <a:latin typeface="Arial"/>
              </a:rPr>
              <a:t>ư</a:t>
            </a:r>
            <a:r>
              <a:rPr lang="en-US" smtClean="0">
                <a:latin typeface="Arial"/>
              </a:rPr>
              <a:t> cộng các số tự nhiên.</a:t>
            </a:r>
            <a:r>
              <a:rPr lang="en-US" smtClean="0"/>
              <a:t>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Muốn cộng hai số thập phân ta </a:t>
            </a:r>
            <a:b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làm nh</a:t>
            </a:r>
            <a:r>
              <a:rPr lang="vi-VN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sau: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1905000"/>
            <a:ext cx="8915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Viết số hạng này d</a:t>
            </a:r>
            <a:r>
              <a:rPr lang="vi-VN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số hạng kia sao cho các chữ số ở cùng một hàng </a:t>
            </a:r>
            <a:r>
              <a:rPr lang="vi-VN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ặt thẳng cột với nhau.</a:t>
            </a:r>
            <a:b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03200" y="4953000"/>
            <a:ext cx="889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sz="4400" b="1">
                <a:solidFill>
                  <a:schemeClr val="tx2"/>
                </a:solidFill>
                <a:latin typeface="Arial" pitchFamily="34" charset="0"/>
              </a:rPr>
              <a:t>-Viết dấu phẩy ở tổng thẳng cột với các dấu phẩy của các số hạng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1" grpId="0" autoUpdateAnimBg="0"/>
      <p:bldP spid="92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3505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/>
              </a:rPr>
              <a:t>Thực hành: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1600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  Bài 1:                 </a:t>
            </a:r>
          </a:p>
          <a:p>
            <a:pPr eaLnBrk="1" hangingPunct="1">
              <a:defRPr/>
            </a:pPr>
            <a:r>
              <a:rPr lang="en-US" smtClean="0">
                <a:latin typeface="Arial"/>
              </a:rPr>
              <a:t>           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981200" y="2895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943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057400" y="502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143000" y="1676400"/>
            <a:ext cx="236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a)    58,2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+24,3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143000" y="38100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c)       75,8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+ 249,19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066800" y="2971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82,5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943600" y="289560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23,44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892800" y="5181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1,863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184400" y="5181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324,99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876800" y="16764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b)    19,36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+4,08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953000" y="39624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d)    0,995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+ 0,868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8674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4" grpId="0" animBg="1"/>
      <p:bldP spid="10245" grpId="0" animBg="1"/>
      <p:bldP spid="10246" grpId="0" animBg="1"/>
      <p:bldP spid="10248" grpId="0" autoUpdateAnimBg="0"/>
      <p:bldP spid="10250" grpId="0" autoUpdateAnimBg="0"/>
      <p:bldP spid="10251" grpId="0" autoUpdateAnimBg="0"/>
      <p:bldP spid="10252" grpId="0" autoUpdateAnimBg="0"/>
      <p:bldP spid="10253" grpId="0" autoUpdateAnimBg="0"/>
      <p:bldP spid="10254" grpId="0" autoUpdateAnimBg="0"/>
      <p:bldP spid="10256" grpId="0" autoUpdateAnimBg="0"/>
      <p:bldP spid="10257" grpId="0" autoUpdateAnimBg="0"/>
      <p:bldP spid="102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3200"/>
            <a:ext cx="6172200" cy="2514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400" smtClean="0">
                <a:latin typeface="Arial"/>
              </a:rPr>
              <a:t> Bài 2: Đặt tính rồi tính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4400" smtClean="0">
                <a:latin typeface="Arial"/>
              </a:rPr>
              <a:t>7,8 + 9,6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4400" smtClean="0">
                <a:latin typeface="Arial"/>
              </a:rPr>
              <a:t>34,82 + 9,75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4400" smtClean="0">
                <a:latin typeface="Arial"/>
              </a:rPr>
              <a:t>57,648 + 35,37       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7084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7,8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+ 9,6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43000" y="54610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17,4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48000" y="3683000"/>
            <a:ext cx="350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34,82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+   9,75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733800" y="5257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438400" y="54864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44,57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086600" y="5232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181600" y="36576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57,648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+  35,37 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934200" y="54356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93,018 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219200" y="52578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utoUpdateAnimBg="0"/>
      <p:bldP spid="11270" grpId="0" autoUpdateAnimBg="0"/>
      <p:bldP spid="11271" grpId="0" autoUpdateAnimBg="0"/>
      <p:bldP spid="11272" grpId="0" animBg="1"/>
      <p:bldP spid="11273" grpId="0" autoUpdateAnimBg="0"/>
      <p:bldP spid="11275" grpId="0" animBg="1"/>
      <p:bldP spid="11276" grpId="0" autoUpdateAnimBg="0"/>
      <p:bldP spid="11278" grpId="0" autoUpdateAnimBg="0"/>
      <p:bldP spid="11279" grpId="0" animBg="1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766</TotalTime>
  <Words>444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Shimmer</vt:lpstr>
      <vt:lpstr>Clip</vt:lpstr>
      <vt:lpstr>TIẾT 48: CỘNG HAI SỐ THẬP PHÂN</vt:lpstr>
      <vt:lpstr>PowerPoint Presentation</vt:lpstr>
      <vt:lpstr>Ví dụ 1:</vt:lpstr>
      <vt:lpstr>PowerPoint Presentation</vt:lpstr>
      <vt:lpstr>PowerPoint Presentation</vt:lpstr>
      <vt:lpstr>Ví dụ 2:   15,9 + 8,75 = ?</vt:lpstr>
      <vt:lpstr>-Cộng như cộng các số tự nhiên. </vt:lpstr>
      <vt:lpstr>Thực hành:</vt:lpstr>
      <vt:lpstr>PowerPoint Presentation</vt:lpstr>
      <vt:lpstr>PowerPoint Presentation</vt:lpstr>
      <vt:lpstr>Bài giải:</vt:lpstr>
      <vt:lpstr>TRÒ CHƠI:</vt:lpstr>
      <vt:lpstr>    Chúc quí thầy cô và các em học sinh vui, khoẻ, hạnh phúc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BAØI:NHAÂN SOÁ ÑO THÔØI GIAN TOAÙN: LÔÙP 5</dc:title>
  <dc:creator>Huong Van</dc:creator>
  <cp:lastModifiedBy>MyPC</cp:lastModifiedBy>
  <cp:revision>122</cp:revision>
  <dcterms:created xsi:type="dcterms:W3CDTF">2005-03-21T00:13:58Z</dcterms:created>
  <dcterms:modified xsi:type="dcterms:W3CDTF">2020-04-10T11:42:41Z</dcterms:modified>
</cp:coreProperties>
</file>