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1" r:id="rId6"/>
    <p:sldMasterId id="2147483724" r:id="rId7"/>
    <p:sldMasterId id="2147483737" r:id="rId8"/>
  </p:sldMasterIdLst>
  <p:notesMasterIdLst>
    <p:notesMasterId r:id="rId38"/>
  </p:notesMasterIdLst>
  <p:sldIdLst>
    <p:sldId id="304" r:id="rId9"/>
    <p:sldId id="305" r:id="rId10"/>
    <p:sldId id="306" r:id="rId11"/>
    <p:sldId id="289" r:id="rId12"/>
    <p:sldId id="258" r:id="rId13"/>
    <p:sldId id="298" r:id="rId14"/>
    <p:sldId id="308" r:id="rId15"/>
    <p:sldId id="300" r:id="rId16"/>
    <p:sldId id="309" r:id="rId17"/>
    <p:sldId id="310" r:id="rId18"/>
    <p:sldId id="311" r:id="rId19"/>
    <p:sldId id="266" r:id="rId20"/>
    <p:sldId id="303" r:id="rId21"/>
    <p:sldId id="271" r:id="rId22"/>
    <p:sldId id="259" r:id="rId23"/>
    <p:sldId id="273" r:id="rId24"/>
    <p:sldId id="261" r:id="rId25"/>
    <p:sldId id="263" r:id="rId26"/>
    <p:sldId id="272" r:id="rId27"/>
    <p:sldId id="279" r:id="rId28"/>
    <p:sldId id="281" r:id="rId29"/>
    <p:sldId id="291" r:id="rId30"/>
    <p:sldId id="283" r:id="rId31"/>
    <p:sldId id="292" r:id="rId32"/>
    <p:sldId id="284" r:id="rId33"/>
    <p:sldId id="288" r:id="rId34"/>
    <p:sldId id="290" r:id="rId35"/>
    <p:sldId id="270"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F03C2"/>
    <a:srgbClr val="F6820E"/>
    <a:srgbClr val="FF0000"/>
    <a:srgbClr val="33CCCC"/>
    <a:srgbClr val="FE7006"/>
    <a:srgbClr val="319729"/>
    <a:srgbClr val="3333FF"/>
    <a:srgbClr val="EE327A"/>
    <a:srgbClr val="37C3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56" y="-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CA59E-5053-49A4-BBC0-E1E76F89BB48}"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0BADB-F744-44E7-BDA1-6D20696476DE}" type="slidenum">
              <a:rPr lang="en-US" smtClean="0"/>
              <a:pPr/>
              <a:t>‹#›</a:t>
            </a:fld>
            <a:endParaRPr lang="en-US"/>
          </a:p>
        </p:txBody>
      </p:sp>
    </p:spTree>
    <p:extLst>
      <p:ext uri="{BB962C8B-B14F-4D97-AF65-F5344CB8AC3E}">
        <p14:creationId xmlns:p14="http://schemas.microsoft.com/office/powerpoint/2010/main" val="401803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025CEC-2ABC-4E79-BB53-CF7F3C7D9C4B}"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95887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0E0C2-0D4A-4881-ADBA-8A3F58F5279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45654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025CEC-2ABC-4E79-BB53-CF7F3C7D9C4B}"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91050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297550-8885-453D-9AD3-343D5CEF3595}" type="slidenum">
              <a:rPr lang="zh-CN" altLang="en-US" smtClean="0"/>
              <a:t>6</a:t>
            </a:fld>
            <a:endParaRPr lang="zh-CN" altLang="en-US"/>
          </a:p>
        </p:txBody>
      </p:sp>
    </p:spTree>
    <p:extLst>
      <p:ext uri="{BB962C8B-B14F-4D97-AF65-F5344CB8AC3E}">
        <p14:creationId xmlns:p14="http://schemas.microsoft.com/office/powerpoint/2010/main" val="4058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0BADB-F744-44E7-BDA1-6D20696476D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297550-8885-453D-9AD3-343D5CEF3595}"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40586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97EBA9-37C8-4C26-B3D9-7FAD15FBD64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30DA955-F517-4D5F-A9E9-989FFE3203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4A9CC0DE-B58C-40F0-BE49-C5D4272157AD}"/>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B80D23A-E9E0-49AE-A8C6-68165665DEC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F5F0CFA-9A38-469F-B6E7-143168B2C7A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48271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EB07FA-B4F3-49E8-8C4A-BC11273EC4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AC62418-4AA6-49A1-BCE1-BA20287285C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662331F-962B-4BE9-B1BA-8ED41DCFDC23}"/>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B883CCD-BF18-437B-85E8-83BD175A99D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6DAD128-353A-4D91-A1BA-4137753B0E3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3578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5A6D68-4049-468F-8F43-A11D099B406C}"/>
              </a:ext>
            </a:extLst>
          </p:cNvPr>
          <p:cNvSpPr>
            <a:spLocks noGrp="1"/>
          </p:cNvSpPr>
          <p:nvPr>
            <p:ph type="title"/>
          </p:nvPr>
        </p:nvSpPr>
        <p:spPr>
          <a:xfrm>
            <a:off x="623888" y="1709753"/>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EA510F8-36C5-469B-A5E9-60B7B746CB02}"/>
              </a:ext>
            </a:extLst>
          </p:cNvPr>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C6E16FB-6671-493A-9C78-C59672447FC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74E277F-3B58-4794-9916-50835D81DF9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E39B507-1459-469D-AF76-A259C3CB1A75}"/>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17250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1A0002-1EC0-4807-B3B0-797E51ECBF7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49C223-76E2-4094-AE3D-F060B2F2CE68}"/>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6F8B7F3F-68BA-4BCC-8F0A-20CB106196D4}"/>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E861E907-B6F9-43F9-8D92-A13A9320F776}"/>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478598E-AABC-4075-8D72-EA97EA24D94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80A8834-F6FF-4A48-8B1C-307666702806}"/>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3404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6A1DF3B-F43C-4A17-B5EE-669579A0C5CD}"/>
              </a:ext>
            </a:extLst>
          </p:cNvPr>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7EF4ACF-6E7D-44A7-8F09-9B333316626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7BF6BDE-10AE-4266-9525-AFFA9ABAAEB6}"/>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0F01B0E-F737-43FB-AA90-F008E36DFCD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013EFAB1-90CB-4248-BB90-B6081365A5F4}"/>
              </a:ext>
            </a:extLst>
          </p:cNvPr>
          <p:cNvSpPr>
            <a:spLocks noGrp="1"/>
          </p:cNvSpPr>
          <p:nvPr>
            <p:ph sz="quarter" idx="4"/>
          </p:nvPr>
        </p:nvSpPr>
        <p:spPr>
          <a:xfrm>
            <a:off x="4629152"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F838C6-C3E5-4B22-B809-85B2D7BBC477}"/>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C76B1BD4-0832-48DB-894A-BCD6D5E04A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29620EA9-0647-4AB5-8F77-59B51DC427F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7869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B58859-D122-45FF-82CE-D01991A5ECB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22EED0C-1B22-4041-97BC-C734F839CA9A}"/>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D8E9FD41-5618-4F3D-B81A-2AA7C93313B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E678AAC6-E143-4DFC-85C9-614C509E943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54961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8459193-8F9F-40C7-A24F-D3173029266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51F77E7F-9488-4CCD-910A-87C29913C74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2A586067-4F90-43AF-A6FD-349B8B96B25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6530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4236B0-AD06-4618-9089-F9518074EB20}"/>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E98A4D6-43E8-4D96-A4E3-8778DD08A509}"/>
              </a:ext>
            </a:extLst>
          </p:cNvPr>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A27724E9-E25A-46F1-A5FE-0C2B98737EA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B703FC2-4D0A-4038-AD00-489FE737AB4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2922F5C-73B7-498A-B79B-B910D3A3C44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7897A8C-643A-4BF8-A072-98AFC50A4B6B}"/>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557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0E16D6-ABE7-4020-9571-C13BA95A0DA2}"/>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52FDF21-E0BC-49C0-A1E8-E2246873529E}"/>
              </a:ext>
            </a:extLst>
          </p:cNvPr>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D793B4A-BFAA-4AE0-A3E7-9ACFB4B92F5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F520BF4-7A20-47FE-9D0D-3D60C2B62CB9}"/>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BE8E111D-D76C-4E5D-B0D2-AAB004B0F4A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35E754F-8136-404F-8518-6CEE9371D1AA}"/>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960409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64ABF7-84B3-4811-83C1-21776F2437C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6B40435-5661-4718-B25D-255EDDBA6A3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98EB8B0-2E0A-469E-8F4A-0CD756EE9793}"/>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81C4DF2-AB17-42BD-A3A0-6B643A378DC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C4E8FB2-1894-4C38-88C1-4328C36E181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477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3E2BC11-C156-4A81-9E2D-228FB8B3A802}"/>
              </a:ext>
            </a:extLst>
          </p:cNvPr>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803544C-4E28-4C0D-8DDF-C5F813581990}"/>
              </a:ext>
            </a:extLst>
          </p:cNvPr>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84AC392-2559-4B69-9E6B-3FEA3524E688}"/>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54B61E4-051F-44B1-8EB6-60CF9A09C5F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CF7D5EB-4204-4CB0-9480-ADD56537844B}"/>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383733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5E811432-9264-407C-9B36-56643A16915E}"/>
              </a:ext>
            </a:extLst>
          </p:cNvPr>
          <p:cNvPicPr>
            <a:picLocks noChangeAspect="1"/>
          </p:cNvPicPr>
          <p:nvPr userDrawn="1"/>
        </p:nvPicPr>
        <p:blipFill>
          <a:blip r:embed="rId2"/>
          <a:stretch>
            <a:fillRect/>
          </a:stretch>
        </p:blipFill>
        <p:spPr>
          <a:xfrm>
            <a:off x="0" y="1"/>
            <a:ext cx="9144000" cy="6851250"/>
          </a:xfrm>
          <a:prstGeom prst="rect">
            <a:avLst/>
          </a:prstGeom>
        </p:spPr>
      </p:pic>
    </p:spTree>
    <p:extLst>
      <p:ext uri="{BB962C8B-B14F-4D97-AF65-F5344CB8AC3E}">
        <p14:creationId xmlns:p14="http://schemas.microsoft.com/office/powerpoint/2010/main" val="103068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97EBA9-37C8-4C26-B3D9-7FAD15FBD64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30DA955-F517-4D5F-A9E9-989FFE3203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4A9CC0DE-B58C-40F0-BE49-C5D4272157AD}"/>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B80D23A-E9E0-49AE-A8C6-68165665DEC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F5F0CFA-9A38-469F-B6E7-143168B2C7A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41035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EB07FA-B4F3-49E8-8C4A-BC11273EC4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AC62418-4AA6-49A1-BCE1-BA20287285C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662331F-962B-4BE9-B1BA-8ED41DCFDC23}"/>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B883CCD-BF18-437B-85E8-83BD175A99D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6DAD128-353A-4D91-A1BA-4137753B0E3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90385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5A6D68-4049-468F-8F43-A11D099B406C}"/>
              </a:ext>
            </a:extLst>
          </p:cNvPr>
          <p:cNvSpPr>
            <a:spLocks noGrp="1"/>
          </p:cNvSpPr>
          <p:nvPr>
            <p:ph type="title"/>
          </p:nvPr>
        </p:nvSpPr>
        <p:spPr>
          <a:xfrm>
            <a:off x="623888" y="1709749"/>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EA510F8-36C5-469B-A5E9-60B7B746CB02}"/>
              </a:ext>
            </a:extLst>
          </p:cNvPr>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C6E16FB-6671-493A-9C78-C59672447FC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74E277F-3B58-4794-9916-50835D81DF9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E39B507-1459-469D-AF76-A259C3CB1A75}"/>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00864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1A0002-1EC0-4807-B3B0-797E51ECBF7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49C223-76E2-4094-AE3D-F060B2F2CE68}"/>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6F8B7F3F-68BA-4BCC-8F0A-20CB106196D4}"/>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E861E907-B6F9-43F9-8D92-A13A9320F776}"/>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478598E-AABC-4075-8D72-EA97EA24D94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80A8834-F6FF-4A48-8B1C-307666702806}"/>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64541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6A1DF3B-F43C-4A17-B5EE-669579A0C5CD}"/>
              </a:ext>
            </a:extLst>
          </p:cNvPr>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7EF4ACF-6E7D-44A7-8F09-9B333316626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7BF6BDE-10AE-4266-9525-AFFA9ABAAEB6}"/>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0F01B0E-F737-43FB-AA90-F008E36DFCD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013EFAB1-90CB-4248-BB90-B6081365A5F4}"/>
              </a:ext>
            </a:extLst>
          </p:cNvPr>
          <p:cNvSpPr>
            <a:spLocks noGrp="1"/>
          </p:cNvSpPr>
          <p:nvPr>
            <p:ph sz="quarter" idx="4"/>
          </p:nvPr>
        </p:nvSpPr>
        <p:spPr>
          <a:xfrm>
            <a:off x="4629152"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F838C6-C3E5-4B22-B809-85B2D7BBC477}"/>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C76B1BD4-0832-48DB-894A-BCD6D5E04A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29620EA9-0647-4AB5-8F77-59B51DC427F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20534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B58859-D122-45FF-82CE-D01991A5ECB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22EED0C-1B22-4041-97BC-C734F839CA9A}"/>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D8E9FD41-5618-4F3D-B81A-2AA7C93313B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E678AAC6-E143-4DFC-85C9-614C509E943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9700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8459193-8F9F-40C7-A24F-D3173029266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51F77E7F-9488-4CCD-910A-87C29913C74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2A586067-4F90-43AF-A6FD-349B8B96B25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16392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4236B0-AD06-4618-9089-F9518074EB20}"/>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E98A4D6-43E8-4D96-A4E3-8778DD08A509}"/>
              </a:ext>
            </a:extLst>
          </p:cNvPr>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A27724E9-E25A-46F1-A5FE-0C2B98737EA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B703FC2-4D0A-4038-AD00-489FE737AB4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2922F5C-73B7-498A-B79B-B910D3A3C44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7897A8C-643A-4BF8-A072-98AFC50A4B6B}"/>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35188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0E16D6-ABE7-4020-9571-C13BA95A0DA2}"/>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52FDF21-E0BC-49C0-A1E8-E2246873529E}"/>
              </a:ext>
            </a:extLst>
          </p:cNvPr>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D793B4A-BFAA-4AE0-A3E7-9ACFB4B92F5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F520BF4-7A20-47FE-9D0D-3D60C2B62CB9}"/>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BE8E111D-D76C-4E5D-B0D2-AAB004B0F4A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35E754F-8136-404F-8518-6CEE9371D1AA}"/>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660115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64ABF7-84B3-4811-83C1-21776F2437C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6B40435-5661-4718-B25D-255EDDBA6A3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98EB8B0-2E0A-469E-8F4A-0CD756EE9793}"/>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81C4DF2-AB17-42BD-A3A0-6B643A378DC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C4E8FB2-1894-4C38-88C1-4328C36E181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49141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3E2BC11-C156-4A81-9E2D-228FB8B3A802}"/>
              </a:ext>
            </a:extLst>
          </p:cNvPr>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803544C-4E28-4C0D-8DDF-C5F813581990}"/>
              </a:ext>
            </a:extLst>
          </p:cNvPr>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84AC392-2559-4B69-9E6B-3FEA3524E688}"/>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54B61E4-051F-44B1-8EB6-60CF9A09C5F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CF7D5EB-4204-4CB0-9480-ADD56537844B}"/>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11663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5E811432-9264-407C-9B36-56643A16915E}"/>
              </a:ext>
            </a:extLst>
          </p:cNvPr>
          <p:cNvPicPr>
            <a:picLocks noChangeAspect="1"/>
          </p:cNvPicPr>
          <p:nvPr userDrawn="1"/>
        </p:nvPicPr>
        <p:blipFill>
          <a:blip r:embed="rId2"/>
          <a:stretch>
            <a:fillRect/>
          </a:stretch>
        </p:blipFill>
        <p:spPr>
          <a:xfrm>
            <a:off x="0" y="1"/>
            <a:ext cx="9144000" cy="6851250"/>
          </a:xfrm>
          <a:prstGeom prst="rect">
            <a:avLst/>
          </a:prstGeom>
        </p:spPr>
      </p:pic>
    </p:spTree>
    <p:extLst>
      <p:ext uri="{BB962C8B-B14F-4D97-AF65-F5344CB8AC3E}">
        <p14:creationId xmlns:p14="http://schemas.microsoft.com/office/powerpoint/2010/main" val="712807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97EBA9-37C8-4C26-B3D9-7FAD15FBD64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30DA955-F517-4D5F-A9E9-989FFE3203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4A9CC0DE-B58C-40F0-BE49-C5D4272157AD}"/>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B80D23A-E9E0-49AE-A8C6-68165665DEC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F5F0CFA-9A38-469F-B6E7-143168B2C7A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87392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EB07FA-B4F3-49E8-8C4A-BC11273EC4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AC62418-4AA6-49A1-BCE1-BA20287285C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662331F-962B-4BE9-B1BA-8ED41DCFDC23}"/>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B883CCD-BF18-437B-85E8-83BD175A99D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6DAD128-353A-4D91-A1BA-4137753B0E3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12123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5A6D68-4049-468F-8F43-A11D099B406C}"/>
              </a:ext>
            </a:extLst>
          </p:cNvPr>
          <p:cNvSpPr>
            <a:spLocks noGrp="1"/>
          </p:cNvSpPr>
          <p:nvPr>
            <p:ph type="title"/>
          </p:nvPr>
        </p:nvSpPr>
        <p:spPr>
          <a:xfrm>
            <a:off x="623888" y="1709743"/>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EA510F8-36C5-469B-A5E9-60B7B746CB02}"/>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C6E16FB-6671-493A-9C78-C59672447FC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74E277F-3B58-4794-9916-50835D81DF9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E39B507-1459-469D-AF76-A259C3CB1A75}"/>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647709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1A0002-1EC0-4807-B3B0-797E51ECBF7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49C223-76E2-4094-AE3D-F060B2F2CE68}"/>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6F8B7F3F-68BA-4BCC-8F0A-20CB106196D4}"/>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E861E907-B6F9-43F9-8D92-A13A9320F776}"/>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478598E-AABC-4075-8D72-EA97EA24D94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E80A8834-F6FF-4A48-8B1C-307666702806}"/>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78254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6A1DF3B-F43C-4A17-B5EE-669579A0C5CD}"/>
              </a:ext>
            </a:extLst>
          </p:cNvPr>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7EF4ACF-6E7D-44A7-8F09-9B333316626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7BF6BDE-10AE-4266-9525-AFFA9ABAAEB6}"/>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0F01B0E-F737-43FB-AA90-F008E36DFCD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013EFAB1-90CB-4248-BB90-B6081365A5F4}"/>
              </a:ext>
            </a:extLst>
          </p:cNvPr>
          <p:cNvSpPr>
            <a:spLocks noGrp="1"/>
          </p:cNvSpPr>
          <p:nvPr>
            <p:ph sz="quarter" idx="4"/>
          </p:nvPr>
        </p:nvSpPr>
        <p:spPr>
          <a:xfrm>
            <a:off x="4629152"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F838C6-C3E5-4B22-B809-85B2D7BBC477}"/>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C76B1BD4-0832-48DB-894A-BCD6D5E04A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29620EA9-0647-4AB5-8F77-59B51DC427F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23886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B58859-D122-45FF-82CE-D01991A5ECB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22EED0C-1B22-4041-97BC-C734F839CA9A}"/>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D8E9FD41-5618-4F3D-B81A-2AA7C93313B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E678AAC6-E143-4DFC-85C9-614C509E943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750100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8459193-8F9F-40C7-A24F-D3173029266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51F77E7F-9488-4CCD-910A-87C29913C74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2A586067-4F90-43AF-A6FD-349B8B96B250}"/>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736442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4236B0-AD06-4618-9089-F9518074EB20}"/>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E98A4D6-43E8-4D96-A4E3-8778DD08A509}"/>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A27724E9-E25A-46F1-A5FE-0C2B98737EA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B703FC2-4D0A-4038-AD00-489FE737AB45}"/>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2922F5C-73B7-498A-B79B-B910D3A3C44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7897A8C-643A-4BF8-A072-98AFC50A4B6B}"/>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24175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0E16D6-ABE7-4020-9571-C13BA95A0DA2}"/>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52FDF21-E0BC-49C0-A1E8-E2246873529E}"/>
              </a:ext>
            </a:extLst>
          </p:cNvPr>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D793B4A-BFAA-4AE0-A3E7-9ACFB4B92F5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F520BF4-7A20-47FE-9D0D-3D60C2B62CB9}"/>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BE8E111D-D76C-4E5D-B0D2-AAB004B0F4A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35E754F-8136-404F-8518-6CEE9371D1AA}"/>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60989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64ABF7-84B3-4811-83C1-21776F2437C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6B40435-5661-4718-B25D-255EDDBA6A3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98EB8B0-2E0A-469E-8F4A-0CD756EE9793}"/>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81C4DF2-AB17-42BD-A3A0-6B643A378DC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C4E8FB2-1894-4C38-88C1-4328C36E181E}"/>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74501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3E2BC11-C156-4A81-9E2D-228FB8B3A802}"/>
              </a:ext>
            </a:extLst>
          </p:cNvPr>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803544C-4E28-4C0D-8DDF-C5F813581990}"/>
              </a:ext>
            </a:extLst>
          </p:cNvPr>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84AC392-2559-4B69-9E6B-3FEA3524E688}"/>
              </a:ext>
            </a:extLst>
          </p:cNvPr>
          <p:cNvSpPr>
            <a:spLocks noGrp="1"/>
          </p:cNvSpPr>
          <p:nvPr>
            <p:ph type="dt" sz="half" idx="10"/>
          </p:nvPr>
        </p:nvSpPr>
        <p:spPr/>
        <p:txBody>
          <a:body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54B61E4-051F-44B1-8EB6-60CF9A09C5F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CF7D5EB-4204-4CB0-9480-ADD56537844B}"/>
              </a:ext>
            </a:extLst>
          </p:cNvPr>
          <p:cNvSpPr>
            <a:spLocks noGrp="1"/>
          </p:cNvSpPr>
          <p:nvPr>
            <p:ph type="sldNum" sz="quarter" idx="12"/>
          </p:nvPr>
        </p:nvSpPr>
        <p:spPr/>
        <p:txBody>
          <a:body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45422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5E811432-9264-407C-9B36-56643A16915E}"/>
              </a:ext>
            </a:extLst>
          </p:cNvPr>
          <p:cNvPicPr>
            <a:picLocks noChangeAspect="1"/>
          </p:cNvPicPr>
          <p:nvPr userDrawn="1"/>
        </p:nvPicPr>
        <p:blipFill>
          <a:blip r:embed="rId2"/>
          <a:stretch>
            <a:fillRect/>
          </a:stretch>
        </p:blipFill>
        <p:spPr>
          <a:xfrm>
            <a:off x="0" y="1"/>
            <a:ext cx="9144000" cy="6851250"/>
          </a:xfrm>
          <a:prstGeom prst="rect">
            <a:avLst/>
          </a:prstGeom>
        </p:spPr>
      </p:pic>
    </p:spTree>
    <p:extLst>
      <p:ext uri="{BB962C8B-B14F-4D97-AF65-F5344CB8AC3E}">
        <p14:creationId xmlns:p14="http://schemas.microsoft.com/office/powerpoint/2010/main" val="591720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71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2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839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738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614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417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456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15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22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003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94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79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795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434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78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717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42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155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2685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424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8071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65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7FF7ECAF-EC27-488E-B161-9F2B8A9C5815}"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877663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41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6462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081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639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427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64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03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5593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77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78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6871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7FF7ECAF-EC27-488E-B161-9F2B8A9C5815}"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4095965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98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804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5589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6484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4361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919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54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8104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795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3765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7352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7FF7ECAF-EC27-488E-B161-9F2B8A9C5815}"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156486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8BA9218-EDBC-4C4F-8634-69C5B0B680D0}"/>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F0685AF-B0F3-4388-BB52-2468428DE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9A571A9-0687-4F04-9405-D923CC62FEF8}"/>
              </a:ext>
            </a:extLst>
          </p:cNvPr>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882F3B9-6C6E-4D44-921C-17A2765EFCC0}"/>
              </a:ext>
            </a:extLst>
          </p:cNvPr>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57A368DE-BA86-4823-9C93-8A03E932F33E}"/>
              </a:ext>
            </a:extLst>
          </p:cNvPr>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841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8BA9218-EDBC-4C4F-8634-69C5B0B680D0}"/>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F0685AF-B0F3-4388-BB52-2468428DE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9A571A9-0687-4F04-9405-D923CC62FEF8}"/>
              </a:ext>
            </a:extLst>
          </p:cNvPr>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882F3B9-6C6E-4D44-921C-17A2765EFCC0}"/>
              </a:ext>
            </a:extLst>
          </p:cNvPr>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57A368DE-BA86-4823-9C93-8A03E932F33E}"/>
              </a:ext>
            </a:extLst>
          </p:cNvPr>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6986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8BA9218-EDBC-4C4F-8634-69C5B0B680D0}"/>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F0685AF-B0F3-4388-BB52-2468428DE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9A571A9-0687-4F04-9405-D923CC62FEF8}"/>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25F4B-9A1F-4944-BBD1-A7462F7264F2}" type="datetimeFigureOut">
              <a:rPr lang="zh-CN" altLang="en-US" smtClean="0">
                <a:solidFill>
                  <a:prstClr val="black">
                    <a:tint val="75000"/>
                  </a:prstClr>
                </a:solidFill>
              </a:rPr>
              <a:pPr/>
              <a:t>2020/4/27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882F3B9-6C6E-4D44-921C-17A2765EFCC0}"/>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57A368DE-BA86-4823-9C93-8A03E932F33E}"/>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1412-8993-4B8E-8BEF-01D82474D8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68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4E4E0-F5A8-4F3E-AF47-AE6F431A4576}"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A5FC5-DD13-4279-96C1-5F0FEE95A8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63018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9043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5941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2457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7.xml"/><Relationship Id="rId5" Type="http://schemas.microsoft.com/office/2007/relationships/hdphoto" Target="../media/hdphoto2.wdp"/><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83.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jp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5.wdp"/><Relationship Id="rId5" Type="http://schemas.openxmlformats.org/officeDocument/2006/relationships/image" Target="../media/image43.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7.xml"/><Relationship Id="rId5" Type="http://schemas.microsoft.com/office/2007/relationships/hdphoto" Target="../media/hdphoto6.wdp"/><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gif"/><Relationship Id="rId4" Type="http://schemas.openxmlformats.org/officeDocument/2006/relationships/image" Target="../media/image52.gif"/></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60.xml"/><Relationship Id="rId5" Type="http://schemas.microsoft.com/office/2007/relationships/hdphoto" Target="../media/hdphoto2.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46B253E-3ED3-46C9-8E91-1AB5E9959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168" y="-1359507"/>
            <a:ext cx="5548238" cy="5774343"/>
          </a:xfrm>
          <a:prstGeom prst="rect">
            <a:avLst/>
          </a:prstGeom>
        </p:spPr>
      </p:pic>
      <p:pic>
        <p:nvPicPr>
          <p:cNvPr id="15" name="图片 14">
            <a:extLst>
              <a:ext uri="{FF2B5EF4-FFF2-40B4-BE49-F238E27FC236}">
                <a16:creationId xmlns:a16="http://schemas.microsoft.com/office/drawing/2014/main" xmlns="" id="{F6D13CA4-F5B8-4FBB-BD35-741190C7C7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283" y="155019"/>
            <a:ext cx="8027894" cy="6858000"/>
          </a:xfrm>
          <a:prstGeom prst="rect">
            <a:avLst/>
          </a:prstGeom>
        </p:spPr>
      </p:pic>
      <p:pic>
        <p:nvPicPr>
          <p:cNvPr id="16" name="图片 15" descr="图片包含 玩偶, 玩具, 室内, 天空&#10;&#10;已生成极高可信度的说明">
            <a:extLst>
              <a:ext uri="{FF2B5EF4-FFF2-40B4-BE49-F238E27FC236}">
                <a16:creationId xmlns:a16="http://schemas.microsoft.com/office/drawing/2014/main" xmlns="" id="{EDC2C6C0-8CB9-4D60-8A65-02FDB29B3E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49815">
            <a:off x="2044171" y="693313"/>
            <a:ext cx="2656544" cy="3542059"/>
          </a:xfrm>
          <a:prstGeom prst="rect">
            <a:avLst/>
          </a:prstGeom>
        </p:spPr>
      </p:pic>
      <p:pic>
        <p:nvPicPr>
          <p:cNvPr id="11" name="图片 10">
            <a:extLst>
              <a:ext uri="{FF2B5EF4-FFF2-40B4-BE49-F238E27FC236}">
                <a16:creationId xmlns:a16="http://schemas.microsoft.com/office/drawing/2014/main" xmlns="" id="{2DDBB232-8298-41AA-8B24-30DDD942C3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2454" y="5005470"/>
            <a:ext cx="877826" cy="1170434"/>
          </a:xfrm>
          <a:prstGeom prst="rect">
            <a:avLst/>
          </a:prstGeom>
        </p:spPr>
      </p:pic>
      <p:sp>
        <p:nvSpPr>
          <p:cNvPr id="2" name="文本框 1">
            <a:extLst>
              <a:ext uri="{FF2B5EF4-FFF2-40B4-BE49-F238E27FC236}">
                <a16:creationId xmlns:a16="http://schemas.microsoft.com/office/drawing/2014/main" xmlns="" id="{36D8BB8C-13CD-4CE6-8FEE-7F26290361E8}"/>
              </a:ext>
            </a:extLst>
          </p:cNvPr>
          <p:cNvSpPr txBox="1"/>
          <p:nvPr/>
        </p:nvSpPr>
        <p:spPr>
          <a:xfrm rot="21332577">
            <a:off x="855308" y="3514545"/>
            <a:ext cx="7537395" cy="1446550"/>
          </a:xfrm>
          <a:prstGeom prst="rect">
            <a:avLst/>
          </a:prstGeom>
          <a:noFill/>
        </p:spPr>
        <p:txBody>
          <a:bodyPr wrap="square" rtlCol="0">
            <a:spAutoFit/>
          </a:bodyPr>
          <a:lstStyle/>
          <a:p>
            <a:pPr algn="ct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Chào</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mừng</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các</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smtClean="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con </a:t>
            </a:r>
            <a:r>
              <a:rPr lang="en-US" altLang="zh-CN" sz="4400" b="1" dirty="0" err="1" smtClean="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học</a:t>
            </a:r>
            <a:r>
              <a:rPr lang="en-US" altLang="zh-CN" sz="4400" b="1" dirty="0" smtClean="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smtClean="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sinh</a:t>
            </a:r>
            <a:endPar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endParaRPr>
          </a:p>
          <a:p>
            <a:pPr algn="ct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đến</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với</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tiết</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học</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hôm</a:t>
            </a:r>
            <a:r>
              <a:rPr lang="en-US" altLang="zh-CN"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rPr>
              <a:t> nay</a:t>
            </a:r>
            <a:endParaRPr lang="zh-CN" altLang="en-US" sz="4400" b="1" dirty="0">
              <a:solidFill>
                <a:srgbClr val="FFC000"/>
              </a:solidFill>
              <a:latin typeface="Cambria" panose="02040503050406030204" pitchFamily="18" charset="0"/>
              <a:ea typeface="黑体-繁" panose="02000500000000000000" pitchFamily="2" charset="-122"/>
              <a:cs typeface="黑体-繁" panose="02000500000000000000" pitchFamily="2" charset="-122"/>
              <a:sym typeface="+mn-lt"/>
            </a:endParaRPr>
          </a:p>
        </p:txBody>
      </p:sp>
      <p:pic>
        <p:nvPicPr>
          <p:cNvPr id="9" name="图片 8">
            <a:extLst>
              <a:ext uri="{FF2B5EF4-FFF2-40B4-BE49-F238E27FC236}">
                <a16:creationId xmlns:a16="http://schemas.microsoft.com/office/drawing/2014/main" xmlns="" id="{A17D3C97-37D2-4FFA-A37A-2F3EF075E3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473" y="2538983"/>
            <a:ext cx="877826" cy="1170434"/>
          </a:xfrm>
          <a:prstGeom prst="rect">
            <a:avLst/>
          </a:prstGeom>
        </p:spPr>
      </p:pic>
      <p:pic>
        <p:nvPicPr>
          <p:cNvPr id="10" name="图片 9">
            <a:extLst>
              <a:ext uri="{FF2B5EF4-FFF2-40B4-BE49-F238E27FC236}">
                <a16:creationId xmlns:a16="http://schemas.microsoft.com/office/drawing/2014/main" xmlns="" id="{AF9CB3A8-3DE2-4E44-BADE-D69DFE24F7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281" y="672083"/>
            <a:ext cx="877826" cy="1170434"/>
          </a:xfrm>
          <a:prstGeom prst="rect">
            <a:avLst/>
          </a:prstGeom>
        </p:spPr>
      </p:pic>
      <p:sp>
        <p:nvSpPr>
          <p:cNvPr id="12" name="文本框 1">
            <a:extLst>
              <a:ext uri="{FF2B5EF4-FFF2-40B4-BE49-F238E27FC236}">
                <a16:creationId xmlns:a16="http://schemas.microsoft.com/office/drawing/2014/main" xmlns="" id="{36D8BB8C-13CD-4CE6-8FEE-7F26290361E8}"/>
              </a:ext>
            </a:extLst>
          </p:cNvPr>
          <p:cNvSpPr txBox="1"/>
          <p:nvPr/>
        </p:nvSpPr>
        <p:spPr>
          <a:xfrm rot="21332577">
            <a:off x="870761" y="3497176"/>
            <a:ext cx="7537395" cy="1446550"/>
          </a:xfrm>
          <a:prstGeom prst="rect">
            <a:avLst/>
          </a:prstGeom>
          <a:noFill/>
        </p:spPr>
        <p:txBody>
          <a:bodyPr wrap="square" rtlCol="0">
            <a:spAutoFit/>
          </a:bodyPr>
          <a:lstStyle/>
          <a:p>
            <a:pPr algn="ct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Chào</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mừng</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các</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smtClean="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con </a:t>
            </a:r>
            <a:r>
              <a:rPr lang="en-US" altLang="zh-CN" sz="4400" b="1" dirty="0" err="1" smtClean="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học</a:t>
            </a:r>
            <a:r>
              <a:rPr lang="en-US" altLang="zh-CN" sz="4400" b="1" dirty="0" smtClean="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smtClean="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sinh</a:t>
            </a:r>
            <a:endPar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endParaRPr>
          </a:p>
          <a:p>
            <a:pPr algn="ct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đến</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với</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tiết</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học</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a:t>
            </a:r>
            <a:r>
              <a:rPr lang="en-US" altLang="zh-CN" sz="4400" b="1" dirty="0" err="1">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hôm</a:t>
            </a:r>
            <a:r>
              <a:rPr lang="en-US" altLang="zh-CN"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rPr>
              <a:t> nay</a:t>
            </a:r>
            <a:endParaRPr lang="zh-CN" altLang="en-US" sz="4400" b="1" dirty="0">
              <a:solidFill>
                <a:srgbClr val="FF0000"/>
              </a:solidFill>
              <a:latin typeface="Cambria" panose="02040503050406030204" pitchFamily="18" charset="0"/>
              <a:ea typeface="黑体-繁" panose="02000500000000000000" pitchFamily="2" charset="-122"/>
              <a:cs typeface="黑体-繁" panose="02000500000000000000" pitchFamily="2" charset="-122"/>
              <a:sym typeface="+mn-lt"/>
            </a:endParaRPr>
          </a:p>
        </p:txBody>
      </p:sp>
    </p:spTree>
    <p:custDataLst>
      <p:tags r:id="rId1"/>
    </p:custDataLst>
    <p:extLst>
      <p:ext uri="{BB962C8B-B14F-4D97-AF65-F5344CB8AC3E}">
        <p14:creationId xmlns:p14="http://schemas.microsoft.com/office/powerpoint/2010/main" val="1871150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8" presetClass="emph" presetSubtype="0" repeatCount="4000" fill="hold" nodeType="withEffect">
                                  <p:stCondLst>
                                    <p:cond delay="0"/>
                                  </p:stCondLst>
                                  <p:childTnLst>
                                    <p:animRot by="21600000">
                                      <p:cBhvr>
                                        <p:cTn id="18" dur="2000" fill="hold"/>
                                        <p:tgtEl>
                                          <p:spTgt spid="11"/>
                                        </p:tgtEl>
                                        <p:attrNameLst>
                                          <p:attrName>r</p:attrName>
                                        </p:attrNameLst>
                                      </p:cBhvr>
                                    </p:animRot>
                                  </p:childTnLst>
                                </p:cTn>
                              </p:par>
                              <p:par>
                                <p:cTn id="19" presetID="8" presetClass="emph" presetSubtype="0" repeatCount="4000" fill="hold" nodeType="withEffect">
                                  <p:stCondLst>
                                    <p:cond delay="0"/>
                                  </p:stCondLst>
                                  <p:childTnLst>
                                    <p:animRot by="21600000">
                                      <p:cBhvr>
                                        <p:cTn id="20" dur="2000" fill="hold"/>
                                        <p:tgtEl>
                                          <p:spTgt spid="10"/>
                                        </p:tgtEl>
                                        <p:attrNameLst>
                                          <p:attrName>r</p:attrName>
                                        </p:attrNameLst>
                                      </p:cBhvr>
                                    </p:animRot>
                                  </p:childTnLst>
                                </p:cTn>
                              </p:par>
                              <p:par>
                                <p:cTn id="21" presetID="8" presetClass="emph" presetSubtype="0" repeatCount="4000" fill="hold" nodeType="withEffect">
                                  <p:stCondLst>
                                    <p:cond delay="0"/>
                                  </p:stCondLst>
                                  <p:childTnLst>
                                    <p:animRot by="21600000">
                                      <p:cBhvr>
                                        <p:cTn id="22" dur="2000" fill="hold"/>
                                        <p:tgtEl>
                                          <p:spTgt spid="9"/>
                                        </p:tgtEl>
                                        <p:attrNameLst>
                                          <p:attrName>r</p:attrName>
                                        </p:attrNameLst>
                                      </p:cBhvr>
                                    </p:animRo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path" presetSubtype="0" repeatCount="2000" accel="50000" decel="50000" autoRev="1" fill="hold" nodeType="withEffect">
                                  <p:stCondLst>
                                    <p:cond delay="0"/>
                                  </p:stCondLst>
                                  <p:childTnLst>
                                    <p:animMotion origin="layout" path="M 5E-6 4.81481E-6 L -0.05195 0.00115 " pathEditMode="relative" rAng="0" ptsTypes="AA">
                                      <p:cBhvr>
                                        <p:cTn id="34" dur="2000" fill="hold"/>
                                        <p:tgtEl>
                                          <p:spTgt spid="13"/>
                                        </p:tgtEl>
                                        <p:attrNameLst>
                                          <p:attrName>ppt_x</p:attrName>
                                          <p:attrName>ppt_y</p:attrName>
                                        </p:attrNameLst>
                                      </p:cBhvr>
                                      <p:rCtr x="-26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152400" y="1447800"/>
            <a:ext cx="8763000" cy="4800599"/>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n-US" sz="4400" dirty="0" smtClean="0">
                <a:solidFill>
                  <a:srgbClr val="0000CC"/>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algn="just">
              <a:buFontTx/>
              <a:buChar char="-"/>
            </a:pPr>
            <a:r>
              <a:rPr lang="en-US" sz="4400" dirty="0" smtClean="0">
                <a:solidFill>
                  <a:srgbClr val="0000CC"/>
                </a:solidFill>
                <a:latin typeface="Times New Roman" pitchFamily="18" charset="0"/>
                <a:cs typeface="Times New Roman" pitchFamily="18" charset="0"/>
              </a:rPr>
              <a:t>Vua của chúng tôi ốm nặng, phải ăn một quả tim khỉ mới khỏi. Tôi cần quả tim của bạn.</a:t>
            </a:r>
          </a:p>
          <a:p>
            <a:pPr algn="just">
              <a:buFontTx/>
              <a:buNone/>
            </a:pPr>
            <a:r>
              <a:rPr lang="en-US" sz="4400" dirty="0" smtClean="0">
                <a:solidFill>
                  <a:srgbClr val="0000CC"/>
                </a:solidFill>
                <a:latin typeface="Times New Roman" pitchFamily="18" charset="0"/>
                <a:cs typeface="Times New Roman" pitchFamily="18" charset="0"/>
              </a:rPr>
              <a:t>   Khỉ nghe vậy hết sức hoảng sợ. Nhưng rồi trấn tĩnh lại, nó bảo:</a:t>
            </a:r>
          </a:p>
          <a:p>
            <a:pPr algn="just">
              <a:buFontTx/>
              <a:buChar char="-"/>
            </a:pPr>
            <a:r>
              <a:rPr lang="en-US" sz="4400" dirty="0" smtClean="0">
                <a:solidFill>
                  <a:srgbClr val="0000CC"/>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p>
        </p:txBody>
      </p:sp>
      <p:sp>
        <p:nvSpPr>
          <p:cNvPr id="7" name="Title 6"/>
          <p:cNvSpPr txBox="1">
            <a:spLocks/>
          </p:cNvSpPr>
          <p:nvPr/>
        </p:nvSpPr>
        <p:spPr>
          <a:xfrm>
            <a:off x="2286000" y="221159"/>
            <a:ext cx="3962400" cy="830997"/>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err="1" smtClean="0">
                <a:solidFill>
                  <a:srgbClr val="FF0000"/>
                </a:solidFill>
                <a:latin typeface="Times New Roman" pitchFamily="18" charset="0"/>
                <a:cs typeface="Times New Roman" pitchFamily="18" charset="0"/>
              </a:rPr>
              <a:t>Quả</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tim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Khỉ</a:t>
            </a:r>
            <a:endParaRPr lang="en-US" sz="4800" b="1" dirty="0" smtClean="0">
              <a:solidFill>
                <a:srgbClr val="FF0000"/>
              </a:solidFill>
              <a:latin typeface="Times New Roman" pitchFamily="18" charset="0"/>
              <a:cs typeface="Times New Roman" pitchFamily="18" charset="0"/>
            </a:endParaRPr>
          </a:p>
        </p:txBody>
      </p:sp>
      <p:pic>
        <p:nvPicPr>
          <p:cNvPr id="8"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4418846" y="5908675"/>
            <a:ext cx="1600200" cy="949325"/>
          </a:xfrm>
          <a:prstGeom prst="rect">
            <a:avLst/>
          </a:prstGeom>
          <a:noFill/>
          <a:ln>
            <a:noFill/>
          </a:ln>
        </p:spPr>
      </p:pic>
    </p:spTree>
    <p:extLst>
      <p:ext uri="{BB962C8B-B14F-4D97-AF65-F5344CB8AC3E}">
        <p14:creationId xmlns:p14="http://schemas.microsoft.com/office/powerpoint/2010/main" val="1596553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5"/>
          <p:cNvSpPr txBox="1">
            <a:spLocks/>
          </p:cNvSpPr>
          <p:nvPr/>
        </p:nvSpPr>
        <p:spPr>
          <a:xfrm>
            <a:off x="685800" y="1905000"/>
            <a:ext cx="8229600" cy="3886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Tx/>
              <a:buNone/>
            </a:pPr>
            <a:r>
              <a:rPr lang="en-US" dirty="0">
                <a:solidFill>
                  <a:srgbClr val="0000CC"/>
                </a:solidFill>
                <a:latin typeface="Times New Roman" pitchFamily="18" charset="0"/>
                <a:cs typeface="Times New Roman" pitchFamily="18" charset="0"/>
              </a:rPr>
              <a:t>3</a:t>
            </a:r>
            <a:r>
              <a:rPr lang="en-US" dirty="0" smtClean="0">
                <a:solidFill>
                  <a:srgbClr val="0000CC"/>
                </a:solidFill>
                <a:latin typeface="Times New Roman" pitchFamily="18" charset="0"/>
                <a:cs typeface="Times New Roman" pitchFamily="18" charset="0"/>
              </a:rPr>
              <a:t>. Cá Sấu tưởng thật, liền đưa Khỉ trở lại bờ. Tới nơi, Khỉ đu vút lên cành cây, mắng :</a:t>
            </a:r>
          </a:p>
          <a:p>
            <a:pPr algn="just"/>
            <a:r>
              <a:rPr lang="en-US" dirty="0" smtClean="0">
                <a:solidFill>
                  <a:srgbClr val="0000CC"/>
                </a:solidFill>
                <a:latin typeface="Times New Roman" pitchFamily="18" charset="0"/>
                <a:cs typeface="Times New Roman" pitchFamily="18" charset="0"/>
              </a:rPr>
              <a:t>- Con vật bội bạc kia ! Chẳng ai thèm kết bạn với những kẻ giả dối như mi đâu.</a:t>
            </a:r>
          </a:p>
          <a:p>
            <a:pPr algn="just"/>
            <a:r>
              <a:rPr lang="en-US" dirty="0" smtClean="0">
                <a:solidFill>
                  <a:srgbClr val="0000CC"/>
                </a:solidFill>
                <a:latin typeface="Times New Roman" pitchFamily="18" charset="0"/>
                <a:cs typeface="Times New Roman" pitchFamily="18" charset="0"/>
              </a:rPr>
              <a:t>4. Cá Sấu tẽn tò, lặn sâu xuống nước, lủi mất.</a:t>
            </a:r>
          </a:p>
          <a:p>
            <a:endParaRPr lang="en-US" i="1" dirty="0" smtClean="0">
              <a:solidFill>
                <a:srgbClr val="0000CC"/>
              </a:solidFill>
              <a:latin typeface="Times New Roman" pitchFamily="18" charset="0"/>
              <a:cs typeface="Times New Roman" pitchFamily="18" charset="0"/>
            </a:endParaRPr>
          </a:p>
          <a:p>
            <a:r>
              <a:rPr lang="en-US" i="1" dirty="0" smtClean="0">
                <a:solidFill>
                  <a:srgbClr val="0000CC"/>
                </a:solidFill>
                <a:latin typeface="Times New Roman" pitchFamily="18" charset="0"/>
                <a:cs typeface="Times New Roman" pitchFamily="18" charset="0"/>
              </a:rPr>
              <a:t>                            Theo</a:t>
            </a:r>
            <a:r>
              <a:rPr lang="en-US" dirty="0" smtClean="0">
                <a:solidFill>
                  <a:srgbClr val="0000CC"/>
                </a:solidFill>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TRUYỆN ĐỌC 1, 1994</a:t>
            </a:r>
          </a:p>
          <a:p>
            <a:endParaRPr lang="en-US" dirty="0">
              <a:solidFill>
                <a:srgbClr val="0000CC"/>
              </a:solidFill>
            </a:endParaRPr>
          </a:p>
        </p:txBody>
      </p:sp>
      <p:sp>
        <p:nvSpPr>
          <p:cNvPr id="6" name="Title 6"/>
          <p:cNvSpPr txBox="1">
            <a:spLocks/>
          </p:cNvSpPr>
          <p:nvPr/>
        </p:nvSpPr>
        <p:spPr>
          <a:xfrm>
            <a:off x="2286000" y="221159"/>
            <a:ext cx="3962400" cy="830997"/>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err="1" smtClean="0">
                <a:solidFill>
                  <a:srgbClr val="FF0000"/>
                </a:solidFill>
                <a:latin typeface="Times New Roman" pitchFamily="18" charset="0"/>
                <a:cs typeface="Times New Roman" pitchFamily="18" charset="0"/>
              </a:rPr>
              <a:t>Quả</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tim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Khỉ</a:t>
            </a:r>
            <a:endParaRPr lang="en-US" sz="4800" b="1" dirty="0" smtClean="0">
              <a:solidFill>
                <a:srgbClr val="FF0000"/>
              </a:solidFill>
              <a:latin typeface="Times New Roman" pitchFamily="18" charset="0"/>
              <a:cs typeface="Times New Roman" pitchFamily="18" charset="0"/>
            </a:endParaRPr>
          </a:p>
        </p:txBody>
      </p:sp>
      <p:pic>
        <p:nvPicPr>
          <p:cNvPr id="8"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124" y="0"/>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685800" y="5105400"/>
            <a:ext cx="1600200" cy="949325"/>
          </a:xfrm>
          <a:prstGeom prst="rect">
            <a:avLst/>
          </a:prstGeom>
          <a:noFill/>
          <a:ln>
            <a:noFill/>
          </a:ln>
        </p:spPr>
      </p:pic>
    </p:spTree>
    <p:extLst>
      <p:ext uri="{BB962C8B-B14F-4D97-AF65-F5344CB8AC3E}">
        <p14:creationId xmlns:p14="http://schemas.microsoft.com/office/powerpoint/2010/main" val="569238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rtoon crocodile isolated on white background - Stock ..."/>
          <p:cNvPicPr/>
          <p:nvPr/>
        </p:nvPicPr>
        <p:blipFill>
          <a:blip r:embed="rId4">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a:off x="6019806" y="2895605"/>
            <a:ext cx="3124201" cy="2397125"/>
          </a:xfrm>
          <a:prstGeom prst="rect">
            <a:avLst/>
          </a:prstGeom>
          <a:noFill/>
          <a:ln>
            <a:noFill/>
          </a:ln>
        </p:spPr>
      </p:pic>
      <p:pic>
        <p:nvPicPr>
          <p:cNvPr id="14" name="Picture 10" descr="Vì sao Khỉ Nâu lại cảm thấy khoái chí sau khi đọc bảng nội quy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1" y="3375124"/>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1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6510" y="3365629"/>
            <a:ext cx="1440890" cy="12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loud Callout 15"/>
          <p:cNvSpPr/>
          <p:nvPr/>
        </p:nvSpPr>
        <p:spPr>
          <a:xfrm>
            <a:off x="1600200" y="304800"/>
            <a:ext cx="6553200" cy="2667000"/>
          </a:xfrm>
          <a:prstGeom prst="cloudCallou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EE327A"/>
                </a:solidFill>
              </a:rPr>
              <a:t>Trong</a:t>
            </a:r>
            <a:r>
              <a:rPr lang="en-US" sz="3600" b="1" dirty="0" smtClean="0">
                <a:solidFill>
                  <a:srgbClr val="EE327A"/>
                </a:solidFill>
              </a:rPr>
              <a:t> </a:t>
            </a:r>
            <a:r>
              <a:rPr lang="en-US" sz="3600" b="1" dirty="0" err="1" smtClean="0">
                <a:solidFill>
                  <a:srgbClr val="EE327A"/>
                </a:solidFill>
              </a:rPr>
              <a:t>bài</a:t>
            </a:r>
            <a:r>
              <a:rPr lang="en-US" sz="3600" b="1" dirty="0" smtClean="0">
                <a:solidFill>
                  <a:srgbClr val="EE327A"/>
                </a:solidFill>
              </a:rPr>
              <a:t> </a:t>
            </a:r>
            <a:r>
              <a:rPr lang="en-US" sz="3600" b="1" dirty="0" err="1" smtClean="0">
                <a:solidFill>
                  <a:srgbClr val="EE327A"/>
                </a:solidFill>
              </a:rPr>
              <a:t>có</a:t>
            </a:r>
            <a:r>
              <a:rPr lang="en-US" sz="3600" b="1" dirty="0" smtClean="0">
                <a:solidFill>
                  <a:srgbClr val="EE327A"/>
                </a:solidFill>
              </a:rPr>
              <a:t> </a:t>
            </a:r>
            <a:r>
              <a:rPr lang="en-US" sz="3600" b="1" dirty="0" err="1" smtClean="0">
                <a:solidFill>
                  <a:srgbClr val="EE327A"/>
                </a:solidFill>
              </a:rPr>
              <a:t>mấy</a:t>
            </a:r>
            <a:r>
              <a:rPr lang="en-US" sz="3600" b="1" dirty="0" smtClean="0">
                <a:solidFill>
                  <a:srgbClr val="EE327A"/>
                </a:solidFill>
              </a:rPr>
              <a:t> </a:t>
            </a:r>
            <a:r>
              <a:rPr lang="en-US" sz="3600" b="1" dirty="0" err="1" smtClean="0">
                <a:solidFill>
                  <a:srgbClr val="EE327A"/>
                </a:solidFill>
              </a:rPr>
              <a:t>nhân</a:t>
            </a:r>
            <a:r>
              <a:rPr lang="en-US" sz="3600" b="1" dirty="0" smtClean="0">
                <a:solidFill>
                  <a:srgbClr val="EE327A"/>
                </a:solidFill>
              </a:rPr>
              <a:t> </a:t>
            </a:r>
            <a:r>
              <a:rPr lang="en-US" sz="3600" b="1" dirty="0" err="1" smtClean="0">
                <a:solidFill>
                  <a:srgbClr val="EE327A"/>
                </a:solidFill>
              </a:rPr>
              <a:t>vật</a:t>
            </a:r>
            <a:r>
              <a:rPr lang="en-US" sz="3600" b="1" dirty="0" smtClean="0">
                <a:solidFill>
                  <a:srgbClr val="EE327A"/>
                </a:solidFill>
              </a:rPr>
              <a:t>? </a:t>
            </a:r>
            <a:r>
              <a:rPr lang="en-US" sz="3600" b="1" dirty="0" err="1" smtClean="0">
                <a:solidFill>
                  <a:srgbClr val="EE327A"/>
                </a:solidFill>
              </a:rPr>
              <a:t>Đó</a:t>
            </a:r>
            <a:r>
              <a:rPr lang="en-US" sz="3600" b="1" dirty="0" smtClean="0">
                <a:solidFill>
                  <a:srgbClr val="EE327A"/>
                </a:solidFill>
              </a:rPr>
              <a:t> </a:t>
            </a:r>
            <a:r>
              <a:rPr lang="en-US" sz="3600" b="1" dirty="0" err="1" smtClean="0">
                <a:solidFill>
                  <a:srgbClr val="EE327A"/>
                </a:solidFill>
              </a:rPr>
              <a:t>là</a:t>
            </a:r>
            <a:r>
              <a:rPr lang="en-US" sz="3600" b="1" dirty="0" smtClean="0">
                <a:solidFill>
                  <a:srgbClr val="EE327A"/>
                </a:solidFill>
              </a:rPr>
              <a:t> </a:t>
            </a:r>
            <a:r>
              <a:rPr lang="en-US" sz="3600" b="1" dirty="0" err="1" smtClean="0">
                <a:solidFill>
                  <a:srgbClr val="EE327A"/>
                </a:solidFill>
              </a:rPr>
              <a:t>những</a:t>
            </a:r>
            <a:r>
              <a:rPr lang="en-US" sz="3600" b="1" dirty="0" smtClean="0">
                <a:solidFill>
                  <a:srgbClr val="EE327A"/>
                </a:solidFill>
              </a:rPr>
              <a:t> </a:t>
            </a:r>
            <a:r>
              <a:rPr lang="en-US" sz="3600" b="1" dirty="0" err="1" smtClean="0">
                <a:solidFill>
                  <a:srgbClr val="EE327A"/>
                </a:solidFill>
              </a:rPr>
              <a:t>nhân</a:t>
            </a:r>
            <a:r>
              <a:rPr lang="en-US" sz="3600" b="1" dirty="0" smtClean="0">
                <a:solidFill>
                  <a:srgbClr val="EE327A"/>
                </a:solidFill>
              </a:rPr>
              <a:t> </a:t>
            </a:r>
            <a:r>
              <a:rPr lang="en-US" sz="3600" b="1" dirty="0" err="1" smtClean="0">
                <a:solidFill>
                  <a:srgbClr val="EE327A"/>
                </a:solidFill>
              </a:rPr>
              <a:t>vật</a:t>
            </a:r>
            <a:r>
              <a:rPr lang="en-US" sz="3600" b="1" dirty="0" smtClean="0">
                <a:solidFill>
                  <a:srgbClr val="EE327A"/>
                </a:solidFill>
              </a:rPr>
              <a:t> </a:t>
            </a:r>
            <a:r>
              <a:rPr lang="en-US" sz="3600" b="1" dirty="0" err="1" smtClean="0">
                <a:solidFill>
                  <a:srgbClr val="EE327A"/>
                </a:solidFill>
              </a:rPr>
              <a:t>nào</a:t>
            </a:r>
            <a:r>
              <a:rPr lang="en-US" sz="3600" b="1" dirty="0" smtClean="0">
                <a:solidFill>
                  <a:srgbClr val="EE327A"/>
                </a:solidFill>
              </a:rPr>
              <a:t>?</a:t>
            </a:r>
            <a:endParaRPr lang="en-US" sz="3600" b="1" dirty="0">
              <a:solidFill>
                <a:srgbClr val="EE327A"/>
              </a:solidFill>
            </a:endParaRPr>
          </a:p>
        </p:txBody>
      </p:sp>
      <p:sp>
        <p:nvSpPr>
          <p:cNvPr id="2" name="TextBox 1"/>
          <p:cNvSpPr txBox="1"/>
          <p:nvPr/>
        </p:nvSpPr>
        <p:spPr>
          <a:xfrm>
            <a:off x="457200" y="4726260"/>
            <a:ext cx="2286000" cy="400110"/>
          </a:xfrm>
          <a:prstGeom prst="rect">
            <a:avLst/>
          </a:prstGeom>
          <a:noFill/>
        </p:spPr>
        <p:txBody>
          <a:bodyPr wrap="square" rtlCol="0">
            <a:spAutoFit/>
          </a:bodyPr>
          <a:lstStyle/>
          <a:p>
            <a:r>
              <a:rPr lang="en-US" sz="2000" b="1" dirty="0" err="1" smtClean="0">
                <a:solidFill>
                  <a:srgbClr val="0000CC"/>
                </a:solidFill>
              </a:rPr>
              <a:t>Người</a:t>
            </a:r>
            <a:r>
              <a:rPr lang="en-US" sz="2000" b="1" dirty="0" smtClean="0">
                <a:solidFill>
                  <a:srgbClr val="0000CC"/>
                </a:solidFill>
              </a:rPr>
              <a:t> </a:t>
            </a:r>
            <a:r>
              <a:rPr lang="en-US" sz="2000" b="1" dirty="0" err="1" smtClean="0">
                <a:solidFill>
                  <a:srgbClr val="0000CC"/>
                </a:solidFill>
              </a:rPr>
              <a:t>dẫn</a:t>
            </a:r>
            <a:r>
              <a:rPr lang="en-US" sz="2000" b="1" dirty="0" smtClean="0">
                <a:solidFill>
                  <a:srgbClr val="0000CC"/>
                </a:solidFill>
              </a:rPr>
              <a:t> </a:t>
            </a:r>
            <a:r>
              <a:rPr lang="en-US" sz="2000" b="1" dirty="0" err="1" smtClean="0">
                <a:solidFill>
                  <a:srgbClr val="0000CC"/>
                </a:solidFill>
              </a:rPr>
              <a:t>chuyện</a:t>
            </a:r>
            <a:endParaRPr lang="en-US" sz="2000" b="1" dirty="0">
              <a:solidFill>
                <a:srgbClr val="0000CC"/>
              </a:solidFill>
            </a:endParaRPr>
          </a:p>
        </p:txBody>
      </p:sp>
      <p:sp>
        <p:nvSpPr>
          <p:cNvPr id="7" name="TextBox 6"/>
          <p:cNvSpPr txBox="1"/>
          <p:nvPr/>
        </p:nvSpPr>
        <p:spPr>
          <a:xfrm>
            <a:off x="3886200" y="4732647"/>
            <a:ext cx="685800" cy="400110"/>
          </a:xfrm>
          <a:prstGeom prst="rect">
            <a:avLst/>
          </a:prstGeom>
          <a:noFill/>
        </p:spPr>
        <p:txBody>
          <a:bodyPr wrap="square" rtlCol="0">
            <a:spAutoFit/>
          </a:bodyPr>
          <a:lstStyle/>
          <a:p>
            <a:r>
              <a:rPr lang="en-US" sz="2000" b="1" dirty="0" err="1" smtClean="0">
                <a:solidFill>
                  <a:srgbClr val="0000CC"/>
                </a:solidFill>
              </a:rPr>
              <a:t>Khỉ</a:t>
            </a:r>
            <a:endParaRPr lang="en-US" sz="2000" b="1" dirty="0">
              <a:solidFill>
                <a:srgbClr val="0000CC"/>
              </a:solidFill>
            </a:endParaRPr>
          </a:p>
        </p:txBody>
      </p:sp>
      <p:sp>
        <p:nvSpPr>
          <p:cNvPr id="8" name="TextBox 7"/>
          <p:cNvSpPr txBox="1"/>
          <p:nvPr/>
        </p:nvSpPr>
        <p:spPr>
          <a:xfrm>
            <a:off x="7239000" y="4732647"/>
            <a:ext cx="2286000" cy="400110"/>
          </a:xfrm>
          <a:prstGeom prst="rect">
            <a:avLst/>
          </a:prstGeom>
          <a:noFill/>
        </p:spPr>
        <p:txBody>
          <a:bodyPr wrap="square" rtlCol="0">
            <a:spAutoFit/>
          </a:bodyPr>
          <a:lstStyle/>
          <a:p>
            <a:r>
              <a:rPr lang="en-US" sz="2000" b="1" dirty="0" err="1" smtClean="0">
                <a:solidFill>
                  <a:srgbClr val="0000CC"/>
                </a:solidFill>
              </a:rPr>
              <a:t>Cá</a:t>
            </a:r>
            <a:r>
              <a:rPr lang="en-US" sz="2000" b="1" dirty="0" smtClean="0">
                <a:solidFill>
                  <a:srgbClr val="0000CC"/>
                </a:solidFill>
              </a:rPr>
              <a:t> </a:t>
            </a:r>
            <a:r>
              <a:rPr lang="en-US" sz="2000" b="1" dirty="0" err="1" smtClean="0">
                <a:solidFill>
                  <a:srgbClr val="0000CC"/>
                </a:solidFill>
              </a:rPr>
              <a:t>Sấu</a:t>
            </a:r>
            <a:endParaRPr lang="en-US" sz="2000" b="1" dirty="0">
              <a:solidFill>
                <a:srgbClr val="0000CC"/>
              </a:solidFill>
            </a:endParaRPr>
          </a:p>
        </p:txBody>
      </p:sp>
    </p:spTree>
    <p:custDataLst>
      <p:tags r:id="rId1"/>
    </p:custDataLst>
    <p:extLst>
      <p:ext uri="{BB962C8B-B14F-4D97-AF65-F5344CB8AC3E}">
        <p14:creationId xmlns:p14="http://schemas.microsoft.com/office/powerpoint/2010/main" val="1511352588"/>
      </p:ext>
    </p:extLst>
  </p:cSld>
  <p:clrMapOvr>
    <a:masterClrMapping/>
  </p:clrMapOvr>
  <mc:AlternateContent xmlns:mc="http://schemas.openxmlformats.org/markup-compatibility/2006" xmlns:p14="http://schemas.microsoft.com/office/powerpoint/2010/main">
    <mc:Choice Requires="p14">
      <p:transition spd="slow" p14:dur="2000" advTm="51550"/>
    </mc:Choice>
    <mc:Fallback xmlns="">
      <p:transition spd="slow" advTm="515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rot="3419336">
            <a:off x="1427342" y="4516030"/>
            <a:ext cx="479425" cy="390525"/>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 name="Text Box 5"/>
          <p:cNvSpPr txBox="1">
            <a:spLocks noChangeArrowheads="1"/>
          </p:cNvSpPr>
          <p:nvPr/>
        </p:nvSpPr>
        <p:spPr bwMode="gray">
          <a:xfrm>
            <a:off x="1701608" y="4480466"/>
            <a:ext cx="312323" cy="461665"/>
          </a:xfrm>
          <a:prstGeom prst="rect">
            <a:avLst/>
          </a:prstGeom>
          <a:noFill/>
          <a:ln w="9525" algn="ctr">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a:solidFill>
                  <a:srgbClr val="FFFFFF"/>
                </a:solidFill>
                <a:cs typeface="Arial" charset="0"/>
              </a:rPr>
              <a:t>4</a:t>
            </a:r>
          </a:p>
        </p:txBody>
      </p:sp>
      <p:sp>
        <p:nvSpPr>
          <p:cNvPr id="7" name="Rectangle 6"/>
          <p:cNvSpPr>
            <a:spLocks noChangeArrowheads="1"/>
          </p:cNvSpPr>
          <p:nvPr/>
        </p:nvSpPr>
        <p:spPr bwMode="gray">
          <a:xfrm rot="3419336">
            <a:off x="1311099" y="1607410"/>
            <a:ext cx="479425"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Text Box 8"/>
          <p:cNvSpPr txBox="1">
            <a:spLocks noChangeArrowheads="1"/>
          </p:cNvSpPr>
          <p:nvPr/>
        </p:nvSpPr>
        <p:spPr bwMode="gray">
          <a:xfrm>
            <a:off x="2173386" y="1551369"/>
            <a:ext cx="5118709"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00B050"/>
                </a:solidFill>
                <a:cs typeface="Arial" charset="0"/>
              </a:rPr>
              <a:t>Một</a:t>
            </a:r>
            <a:r>
              <a:rPr lang="en-US" sz="2400" b="1" dirty="0" smtClean="0">
                <a:solidFill>
                  <a:srgbClr val="00B050"/>
                </a:solidFill>
                <a:cs typeface="Arial" charset="0"/>
              </a:rPr>
              <a:t> </a:t>
            </a:r>
            <a:r>
              <a:rPr lang="en-US" sz="2400" b="1" dirty="0" err="1" smtClean="0">
                <a:solidFill>
                  <a:srgbClr val="00B050"/>
                </a:solidFill>
                <a:cs typeface="Arial" charset="0"/>
              </a:rPr>
              <a:t>ngày</a:t>
            </a:r>
            <a:r>
              <a:rPr lang="en-US" sz="2400" b="1" dirty="0" smtClean="0">
                <a:solidFill>
                  <a:srgbClr val="00B050"/>
                </a:solidFill>
                <a:cs typeface="Arial" charset="0"/>
              </a:rPr>
              <a:t> </a:t>
            </a:r>
            <a:r>
              <a:rPr lang="en-US" sz="2400" b="1" dirty="0" err="1" smtClean="0">
                <a:solidFill>
                  <a:srgbClr val="00B050"/>
                </a:solidFill>
                <a:cs typeface="Arial" charset="0"/>
              </a:rPr>
              <a:t>nắng</a:t>
            </a:r>
            <a:r>
              <a:rPr lang="en-US" sz="2400" b="1" dirty="0" smtClean="0">
                <a:solidFill>
                  <a:srgbClr val="00B050"/>
                </a:solidFill>
                <a:cs typeface="Arial" charset="0"/>
              </a:rPr>
              <a:t> </a:t>
            </a:r>
            <a:r>
              <a:rPr lang="en-US" sz="2400" b="1" dirty="0" err="1" smtClean="0">
                <a:solidFill>
                  <a:srgbClr val="00B050"/>
                </a:solidFill>
                <a:cs typeface="Arial" charset="0"/>
              </a:rPr>
              <a:t>đẹp</a:t>
            </a:r>
            <a:r>
              <a:rPr lang="en-US" sz="2400" b="1" dirty="0" smtClean="0">
                <a:solidFill>
                  <a:srgbClr val="00B050"/>
                </a:solidFill>
                <a:cs typeface="Arial" charset="0"/>
              </a:rPr>
              <a:t>…..</a:t>
            </a:r>
            <a:r>
              <a:rPr lang="en-US" sz="2400" b="1" dirty="0" err="1">
                <a:solidFill>
                  <a:srgbClr val="00B050"/>
                </a:solidFill>
                <a:cs typeface="Arial" charset="0"/>
              </a:rPr>
              <a:t>K</a:t>
            </a:r>
            <a:r>
              <a:rPr lang="en-US" sz="2400" b="1" dirty="0" err="1" smtClean="0">
                <a:solidFill>
                  <a:srgbClr val="00B050"/>
                </a:solidFill>
                <a:cs typeface="Arial" charset="0"/>
              </a:rPr>
              <a:t>hỉ</a:t>
            </a:r>
            <a:r>
              <a:rPr lang="en-US" sz="2400" b="1" dirty="0" smtClean="0">
                <a:solidFill>
                  <a:srgbClr val="00B050"/>
                </a:solidFill>
                <a:cs typeface="Arial" charset="0"/>
              </a:rPr>
              <a:t> </a:t>
            </a:r>
            <a:r>
              <a:rPr lang="en-US" sz="2400" b="1" dirty="0" err="1" smtClean="0">
                <a:solidFill>
                  <a:srgbClr val="00B050"/>
                </a:solidFill>
                <a:cs typeface="Arial" charset="0"/>
              </a:rPr>
              <a:t>hái</a:t>
            </a:r>
            <a:r>
              <a:rPr lang="en-US" sz="2400" b="1" dirty="0" smtClean="0">
                <a:solidFill>
                  <a:srgbClr val="00B050"/>
                </a:solidFill>
                <a:cs typeface="Arial" charset="0"/>
              </a:rPr>
              <a:t> </a:t>
            </a:r>
            <a:r>
              <a:rPr lang="en-US" sz="2400" b="1" dirty="0" err="1" smtClean="0">
                <a:solidFill>
                  <a:srgbClr val="00B050"/>
                </a:solidFill>
                <a:cs typeface="Arial" charset="0"/>
              </a:rPr>
              <a:t>cho</a:t>
            </a:r>
            <a:endParaRPr lang="en-US" sz="2400" b="1" dirty="0">
              <a:solidFill>
                <a:srgbClr val="00B050"/>
              </a:solidFill>
              <a:cs typeface="Arial" charset="0"/>
            </a:endParaRPr>
          </a:p>
        </p:txBody>
      </p:sp>
      <p:sp>
        <p:nvSpPr>
          <p:cNvPr id="9" name="Text Box 9"/>
          <p:cNvSpPr txBox="1">
            <a:spLocks noChangeArrowheads="1"/>
          </p:cNvSpPr>
          <p:nvPr/>
        </p:nvSpPr>
        <p:spPr bwMode="gray">
          <a:xfrm>
            <a:off x="1488953" y="1571840"/>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dirty="0">
                <a:solidFill>
                  <a:srgbClr val="FFFFFF"/>
                </a:solidFill>
                <a:cs typeface="Arial" charset="0"/>
              </a:rPr>
              <a:t>1</a:t>
            </a:r>
          </a:p>
        </p:txBody>
      </p:sp>
      <p:sp>
        <p:nvSpPr>
          <p:cNvPr id="11" name="Rectangle 10"/>
          <p:cNvSpPr>
            <a:spLocks noChangeArrowheads="1"/>
          </p:cNvSpPr>
          <p:nvPr/>
        </p:nvSpPr>
        <p:spPr bwMode="gray">
          <a:xfrm rot="3419336">
            <a:off x="1323055" y="2585693"/>
            <a:ext cx="479425"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 name="Text Box 12"/>
          <p:cNvSpPr txBox="1">
            <a:spLocks noChangeArrowheads="1"/>
          </p:cNvSpPr>
          <p:nvPr/>
        </p:nvSpPr>
        <p:spPr bwMode="gray">
          <a:xfrm>
            <a:off x="1488953" y="2550129"/>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dirty="0">
                <a:solidFill>
                  <a:srgbClr val="FFFFFF"/>
                </a:solidFill>
                <a:cs typeface="Arial" charset="0"/>
              </a:rPr>
              <a:t>2</a:t>
            </a:r>
          </a:p>
        </p:txBody>
      </p:sp>
      <p:sp>
        <p:nvSpPr>
          <p:cNvPr id="14" name="Rectangle 13"/>
          <p:cNvSpPr>
            <a:spLocks noChangeArrowheads="1"/>
          </p:cNvSpPr>
          <p:nvPr/>
        </p:nvSpPr>
        <p:spPr bwMode="gray">
          <a:xfrm rot="3419336">
            <a:off x="1427342" y="3502042"/>
            <a:ext cx="479425" cy="390525"/>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 name="Text Box 15"/>
          <p:cNvSpPr txBox="1">
            <a:spLocks noChangeArrowheads="1"/>
          </p:cNvSpPr>
          <p:nvPr/>
        </p:nvSpPr>
        <p:spPr bwMode="gray">
          <a:xfrm>
            <a:off x="1550804" y="3466472"/>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a:solidFill>
                  <a:srgbClr val="FFFFFF"/>
                </a:solidFill>
                <a:cs typeface="Arial" charset="0"/>
              </a:rPr>
              <a:t>3</a:t>
            </a:r>
          </a:p>
        </p:txBody>
      </p:sp>
      <p:sp>
        <p:nvSpPr>
          <p:cNvPr id="18" name="Text Box 18"/>
          <p:cNvSpPr txBox="1">
            <a:spLocks noChangeArrowheads="1"/>
          </p:cNvSpPr>
          <p:nvPr/>
        </p:nvSpPr>
        <p:spPr bwMode="gray">
          <a:xfrm>
            <a:off x="3440811" y="5018694"/>
            <a:ext cx="356188"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2400" b="1" dirty="0">
                <a:solidFill>
                  <a:srgbClr val="FFFFFF"/>
                </a:solidFill>
                <a:cs typeface="Arial" charset="0"/>
              </a:rPr>
              <a:t>5</a:t>
            </a:r>
          </a:p>
        </p:txBody>
      </p:sp>
      <p:sp>
        <p:nvSpPr>
          <p:cNvPr id="19" name="Text Box 19"/>
          <p:cNvSpPr txBox="1">
            <a:spLocks noChangeArrowheads="1"/>
          </p:cNvSpPr>
          <p:nvPr/>
        </p:nvSpPr>
        <p:spPr bwMode="gray">
          <a:xfrm>
            <a:off x="2144953" y="2498847"/>
            <a:ext cx="4028667"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0000CC"/>
                </a:solidFill>
                <a:cs typeface="Arial" charset="0"/>
              </a:rPr>
              <a:t>Một</a:t>
            </a:r>
            <a:r>
              <a:rPr lang="en-US" sz="2400" b="1" dirty="0" smtClean="0">
                <a:solidFill>
                  <a:srgbClr val="0000CC"/>
                </a:solidFill>
                <a:cs typeface="Arial" charset="0"/>
              </a:rPr>
              <a:t> </a:t>
            </a:r>
            <a:r>
              <a:rPr lang="en-US" sz="2400" b="1" dirty="0" err="1" smtClean="0">
                <a:solidFill>
                  <a:srgbClr val="0000CC"/>
                </a:solidFill>
                <a:cs typeface="Arial" charset="0"/>
              </a:rPr>
              <a:t>hôm</a:t>
            </a:r>
            <a:r>
              <a:rPr lang="en-US" sz="2400" b="1" dirty="0" smtClean="0">
                <a:solidFill>
                  <a:srgbClr val="0000CC"/>
                </a:solidFill>
                <a:cs typeface="Arial" charset="0"/>
              </a:rPr>
              <a:t>,…….</a:t>
            </a:r>
            <a:r>
              <a:rPr lang="en-US" sz="2400" b="1" dirty="0" err="1" smtClean="0">
                <a:solidFill>
                  <a:srgbClr val="0000CC"/>
                </a:solidFill>
                <a:cs typeface="Arial" charset="0"/>
              </a:rPr>
              <a:t>vua</a:t>
            </a:r>
            <a:r>
              <a:rPr lang="en-US" sz="2400" b="1" dirty="0" smtClean="0">
                <a:solidFill>
                  <a:srgbClr val="0000CC"/>
                </a:solidFill>
                <a:cs typeface="Arial" charset="0"/>
              </a:rPr>
              <a:t> </a:t>
            </a:r>
            <a:r>
              <a:rPr lang="en-US" sz="2400" b="1" dirty="0" err="1" smtClean="0">
                <a:solidFill>
                  <a:srgbClr val="0000CC"/>
                </a:solidFill>
                <a:cs typeface="Arial" charset="0"/>
              </a:rPr>
              <a:t>của</a:t>
            </a:r>
            <a:r>
              <a:rPr lang="en-US" sz="2400" b="1" dirty="0" smtClean="0">
                <a:solidFill>
                  <a:srgbClr val="0000CC"/>
                </a:solidFill>
                <a:cs typeface="Arial" charset="0"/>
              </a:rPr>
              <a:t> </a:t>
            </a:r>
            <a:r>
              <a:rPr lang="en-US" sz="2400" b="1" dirty="0" err="1" smtClean="0">
                <a:solidFill>
                  <a:srgbClr val="0000CC"/>
                </a:solidFill>
                <a:cs typeface="Arial" charset="0"/>
              </a:rPr>
              <a:t>bạn</a:t>
            </a:r>
            <a:endParaRPr lang="en-US" sz="2400" b="1" dirty="0">
              <a:solidFill>
                <a:srgbClr val="0000CC"/>
              </a:solidFill>
              <a:cs typeface="Arial" charset="0"/>
            </a:endParaRPr>
          </a:p>
        </p:txBody>
      </p:sp>
      <p:sp>
        <p:nvSpPr>
          <p:cNvPr id="20" name="Text Box 20"/>
          <p:cNvSpPr txBox="1">
            <a:spLocks noChangeArrowheads="1"/>
          </p:cNvSpPr>
          <p:nvPr/>
        </p:nvSpPr>
        <p:spPr bwMode="gray">
          <a:xfrm>
            <a:off x="2207426" y="3417137"/>
            <a:ext cx="4948791"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FF0000"/>
                </a:solidFill>
                <a:cs typeface="Arial" charset="0"/>
              </a:rPr>
              <a:t>Cá</a:t>
            </a:r>
            <a:r>
              <a:rPr lang="en-US" sz="2400" b="1" dirty="0" smtClean="0">
                <a:solidFill>
                  <a:srgbClr val="FF0000"/>
                </a:solidFill>
                <a:cs typeface="Arial" charset="0"/>
              </a:rPr>
              <a:t> </a:t>
            </a:r>
            <a:r>
              <a:rPr lang="en-US" sz="2400" b="1" dirty="0" err="1" smtClean="0">
                <a:solidFill>
                  <a:srgbClr val="FF0000"/>
                </a:solidFill>
                <a:cs typeface="Arial" charset="0"/>
              </a:rPr>
              <a:t>Sấu</a:t>
            </a:r>
            <a:r>
              <a:rPr lang="en-US" sz="2400" b="1" dirty="0" smtClean="0">
                <a:solidFill>
                  <a:srgbClr val="FF0000"/>
                </a:solidFill>
                <a:cs typeface="Arial" charset="0"/>
              </a:rPr>
              <a:t> </a:t>
            </a:r>
            <a:r>
              <a:rPr lang="en-US" sz="2400" b="1" dirty="0" err="1" smtClean="0">
                <a:solidFill>
                  <a:srgbClr val="FF0000"/>
                </a:solidFill>
                <a:cs typeface="Arial" charset="0"/>
              </a:rPr>
              <a:t>tưởng</a:t>
            </a:r>
            <a:r>
              <a:rPr lang="en-US" sz="2400" b="1" dirty="0" smtClean="0">
                <a:solidFill>
                  <a:srgbClr val="FF0000"/>
                </a:solidFill>
                <a:cs typeface="Arial" charset="0"/>
              </a:rPr>
              <a:t> </a:t>
            </a:r>
            <a:r>
              <a:rPr lang="en-US" sz="2400" b="1" dirty="0" err="1" smtClean="0">
                <a:solidFill>
                  <a:srgbClr val="FF0000"/>
                </a:solidFill>
                <a:cs typeface="Arial" charset="0"/>
              </a:rPr>
              <a:t>thật</a:t>
            </a:r>
            <a:r>
              <a:rPr lang="en-US" sz="2400" b="1" dirty="0" smtClean="0">
                <a:solidFill>
                  <a:srgbClr val="FF0000"/>
                </a:solidFill>
                <a:cs typeface="Arial" charset="0"/>
              </a:rPr>
              <a:t>…</a:t>
            </a:r>
            <a:r>
              <a:rPr lang="en-US" sz="2400" b="1" dirty="0" err="1" smtClean="0">
                <a:solidFill>
                  <a:srgbClr val="FF0000"/>
                </a:solidFill>
                <a:cs typeface="Arial" charset="0"/>
              </a:rPr>
              <a:t>như</a:t>
            </a:r>
            <a:r>
              <a:rPr lang="en-US" sz="2400" b="1" dirty="0" smtClean="0">
                <a:solidFill>
                  <a:srgbClr val="FF0000"/>
                </a:solidFill>
                <a:cs typeface="Arial" charset="0"/>
              </a:rPr>
              <a:t> mi </a:t>
            </a:r>
            <a:r>
              <a:rPr lang="en-US" sz="2400" b="1" dirty="0" err="1" smtClean="0">
                <a:solidFill>
                  <a:srgbClr val="FF0000"/>
                </a:solidFill>
                <a:cs typeface="Arial" charset="0"/>
              </a:rPr>
              <a:t>đâu</a:t>
            </a:r>
            <a:r>
              <a:rPr lang="en-US" sz="2400" dirty="0" smtClean="0">
                <a:cs typeface="Arial" charset="0"/>
              </a:rPr>
              <a:t>.</a:t>
            </a:r>
            <a:endParaRPr lang="en-US" sz="2400" dirty="0">
              <a:cs typeface="Arial" charset="0"/>
            </a:endParaRPr>
          </a:p>
        </p:txBody>
      </p:sp>
      <p:sp>
        <p:nvSpPr>
          <p:cNvPr id="21" name="Text Box 21"/>
          <p:cNvSpPr txBox="1">
            <a:spLocks noChangeArrowheads="1"/>
          </p:cNvSpPr>
          <p:nvPr/>
        </p:nvSpPr>
        <p:spPr bwMode="gray">
          <a:xfrm>
            <a:off x="2286002" y="4403904"/>
            <a:ext cx="1994457" cy="461665"/>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en-US" sz="2400" b="1" dirty="0" err="1" smtClean="0">
                <a:solidFill>
                  <a:srgbClr val="FE7006"/>
                </a:solidFill>
                <a:cs typeface="Arial" charset="0"/>
              </a:rPr>
              <a:t>Phần</a:t>
            </a:r>
            <a:r>
              <a:rPr lang="en-US" sz="2400" b="1" dirty="0" smtClean="0">
                <a:solidFill>
                  <a:srgbClr val="FE7006"/>
                </a:solidFill>
                <a:cs typeface="Arial" charset="0"/>
              </a:rPr>
              <a:t> </a:t>
            </a:r>
            <a:r>
              <a:rPr lang="en-US" sz="2400" b="1" dirty="0" err="1" smtClean="0">
                <a:solidFill>
                  <a:srgbClr val="FE7006"/>
                </a:solidFill>
                <a:cs typeface="Arial" charset="0"/>
              </a:rPr>
              <a:t>còn</a:t>
            </a:r>
            <a:r>
              <a:rPr lang="en-US" sz="2400" b="1" dirty="0" smtClean="0">
                <a:solidFill>
                  <a:srgbClr val="FE7006"/>
                </a:solidFill>
                <a:cs typeface="Arial" charset="0"/>
              </a:rPr>
              <a:t> </a:t>
            </a:r>
            <a:r>
              <a:rPr lang="en-US" sz="2400" b="1" dirty="0" err="1" smtClean="0">
                <a:solidFill>
                  <a:srgbClr val="FE7006"/>
                </a:solidFill>
                <a:cs typeface="Arial" charset="0"/>
              </a:rPr>
              <a:t>lại</a:t>
            </a:r>
            <a:endParaRPr lang="en-US" sz="2400" b="1" dirty="0">
              <a:solidFill>
                <a:srgbClr val="FE7006"/>
              </a:solidFill>
              <a:cs typeface="Arial" charset="0"/>
            </a:endParaRPr>
          </a:p>
        </p:txBody>
      </p:sp>
      <p:sp>
        <p:nvSpPr>
          <p:cNvPr id="24" name="Cloud Callout 23"/>
          <p:cNvSpPr/>
          <p:nvPr/>
        </p:nvSpPr>
        <p:spPr>
          <a:xfrm>
            <a:off x="5100078" y="0"/>
            <a:ext cx="3994121" cy="1196176"/>
          </a:xfrm>
          <a:prstGeom prst="cloudCallout">
            <a:avLst>
              <a:gd name="adj1" fmla="val -127784"/>
              <a:gd name="adj2" fmla="val 62500"/>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accent6">
                    <a:lumMod val="75000"/>
                  </a:schemeClr>
                </a:solidFill>
              </a:rPr>
              <a:t>Bài</a:t>
            </a:r>
            <a:r>
              <a:rPr lang="en-US" sz="3200" b="1" dirty="0" smtClean="0">
                <a:solidFill>
                  <a:schemeClr val="accent6">
                    <a:lumMod val="75000"/>
                  </a:schemeClr>
                </a:solidFill>
              </a:rPr>
              <a:t> chia </a:t>
            </a:r>
            <a:r>
              <a:rPr lang="en-US" sz="3200" b="1" dirty="0" err="1" smtClean="0">
                <a:solidFill>
                  <a:schemeClr val="accent6">
                    <a:lumMod val="75000"/>
                  </a:schemeClr>
                </a:solidFill>
              </a:rPr>
              <a:t>thành</a:t>
            </a:r>
            <a:r>
              <a:rPr lang="en-US" sz="3200" b="1" dirty="0" smtClean="0">
                <a:solidFill>
                  <a:schemeClr val="accent6">
                    <a:lumMod val="75000"/>
                  </a:schemeClr>
                </a:solidFill>
              </a:rPr>
              <a:t> </a:t>
            </a:r>
            <a:r>
              <a:rPr lang="en-US" sz="3200" b="1" dirty="0" err="1" smtClean="0">
                <a:solidFill>
                  <a:schemeClr val="accent6">
                    <a:lumMod val="75000"/>
                  </a:schemeClr>
                </a:solidFill>
              </a:rPr>
              <a:t>mấy</a:t>
            </a:r>
            <a:r>
              <a:rPr lang="en-US" sz="3200" b="1" dirty="0" smtClean="0">
                <a:solidFill>
                  <a:schemeClr val="accent6">
                    <a:lumMod val="75000"/>
                  </a:schemeClr>
                </a:solidFill>
              </a:rPr>
              <a:t> </a:t>
            </a:r>
            <a:r>
              <a:rPr lang="en-US" sz="3200" b="1" dirty="0" err="1" smtClean="0">
                <a:solidFill>
                  <a:schemeClr val="accent6">
                    <a:lumMod val="75000"/>
                  </a:schemeClr>
                </a:solidFill>
              </a:rPr>
              <a:t>đoạn</a:t>
            </a:r>
            <a:r>
              <a:rPr lang="en-US" sz="3200" b="1" dirty="0" smtClean="0">
                <a:solidFill>
                  <a:schemeClr val="accent6">
                    <a:lumMod val="75000"/>
                  </a:schemeClr>
                </a:solidFill>
              </a:rPr>
              <a:t>?</a:t>
            </a:r>
            <a:endParaRPr lang="en-US" sz="3200" b="1" dirty="0">
              <a:solidFill>
                <a:schemeClr val="accent6">
                  <a:lumMod val="75000"/>
                </a:schemeClr>
              </a:solidFill>
            </a:endParaRPr>
          </a:p>
        </p:txBody>
      </p:sp>
    </p:spTree>
    <p:extLst>
      <p:ext uri="{BB962C8B-B14F-4D97-AF65-F5344CB8AC3E}">
        <p14:creationId xmlns:p14="http://schemas.microsoft.com/office/powerpoint/2010/main" val="20236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p:bldP spid="11" grpId="0" animBg="1"/>
      <p:bldP spid="12" grpId="0"/>
      <p:bldP spid="14" grpId="0" animBg="1"/>
      <p:bldP spid="15" grpId="0"/>
      <p:bldP spid="18" grpId="0"/>
      <p:bldP spid="19" grpId="0"/>
      <p:bldP spid="20" grpId="0"/>
      <p:bldP spid="21"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ontent Placeholder 5"/>
          <p:cNvSpPr>
            <a:spLocks noGrp="1"/>
          </p:cNvSpPr>
          <p:nvPr>
            <p:ph idx="1"/>
          </p:nvPr>
        </p:nvSpPr>
        <p:spPr>
          <a:xfrm>
            <a:off x="457200" y="1441948"/>
            <a:ext cx="8305800" cy="4654052"/>
          </a:xfrm>
        </p:spPr>
        <p:txBody>
          <a:bodyPr>
            <a:normAutofit/>
          </a:bodyPr>
          <a:lstStyle/>
          <a:p>
            <a:pPr marL="0" indent="0">
              <a:buNone/>
            </a:pPr>
            <a:r>
              <a:rPr lang="en-US" b="1" u="sng" dirty="0" smtClean="0">
                <a:solidFill>
                  <a:srgbClr val="002060"/>
                </a:solidFill>
                <a:latin typeface="Times New Roman" pitchFamily="18" charset="0"/>
                <a:cs typeface="Times New Roman" pitchFamily="18" charset="0"/>
              </a:rPr>
              <a:t>Đoạn 1</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người kể chuyện vui vẻ.</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Khỉ : chân thật, hồn nhiên.</a:t>
            </a:r>
          </a:p>
          <a:p>
            <a:pPr marL="0" indent="0">
              <a:buNone/>
            </a:pPr>
            <a:r>
              <a:rPr lang="en-US" b="1" u="sng" dirty="0" smtClean="0">
                <a:solidFill>
                  <a:srgbClr val="002060"/>
                </a:solidFill>
                <a:latin typeface="Times New Roman" pitchFamily="18" charset="0"/>
                <a:cs typeface="Times New Roman" pitchFamily="18" charset="0"/>
              </a:rPr>
              <a:t>Đoạn 2</a:t>
            </a:r>
            <a:r>
              <a:rPr lang="en-US" dirty="0" smtClean="0">
                <a:solidFill>
                  <a:srgbClr val="002060"/>
                </a:solidFill>
                <a:latin typeface="Times New Roman" pitchFamily="18" charset="0"/>
                <a:cs typeface="Times New Roman" pitchFamily="18" charset="0"/>
              </a:rPr>
              <a:t>:         Giọng người kể chuyện hồi hộp.</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Khỉ : bình tĩnh, khôn ngoan.</a:t>
            </a:r>
          </a:p>
          <a:p>
            <a:pPr marL="0" indent="0">
              <a:buNone/>
            </a:pPr>
            <a:r>
              <a:rPr lang="en-US" b="1" u="sng" dirty="0" smtClean="0">
                <a:solidFill>
                  <a:srgbClr val="002060"/>
                </a:solidFill>
                <a:latin typeface="Times New Roman" pitchFamily="18" charset="0"/>
                <a:cs typeface="Times New Roman" pitchFamily="18" charset="0"/>
              </a:rPr>
              <a:t>Đoạn 3 và 4   </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Giọng người kể chuyện </a:t>
            </a:r>
            <a:r>
              <a:rPr lang="en-US" dirty="0" smtClean="0">
                <a:solidFill>
                  <a:srgbClr val="002060"/>
                </a:solidFill>
                <a:latin typeface="Times New Roman" pitchFamily="18" charset="0"/>
                <a:cs typeface="Times New Roman" pitchFamily="18" charset="0"/>
              </a:rPr>
              <a:t>hả hê.</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Khỉ : phẫn nộ (đoạn 3)</a:t>
            </a:r>
          </a:p>
          <a:p>
            <a:pPr marL="0" indent="0">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Giọng</a:t>
            </a:r>
            <a:r>
              <a:rPr lang="en-US" dirty="0" smtClean="0">
                <a:solidFill>
                  <a:srgbClr val="002060"/>
                </a:solidFill>
                <a:latin typeface="Times New Roman" pitchFamily="18" charset="0"/>
                <a:cs typeface="Times New Roman" pitchFamily="18" charset="0"/>
              </a:rPr>
              <a:t> Cá Sấu : </a:t>
            </a:r>
            <a:r>
              <a:rPr lang="en-US" dirty="0" err="1" smtClean="0">
                <a:solidFill>
                  <a:srgbClr val="002060"/>
                </a:solidFill>
                <a:latin typeface="Times New Roman" pitchFamily="18" charset="0"/>
                <a:cs typeface="Times New Roman" pitchFamily="18" charset="0"/>
              </a:rPr>
              <a:t>giả</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toàn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bài</a:t>
            </a:r>
            <a:r>
              <a:rPr lang="en-US" dirty="0" smtClean="0">
                <a:solidFill>
                  <a:srgbClr val="002060"/>
                </a:solidFill>
                <a:latin typeface="Times New Roman" pitchFamily="18" charset="0"/>
                <a:cs typeface="Times New Roman" pitchFamily="18" charset="0"/>
              </a:rPr>
              <a:t>.</a:t>
            </a:r>
          </a:p>
          <a:p>
            <a:pPr>
              <a:buFontTx/>
              <a:buChar char="-"/>
            </a:pPr>
            <a:endParaRPr lang="en-US" dirty="0" smtClean="0">
              <a:solidFill>
                <a:schemeClr val="tx1">
                  <a:lumMod val="85000"/>
                  <a:lumOff val="15000"/>
                </a:schemeClr>
              </a:solidFill>
              <a:latin typeface="Times New Roman" pitchFamily="18" charset="0"/>
              <a:cs typeface="Times New Roman" pitchFamily="18" charset="0"/>
            </a:endParaRPr>
          </a:p>
          <a:p>
            <a:endParaRPr lang="en-US" dirty="0"/>
          </a:p>
        </p:txBody>
      </p:sp>
      <p:sp>
        <p:nvSpPr>
          <p:cNvPr id="7" name="Title 6"/>
          <p:cNvSpPr txBox="1">
            <a:spLocks noGrp="1"/>
          </p:cNvSpPr>
          <p:nvPr>
            <p:ph type="title"/>
          </p:nvPr>
        </p:nvSpPr>
        <p:spPr>
          <a:xfrm>
            <a:off x="2438400" y="262116"/>
            <a:ext cx="3962400" cy="1261884"/>
          </a:xfrm>
          <a:prstGeom prst="rect">
            <a:avLst/>
          </a:prstGeom>
          <a:noFill/>
        </p:spPr>
        <p:txBody>
          <a:bodyPr wrap="square" rtlCol="0">
            <a:spAutoFit/>
          </a:bodyPr>
          <a:lstStyle/>
          <a:p>
            <a:pPr algn="ctr"/>
            <a:r>
              <a:rPr lang="en-US" sz="3600" b="1" dirty="0" err="1" smtClean="0">
                <a:solidFill>
                  <a:srgbClr val="0000CC"/>
                </a:solidFill>
                <a:latin typeface="Times New Roman" pitchFamily="18" charset="0"/>
                <a:cs typeface="Times New Roman" pitchFamily="18" charset="0"/>
              </a:rPr>
              <a:t>Tập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đọc</a:t>
            </a:r>
            <a:endParaRPr lang="en-US" sz="3600" b="1" dirty="0" smtClean="0">
              <a:solidFill>
                <a:srgbClr val="0000CC"/>
              </a:solidFill>
              <a:latin typeface="Times New Roman" pitchFamily="18" charset="0"/>
              <a:cs typeface="Times New Roman" pitchFamily="18" charset="0"/>
            </a:endParaRPr>
          </a:p>
          <a:p>
            <a:r>
              <a:rPr lang="en-US" sz="4000" b="1" dirty="0" smtClean="0">
                <a:solidFill>
                  <a:srgbClr val="FF0000"/>
                </a:solidFill>
                <a:latin typeface="Times New Roman" pitchFamily="18" charset="0"/>
                <a:cs typeface="Times New Roman" pitchFamily="18" charset="0"/>
              </a:rPr>
              <a:t>Quả tim Khỉ</a:t>
            </a:r>
          </a:p>
        </p:txBody>
      </p:sp>
      <p:pic>
        <p:nvPicPr>
          <p:cNvPr id="5"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2572" y="1905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Vì sao Khỉ Nâu lại cảm thấy khoái chí sau khi đọc bảng nội quy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2460" y="3231923"/>
            <a:ext cx="788938" cy="64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Vì sao Khỉ Nâu lại cảm thấy khoái chí sau khi đọc bảng nội quy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8718" y="4425452"/>
            <a:ext cx="702860" cy="7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rtoon crocodile isolated on white background - Stock ..."/>
          <p:cNvPicPr/>
          <p:nvPr/>
        </p:nvPicPr>
        <p:blipFill>
          <a:blip r:embed="rId7" cstate="print">
            <a:extLst>
              <a:ext uri="{BEBA8EAE-BF5A-486C-A8C5-ECC9F3942E4B}">
                <a14:imgProps xmlns:a14="http://schemas.microsoft.com/office/drawing/2010/main">
                  <a14:imgLayer r:embed="rId8">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878575" y="5384709"/>
            <a:ext cx="1600200" cy="949325"/>
          </a:xfrm>
          <a:prstGeom prst="rect">
            <a:avLst/>
          </a:prstGeom>
          <a:noFill/>
          <a:ln>
            <a:noFill/>
          </a:ln>
        </p:spPr>
      </p:pic>
      <p:pic>
        <p:nvPicPr>
          <p:cNvPr id="11" name="Picture 7" descr="1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0701" y="1295152"/>
            <a:ext cx="826109" cy="69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1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6810" y="3733800"/>
            <a:ext cx="826109" cy="69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1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8195" y="2622562"/>
            <a:ext cx="826109" cy="69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5870"/>
    </mc:Choice>
    <mc:Fallback xmlns="">
      <p:transition spd="slow" advTm="75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6">
                                            <p:txEl>
                                              <p:pRg st="1" end="1"/>
                                            </p:txEl>
                                          </p:spTgt>
                                        </p:tgtEl>
                                        <p:attrNameLst>
                                          <p:attrName>style.color</p:attrName>
                                        </p:attrNameLst>
                                      </p:cBhvr>
                                      <p:to>
                                        <a:schemeClr val="accent2"/>
                                      </p:to>
                                    </p:animClr>
                                    <p:animClr clrSpc="rgb" dir="cw">
                                      <p:cBhvr>
                                        <p:cTn id="15" dur="500" fill="hold"/>
                                        <p:tgtEl>
                                          <p:spTgt spid="6">
                                            <p:txEl>
                                              <p:pRg st="1" end="1"/>
                                            </p:txEl>
                                          </p:spTgt>
                                        </p:tgtEl>
                                        <p:attrNameLst>
                                          <p:attrName>fillcolor</p:attrName>
                                        </p:attrNameLst>
                                      </p:cBhvr>
                                      <p:to>
                                        <a:schemeClr val="accent2"/>
                                      </p:to>
                                    </p:animClr>
                                    <p:set>
                                      <p:cBhvr>
                                        <p:cTn id="16" dur="500" fill="hold"/>
                                        <p:tgtEl>
                                          <p:spTgt spid="6">
                                            <p:txEl>
                                              <p:pRg st="1" end="1"/>
                                            </p:txEl>
                                          </p:spTgt>
                                        </p:tgtEl>
                                        <p:attrNameLst>
                                          <p:attrName>fill.type</p:attrName>
                                        </p:attrNameLst>
                                      </p:cBhvr>
                                      <p:to>
                                        <p:strVal val="solid"/>
                                      </p:to>
                                    </p:set>
                                    <p:set>
                                      <p:cBhvr>
                                        <p:cTn id="17" dur="500" fill="hold"/>
                                        <p:tgtEl>
                                          <p:spTgt spid="6">
                                            <p:txEl>
                                              <p:pRg st="1" end="1"/>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xEl>
                                              <p:pRg st="2" end="2"/>
                                            </p:txEl>
                                          </p:spTgt>
                                        </p:tgtEl>
                                      </p:cBhvr>
                                    </p:animEffect>
                                    <p:animScale>
                                      <p:cBhvr>
                                        <p:cTn id="22" dur="250" autoRev="1" fill="hold"/>
                                        <p:tgtEl>
                                          <p:spTgt spid="6">
                                            <p:txEl>
                                              <p:pRg st="2" end="2"/>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6">
                                            <p:txEl>
                                              <p:pRg st="3" end="3"/>
                                            </p:txEl>
                                          </p:spTgt>
                                        </p:tgtEl>
                                        <p:attrNameLst>
                                          <p:attrName>ppt_x</p:attrName>
                                          <p:attrName>ppt_y</p:attrName>
                                        </p:attrNameLst>
                                      </p:cBhvr>
                                    </p:animMotion>
                                    <p:animRot by="1500000">
                                      <p:cBhvr>
                                        <p:cTn id="27" dur="125" fill="hold">
                                          <p:stCondLst>
                                            <p:cond delay="0"/>
                                          </p:stCondLst>
                                        </p:cTn>
                                        <p:tgtEl>
                                          <p:spTgt spid="6">
                                            <p:txEl>
                                              <p:pRg st="3" end="3"/>
                                            </p:txEl>
                                          </p:spTgt>
                                        </p:tgtEl>
                                        <p:attrNameLst>
                                          <p:attrName>r</p:attrName>
                                        </p:attrNameLst>
                                      </p:cBhvr>
                                    </p:animRot>
                                    <p:animRot by="-1500000">
                                      <p:cBhvr>
                                        <p:cTn id="28" dur="125" fill="hold">
                                          <p:stCondLst>
                                            <p:cond delay="125"/>
                                          </p:stCondLst>
                                        </p:cTn>
                                        <p:tgtEl>
                                          <p:spTgt spid="6">
                                            <p:txEl>
                                              <p:pRg st="3" end="3"/>
                                            </p:txEl>
                                          </p:spTgt>
                                        </p:tgtEl>
                                        <p:attrNameLst>
                                          <p:attrName>r</p:attrName>
                                        </p:attrNameLst>
                                      </p:cBhvr>
                                    </p:animRot>
                                    <p:animRot by="-1500000">
                                      <p:cBhvr>
                                        <p:cTn id="29" dur="125" fill="hold">
                                          <p:stCondLst>
                                            <p:cond delay="250"/>
                                          </p:stCondLst>
                                        </p:cTn>
                                        <p:tgtEl>
                                          <p:spTgt spid="6">
                                            <p:txEl>
                                              <p:pRg st="3" end="3"/>
                                            </p:txEl>
                                          </p:spTgt>
                                        </p:tgtEl>
                                        <p:attrNameLst>
                                          <p:attrName>r</p:attrName>
                                        </p:attrNameLst>
                                      </p:cBhvr>
                                    </p:animRot>
                                    <p:animRot by="1500000">
                                      <p:cBhvr>
                                        <p:cTn id="30" dur="125" fill="hold">
                                          <p:stCondLst>
                                            <p:cond delay="375"/>
                                          </p:stCondLst>
                                        </p:cTn>
                                        <p:tgtEl>
                                          <p:spTgt spid="6">
                                            <p:txEl>
                                              <p:pRg st="3" end="3"/>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6">
                                            <p:txEl>
                                              <p:pRg st="4" end="4"/>
                                            </p:txEl>
                                          </p:spTgt>
                                        </p:tgtEl>
                                      </p:cBhvr>
                                    </p:animEffect>
                                    <p:animScale>
                                      <p:cBhvr>
                                        <p:cTn id="35" dur="250" autoRev="1" fill="hold"/>
                                        <p:tgtEl>
                                          <p:spTgt spid="6">
                                            <p:txEl>
                                              <p:pRg st="4" end="4"/>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6">
                                            <p:txEl>
                                              <p:pRg st="5" end="5"/>
                                            </p:txEl>
                                          </p:spTgt>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nodeType="clickEffect">
                                  <p:stCondLst>
                                    <p:cond delay="0"/>
                                  </p:stCondLst>
                                  <p:iterate type="lt">
                                    <p:tmPct val="4000"/>
                                  </p:iterate>
                                  <p:childTnLst>
                                    <p:set>
                                      <p:cBhvr override="childStyle">
                                        <p:cTn id="43" dur="500" fill="hold"/>
                                        <p:tgtEl>
                                          <p:spTgt spid="6">
                                            <p:txEl>
                                              <p:pRg st="6" end="6"/>
                                            </p:txEl>
                                          </p:spTgt>
                                        </p:tgtEl>
                                        <p:attrNameLst>
                                          <p:attrName>style.color</p:attrName>
                                        </p:attrNameLst>
                                      </p:cBhvr>
                                      <p:to>
                                        <p:clrVal>
                                          <a:schemeClr val="accent2"/>
                                        </p:clrVal>
                                      </p:to>
                                    </p:set>
                                    <p:set>
                                      <p:cBhvr>
                                        <p:cTn id="44" dur="500" fill="hold"/>
                                        <p:tgtEl>
                                          <p:spTgt spid="6">
                                            <p:txEl>
                                              <p:pRg st="6" end="6"/>
                                            </p:txEl>
                                          </p:spTgt>
                                        </p:tgtEl>
                                        <p:attrNameLst>
                                          <p:attrName>fillcolor</p:attrName>
                                        </p:attrNameLst>
                                      </p:cBhvr>
                                      <p:to>
                                        <p:clrVal>
                                          <a:schemeClr val="accent2"/>
                                        </p:clrVal>
                                      </p:to>
                                    </p:set>
                                    <p:set>
                                      <p:cBhvr>
                                        <p:cTn id="45" dur="500" fill="hold"/>
                                        <p:tgtEl>
                                          <p:spTgt spid="6">
                                            <p:txEl>
                                              <p:pRg st="6" end="6"/>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par>
                                <p:cTn id="54" presetID="16" presetClass="entr" presetSubtype="21"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par>
                                <p:cTn id="57" presetID="16" presetClass="entr" presetSubtype="21"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par>
                                <p:cTn id="60" presetID="16" presetClass="entr" presetSubtype="21"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par>
                                <p:cTn id="63" presetID="16" presetClass="entr" presetSubtype="21"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par>
                                <p:cTn id="66" presetID="16" presetClass="entr" presetSubtype="21"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noGrp="1"/>
          </p:cNvSpPr>
          <p:nvPr>
            <p:ph type="title"/>
          </p:nvPr>
        </p:nvSpPr>
        <p:spPr>
          <a:xfrm>
            <a:off x="2438400" y="-30777"/>
            <a:ext cx="3962400" cy="1261884"/>
          </a:xfrm>
          <a:prstGeom prst="rect">
            <a:avLst/>
          </a:prstGeom>
          <a:noFill/>
        </p:spPr>
        <p:txBody>
          <a:bodyPr wrap="square" rtlCol="0">
            <a:spAutoFit/>
          </a:bodyPr>
          <a:lstStyle/>
          <a:p>
            <a:pPr algn="ctr"/>
            <a:r>
              <a:rPr lang="en-US" sz="3600" b="1" dirty="0" err="1" smtClean="0">
                <a:solidFill>
                  <a:srgbClr val="0000CC"/>
                </a:solidFill>
                <a:latin typeface="Time news roman"/>
                <a:cs typeface="Times New Roman" pitchFamily="18" charset="0"/>
              </a:rPr>
              <a:t>Tập</a:t>
            </a:r>
            <a:r>
              <a:rPr lang="en-US" sz="3600" b="1" dirty="0" smtClean="0">
                <a:solidFill>
                  <a:srgbClr val="0000CC"/>
                </a:solidFill>
                <a:latin typeface="Time news roman"/>
                <a:cs typeface="Times New Roman" pitchFamily="18" charset="0"/>
              </a:rPr>
              <a:t> </a:t>
            </a:r>
            <a:r>
              <a:rPr lang="en-US" sz="3600" b="1" dirty="0" err="1" smtClean="0">
                <a:solidFill>
                  <a:srgbClr val="0000CC"/>
                </a:solidFill>
                <a:latin typeface="Time news roman"/>
                <a:cs typeface="Times New Roman" pitchFamily="18" charset="0"/>
              </a:rPr>
              <a:t>đọc</a:t>
            </a:r>
            <a:endParaRPr lang="en-US" sz="3600" b="1" dirty="0" smtClean="0">
              <a:solidFill>
                <a:srgbClr val="0000CC"/>
              </a:solidFill>
              <a:latin typeface="Time news roman"/>
              <a:cs typeface="Times New Roman" pitchFamily="18" charset="0"/>
            </a:endParaRPr>
          </a:p>
          <a:p>
            <a:r>
              <a:rPr lang="en-US" sz="4000" b="1" dirty="0" smtClean="0">
                <a:solidFill>
                  <a:srgbClr val="FF0000"/>
                </a:solidFill>
                <a:latin typeface="Time news roman"/>
                <a:cs typeface="Times New Roman" pitchFamily="18" charset="0"/>
              </a:rPr>
              <a:t>Quả tim Khỉ</a:t>
            </a:r>
          </a:p>
        </p:txBody>
      </p:sp>
      <p:sp>
        <p:nvSpPr>
          <p:cNvPr id="12" name="Text Box 10"/>
          <p:cNvSpPr txBox="1">
            <a:spLocks noChangeArrowheads="1"/>
          </p:cNvSpPr>
          <p:nvPr/>
        </p:nvSpPr>
        <p:spPr bwMode="auto">
          <a:xfrm>
            <a:off x="1104900" y="1447800"/>
            <a:ext cx="232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a:solidFill>
                  <a:srgbClr val="7030A0"/>
                </a:solidFill>
                <a:latin typeface="Time news roman"/>
              </a:rPr>
              <a:t>Luyện đọc</a:t>
            </a:r>
          </a:p>
        </p:txBody>
      </p:sp>
      <p:sp>
        <p:nvSpPr>
          <p:cNvPr id="13" name="Text Box 10"/>
          <p:cNvSpPr txBox="1">
            <a:spLocks noChangeArrowheads="1"/>
          </p:cNvSpPr>
          <p:nvPr/>
        </p:nvSpPr>
        <p:spPr bwMode="auto">
          <a:xfrm>
            <a:off x="5334000" y="14478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a:solidFill>
                  <a:srgbClr val="7030A0"/>
                </a:solidFill>
                <a:latin typeface="Time news roman"/>
              </a:rPr>
              <a:t>Tìm hiểu bài</a:t>
            </a:r>
          </a:p>
        </p:txBody>
      </p:sp>
      <p:cxnSp>
        <p:nvCxnSpPr>
          <p:cNvPr id="14" name="Straight Connector 13"/>
          <p:cNvCxnSpPr/>
          <p:nvPr/>
        </p:nvCxnSpPr>
        <p:spPr>
          <a:xfrm>
            <a:off x="4572000" y="1752600"/>
            <a:ext cx="0" cy="49530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p:nvSpPr>
        <p:spPr bwMode="auto">
          <a:xfrm>
            <a:off x="990600" y="2209814"/>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solidFill>
                  <a:srgbClr val="319729"/>
                </a:solidFill>
                <a:latin typeface="Time news roman"/>
              </a:rPr>
              <a:t>quẫy mạnh</a:t>
            </a:r>
            <a:endParaRPr lang="en-US" sz="3200" b="1" dirty="0">
              <a:solidFill>
                <a:srgbClr val="319729"/>
              </a:solidFill>
              <a:latin typeface="Time news roman"/>
            </a:endParaRPr>
          </a:p>
        </p:txBody>
      </p:sp>
      <p:sp>
        <p:nvSpPr>
          <p:cNvPr id="16" name="Text Box 9"/>
          <p:cNvSpPr txBox="1">
            <a:spLocks noChangeArrowheads="1"/>
          </p:cNvSpPr>
          <p:nvPr/>
        </p:nvSpPr>
        <p:spPr bwMode="auto">
          <a:xfrm>
            <a:off x="990600" y="29718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solidFill>
                  <a:srgbClr val="319729"/>
                </a:solidFill>
                <a:latin typeface="Time news roman"/>
              </a:rPr>
              <a:t>sần sùi</a:t>
            </a:r>
            <a:endParaRPr lang="en-US" sz="3200" b="1" dirty="0">
              <a:solidFill>
                <a:srgbClr val="319729"/>
              </a:solidFill>
              <a:latin typeface="Time news roman"/>
            </a:endParaRPr>
          </a:p>
        </p:txBody>
      </p:sp>
      <p:sp>
        <p:nvSpPr>
          <p:cNvPr id="17" name="Text Box 8"/>
          <p:cNvSpPr txBox="1">
            <a:spLocks noChangeArrowheads="1"/>
          </p:cNvSpPr>
          <p:nvPr/>
        </p:nvSpPr>
        <p:spPr bwMode="auto">
          <a:xfrm>
            <a:off x="990600" y="3733800"/>
            <a:ext cx="266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solidFill>
                  <a:srgbClr val="319729"/>
                </a:solidFill>
                <a:latin typeface="Time news roman"/>
              </a:rPr>
              <a:t>nhọn hoắt</a:t>
            </a:r>
            <a:endParaRPr lang="en-US" sz="3200" b="1" dirty="0">
              <a:solidFill>
                <a:srgbClr val="319729"/>
              </a:solidFill>
              <a:latin typeface="Time news roman"/>
            </a:endParaRPr>
          </a:p>
        </p:txBody>
      </p:sp>
      <p:sp>
        <p:nvSpPr>
          <p:cNvPr id="18" name="Text Box 13"/>
          <p:cNvSpPr txBox="1">
            <a:spLocks noChangeArrowheads="1"/>
          </p:cNvSpPr>
          <p:nvPr/>
        </p:nvSpPr>
        <p:spPr bwMode="auto">
          <a:xfrm>
            <a:off x="990600" y="44958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FF"/>
                </a:solidFill>
                <a:latin typeface="Time news roman"/>
              </a:rPr>
              <a:t> </a:t>
            </a:r>
            <a:r>
              <a:rPr lang="en-US" sz="3200" b="1" dirty="0" smtClean="0">
                <a:solidFill>
                  <a:srgbClr val="319729"/>
                </a:solidFill>
                <a:latin typeface="Time news roman"/>
              </a:rPr>
              <a:t>trấn tĩnh</a:t>
            </a:r>
            <a:endParaRPr lang="en-US" sz="3200" b="1" dirty="0">
              <a:solidFill>
                <a:srgbClr val="319729"/>
              </a:solidFill>
              <a:latin typeface="Time news roman"/>
            </a:endParaRPr>
          </a:p>
        </p:txBody>
      </p:sp>
      <p:sp>
        <p:nvSpPr>
          <p:cNvPr id="20" name="Text Box 7"/>
          <p:cNvSpPr txBox="1">
            <a:spLocks noChangeArrowheads="1"/>
          </p:cNvSpPr>
          <p:nvPr/>
        </p:nvSpPr>
        <p:spPr bwMode="auto">
          <a:xfrm>
            <a:off x="990600" y="5257800"/>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70C0"/>
                </a:solidFill>
                <a:latin typeface="Time news roman"/>
              </a:rPr>
              <a:t> </a:t>
            </a:r>
            <a:r>
              <a:rPr lang="en-US" sz="3200" b="1" dirty="0" smtClean="0">
                <a:solidFill>
                  <a:srgbClr val="319729"/>
                </a:solidFill>
                <a:latin typeface="Time news roman"/>
              </a:rPr>
              <a:t>tẽn tò</a:t>
            </a:r>
            <a:endParaRPr lang="en-US" sz="3200" b="1" dirty="0">
              <a:solidFill>
                <a:srgbClr val="319729"/>
              </a:solidFill>
              <a:latin typeface="Time news roman"/>
            </a:endParaRPr>
          </a:p>
        </p:txBody>
      </p:sp>
      <p:sp>
        <p:nvSpPr>
          <p:cNvPr id="21" name="Text Box 7"/>
          <p:cNvSpPr txBox="1">
            <a:spLocks noChangeArrowheads="1"/>
          </p:cNvSpPr>
          <p:nvPr/>
        </p:nvSpPr>
        <p:spPr bwMode="auto">
          <a:xfrm>
            <a:off x="974188" y="5943600"/>
            <a:ext cx="2150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70C0"/>
                </a:solidFill>
                <a:latin typeface="Time news roman"/>
              </a:rPr>
              <a:t> </a:t>
            </a:r>
            <a:r>
              <a:rPr lang="en-US" sz="3200" b="1" dirty="0" smtClean="0">
                <a:solidFill>
                  <a:srgbClr val="319729"/>
                </a:solidFill>
                <a:latin typeface="Time news roman"/>
              </a:rPr>
              <a:t>lủi mất </a:t>
            </a:r>
            <a:endParaRPr lang="en-US" sz="3200" b="1" dirty="0">
              <a:solidFill>
                <a:srgbClr val="319729"/>
              </a:solidFill>
              <a:latin typeface="Time news roman"/>
            </a:endParaRPr>
          </a:p>
        </p:txBody>
      </p:sp>
      <p:pic>
        <p:nvPicPr>
          <p:cNvPr id="19"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6858000" y="5943600"/>
            <a:ext cx="1600200" cy="949325"/>
          </a:xfrm>
          <a:prstGeom prst="rect">
            <a:avLst/>
          </a:prstGeom>
          <a:noFill/>
          <a:ln>
            <a:noFill/>
          </a:ln>
        </p:spPr>
      </p:pic>
    </p:spTree>
    <p:custDataLst>
      <p:tags r:id="rId1"/>
    </p:custDataLst>
    <p:extLst>
      <p:ext uri="{BB962C8B-B14F-4D97-AF65-F5344CB8AC3E}">
        <p14:creationId xmlns:p14="http://schemas.microsoft.com/office/powerpoint/2010/main" val="3180509919"/>
      </p:ext>
    </p:extLst>
  </p:cSld>
  <p:clrMapOvr>
    <a:masterClrMapping/>
  </p:clrMapOvr>
  <mc:AlternateContent xmlns:mc="http://schemas.openxmlformats.org/markup-compatibility/2006" xmlns:p14="http://schemas.microsoft.com/office/powerpoint/2010/main">
    <mc:Choice Requires="p14">
      <p:transition spd="slow" p14:dur="2000" advTm="32691"/>
    </mc:Choice>
    <mc:Fallback xmlns="">
      <p:transition spd="slow" advTm="32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4"/>
            <a:ext cx="9144000" cy="6855139"/>
          </a:xfrm>
          <a:prstGeom prst="rect">
            <a:avLst/>
          </a:prstGeom>
        </p:spPr>
      </p:pic>
      <p:sp>
        <p:nvSpPr>
          <p:cNvPr id="123921" name="Rectangle 17"/>
          <p:cNvSpPr>
            <a:spLocks noChangeArrowheads="1"/>
          </p:cNvSpPr>
          <p:nvPr/>
        </p:nvSpPr>
        <p:spPr bwMode="auto">
          <a:xfrm>
            <a:off x="762000" y="2667011"/>
            <a:ext cx="8077200" cy="3477875"/>
          </a:xfrm>
          <a:prstGeom prst="rect">
            <a:avLst/>
          </a:prstGeom>
          <a:noFill/>
          <a:ln w="9525">
            <a:noFill/>
            <a:miter lim="800000"/>
            <a:headEnd/>
            <a:tailEnd/>
          </a:ln>
          <a:effectLst/>
        </p:spPr>
        <p:txBody>
          <a:bodyPr wrap="square">
            <a:spAutoFit/>
          </a:bodyPr>
          <a:lstStyle/>
          <a:p>
            <a:pPr>
              <a:buFontTx/>
              <a:buChar char="-"/>
            </a:pPr>
            <a:r>
              <a:rPr lang="en-US" sz="4400" i="1" dirty="0" smtClean="0">
                <a:latin typeface="Times New Roman" pitchFamily="18" charset="0"/>
                <a:cs typeface="Times New Roman" pitchFamily="18" charset="0"/>
              </a:rPr>
              <a:t> Chuyện </a:t>
            </a:r>
            <a:r>
              <a:rPr lang="en-US" sz="4400" b="1" i="1" dirty="0" smtClean="0">
                <a:solidFill>
                  <a:srgbClr val="FF0000"/>
                </a:solidFill>
                <a:latin typeface="Times New Roman" pitchFamily="18" charset="0"/>
                <a:cs typeface="Times New Roman" pitchFamily="18" charset="0"/>
              </a:rPr>
              <a:t>quan trọng </a:t>
            </a:r>
            <a:r>
              <a:rPr lang="en-US" sz="4400" i="1" dirty="0" smtClean="0">
                <a:latin typeface="Times New Roman" pitchFamily="18" charset="0"/>
                <a:cs typeface="Times New Roman" pitchFamily="18" charset="0"/>
              </a:rPr>
              <a:t>vậy mà bạn chẳng báo trước. </a:t>
            </a:r>
            <a:r>
              <a:rPr lang="en-US" sz="4400" i="1" dirty="0" err="1" smtClean="0">
                <a:latin typeface="Times New Roman" pitchFamily="18" charset="0"/>
                <a:cs typeface="Times New Roman" pitchFamily="18" charset="0"/>
              </a:rPr>
              <a:t>Quả</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tim</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để</a:t>
            </a:r>
            <a:r>
              <a:rPr lang="en-US" sz="4400" i="1" dirty="0" smtClean="0">
                <a:latin typeface="Times New Roman" pitchFamily="18" charset="0"/>
                <a:cs typeface="Times New Roman" pitchFamily="18" charset="0"/>
              </a:rPr>
              <a:t> ở </a:t>
            </a:r>
            <a:r>
              <a:rPr lang="en-US" sz="4400" i="1" dirty="0" err="1" smtClean="0">
                <a:latin typeface="Times New Roman" pitchFamily="18" charset="0"/>
                <a:cs typeface="Times New Roman" pitchFamily="18" charset="0"/>
              </a:rPr>
              <a:t>nhà</a:t>
            </a:r>
            <a:r>
              <a:rPr lang="en-US" sz="4400" i="1" smtClean="0">
                <a:latin typeface="Times New Roman" pitchFamily="18" charset="0"/>
                <a:cs typeface="Times New Roman" pitchFamily="18" charset="0"/>
              </a:rPr>
              <a:t>.  </a:t>
            </a:r>
            <a:r>
              <a:rPr lang="en-US" sz="4400" b="1" i="1" smtClean="0">
                <a:solidFill>
                  <a:srgbClr val="FF0000"/>
                </a:solidFill>
                <a:latin typeface="Times New Roman" pitchFamily="18" charset="0"/>
                <a:cs typeface="Times New Roman" pitchFamily="18" charset="0"/>
              </a:rPr>
              <a:t>Mau</a:t>
            </a:r>
            <a:r>
              <a:rPr lang="en-US" sz="4400" i="1"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đưa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về</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sẽ</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lấy</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tim</a:t>
            </a:r>
            <a:r>
              <a:rPr lang="en-US" sz="4400" i="1" dirty="0" smtClean="0">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dâng</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lên</a:t>
            </a:r>
            <a:r>
              <a:rPr lang="en-US" sz="4400" b="1" i="1" dirty="0" smtClean="0">
                <a:solidFill>
                  <a:srgbClr val="FF0000"/>
                </a:solidFill>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vua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của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bạn</a:t>
            </a:r>
            <a:r>
              <a:rPr lang="en-US" sz="4400" i="1" dirty="0" smtClean="0">
                <a:latin typeface="Times New Roman" pitchFamily="18" charset="0"/>
                <a:cs typeface="Times New Roman" pitchFamily="18" charset="0"/>
              </a:rPr>
              <a:t>.</a:t>
            </a:r>
          </a:p>
          <a:p>
            <a:endParaRPr lang="en-US" sz="4400" i="1" dirty="0" smtClean="0">
              <a:latin typeface="Times New Roman" pitchFamily="18" charset="0"/>
              <a:cs typeface="Times New Roman" pitchFamily="18" charset="0"/>
            </a:endParaRPr>
          </a:p>
        </p:txBody>
      </p:sp>
      <p:sp>
        <p:nvSpPr>
          <p:cNvPr id="123945" name="Line 41"/>
          <p:cNvSpPr>
            <a:spLocks noChangeShapeType="1"/>
          </p:cNvSpPr>
          <p:nvPr/>
        </p:nvSpPr>
        <p:spPr bwMode="auto">
          <a:xfrm flipH="1">
            <a:off x="4724400" y="3505200"/>
            <a:ext cx="152400" cy="457200"/>
          </a:xfrm>
          <a:prstGeom prst="line">
            <a:avLst/>
          </a:prstGeom>
          <a:noFill/>
          <a:ln w="38100">
            <a:solidFill>
              <a:srgbClr val="FF0000"/>
            </a:solidFill>
            <a:round/>
            <a:headEnd/>
            <a:tailEnd/>
          </a:ln>
          <a:effectLst/>
        </p:spPr>
        <p:txBody>
          <a:bodyPr/>
          <a:lstStyle/>
          <a:p>
            <a:endParaRPr lang="en-US"/>
          </a:p>
        </p:txBody>
      </p:sp>
      <p:sp>
        <p:nvSpPr>
          <p:cNvPr id="123946" name="Line 42"/>
          <p:cNvSpPr>
            <a:spLocks noChangeShapeType="1"/>
          </p:cNvSpPr>
          <p:nvPr/>
        </p:nvSpPr>
        <p:spPr bwMode="auto">
          <a:xfrm flipH="1">
            <a:off x="6468795" y="2743200"/>
            <a:ext cx="236806" cy="609600"/>
          </a:xfrm>
          <a:prstGeom prst="line">
            <a:avLst/>
          </a:prstGeom>
          <a:noFill/>
          <a:ln w="38100">
            <a:solidFill>
              <a:srgbClr val="FF0000"/>
            </a:solidFill>
            <a:round/>
            <a:headEnd/>
            <a:tailEnd/>
          </a:ln>
          <a:effectLst/>
        </p:spPr>
        <p:txBody>
          <a:bodyPr/>
          <a:lstStyle/>
          <a:p>
            <a:endParaRPr lang="en-US" dirty="0" smtClean="0"/>
          </a:p>
          <a:p>
            <a:endParaRPr lang="en-US" dirty="0" smtClean="0"/>
          </a:p>
          <a:p>
            <a:endParaRPr lang="en-US" dirty="0" smtClean="0"/>
          </a:p>
          <a:p>
            <a:endParaRPr lang="en-US" dirty="0"/>
          </a:p>
        </p:txBody>
      </p:sp>
      <p:sp>
        <p:nvSpPr>
          <p:cNvPr id="123949" name="Line 45"/>
          <p:cNvSpPr>
            <a:spLocks noChangeShapeType="1"/>
          </p:cNvSpPr>
          <p:nvPr/>
        </p:nvSpPr>
        <p:spPr bwMode="auto">
          <a:xfrm flipH="1">
            <a:off x="5867400" y="4800600"/>
            <a:ext cx="228600" cy="457200"/>
          </a:xfrm>
          <a:prstGeom prst="line">
            <a:avLst/>
          </a:prstGeom>
          <a:noFill/>
          <a:ln w="38100">
            <a:solidFill>
              <a:srgbClr val="FF0000"/>
            </a:solidFill>
            <a:round/>
            <a:headEnd/>
            <a:tailEnd/>
          </a:ln>
          <a:effectLst/>
        </p:spPr>
        <p:txBody>
          <a:bodyPr/>
          <a:lstStyle/>
          <a:p>
            <a:endParaRPr lang="en-US"/>
          </a:p>
        </p:txBody>
      </p:sp>
      <p:sp>
        <p:nvSpPr>
          <p:cNvPr id="123952" name="Line 48"/>
          <p:cNvSpPr>
            <a:spLocks noChangeShapeType="1"/>
          </p:cNvSpPr>
          <p:nvPr/>
        </p:nvSpPr>
        <p:spPr bwMode="auto">
          <a:xfrm flipH="1">
            <a:off x="1828800" y="4191000"/>
            <a:ext cx="152400" cy="457200"/>
          </a:xfrm>
          <a:prstGeom prst="line">
            <a:avLst/>
          </a:prstGeom>
          <a:noFill/>
          <a:ln w="38100">
            <a:solidFill>
              <a:srgbClr val="FF0000"/>
            </a:solidFill>
            <a:round/>
            <a:headEnd/>
            <a:tailEnd/>
          </a:ln>
          <a:effectLst/>
        </p:spPr>
        <p:txBody>
          <a:bodyPr/>
          <a:lstStyle/>
          <a:p>
            <a:endParaRPr lang="en-US"/>
          </a:p>
        </p:txBody>
      </p:sp>
      <p:sp>
        <p:nvSpPr>
          <p:cNvPr id="2" name="Rectangle 1"/>
          <p:cNvSpPr/>
          <p:nvPr/>
        </p:nvSpPr>
        <p:spPr>
          <a:xfrm>
            <a:off x="914400" y="1544360"/>
            <a:ext cx="7924800" cy="1046440"/>
          </a:xfrm>
          <a:prstGeom prst="rect">
            <a:avLst/>
          </a:prstGeom>
        </p:spPr>
        <p:txBody>
          <a:bodyPr wrap="square">
            <a:spAutoFit/>
          </a:bodyPr>
          <a:lstStyle/>
          <a:p>
            <a:r>
              <a:rPr lang="en-US" sz="4400" i="1" dirty="0" smtClean="0">
                <a:latin typeface="Times New Roman" pitchFamily="18" charset="0"/>
                <a:cs typeface="Times New Roman" pitchFamily="18" charset="0"/>
              </a:rPr>
              <a:t>-  Bạn </a:t>
            </a:r>
            <a:r>
              <a:rPr lang="en-US" sz="4400" i="1" dirty="0">
                <a:latin typeface="Times New Roman" pitchFamily="18" charset="0"/>
                <a:cs typeface="Times New Roman" pitchFamily="18" charset="0"/>
              </a:rPr>
              <a:t>là </a:t>
            </a:r>
            <a:r>
              <a:rPr lang="en-US" sz="4400" i="1" dirty="0">
                <a:solidFill>
                  <a:srgbClr val="FF0000"/>
                </a:solidFill>
                <a:latin typeface="Times New Roman" pitchFamily="18" charset="0"/>
                <a:cs typeface="Times New Roman" pitchFamily="18" charset="0"/>
              </a:rPr>
              <a:t>ai</a:t>
            </a:r>
            <a:r>
              <a:rPr lang="en-US" sz="4400" i="1" dirty="0">
                <a:latin typeface="Times New Roman" pitchFamily="18" charset="0"/>
                <a:cs typeface="Times New Roman" pitchFamily="18" charset="0"/>
              </a:rPr>
              <a:t>? Vì sao bạn </a:t>
            </a:r>
            <a:r>
              <a:rPr lang="en-US" sz="4400" b="1" i="1" dirty="0">
                <a:solidFill>
                  <a:srgbClr val="FF0000"/>
                </a:solidFill>
                <a:latin typeface="Times New Roman" pitchFamily="18" charset="0"/>
                <a:cs typeface="Times New Roman" pitchFamily="18" charset="0"/>
              </a:rPr>
              <a:t>khóc</a:t>
            </a:r>
            <a:r>
              <a:rPr lang="en-US" sz="4400" i="1" dirty="0" smtClean="0">
                <a:latin typeface="Times New Roman" pitchFamily="18" charset="0"/>
                <a:cs typeface="Times New Roman" pitchFamily="18" charset="0"/>
              </a:rPr>
              <a:t>?</a:t>
            </a:r>
            <a:r>
              <a:rPr lang="en-US" sz="4400" i="1" dirty="0">
                <a:latin typeface="Times New Roman" pitchFamily="18" charset="0"/>
                <a:cs typeface="Times New Roman" pitchFamily="18" charset="0"/>
              </a:rPr>
              <a:t> </a:t>
            </a:r>
            <a:endParaRPr lang="en-US" sz="4400" i="1" dirty="0" smtClean="0">
              <a:latin typeface="Times New Roman" pitchFamily="18" charset="0"/>
              <a:cs typeface="Times New Roman" pitchFamily="18" charset="0"/>
            </a:endParaRPr>
          </a:p>
          <a:p>
            <a:endParaRPr lang="en-US" i="1" dirty="0">
              <a:latin typeface="Times New Roman" pitchFamily="18" charset="0"/>
              <a:cs typeface="Times New Roman" pitchFamily="18" charset="0"/>
            </a:endParaRPr>
          </a:p>
        </p:txBody>
      </p:sp>
      <p:sp>
        <p:nvSpPr>
          <p:cNvPr id="18" name="Line 45"/>
          <p:cNvSpPr>
            <a:spLocks noChangeShapeType="1"/>
          </p:cNvSpPr>
          <p:nvPr/>
        </p:nvSpPr>
        <p:spPr bwMode="auto">
          <a:xfrm flipH="1">
            <a:off x="3733800" y="1676400"/>
            <a:ext cx="228600" cy="533400"/>
          </a:xfrm>
          <a:prstGeom prst="line">
            <a:avLst/>
          </a:prstGeom>
          <a:noFill/>
          <a:ln w="38100">
            <a:solidFill>
              <a:srgbClr val="FF0000"/>
            </a:solidFill>
            <a:round/>
            <a:headEnd/>
            <a:tailEnd/>
          </a:ln>
          <a:effectLst/>
        </p:spPr>
        <p:txBody>
          <a:bodyPr/>
          <a:lstStyle/>
          <a:p>
            <a:endParaRPr lang="en-US"/>
          </a:p>
        </p:txBody>
      </p:sp>
      <p:sp>
        <p:nvSpPr>
          <p:cNvPr id="19" name="Line 45"/>
          <p:cNvSpPr>
            <a:spLocks noChangeShapeType="1"/>
          </p:cNvSpPr>
          <p:nvPr/>
        </p:nvSpPr>
        <p:spPr bwMode="auto">
          <a:xfrm flipH="1">
            <a:off x="7696200" y="1696760"/>
            <a:ext cx="228600" cy="513040"/>
          </a:xfrm>
          <a:prstGeom prst="line">
            <a:avLst/>
          </a:prstGeom>
          <a:noFill/>
          <a:ln w="38100">
            <a:solidFill>
              <a:srgbClr val="FF0000"/>
            </a:solidFill>
            <a:round/>
            <a:headEnd/>
            <a:tailEnd/>
          </a:ln>
          <a:effectLst/>
        </p:spPr>
        <p:txBody>
          <a:bodyPr/>
          <a:lstStyle/>
          <a:p>
            <a:endParaRPr lang="en-US"/>
          </a:p>
        </p:txBody>
      </p:sp>
      <p:sp>
        <p:nvSpPr>
          <p:cNvPr id="12" name="TextBox 11"/>
          <p:cNvSpPr txBox="1"/>
          <p:nvPr/>
        </p:nvSpPr>
        <p:spPr>
          <a:xfrm>
            <a:off x="90044" y="344269"/>
            <a:ext cx="3948555" cy="707886"/>
          </a:xfrm>
          <a:prstGeom prst="rect">
            <a:avLst/>
          </a:prstGeom>
          <a:noFill/>
        </p:spPr>
        <p:txBody>
          <a:bodyPr wrap="square" rtlCol="0">
            <a:spAutoFit/>
          </a:bodyPr>
          <a:lstStyle/>
          <a:p>
            <a:r>
              <a:rPr lang="en-US" sz="4000" b="1" u="sng" dirty="0" err="1" smtClean="0">
                <a:solidFill>
                  <a:srgbClr val="0000CC"/>
                </a:solidFill>
                <a:latin typeface="Times New Roman" pitchFamily="18" charset="0"/>
                <a:cs typeface="Times New Roman" pitchFamily="18" charset="0"/>
              </a:rPr>
              <a:t>Luyện</a:t>
            </a:r>
            <a:r>
              <a:rPr lang="en-US" sz="4000" b="1" u="sng" dirty="0" smtClean="0">
                <a:solidFill>
                  <a:srgbClr val="0000CC"/>
                </a:solidFill>
                <a:latin typeface="Times New Roman" pitchFamily="18" charset="0"/>
                <a:cs typeface="Times New Roman" pitchFamily="18" charset="0"/>
              </a:rPr>
              <a:t> </a:t>
            </a:r>
            <a:r>
              <a:rPr lang="en-US" sz="4000" b="1" u="sng" dirty="0" err="1" smtClean="0">
                <a:solidFill>
                  <a:srgbClr val="0000CC"/>
                </a:solidFill>
                <a:latin typeface="Times New Roman" pitchFamily="18" charset="0"/>
                <a:cs typeface="Times New Roman" pitchFamily="18" charset="0"/>
              </a:rPr>
              <a:t>đọc</a:t>
            </a:r>
            <a:r>
              <a:rPr lang="en-US" sz="4000" b="1" u="sng" dirty="0" smtClean="0">
                <a:solidFill>
                  <a:srgbClr val="0000CC"/>
                </a:solidFill>
                <a:latin typeface="Times New Roman" pitchFamily="18" charset="0"/>
                <a:cs typeface="Times New Roman" pitchFamily="18" charset="0"/>
              </a:rPr>
              <a:t> </a:t>
            </a:r>
            <a:r>
              <a:rPr lang="en-US" sz="4000" b="1" u="sng" dirty="0" err="1" smtClean="0">
                <a:solidFill>
                  <a:srgbClr val="0000CC"/>
                </a:solidFill>
                <a:latin typeface="Times New Roman" pitchFamily="18" charset="0"/>
                <a:cs typeface="Times New Roman" pitchFamily="18" charset="0"/>
              </a:rPr>
              <a:t>câu</a:t>
            </a:r>
            <a:r>
              <a:rPr lang="en-US" sz="4000" b="1" u="sng" dirty="0" smtClean="0">
                <a:solidFill>
                  <a:srgbClr val="0000CC"/>
                </a:solidFill>
                <a:latin typeface="Times New Roman" pitchFamily="18" charset="0"/>
                <a:cs typeface="Times New Roman" pitchFamily="18" charset="0"/>
              </a:rPr>
              <a:t>: </a:t>
            </a:r>
            <a:endParaRPr lang="en-US" sz="4000" b="1" u="sng" dirty="0">
              <a:solidFill>
                <a:srgbClr val="0000CC"/>
              </a:solidFill>
              <a:latin typeface="Times New Roman" pitchFamily="18" charset="0"/>
              <a:cs typeface="Times New Roman" pitchFamily="18" charset="0"/>
            </a:endParaRPr>
          </a:p>
        </p:txBody>
      </p:sp>
      <p:sp>
        <p:nvSpPr>
          <p:cNvPr id="14" name="Line 45"/>
          <p:cNvSpPr>
            <a:spLocks noChangeShapeType="1"/>
          </p:cNvSpPr>
          <p:nvPr/>
        </p:nvSpPr>
        <p:spPr bwMode="auto">
          <a:xfrm flipH="1">
            <a:off x="5638800" y="4191000"/>
            <a:ext cx="228600" cy="457200"/>
          </a:xfrm>
          <a:prstGeom prst="line">
            <a:avLst/>
          </a:prstGeom>
          <a:noFill/>
          <a:ln w="38100">
            <a:solidFill>
              <a:srgbClr val="FF0000"/>
            </a:solidFill>
            <a:round/>
            <a:headEnd/>
            <a:tailEnd/>
          </a:ln>
          <a:effectLst/>
        </p:spPr>
        <p:txBody>
          <a:bodyPr/>
          <a:lstStyle/>
          <a:p>
            <a:endParaRPr lang="en-US"/>
          </a:p>
        </p:txBody>
      </p:sp>
      <p:sp>
        <p:nvSpPr>
          <p:cNvPr id="15" name="Line 45"/>
          <p:cNvSpPr>
            <a:spLocks noChangeShapeType="1"/>
          </p:cNvSpPr>
          <p:nvPr/>
        </p:nvSpPr>
        <p:spPr bwMode="auto">
          <a:xfrm flipH="1">
            <a:off x="7772400" y="1676400"/>
            <a:ext cx="228600" cy="513040"/>
          </a:xfrm>
          <a:prstGeom prst="line">
            <a:avLst/>
          </a:prstGeom>
          <a:noFill/>
          <a:ln w="38100">
            <a:solidFill>
              <a:srgbClr val="FF0000"/>
            </a:solidFill>
            <a:round/>
            <a:headEnd/>
            <a:tailEnd/>
          </a:ln>
          <a:effectLst/>
        </p:spPr>
        <p:txBody>
          <a:bodyPr/>
          <a:lstStyle/>
          <a:p>
            <a:endParaRPr lang="en-US"/>
          </a:p>
        </p:txBody>
      </p:sp>
      <p:sp>
        <p:nvSpPr>
          <p:cNvPr id="16" name="Line 45"/>
          <p:cNvSpPr>
            <a:spLocks noChangeShapeType="1"/>
          </p:cNvSpPr>
          <p:nvPr/>
        </p:nvSpPr>
        <p:spPr bwMode="auto">
          <a:xfrm flipH="1">
            <a:off x="5943600" y="4800600"/>
            <a:ext cx="228600" cy="457200"/>
          </a:xfrm>
          <a:prstGeom prst="line">
            <a:avLst/>
          </a:prstGeom>
          <a:noFill/>
          <a:ln w="38100">
            <a:solidFill>
              <a:srgbClr val="FF0000"/>
            </a:solidFill>
            <a:round/>
            <a:headEnd/>
            <a:tailEnd/>
          </a:ln>
          <a:effectLst/>
        </p:spPr>
        <p:txBody>
          <a:bodyPr/>
          <a:lstStyle/>
          <a:p>
            <a:endParaRPr lang="en-US"/>
          </a:p>
        </p:txBody>
      </p:sp>
      <p:sp>
        <p:nvSpPr>
          <p:cNvPr id="17" name="Line 45"/>
          <p:cNvSpPr>
            <a:spLocks noChangeShapeType="1"/>
          </p:cNvSpPr>
          <p:nvPr/>
        </p:nvSpPr>
        <p:spPr bwMode="auto">
          <a:xfrm flipH="1">
            <a:off x="3810000" y="1676400"/>
            <a:ext cx="228600" cy="533400"/>
          </a:xfrm>
          <a:prstGeom prst="line">
            <a:avLst/>
          </a:prstGeom>
          <a:noFill/>
          <a:ln w="38100">
            <a:solidFill>
              <a:srgbClr val="FF0000"/>
            </a:solidFill>
            <a:round/>
            <a:headEnd/>
            <a:tailEnd/>
          </a:ln>
          <a:effectLst/>
        </p:spPr>
        <p:txBody>
          <a:bodyPr/>
          <a:lstStyle/>
          <a:p>
            <a:endParaRPr lang="en-US"/>
          </a:p>
        </p:txBody>
      </p:sp>
      <p:sp>
        <p:nvSpPr>
          <p:cNvPr id="20" name="Line 41"/>
          <p:cNvSpPr>
            <a:spLocks noChangeShapeType="1"/>
          </p:cNvSpPr>
          <p:nvPr/>
        </p:nvSpPr>
        <p:spPr bwMode="auto">
          <a:xfrm flipH="1">
            <a:off x="4648200" y="3505200"/>
            <a:ext cx="152400" cy="457200"/>
          </a:xfrm>
          <a:prstGeom prst="line">
            <a:avLst/>
          </a:prstGeom>
          <a:noFill/>
          <a:ln w="38100">
            <a:solidFill>
              <a:srgbClr val="FF0000"/>
            </a:solidFill>
            <a:round/>
            <a:headEnd/>
            <a:tailEnd/>
          </a:ln>
          <a:effectLst/>
        </p:spPr>
        <p:txBody>
          <a:bodyPr/>
          <a:lstStyle/>
          <a:p>
            <a:endParaRPr lang="en-US"/>
          </a:p>
        </p:txBody>
      </p:sp>
      <p:sp>
        <p:nvSpPr>
          <p:cNvPr id="21" name="Line 48"/>
          <p:cNvSpPr>
            <a:spLocks noChangeShapeType="1"/>
          </p:cNvSpPr>
          <p:nvPr/>
        </p:nvSpPr>
        <p:spPr bwMode="auto">
          <a:xfrm flipH="1">
            <a:off x="1905000" y="4191000"/>
            <a:ext cx="152400" cy="457200"/>
          </a:xfrm>
          <a:prstGeom prst="line">
            <a:avLst/>
          </a:prstGeom>
          <a:noFill/>
          <a:ln w="38100">
            <a:solidFill>
              <a:srgbClr val="FF0000"/>
            </a:solidFill>
            <a:round/>
            <a:headEnd/>
            <a:tailEnd/>
          </a:ln>
          <a:effectLst/>
        </p:spPr>
        <p:txBody>
          <a:bodyPr/>
          <a:lstStyle/>
          <a:p>
            <a:endParaRPr lang="en-US"/>
          </a:p>
        </p:txBody>
      </p:sp>
      <p:pic>
        <p:nvPicPr>
          <p:cNvPr id="22"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838" y="-24817"/>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Cartoon crocodile isolated on white background - Stock ..."/>
          <p:cNvPicPr/>
          <p:nvPr/>
        </p:nvPicPr>
        <p:blipFill>
          <a:blip r:embed="rId5" cstate="print">
            <a:extLst>
              <a:ext uri="{BEBA8EAE-BF5A-486C-A8C5-ECC9F3942E4B}">
                <a14:imgProps xmlns:a14="http://schemas.microsoft.com/office/drawing/2010/main">
                  <a14:imgLayer r:embed="rId6">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228600" y="5964556"/>
            <a:ext cx="1600200" cy="94932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188"/>
    </mc:Choice>
    <mc:Fallback xmlns="">
      <p:transition spd="slow" advTm="45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921"/>
                                        </p:tgtEl>
                                        <p:attrNameLst>
                                          <p:attrName>style.visibility</p:attrName>
                                        </p:attrNameLst>
                                      </p:cBhvr>
                                      <p:to>
                                        <p:strVal val="visible"/>
                                      </p:to>
                                    </p:set>
                                    <p:anim calcmode="lin" valueType="num">
                                      <p:cBhvr>
                                        <p:cTn id="7" dur="500" fill="hold"/>
                                        <p:tgtEl>
                                          <p:spTgt spid="123921"/>
                                        </p:tgtEl>
                                        <p:attrNameLst>
                                          <p:attrName>ppt_w</p:attrName>
                                        </p:attrNameLst>
                                      </p:cBhvr>
                                      <p:tavLst>
                                        <p:tav tm="0">
                                          <p:val>
                                            <p:fltVal val="0"/>
                                          </p:val>
                                        </p:tav>
                                        <p:tav tm="100000">
                                          <p:val>
                                            <p:strVal val="#ppt_w"/>
                                          </p:val>
                                        </p:tav>
                                      </p:tavLst>
                                    </p:anim>
                                    <p:anim calcmode="lin" valueType="num">
                                      <p:cBhvr>
                                        <p:cTn id="8" dur="500" fill="hold"/>
                                        <p:tgtEl>
                                          <p:spTgt spid="123921"/>
                                        </p:tgtEl>
                                        <p:attrNameLst>
                                          <p:attrName>ppt_h</p:attrName>
                                        </p:attrNameLst>
                                      </p:cBhvr>
                                      <p:tavLst>
                                        <p:tav tm="0">
                                          <p:val>
                                            <p:fltVal val="0"/>
                                          </p:val>
                                        </p:tav>
                                        <p:tav tm="100000">
                                          <p:val>
                                            <p:strVal val="#ppt_h"/>
                                          </p:val>
                                        </p:tav>
                                      </p:tavLst>
                                    </p:anim>
                                    <p:animEffect transition="in" filter="fade">
                                      <p:cBhvr>
                                        <p:cTn id="9" dur="500"/>
                                        <p:tgtEl>
                                          <p:spTgt spid="1239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3946"/>
                                        </p:tgtEl>
                                        <p:attrNameLst>
                                          <p:attrName>style.visibility</p:attrName>
                                        </p:attrNameLst>
                                      </p:cBhvr>
                                      <p:to>
                                        <p:strVal val="visible"/>
                                      </p:to>
                                    </p:set>
                                    <p:anim calcmode="lin" valueType="num">
                                      <p:cBhvr additive="base">
                                        <p:cTn id="14" dur="500" fill="hold"/>
                                        <p:tgtEl>
                                          <p:spTgt spid="123946"/>
                                        </p:tgtEl>
                                        <p:attrNameLst>
                                          <p:attrName>ppt_x</p:attrName>
                                        </p:attrNameLst>
                                      </p:cBhvr>
                                      <p:tavLst>
                                        <p:tav tm="0">
                                          <p:val>
                                            <p:strVal val="#ppt_x"/>
                                          </p:val>
                                        </p:tav>
                                        <p:tav tm="100000">
                                          <p:val>
                                            <p:strVal val="#ppt_x"/>
                                          </p:val>
                                        </p:tav>
                                      </p:tavLst>
                                    </p:anim>
                                    <p:anim calcmode="lin" valueType="num">
                                      <p:cBhvr additive="base">
                                        <p:cTn id="15" dur="500" fill="hold"/>
                                        <p:tgtEl>
                                          <p:spTgt spid="12394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3945"/>
                                        </p:tgtEl>
                                        <p:attrNameLst>
                                          <p:attrName>style.visibility</p:attrName>
                                        </p:attrNameLst>
                                      </p:cBhvr>
                                      <p:to>
                                        <p:strVal val="visible"/>
                                      </p:to>
                                    </p:set>
                                    <p:anim calcmode="lin" valueType="num">
                                      <p:cBhvr additive="base">
                                        <p:cTn id="18" dur="500" fill="hold"/>
                                        <p:tgtEl>
                                          <p:spTgt spid="123945"/>
                                        </p:tgtEl>
                                        <p:attrNameLst>
                                          <p:attrName>ppt_x</p:attrName>
                                        </p:attrNameLst>
                                      </p:cBhvr>
                                      <p:tavLst>
                                        <p:tav tm="0">
                                          <p:val>
                                            <p:strVal val="#ppt_x"/>
                                          </p:val>
                                        </p:tav>
                                        <p:tav tm="100000">
                                          <p:val>
                                            <p:strVal val="#ppt_x"/>
                                          </p:val>
                                        </p:tav>
                                      </p:tavLst>
                                    </p:anim>
                                    <p:anim calcmode="lin" valueType="num">
                                      <p:cBhvr additive="base">
                                        <p:cTn id="19" dur="500" fill="hold"/>
                                        <p:tgtEl>
                                          <p:spTgt spid="12394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3952"/>
                                        </p:tgtEl>
                                        <p:attrNameLst>
                                          <p:attrName>style.visibility</p:attrName>
                                        </p:attrNameLst>
                                      </p:cBhvr>
                                      <p:to>
                                        <p:strVal val="visible"/>
                                      </p:to>
                                    </p:set>
                                    <p:anim calcmode="lin" valueType="num">
                                      <p:cBhvr additive="base">
                                        <p:cTn id="22" dur="500" fill="hold"/>
                                        <p:tgtEl>
                                          <p:spTgt spid="123952"/>
                                        </p:tgtEl>
                                        <p:attrNameLst>
                                          <p:attrName>ppt_x</p:attrName>
                                        </p:attrNameLst>
                                      </p:cBhvr>
                                      <p:tavLst>
                                        <p:tav tm="0">
                                          <p:val>
                                            <p:strVal val="#ppt_x"/>
                                          </p:val>
                                        </p:tav>
                                        <p:tav tm="100000">
                                          <p:val>
                                            <p:strVal val="#ppt_x"/>
                                          </p:val>
                                        </p:tav>
                                      </p:tavLst>
                                    </p:anim>
                                    <p:anim calcmode="lin" valueType="num">
                                      <p:cBhvr additive="base">
                                        <p:cTn id="23" dur="500" fill="hold"/>
                                        <p:tgtEl>
                                          <p:spTgt spid="12395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3949"/>
                                        </p:tgtEl>
                                        <p:attrNameLst>
                                          <p:attrName>style.visibility</p:attrName>
                                        </p:attrNameLst>
                                      </p:cBhvr>
                                      <p:to>
                                        <p:strVal val="visible"/>
                                      </p:to>
                                    </p:set>
                                    <p:anim calcmode="lin" valueType="num">
                                      <p:cBhvr additive="base">
                                        <p:cTn id="26" dur="500" fill="hold"/>
                                        <p:tgtEl>
                                          <p:spTgt spid="123949"/>
                                        </p:tgtEl>
                                        <p:attrNameLst>
                                          <p:attrName>ppt_x</p:attrName>
                                        </p:attrNameLst>
                                      </p:cBhvr>
                                      <p:tavLst>
                                        <p:tav tm="0">
                                          <p:val>
                                            <p:strVal val="#ppt_x"/>
                                          </p:val>
                                        </p:tav>
                                        <p:tav tm="100000">
                                          <p:val>
                                            <p:strVal val="#ppt_x"/>
                                          </p:val>
                                        </p:tav>
                                      </p:tavLst>
                                    </p:anim>
                                    <p:anim calcmode="lin" valueType="num">
                                      <p:cBhvr additive="base">
                                        <p:cTn id="27" dur="500" fill="hold"/>
                                        <p:tgtEl>
                                          <p:spTgt spid="12394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1" grpId="0"/>
      <p:bldP spid="123945" grpId="0" animBg="1"/>
      <p:bldP spid="123946" grpId="0" animBg="1"/>
      <p:bldP spid="123949" grpId="0" animBg="1"/>
      <p:bldP spid="123952" grpId="0" animBg="1"/>
      <p:bldP spid="18" grpId="0" animBg="1"/>
      <p:bldP spid="19" grpId="0" animBg="1"/>
      <p:bldP spid="14" grpId="0" animBg="1"/>
      <p:bldP spid="15" grpId="0" animBg="1"/>
      <p:bldP spid="16" grpId="0" animBg="1"/>
      <p:bldP spid="17"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5000" y="228600"/>
            <a:ext cx="4800600" cy="14478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VnAvant" pitchFamily="34" charset="0"/>
                <a:cs typeface="Times New Roman" pitchFamily="18" charset="0"/>
              </a:rPr>
              <a:t>Giải nghĩa từ</a:t>
            </a:r>
            <a:endParaRPr lang="en-US" sz="4000" b="1" dirty="0">
              <a:solidFill>
                <a:srgbClr val="FF0000"/>
              </a:solidFill>
              <a:latin typeface=".VnAvant" pitchFamily="34" charset="0"/>
              <a:cs typeface="Times New Roman" pitchFamily="18" charset="0"/>
            </a:endParaRPr>
          </a:p>
        </p:txBody>
      </p:sp>
      <p:sp>
        <p:nvSpPr>
          <p:cNvPr id="16" name="Text Box 11"/>
          <p:cNvSpPr txBox="1">
            <a:spLocks noChangeArrowheads="1"/>
          </p:cNvSpPr>
          <p:nvPr/>
        </p:nvSpPr>
        <p:spPr bwMode="auto">
          <a:xfrm>
            <a:off x="609600" y="1981214"/>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000" b="1" dirty="0" err="1">
                <a:solidFill>
                  <a:srgbClr val="0000CC"/>
                </a:solidFill>
                <a:latin typeface="Time news roman"/>
              </a:rPr>
              <a:t>D</a:t>
            </a:r>
            <a:r>
              <a:rPr lang="en-US" sz="3000" b="1" dirty="0" err="1" smtClean="0">
                <a:solidFill>
                  <a:srgbClr val="0000CC"/>
                </a:solidFill>
                <a:latin typeface="Time news roman"/>
              </a:rPr>
              <a:t>ài</a:t>
            </a:r>
            <a:r>
              <a:rPr lang="en-US" sz="3000" b="1" dirty="0" smtClean="0">
                <a:solidFill>
                  <a:srgbClr val="0000CC"/>
                </a:solidFill>
                <a:latin typeface="Time news roman"/>
              </a:rPr>
              <a:t> thượt : </a:t>
            </a:r>
            <a:r>
              <a:rPr lang="en-US" sz="3000" b="1" dirty="0" smtClean="0">
                <a:solidFill>
                  <a:srgbClr val="319729"/>
                </a:solidFill>
                <a:latin typeface="Time news roman"/>
              </a:rPr>
              <a:t>dài quá mức bình thường.</a:t>
            </a:r>
            <a:endParaRPr lang="en-US" sz="3000" b="1" dirty="0">
              <a:solidFill>
                <a:srgbClr val="319729"/>
              </a:solidFill>
              <a:latin typeface="Time news roman"/>
            </a:endParaRPr>
          </a:p>
        </p:txBody>
      </p:sp>
      <p:sp>
        <p:nvSpPr>
          <p:cNvPr id="17" name="Text Box 9"/>
          <p:cNvSpPr txBox="1">
            <a:spLocks noChangeArrowheads="1"/>
          </p:cNvSpPr>
          <p:nvPr/>
        </p:nvSpPr>
        <p:spPr bwMode="auto">
          <a:xfrm>
            <a:off x="609600" y="2819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99"/>
                </a:solidFill>
                <a:latin typeface="Time news roman"/>
              </a:rPr>
              <a:t> </a:t>
            </a:r>
            <a:r>
              <a:rPr lang="en-US" sz="3000" b="1" smtClean="0">
                <a:solidFill>
                  <a:srgbClr val="0000CC"/>
                </a:solidFill>
                <a:latin typeface="Time news roman"/>
              </a:rPr>
              <a:t>Ti hí </a:t>
            </a:r>
            <a:r>
              <a:rPr lang="en-US" sz="3000" b="1" dirty="0" smtClean="0">
                <a:solidFill>
                  <a:srgbClr val="0000CC"/>
                </a:solidFill>
                <a:latin typeface="Time news roman"/>
              </a:rPr>
              <a:t>: </a:t>
            </a:r>
            <a:r>
              <a:rPr lang="en-US" sz="3000" b="1" dirty="0" smtClean="0">
                <a:solidFill>
                  <a:srgbClr val="319729"/>
                </a:solidFill>
                <a:latin typeface="Time news roman"/>
              </a:rPr>
              <a:t>(mắt) quá hẹp, nhỏ.</a:t>
            </a:r>
            <a:endParaRPr lang="en-US" sz="3000" b="1" dirty="0">
              <a:solidFill>
                <a:srgbClr val="319729"/>
              </a:solidFill>
              <a:latin typeface="Time news roman"/>
            </a:endParaRPr>
          </a:p>
        </p:txBody>
      </p:sp>
      <p:sp>
        <p:nvSpPr>
          <p:cNvPr id="18" name="Text Box 8"/>
          <p:cNvSpPr txBox="1">
            <a:spLocks noChangeArrowheads="1"/>
          </p:cNvSpPr>
          <p:nvPr/>
        </p:nvSpPr>
        <p:spPr bwMode="auto">
          <a:xfrm>
            <a:off x="609600" y="3657603"/>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99"/>
                </a:solidFill>
                <a:latin typeface="Time news roman"/>
              </a:rPr>
              <a:t> </a:t>
            </a:r>
            <a:r>
              <a:rPr lang="en-US" sz="3000" b="1" dirty="0">
                <a:solidFill>
                  <a:srgbClr val="0000CC"/>
                </a:solidFill>
                <a:latin typeface="Time news roman"/>
              </a:rPr>
              <a:t>T</a:t>
            </a:r>
            <a:r>
              <a:rPr lang="en-US" sz="3000" b="1" smtClean="0">
                <a:solidFill>
                  <a:srgbClr val="0000CC"/>
                </a:solidFill>
                <a:latin typeface="Time news roman"/>
              </a:rPr>
              <a:t>rấn </a:t>
            </a:r>
            <a:r>
              <a:rPr lang="en-US" sz="3000" b="1" dirty="0" smtClean="0">
                <a:solidFill>
                  <a:srgbClr val="0000CC"/>
                </a:solidFill>
                <a:latin typeface="Time news roman"/>
              </a:rPr>
              <a:t>tĩnh : </a:t>
            </a:r>
            <a:r>
              <a:rPr lang="en-US" sz="3000" b="1" dirty="0" smtClean="0">
                <a:solidFill>
                  <a:srgbClr val="319729"/>
                </a:solidFill>
                <a:latin typeface="Time news roman"/>
              </a:rPr>
              <a:t>lấy lại bình tĩnh.</a:t>
            </a:r>
            <a:endParaRPr lang="en-US" sz="3000" b="1" dirty="0">
              <a:solidFill>
                <a:srgbClr val="319729"/>
              </a:solidFill>
              <a:latin typeface="Time news roman"/>
            </a:endParaRPr>
          </a:p>
        </p:txBody>
      </p:sp>
      <p:sp>
        <p:nvSpPr>
          <p:cNvPr id="20" name="Text Box 13"/>
          <p:cNvSpPr txBox="1">
            <a:spLocks noChangeArrowheads="1"/>
          </p:cNvSpPr>
          <p:nvPr/>
        </p:nvSpPr>
        <p:spPr bwMode="auto">
          <a:xfrm>
            <a:off x="609600" y="4495814"/>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FF"/>
                </a:solidFill>
                <a:latin typeface="Time news roman"/>
              </a:rPr>
              <a:t> </a:t>
            </a:r>
            <a:r>
              <a:rPr lang="en-US" sz="3000" b="1" dirty="0">
                <a:solidFill>
                  <a:srgbClr val="0000CC"/>
                </a:solidFill>
                <a:latin typeface="Time news roman"/>
              </a:rPr>
              <a:t>B</a:t>
            </a:r>
            <a:r>
              <a:rPr lang="en-US" sz="3000" b="1" smtClean="0">
                <a:solidFill>
                  <a:srgbClr val="0000CC"/>
                </a:solidFill>
                <a:latin typeface="Time news roman"/>
              </a:rPr>
              <a:t>ội </a:t>
            </a:r>
            <a:r>
              <a:rPr lang="en-US" sz="3000" b="1" dirty="0" smtClean="0">
                <a:solidFill>
                  <a:srgbClr val="0000CC"/>
                </a:solidFill>
                <a:latin typeface="Time news roman"/>
              </a:rPr>
              <a:t>bạc : </a:t>
            </a:r>
            <a:r>
              <a:rPr lang="en-US" sz="3000" b="1" dirty="0" smtClean="0">
                <a:solidFill>
                  <a:srgbClr val="319729"/>
                </a:solidFill>
                <a:latin typeface="Time news roman"/>
              </a:rPr>
              <a:t>xử tệ với người đã cứu giúp mình.</a:t>
            </a:r>
            <a:endParaRPr lang="en-US" sz="3000" b="1" dirty="0">
              <a:solidFill>
                <a:srgbClr val="319729"/>
              </a:solidFill>
              <a:latin typeface="Time news roman"/>
            </a:endParaRPr>
          </a:p>
        </p:txBody>
      </p:sp>
      <p:sp>
        <p:nvSpPr>
          <p:cNvPr id="21" name="Text Box 7"/>
          <p:cNvSpPr txBox="1">
            <a:spLocks noChangeArrowheads="1"/>
          </p:cNvSpPr>
          <p:nvPr/>
        </p:nvSpPr>
        <p:spPr bwMode="auto">
          <a:xfrm>
            <a:off x="571500" y="5334000"/>
            <a:ext cx="857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CC"/>
                </a:solidFill>
                <a:latin typeface="Time news roman"/>
              </a:rPr>
              <a:t> </a:t>
            </a:r>
            <a:r>
              <a:rPr lang="en-US" sz="3000" b="1" dirty="0">
                <a:solidFill>
                  <a:srgbClr val="0000CC"/>
                </a:solidFill>
                <a:latin typeface="Time news roman"/>
              </a:rPr>
              <a:t>T</a:t>
            </a:r>
            <a:r>
              <a:rPr lang="en-US" sz="3000" b="1" smtClean="0">
                <a:solidFill>
                  <a:srgbClr val="0000CC"/>
                </a:solidFill>
                <a:latin typeface="Time news roman"/>
              </a:rPr>
              <a:t>ẽn </a:t>
            </a:r>
            <a:r>
              <a:rPr lang="en-US" sz="3000" b="1" dirty="0" smtClean="0">
                <a:solidFill>
                  <a:srgbClr val="0000CC"/>
                </a:solidFill>
                <a:latin typeface="Time news roman"/>
              </a:rPr>
              <a:t>tò : </a:t>
            </a:r>
            <a:r>
              <a:rPr lang="en-US" sz="3000" b="1" dirty="0" smtClean="0">
                <a:solidFill>
                  <a:srgbClr val="319729"/>
                </a:solidFill>
                <a:latin typeface="Time news roman"/>
              </a:rPr>
              <a:t>xấu hổ (mắc cỡ).</a:t>
            </a:r>
            <a:endParaRPr lang="en-US" sz="3000" b="1" dirty="0">
              <a:solidFill>
                <a:srgbClr val="319729"/>
              </a:solidFill>
              <a:latin typeface="Time news roman"/>
            </a:endParaRPr>
          </a:p>
        </p:txBody>
      </p:sp>
      <p:pic>
        <p:nvPicPr>
          <p:cNvPr id="8"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24" y="76200"/>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rtoon crocodile isolated on white background - Stock ..."/>
          <p:cNvPicPr/>
          <p:nvPr/>
        </p:nvPicPr>
        <p:blipFill>
          <a:blip r:embed="rId5" cstate="print">
            <a:extLst>
              <a:ext uri="{BEBA8EAE-BF5A-486C-A8C5-ECC9F3942E4B}">
                <a14:imgProps xmlns:a14="http://schemas.microsoft.com/office/drawing/2010/main">
                  <a14:imgLayer r:embed="rId6">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0" y="6019800"/>
            <a:ext cx="1600200" cy="949325"/>
          </a:xfrm>
          <a:prstGeom prst="rect">
            <a:avLst/>
          </a:prstGeom>
          <a:noFill/>
          <a:ln>
            <a:noFill/>
          </a:ln>
        </p:spPr>
      </p:pic>
    </p:spTree>
    <p:custDataLst>
      <p:tags r:id="rId1"/>
    </p:custDataLst>
    <p:extLst>
      <p:ext uri="{BB962C8B-B14F-4D97-AF65-F5344CB8AC3E}">
        <p14:creationId xmlns:p14="http://schemas.microsoft.com/office/powerpoint/2010/main" val="4220714267"/>
      </p:ext>
    </p:extLst>
  </p:cSld>
  <p:clrMapOvr>
    <a:masterClrMapping/>
  </p:clrMapOvr>
  <mc:AlternateContent xmlns:mc="http://schemas.openxmlformats.org/markup-compatibility/2006" xmlns:p14="http://schemas.microsoft.com/office/powerpoint/2010/main">
    <mc:Choice Requires="p14">
      <p:transition spd="slow" p14:dur="2000" advTm="70453"/>
    </mc:Choice>
    <mc:Fallback xmlns="">
      <p:transition spd="slow" advTm="70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20906_10577_131125232734_95.jpg"/>
          <p:cNvPicPr>
            <a:picLocks noGrp="1" noChangeAspect="1" noChangeArrowheads="1"/>
          </p:cNvPicPr>
          <p:nvPr>
            <p:ph idx="1"/>
          </p:nvPr>
        </p:nvPicPr>
        <p:blipFill>
          <a:blip r:embed="rId3"/>
          <a:srcRect/>
          <a:stretch>
            <a:fillRect/>
          </a:stretch>
        </p:blipFill>
        <p:spPr bwMode="auto">
          <a:xfrm>
            <a:off x="-70909" y="23018"/>
            <a:ext cx="9214909" cy="7063582"/>
          </a:xfrm>
          <a:prstGeom prst="rect">
            <a:avLst/>
          </a:prstGeom>
          <a:noFill/>
        </p:spPr>
      </p:pic>
      <p:sp>
        <p:nvSpPr>
          <p:cNvPr id="9" name="Rectangle 8"/>
          <p:cNvSpPr/>
          <p:nvPr/>
        </p:nvSpPr>
        <p:spPr>
          <a:xfrm>
            <a:off x="2288275" y="1396145"/>
            <a:ext cx="4419600" cy="12573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rgbClr val="0000CC"/>
                </a:solidFill>
                <a:latin typeface="Time news roman"/>
              </a:rPr>
              <a:t>Tìm hiểu bài</a:t>
            </a:r>
          </a:p>
        </p:txBody>
      </p:sp>
      <p:sp>
        <p:nvSpPr>
          <p:cNvPr id="7" name="AutoShape 9"/>
          <p:cNvSpPr>
            <a:spLocks noChangeArrowheads="1"/>
          </p:cNvSpPr>
          <p:nvPr/>
        </p:nvSpPr>
        <p:spPr bwMode="auto">
          <a:xfrm>
            <a:off x="5910775" y="3733800"/>
            <a:ext cx="1524000" cy="1600200"/>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auto">
          <a:xfrm>
            <a:off x="381000" y="424595"/>
            <a:ext cx="1524000" cy="1600200"/>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p:txBody>
          <a:bodyPr/>
          <a:lstStyle/>
          <a:p>
            <a:endParaRPr lang="en-US"/>
          </a:p>
        </p:txBody>
      </p:sp>
      <p:pic>
        <p:nvPicPr>
          <p:cNvPr id="8"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019375"/>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rtoon crocodile isolated on white background - Stock ..."/>
          <p:cNvPicPr/>
          <p:nvPr/>
        </p:nvPicPr>
        <p:blipFill>
          <a:blip r:embed="rId5" cstate="print">
            <a:extLst>
              <a:ext uri="{BEBA8EAE-BF5A-486C-A8C5-ECC9F3942E4B}">
                <a14:imgProps xmlns:a14="http://schemas.microsoft.com/office/drawing/2010/main">
                  <a14:imgLayer r:embed="rId6">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4800600" y="3143151"/>
            <a:ext cx="1600200" cy="949325"/>
          </a:xfrm>
          <a:prstGeom prst="rect">
            <a:avLst/>
          </a:prstGeom>
          <a:noFill/>
          <a:ln>
            <a:noFill/>
          </a:ln>
        </p:spPr>
      </p:pic>
    </p:spTree>
    <p:custDataLst>
      <p:tags r:id="rId1"/>
    </p:custDataLst>
    <p:extLst>
      <p:ext uri="{BB962C8B-B14F-4D97-AF65-F5344CB8AC3E}">
        <p14:creationId xmlns:p14="http://schemas.microsoft.com/office/powerpoint/2010/main" val="1602361580"/>
      </p:ext>
    </p:extLst>
  </p:cSld>
  <p:clrMapOvr>
    <a:masterClrMapping/>
  </p:clrMapOvr>
  <mc:AlternateContent xmlns:mc="http://schemas.openxmlformats.org/markup-compatibility/2006" xmlns:p14="http://schemas.microsoft.com/office/powerpoint/2010/main">
    <mc:Choice Requires="p14">
      <p:transition spd="slow" p14:dur="2000" advTm="5520"/>
    </mc:Choice>
    <mc:Fallback xmlns="">
      <p:transition spd="slow" advTm="5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17"/>
            <a:ext cx="9139316" cy="68615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66" y="1066800"/>
            <a:ext cx="4090034" cy="2895600"/>
          </a:xfrm>
          <a:prstGeom prst="rect">
            <a:avLst/>
          </a:prstGeom>
        </p:spPr>
      </p:pic>
      <p:pic>
        <p:nvPicPr>
          <p:cNvPr id="7170" name="Picture 2" descr="Tuyển tập hình ảnh con khỉ cực đẹp, dễ thương nhất - Zicxa hình ả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6" y="1066800"/>
            <a:ext cx="4114801"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6"/>
          <p:cNvSpPr txBox="1">
            <a:spLocks noGrp="1"/>
          </p:cNvSpPr>
          <p:nvPr>
            <p:ph type="title"/>
          </p:nvPr>
        </p:nvSpPr>
        <p:spPr>
          <a:xfrm>
            <a:off x="307982" y="3931637"/>
            <a:ext cx="4111625" cy="1692771"/>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Khỉ</a:t>
            </a:r>
            <a:br>
              <a:rPr lang="en-US" sz="4000" b="1" dirty="0" smtClean="0">
                <a:solidFill>
                  <a:srgbClr val="FF0000"/>
                </a:solidFill>
                <a:latin typeface="Times New Roman" pitchFamily="18" charset="0"/>
                <a:cs typeface="Times New Roman" pitchFamily="18" charset="0"/>
              </a:rPr>
            </a:br>
            <a:r>
              <a:rPr lang="en-US" sz="3200" dirty="0" smtClean="0">
                <a:solidFill>
                  <a:srgbClr val="002060"/>
                </a:solidFill>
                <a:latin typeface="Times New Roman" pitchFamily="18" charset="0"/>
                <a:cs typeface="Times New Roman" pitchFamily="18" charset="0"/>
              </a:rPr>
              <a:t>Loài vật </a:t>
            </a:r>
            <a:r>
              <a:rPr lang="en-US" sz="3200" dirty="0">
                <a:solidFill>
                  <a:srgbClr val="002060"/>
                </a:solidFill>
                <a:latin typeface="Times New Roman" pitchFamily="18" charset="0"/>
                <a:cs typeface="Times New Roman" pitchFamily="18" charset="0"/>
              </a:rPr>
              <a:t>thông </a:t>
            </a:r>
            <a:r>
              <a:rPr lang="en-US" sz="3200" dirty="0" smtClean="0">
                <a:solidFill>
                  <a:srgbClr val="002060"/>
                </a:solidFill>
                <a:latin typeface="Times New Roman" pitchFamily="18" charset="0"/>
                <a:cs typeface="Times New Roman" pitchFamily="18" charset="0"/>
              </a:rPr>
              <a:t>minh, nhanh nhẹn, khéo léo.</a:t>
            </a:r>
          </a:p>
        </p:txBody>
      </p:sp>
      <p:sp>
        <p:nvSpPr>
          <p:cNvPr id="6" name="Title 6"/>
          <p:cNvSpPr txBox="1">
            <a:spLocks/>
          </p:cNvSpPr>
          <p:nvPr/>
        </p:nvSpPr>
        <p:spPr>
          <a:xfrm>
            <a:off x="4749166" y="3962414"/>
            <a:ext cx="4090034" cy="169277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Times New Roman" pitchFamily="18" charset="0"/>
                <a:cs typeface="Times New Roman" pitchFamily="18" charset="0"/>
              </a:rPr>
              <a:t>Cá Sấu</a:t>
            </a:r>
          </a:p>
          <a:p>
            <a:r>
              <a:rPr lang="en-US" sz="3200" dirty="0">
                <a:solidFill>
                  <a:srgbClr val="002060"/>
                </a:solidFill>
                <a:latin typeface="Times New Roman" pitchFamily="18" charset="0"/>
                <a:cs typeface="Times New Roman" pitchFamily="18" charset="0"/>
              </a:rPr>
              <a:t>Loài vật </a:t>
            </a:r>
            <a:r>
              <a:rPr lang="en-US" sz="3200" dirty="0" smtClean="0">
                <a:solidFill>
                  <a:srgbClr val="002060"/>
                </a:solidFill>
                <a:latin typeface="Times New Roman" pitchFamily="18" charset="0"/>
                <a:cs typeface="Times New Roman" pitchFamily="18" charset="0"/>
              </a:rPr>
              <a:t>to khỏe</a:t>
            </a:r>
          </a:p>
          <a:p>
            <a:r>
              <a:rPr lang="en-US" sz="3200" dirty="0" smtClean="0">
                <a:solidFill>
                  <a:srgbClr val="002060"/>
                </a:solidFill>
                <a:latin typeface="Times New Roman" pitchFamily="18" charset="0"/>
                <a:cs typeface="Times New Roman" pitchFamily="18" charset="0"/>
              </a:rPr>
              <a:t>hung dữ.</a:t>
            </a:r>
            <a:endParaRPr lang="en-US" sz="3200" b="1" dirty="0" smtClean="0">
              <a:solidFill>
                <a:srgbClr val="FF0000"/>
              </a:solidFill>
              <a:latin typeface="Times New Roman" pitchFamily="18" charset="0"/>
              <a:cs typeface="Times New Roman" pitchFamily="18" charset="0"/>
            </a:endParaRPr>
          </a:p>
        </p:txBody>
      </p:sp>
      <p:sp>
        <p:nvSpPr>
          <p:cNvPr id="2" name="AutoShape 2" descr="American Alligator at Lake Woodruff - Flickr - Andrea Westmorelan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American Alligator at Lake Woodruff - Flickr - Andrea Westmoreland.jpg"/>
          <p:cNvSpPr>
            <a:spLocks noChangeAspect="1" noChangeArrowheads="1"/>
          </p:cNvSpPr>
          <p:nvPr/>
        </p:nvSpPr>
        <p:spPr bwMode="auto">
          <a:xfrm>
            <a:off x="307975" y="79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merican Alligator at Lake Woodruff - Flickr - Andrea Westmoreland.jpg"/>
          <p:cNvSpPr>
            <a:spLocks noChangeAspect="1" noChangeArrowheads="1"/>
          </p:cNvSpPr>
          <p:nvPr/>
        </p:nvSpPr>
        <p:spPr bwMode="auto">
          <a:xfrm>
            <a:off x="460375" y="1603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1390836"/>
      </p:ext>
    </p:extLst>
  </p:cSld>
  <p:clrMapOvr>
    <a:masterClrMapping/>
  </p:clrMapOvr>
  <mc:AlternateContent xmlns:mc="http://schemas.openxmlformats.org/markup-compatibility/2006" xmlns:p14="http://schemas.microsoft.com/office/powerpoint/2010/main">
    <mc:Choice Requires="p14">
      <p:transition spd="slow" p14:dur="2000" advTm="34915"/>
    </mc:Choice>
    <mc:Fallback xmlns="">
      <p:transition spd="slow" advTm="3491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854FC87-64A4-4A69-AFB4-39764C74350D}"/>
              </a:ext>
            </a:extLst>
          </p:cNvPr>
          <p:cNvPicPr>
            <a:picLocks noChangeAspect="1"/>
          </p:cNvPicPr>
          <p:nvPr/>
        </p:nvPicPr>
        <p:blipFill>
          <a:blip r:embed="rId3"/>
          <a:stretch>
            <a:fillRect/>
          </a:stretch>
        </p:blipFill>
        <p:spPr>
          <a:xfrm>
            <a:off x="0" y="-323851"/>
            <a:ext cx="9144000" cy="9534283"/>
          </a:xfrm>
          <a:prstGeom prst="rect">
            <a:avLst/>
          </a:prstGeom>
        </p:spPr>
      </p:pic>
      <p:pic>
        <p:nvPicPr>
          <p:cNvPr id="3" name="图片 2">
            <a:extLst>
              <a:ext uri="{FF2B5EF4-FFF2-40B4-BE49-F238E27FC236}">
                <a16:creationId xmlns:a16="http://schemas.microsoft.com/office/drawing/2014/main" xmlns="" id="{2CB05791-0FE1-4ED7-B149-2A2E95EF93D3}"/>
              </a:ext>
            </a:extLst>
          </p:cNvPr>
          <p:cNvPicPr>
            <a:picLocks noChangeAspect="1"/>
          </p:cNvPicPr>
          <p:nvPr/>
        </p:nvPicPr>
        <p:blipFill>
          <a:blip r:embed="rId4"/>
          <a:stretch>
            <a:fillRect/>
          </a:stretch>
        </p:blipFill>
        <p:spPr>
          <a:xfrm>
            <a:off x="572856" y="869949"/>
            <a:ext cx="7942501" cy="5308601"/>
          </a:xfrm>
          <a:prstGeom prst="rect">
            <a:avLst/>
          </a:prstGeom>
        </p:spPr>
      </p:pic>
      <p:pic>
        <p:nvPicPr>
          <p:cNvPr id="4" name="图片 3">
            <a:extLst>
              <a:ext uri="{FF2B5EF4-FFF2-40B4-BE49-F238E27FC236}">
                <a16:creationId xmlns:a16="http://schemas.microsoft.com/office/drawing/2014/main" xmlns="" id="{43F65BFD-9DF4-4310-B8F7-07CEBC710D3C}"/>
              </a:ext>
            </a:extLst>
          </p:cNvPr>
          <p:cNvPicPr>
            <a:picLocks noChangeAspect="1"/>
          </p:cNvPicPr>
          <p:nvPr/>
        </p:nvPicPr>
        <p:blipFill>
          <a:blip r:embed="rId5"/>
          <a:stretch>
            <a:fillRect/>
          </a:stretch>
        </p:blipFill>
        <p:spPr>
          <a:xfrm>
            <a:off x="260137" y="184163"/>
            <a:ext cx="1911029" cy="2750145"/>
          </a:xfrm>
          <a:prstGeom prst="rect">
            <a:avLst/>
          </a:prstGeom>
        </p:spPr>
      </p:pic>
      <p:pic>
        <p:nvPicPr>
          <p:cNvPr id="5" name="图片 4">
            <a:extLst>
              <a:ext uri="{FF2B5EF4-FFF2-40B4-BE49-F238E27FC236}">
                <a16:creationId xmlns:a16="http://schemas.microsoft.com/office/drawing/2014/main" xmlns="" id="{818286E7-631D-4EEF-A839-04333EBD8AE1}"/>
              </a:ext>
            </a:extLst>
          </p:cNvPr>
          <p:cNvPicPr>
            <a:picLocks noChangeAspect="1"/>
          </p:cNvPicPr>
          <p:nvPr/>
        </p:nvPicPr>
        <p:blipFill>
          <a:blip r:embed="rId6"/>
          <a:stretch>
            <a:fillRect/>
          </a:stretch>
        </p:blipFill>
        <p:spPr>
          <a:xfrm>
            <a:off x="7252054" y="64868"/>
            <a:ext cx="1482494" cy="2441140"/>
          </a:xfrm>
          <a:prstGeom prst="rect">
            <a:avLst/>
          </a:prstGeom>
        </p:spPr>
      </p:pic>
      <p:pic>
        <p:nvPicPr>
          <p:cNvPr id="6" name="图片 5">
            <a:extLst>
              <a:ext uri="{FF2B5EF4-FFF2-40B4-BE49-F238E27FC236}">
                <a16:creationId xmlns:a16="http://schemas.microsoft.com/office/drawing/2014/main" xmlns="" id="{641F1DFB-6F27-41B0-89C2-70757A24608F}"/>
              </a:ext>
            </a:extLst>
          </p:cNvPr>
          <p:cNvPicPr>
            <a:picLocks noChangeAspect="1"/>
          </p:cNvPicPr>
          <p:nvPr/>
        </p:nvPicPr>
        <p:blipFill>
          <a:blip r:embed="rId7"/>
          <a:stretch>
            <a:fillRect/>
          </a:stretch>
        </p:blipFill>
        <p:spPr>
          <a:xfrm>
            <a:off x="1303220" y="3840596"/>
            <a:ext cx="6151853" cy="2651561"/>
          </a:xfrm>
          <a:prstGeom prst="rect">
            <a:avLst/>
          </a:prstGeom>
        </p:spPr>
      </p:pic>
      <p:pic>
        <p:nvPicPr>
          <p:cNvPr id="7" name="图片 6">
            <a:extLst>
              <a:ext uri="{FF2B5EF4-FFF2-40B4-BE49-F238E27FC236}">
                <a16:creationId xmlns:a16="http://schemas.microsoft.com/office/drawing/2014/main" xmlns="" id="{870F3FE8-C4D6-4A0B-B16A-A173A1EC318C}"/>
              </a:ext>
            </a:extLst>
          </p:cNvPr>
          <p:cNvPicPr>
            <a:picLocks noChangeAspect="1"/>
          </p:cNvPicPr>
          <p:nvPr/>
        </p:nvPicPr>
        <p:blipFill>
          <a:blip r:embed="rId8"/>
          <a:stretch>
            <a:fillRect/>
          </a:stretch>
        </p:blipFill>
        <p:spPr>
          <a:xfrm>
            <a:off x="888783" y="2752289"/>
            <a:ext cx="7366438" cy="1181100"/>
          </a:xfrm>
          <a:prstGeom prst="rect">
            <a:avLst/>
          </a:prstGeom>
        </p:spPr>
      </p:pic>
      <p:grpSp>
        <p:nvGrpSpPr>
          <p:cNvPr id="11" name="组合 10">
            <a:extLst>
              <a:ext uri="{FF2B5EF4-FFF2-40B4-BE49-F238E27FC236}">
                <a16:creationId xmlns:a16="http://schemas.microsoft.com/office/drawing/2014/main" xmlns="" id="{749D9562-C94D-4A52-8C1E-567F64DD43ED}"/>
              </a:ext>
            </a:extLst>
          </p:cNvPr>
          <p:cNvGrpSpPr/>
          <p:nvPr/>
        </p:nvGrpSpPr>
        <p:grpSpPr>
          <a:xfrm rot="6329695" flipH="1">
            <a:off x="5321149" y="2374558"/>
            <a:ext cx="1689788" cy="865607"/>
            <a:chOff x="9015984" y="2528554"/>
            <a:chExt cx="2157344" cy="1473489"/>
          </a:xfrm>
        </p:grpSpPr>
        <p:sp>
          <p:nvSpPr>
            <p:cNvPr id="23" name="Freeform 166">
              <a:extLst>
                <a:ext uri="{FF2B5EF4-FFF2-40B4-BE49-F238E27FC236}">
                  <a16:creationId xmlns:a16="http://schemas.microsoft.com/office/drawing/2014/main" xmlns="" id="{56643B65-E9CF-41C1-B982-AA62F73C1698}"/>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4" name="Freeform 167">
              <a:extLst>
                <a:ext uri="{FF2B5EF4-FFF2-40B4-BE49-F238E27FC236}">
                  <a16:creationId xmlns:a16="http://schemas.microsoft.com/office/drawing/2014/main" xmlns="" id="{23770E61-57AB-447C-A0C3-365CAD9D22BF}"/>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5" name="Freeform 168">
              <a:extLst>
                <a:ext uri="{FF2B5EF4-FFF2-40B4-BE49-F238E27FC236}">
                  <a16:creationId xmlns:a16="http://schemas.microsoft.com/office/drawing/2014/main" xmlns="" id="{9B69B964-0D85-4AF6-9151-FF21AC34E233}"/>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6" name="Freeform 169">
              <a:extLst>
                <a:ext uri="{FF2B5EF4-FFF2-40B4-BE49-F238E27FC236}">
                  <a16:creationId xmlns:a16="http://schemas.microsoft.com/office/drawing/2014/main" xmlns="" id="{D1CFB73F-9DC5-4D5A-B63A-0BC005AAEC4D}"/>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dirty="0">
                <a:solidFill>
                  <a:srgbClr val="5FA080"/>
                </a:solidFill>
                <a:latin typeface="等线" panose="020F0502020204030204"/>
                <a:ea typeface="等线" panose="02010600030101010101" pitchFamily="2" charset="-122"/>
              </a:endParaRPr>
            </a:p>
          </p:txBody>
        </p:sp>
        <p:sp>
          <p:nvSpPr>
            <p:cNvPr id="27" name="Freeform 170">
              <a:extLst>
                <a:ext uri="{FF2B5EF4-FFF2-40B4-BE49-F238E27FC236}">
                  <a16:creationId xmlns:a16="http://schemas.microsoft.com/office/drawing/2014/main" xmlns="" id="{86CA331B-8448-4A7C-93CD-8048DB8D7929}"/>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8" name="Freeform 175">
              <a:extLst>
                <a:ext uri="{FF2B5EF4-FFF2-40B4-BE49-F238E27FC236}">
                  <a16:creationId xmlns:a16="http://schemas.microsoft.com/office/drawing/2014/main" xmlns="" id="{291ACE66-4288-4AC3-AE29-3B690306E051}"/>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9" name="Freeform 176">
              <a:extLst>
                <a:ext uri="{FF2B5EF4-FFF2-40B4-BE49-F238E27FC236}">
                  <a16:creationId xmlns:a16="http://schemas.microsoft.com/office/drawing/2014/main" xmlns="" id="{A8F12B9A-CC0B-48A3-ABE2-8CDEE082F7E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30" name="Freeform 177">
              <a:extLst>
                <a:ext uri="{FF2B5EF4-FFF2-40B4-BE49-F238E27FC236}">
                  <a16:creationId xmlns:a16="http://schemas.microsoft.com/office/drawing/2014/main" xmlns="" id="{AC8A0EF5-C9E5-4AC0-B17B-B3B5EC396CFC}"/>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31" name="Freeform 178">
              <a:extLst>
                <a:ext uri="{FF2B5EF4-FFF2-40B4-BE49-F238E27FC236}">
                  <a16:creationId xmlns:a16="http://schemas.microsoft.com/office/drawing/2014/main" xmlns="" id="{B59EB676-D514-4BE9-A152-BBDBCCDE310A}"/>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32" name="Freeform 179">
              <a:extLst>
                <a:ext uri="{FF2B5EF4-FFF2-40B4-BE49-F238E27FC236}">
                  <a16:creationId xmlns:a16="http://schemas.microsoft.com/office/drawing/2014/main" xmlns="" id="{DCD54A4B-A6BF-4CC7-B63A-CC7DC1A828CD}"/>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grpSp>
      <p:grpSp>
        <p:nvGrpSpPr>
          <p:cNvPr id="12" name="组合 11">
            <a:extLst>
              <a:ext uri="{FF2B5EF4-FFF2-40B4-BE49-F238E27FC236}">
                <a16:creationId xmlns:a16="http://schemas.microsoft.com/office/drawing/2014/main" xmlns="" id="{FE81F354-E4AE-4EB4-8AED-8EDE23CC41B6}"/>
              </a:ext>
            </a:extLst>
          </p:cNvPr>
          <p:cNvGrpSpPr/>
          <p:nvPr/>
        </p:nvGrpSpPr>
        <p:grpSpPr>
          <a:xfrm>
            <a:off x="2926599" y="3380383"/>
            <a:ext cx="2955928" cy="338354"/>
            <a:chOff x="4531763" y="904319"/>
            <a:chExt cx="3274666" cy="206375"/>
          </a:xfrm>
          <a:solidFill>
            <a:srgbClr val="5FA080"/>
          </a:solidFill>
        </p:grpSpPr>
        <p:sp>
          <p:nvSpPr>
            <p:cNvPr id="13" name="Freeform 139">
              <a:extLst>
                <a:ext uri="{FF2B5EF4-FFF2-40B4-BE49-F238E27FC236}">
                  <a16:creationId xmlns:a16="http://schemas.microsoft.com/office/drawing/2014/main" xmlns="" id="{19E7A61C-481F-40CC-A555-92F3B50179E8}"/>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3D57C85E-BED2-46C1-A02D-72A3DC4B8CC2}"/>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1DFE864B-F9B9-4A2D-AAD8-BAB1B00CC92F}"/>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16" name="Freeform 139">
              <a:extLst>
                <a:ext uri="{FF2B5EF4-FFF2-40B4-BE49-F238E27FC236}">
                  <a16:creationId xmlns:a16="http://schemas.microsoft.com/office/drawing/2014/main" xmlns="" id="{76D7A8C4-BAB0-47B8-8F18-54DAFD84026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17" name="Freeform 139">
              <a:extLst>
                <a:ext uri="{FF2B5EF4-FFF2-40B4-BE49-F238E27FC236}">
                  <a16:creationId xmlns:a16="http://schemas.microsoft.com/office/drawing/2014/main" xmlns="" id="{E4DACE45-5861-4AC9-AC04-7F46C72B9CC3}"/>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18" name="Freeform 139">
              <a:extLst>
                <a:ext uri="{FF2B5EF4-FFF2-40B4-BE49-F238E27FC236}">
                  <a16:creationId xmlns:a16="http://schemas.microsoft.com/office/drawing/2014/main" xmlns="" id="{3432E466-2F2E-4FE3-BF51-50C6E8460E07}"/>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19" name="Freeform 139">
              <a:extLst>
                <a:ext uri="{FF2B5EF4-FFF2-40B4-BE49-F238E27FC236}">
                  <a16:creationId xmlns:a16="http://schemas.microsoft.com/office/drawing/2014/main" xmlns="" id="{BD503B01-31FF-4831-8D47-F8AF2BAD24D0}"/>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0" name="Freeform 139">
              <a:extLst>
                <a:ext uri="{FF2B5EF4-FFF2-40B4-BE49-F238E27FC236}">
                  <a16:creationId xmlns:a16="http://schemas.microsoft.com/office/drawing/2014/main" xmlns="" id="{E36E0CA2-6722-463E-82A6-7AAC0C4F5E8E}"/>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1" name="Freeform 139">
              <a:extLst>
                <a:ext uri="{FF2B5EF4-FFF2-40B4-BE49-F238E27FC236}">
                  <a16:creationId xmlns:a16="http://schemas.microsoft.com/office/drawing/2014/main" xmlns="" id="{703810E8-72E6-40C7-B318-8D86E29E44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sp>
          <p:nvSpPr>
            <p:cNvPr id="22" name="Freeform 139">
              <a:extLst>
                <a:ext uri="{FF2B5EF4-FFF2-40B4-BE49-F238E27FC236}">
                  <a16:creationId xmlns:a16="http://schemas.microsoft.com/office/drawing/2014/main" xmlns="" id="{A2643807-BC22-4F6C-A01B-E0590FFBC1A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zh-CN" altLang="en-US" sz="2400">
                <a:solidFill>
                  <a:srgbClr val="5FA080"/>
                </a:solidFill>
                <a:latin typeface="等线" panose="020F0502020204030204"/>
                <a:ea typeface="等线" panose="02010600030101010101" pitchFamily="2" charset="-122"/>
              </a:endParaRPr>
            </a:p>
          </p:txBody>
        </p:sp>
      </p:grpSp>
      <p:sp>
        <p:nvSpPr>
          <p:cNvPr id="33" name="文本框 32">
            <a:extLst>
              <a:ext uri="{FF2B5EF4-FFF2-40B4-BE49-F238E27FC236}">
                <a16:creationId xmlns:a16="http://schemas.microsoft.com/office/drawing/2014/main" xmlns="" id="{A9CC877D-0AB6-44BB-AD51-66C9F47EDAA3}"/>
              </a:ext>
            </a:extLst>
          </p:cNvPr>
          <p:cNvSpPr txBox="1"/>
          <p:nvPr/>
        </p:nvSpPr>
        <p:spPr>
          <a:xfrm>
            <a:off x="576082" y="2018551"/>
            <a:ext cx="7711787" cy="1421928"/>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a:defRPr/>
            </a:pPr>
            <a:r>
              <a:rPr lang="en-US" altLang="zh-CN" sz="7200" b="1" dirty="0" smtClean="0">
                <a:solidFill>
                  <a:srgbClr val="5FA080"/>
                </a:solidFill>
                <a:latin typeface="Cambria" pitchFamily="18" charset="0"/>
                <a:ea typeface="Cambria" pitchFamily="18" charset="0"/>
              </a:rPr>
              <a:t>ÔN </a:t>
            </a:r>
            <a:r>
              <a:rPr lang="en-US" altLang="zh-CN" sz="7200" b="1" dirty="0">
                <a:solidFill>
                  <a:srgbClr val="5FA080"/>
                </a:solidFill>
                <a:latin typeface="Cambria" pitchFamily="18" charset="0"/>
                <a:ea typeface="Cambria" pitchFamily="18" charset="0"/>
              </a:rPr>
              <a:t>BÀI CŨ</a:t>
            </a:r>
            <a:endParaRPr lang="zh-CN" altLang="en-US" sz="7200" b="1" dirty="0">
              <a:solidFill>
                <a:srgbClr val="5FA080"/>
              </a:solidFill>
              <a:latin typeface="Cambria" pitchFamily="18" charset="0"/>
              <a:ea typeface="微软雅黑" panose="020B0503020204020204" pitchFamily="34" charset="-122"/>
            </a:endParaRPr>
          </a:p>
        </p:txBody>
      </p:sp>
    </p:spTree>
    <p:extLst>
      <p:ext uri="{BB962C8B-B14F-4D97-AF65-F5344CB8AC3E}">
        <p14:creationId xmlns:p14="http://schemas.microsoft.com/office/powerpoint/2010/main" val="32284653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noGrp="1"/>
          </p:cNvSpPr>
          <p:nvPr>
            <p:ph type="title"/>
          </p:nvPr>
        </p:nvSpPr>
        <p:spPr>
          <a:xfrm>
            <a:off x="2438400" y="170026"/>
            <a:ext cx="4495800" cy="584775"/>
          </a:xfrm>
          <a:prstGeom prst="rect">
            <a:avLst/>
          </a:prstGeom>
          <a:noFill/>
        </p:spPr>
        <p:txBody>
          <a:bodyPr wrap="square" rtlCol="0">
            <a:spAutoFit/>
          </a:bodyPr>
          <a:lstStyle/>
          <a:p>
            <a:pPr algn="l"/>
            <a:r>
              <a:rPr lang="en-US" sz="3200" b="1" dirty="0" err="1" smtClean="0">
                <a:solidFill>
                  <a:srgbClr val="0000CC"/>
                </a:solidFill>
                <a:latin typeface="Times New Roman" pitchFamily="18" charset="0"/>
                <a:cs typeface="Times New Roman" pitchFamily="18" charset="0"/>
              </a:rPr>
              <a:t>Tập</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đọc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a:t>
            </a:r>
            <a:r>
              <a:rPr lang="en-US" sz="3200" b="1" dirty="0" smtClean="0">
                <a:solidFill>
                  <a:srgbClr val="FF0000"/>
                </a:solidFill>
                <a:latin typeface="Times New Roman" pitchFamily="18" charset="0"/>
                <a:cs typeface="Times New Roman" pitchFamily="18" charset="0"/>
              </a:rPr>
              <a:t> tim Khỉ</a:t>
            </a:r>
          </a:p>
        </p:txBody>
      </p:sp>
      <p:sp>
        <p:nvSpPr>
          <p:cNvPr id="5" name="Content Placeholder 5"/>
          <p:cNvSpPr>
            <a:spLocks noGrp="1"/>
          </p:cNvSpPr>
          <p:nvPr>
            <p:ph idx="1"/>
          </p:nvPr>
        </p:nvSpPr>
        <p:spPr>
          <a:xfrm>
            <a:off x="304800" y="914400"/>
            <a:ext cx="8763000" cy="5334000"/>
          </a:xfrm>
        </p:spPr>
        <p:txBody>
          <a:bodyPr>
            <a:normAutofit/>
          </a:bodyPr>
          <a:lstStyle/>
          <a:p>
            <a:pPr marL="0" indent="0">
              <a:buNone/>
            </a:pPr>
            <a:r>
              <a:rPr lang="en-US" sz="2400" dirty="0" smtClean="0">
                <a:solidFill>
                  <a:srgbClr val="0000CC"/>
                </a:solidFill>
                <a:latin typeface="Times New Roman" pitchFamily="18" charset="0"/>
                <a:cs typeface="Times New Roman" pitchFamily="18" charset="0"/>
              </a:rPr>
              <a:t>1. Một ngày nắng đẹp, đang leo trèo trên hàng dừa ven sông, Khỉ bỗng nghe một tiếng quẫy mạnh dưới nước. Một con vật da sần sùi, dài thượt, nhe hàm răng nhọn hoắt như một lưỡi cưa sắc, trườn lên bãi cát.</a:t>
            </a:r>
          </a:p>
          <a:p>
            <a:pPr marL="0" indent="0">
              <a:buNone/>
            </a:pPr>
            <a:r>
              <a:rPr lang="en-US" sz="2400" dirty="0">
                <a:solidFill>
                  <a:srgbClr val="0000CC"/>
                </a:solidFill>
                <a:latin typeface="Times New Roman" pitchFamily="18" charset="0"/>
                <a:cs typeface="Times New Roman" pitchFamily="18" charset="0"/>
              </a:rPr>
              <a:t> </a:t>
            </a:r>
            <a:r>
              <a:rPr lang="en-US" sz="2400" dirty="0" smtClean="0">
                <a:solidFill>
                  <a:srgbClr val="0000CC"/>
                </a:solidFill>
                <a:latin typeface="Times New Roman" pitchFamily="18" charset="0"/>
                <a:cs typeface="Times New Roman" pitchFamily="18" charset="0"/>
              </a:rPr>
              <a:t>  Nó nhìn Khỉ bằng cặp mắt ti hí với hai hàng nước mắt chảy dài. Khỉ ngạc nhiên:</a:t>
            </a:r>
          </a:p>
          <a:p>
            <a:pPr>
              <a:buFontTx/>
              <a:buChar char="-"/>
            </a:pPr>
            <a:r>
              <a:rPr lang="en-US" sz="2400" dirty="0" smtClean="0">
                <a:solidFill>
                  <a:srgbClr val="0000CC"/>
                </a:solidFill>
                <a:latin typeface="Times New Roman" pitchFamily="18" charset="0"/>
                <a:cs typeface="Times New Roman" pitchFamily="18" charset="0"/>
              </a:rPr>
              <a:t>Bạn là ai ? Vì sao bạn khóc ?</a:t>
            </a:r>
          </a:p>
          <a:p>
            <a:pPr>
              <a:buFontTx/>
              <a:buChar char="-"/>
            </a:pPr>
            <a:r>
              <a:rPr lang="en-US" sz="2400" dirty="0" smtClean="0">
                <a:solidFill>
                  <a:srgbClr val="0000CC"/>
                </a:solidFill>
                <a:latin typeface="Times New Roman" pitchFamily="18" charset="0"/>
                <a:cs typeface="Times New Roman" pitchFamily="18" charset="0"/>
              </a:rPr>
              <a:t>Tôi là Cá Sấu. Tôi khóc vì chả ai chơi với tôi.</a:t>
            </a:r>
          </a:p>
          <a:p>
            <a:pPr marL="0" indent="0">
              <a:buNone/>
            </a:pPr>
            <a:r>
              <a:rPr lang="en-US" sz="2400" dirty="0" smtClean="0">
                <a:solidFill>
                  <a:srgbClr val="0000CC"/>
                </a:solidFill>
                <a:latin typeface="Times New Roman" pitchFamily="18" charset="0"/>
                <a:cs typeface="Times New Roman" pitchFamily="18" charset="0"/>
              </a:rPr>
              <a:t>Khỉ nghe vậy, mời Cá Sấu kết bạn.</a:t>
            </a:r>
          </a:p>
          <a:p>
            <a:pPr marL="0" indent="0">
              <a:buNone/>
            </a:pPr>
            <a:r>
              <a:rPr lang="en-US" sz="2400" dirty="0" smtClean="0">
                <a:solidFill>
                  <a:srgbClr val="0000CC"/>
                </a:solidFill>
                <a:latin typeface="Times New Roman" pitchFamily="18" charset="0"/>
                <a:cs typeface="Times New Roman" pitchFamily="18" charset="0"/>
              </a:rPr>
              <a:t>Từ đó, ngày nào Cá Sấu cũng đến, ăn những hoa quả mà Khỉ hái cho. </a:t>
            </a:r>
          </a:p>
          <a:p>
            <a:pPr>
              <a:buFontTx/>
              <a:buChar char="-"/>
            </a:pPr>
            <a:endParaRPr lang="en-US" sz="2400" dirty="0" smtClean="0">
              <a:solidFill>
                <a:schemeClr val="tx1">
                  <a:lumMod val="85000"/>
                  <a:lumOff val="15000"/>
                </a:schemeClr>
              </a:solidFill>
              <a:latin typeface="Times New Roman" pitchFamily="18" charset="0"/>
              <a:cs typeface="Times New Roman" pitchFamily="18" charset="0"/>
            </a:endParaRPr>
          </a:p>
          <a:p>
            <a:endParaRPr lang="en-US" sz="2400" dirty="0"/>
          </a:p>
        </p:txBody>
      </p:sp>
      <p:sp>
        <p:nvSpPr>
          <p:cNvPr id="7" name="Cloud Callout 6"/>
          <p:cNvSpPr/>
          <p:nvPr/>
        </p:nvSpPr>
        <p:spPr>
          <a:xfrm>
            <a:off x="2362200" y="5410200"/>
            <a:ext cx="4191000" cy="11430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smtClean="0">
                <a:solidFill>
                  <a:schemeClr val="tx1"/>
                </a:solidFill>
                <a:latin typeface="Time news roman"/>
              </a:rPr>
              <a:t>Tìm những từ ngữ miêu tả hình dáng Cá Sấu? </a:t>
            </a:r>
            <a:endParaRPr lang="en-US" sz="2400">
              <a:solidFill>
                <a:schemeClr val="tx1"/>
              </a:solidFill>
              <a:latin typeface="Time news roman"/>
            </a:endParaRPr>
          </a:p>
        </p:txBody>
      </p:sp>
      <p:cxnSp>
        <p:nvCxnSpPr>
          <p:cNvPr id="9" name="Straight Connector 8"/>
          <p:cNvCxnSpPr/>
          <p:nvPr/>
        </p:nvCxnSpPr>
        <p:spPr>
          <a:xfrm>
            <a:off x="7315200" y="16764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205740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33600" y="20574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2800" y="2819400"/>
            <a:ext cx="1104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loud Callout 17"/>
          <p:cNvSpPr/>
          <p:nvPr/>
        </p:nvSpPr>
        <p:spPr>
          <a:xfrm>
            <a:off x="1752600" y="5410200"/>
            <a:ext cx="4953000" cy="11430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smtClean="0">
                <a:solidFill>
                  <a:schemeClr val="tx1"/>
                </a:solidFill>
                <a:latin typeface="Time news roman"/>
              </a:rPr>
              <a:t>Khỉ gặp Cá Sấu trong hoàn cảnh nào?</a:t>
            </a:r>
            <a:endParaRPr lang="en-US" sz="2400">
              <a:solidFill>
                <a:schemeClr val="tx1"/>
              </a:solidFill>
              <a:latin typeface="Time news roman"/>
            </a:endParaRPr>
          </a:p>
        </p:txBody>
      </p:sp>
      <p:sp>
        <p:nvSpPr>
          <p:cNvPr id="19" name="Cloud Callout 18"/>
          <p:cNvSpPr/>
          <p:nvPr/>
        </p:nvSpPr>
        <p:spPr>
          <a:xfrm>
            <a:off x="1600200" y="5410200"/>
            <a:ext cx="5257800" cy="12954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solidFill>
                  <a:schemeClr val="tx1"/>
                </a:solidFill>
                <a:latin typeface="Time news roman"/>
              </a:rPr>
              <a:t>Khỉ gặp Cá Sấu khóc, hai hàng nước mắt chảy dài vì không có ai chơi.</a:t>
            </a:r>
            <a:endParaRPr lang="en-US" sz="2000">
              <a:solidFill>
                <a:schemeClr val="tx1"/>
              </a:solidFill>
              <a:latin typeface="Time news roman"/>
            </a:endParaRPr>
          </a:p>
        </p:txBody>
      </p:sp>
      <p:cxnSp>
        <p:nvCxnSpPr>
          <p:cNvPr id="21" name="Straight Connector 20"/>
          <p:cNvCxnSpPr/>
          <p:nvPr/>
        </p:nvCxnSpPr>
        <p:spPr>
          <a:xfrm>
            <a:off x="4953000" y="2819400"/>
            <a:ext cx="335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loud Callout 23"/>
          <p:cNvSpPr/>
          <p:nvPr/>
        </p:nvSpPr>
        <p:spPr>
          <a:xfrm>
            <a:off x="1676400" y="5334000"/>
            <a:ext cx="5257800" cy="1295400"/>
          </a:xfrm>
          <a:prstGeom prst="cloudCallout">
            <a:avLst>
              <a:gd name="adj1" fmla="val -29362"/>
              <a:gd name="adj2" fmla="val -7839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solidFill>
                  <a:schemeClr val="tx1"/>
                </a:solidFill>
                <a:latin typeface="Time news roman"/>
              </a:rPr>
              <a:t>1. </a:t>
            </a:r>
            <a:r>
              <a:rPr lang="en-US" sz="2400" dirty="0" err="1" smtClean="0">
                <a:solidFill>
                  <a:schemeClr val="tx1"/>
                </a:solidFill>
                <a:latin typeface="Time news roman"/>
              </a:rPr>
              <a:t>Khỉ</a:t>
            </a:r>
            <a:r>
              <a:rPr lang="en-US" sz="2400" dirty="0" smtClean="0">
                <a:solidFill>
                  <a:schemeClr val="tx1"/>
                </a:solidFill>
                <a:latin typeface="Time news roman"/>
              </a:rPr>
              <a:t> </a:t>
            </a:r>
            <a:r>
              <a:rPr lang="en-US" sz="2400" dirty="0" err="1" smtClean="0">
                <a:solidFill>
                  <a:schemeClr val="tx1"/>
                </a:solidFill>
                <a:latin typeface="Time news roman"/>
              </a:rPr>
              <a:t>đối</a:t>
            </a:r>
            <a:r>
              <a:rPr lang="en-US" sz="2400" dirty="0" smtClean="0">
                <a:solidFill>
                  <a:schemeClr val="tx1"/>
                </a:solidFill>
                <a:latin typeface="Time news roman"/>
              </a:rPr>
              <a:t> </a:t>
            </a:r>
            <a:r>
              <a:rPr lang="en-US" sz="2400" dirty="0" err="1" smtClean="0">
                <a:solidFill>
                  <a:schemeClr val="tx1"/>
                </a:solidFill>
                <a:latin typeface="Time news roman"/>
              </a:rPr>
              <a:t>xử</a:t>
            </a:r>
            <a:r>
              <a:rPr lang="en-US" sz="2400" dirty="0" smtClean="0">
                <a:solidFill>
                  <a:schemeClr val="tx1"/>
                </a:solidFill>
                <a:latin typeface="Time news roman"/>
              </a:rPr>
              <a:t> </a:t>
            </a:r>
            <a:r>
              <a:rPr lang="en-US" sz="2400" dirty="0" err="1" smtClean="0">
                <a:solidFill>
                  <a:schemeClr val="tx1"/>
                </a:solidFill>
                <a:latin typeface="Time news roman"/>
              </a:rPr>
              <a:t>với</a:t>
            </a:r>
            <a:r>
              <a:rPr lang="en-US" sz="2400" dirty="0" smtClean="0">
                <a:solidFill>
                  <a:schemeClr val="tx1"/>
                </a:solidFill>
                <a:latin typeface="Time news roman"/>
              </a:rPr>
              <a:t> </a:t>
            </a:r>
            <a:r>
              <a:rPr lang="en-US" sz="2400" dirty="0" err="1" smtClean="0">
                <a:solidFill>
                  <a:schemeClr val="tx1"/>
                </a:solidFill>
                <a:latin typeface="Time news roman"/>
              </a:rPr>
              <a:t>Cá</a:t>
            </a:r>
            <a:r>
              <a:rPr lang="en-US" sz="2400" dirty="0" smtClean="0">
                <a:solidFill>
                  <a:schemeClr val="tx1"/>
                </a:solidFill>
                <a:latin typeface="Time news roman"/>
              </a:rPr>
              <a:t> </a:t>
            </a:r>
            <a:r>
              <a:rPr lang="en-US" sz="2400" dirty="0" err="1" smtClean="0">
                <a:solidFill>
                  <a:schemeClr val="tx1"/>
                </a:solidFill>
                <a:latin typeface="Time news roman"/>
              </a:rPr>
              <a:t>Sấu</a:t>
            </a:r>
            <a:r>
              <a:rPr lang="en-US" sz="2400" dirty="0" smtClean="0">
                <a:solidFill>
                  <a:schemeClr val="tx1"/>
                </a:solidFill>
                <a:latin typeface="Time news roman"/>
              </a:rPr>
              <a:t> </a:t>
            </a:r>
            <a:r>
              <a:rPr lang="en-US" sz="2400" dirty="0" err="1" smtClean="0">
                <a:solidFill>
                  <a:schemeClr val="tx1"/>
                </a:solidFill>
                <a:latin typeface="Time news roman"/>
              </a:rPr>
              <a:t>như</a:t>
            </a:r>
            <a:r>
              <a:rPr lang="en-US" sz="2400" dirty="0" smtClean="0">
                <a:solidFill>
                  <a:schemeClr val="tx1"/>
                </a:solidFill>
                <a:latin typeface="Time news roman"/>
              </a:rPr>
              <a:t> </a:t>
            </a:r>
            <a:r>
              <a:rPr lang="en-US" sz="2400" dirty="0" err="1" smtClean="0">
                <a:solidFill>
                  <a:schemeClr val="tx1"/>
                </a:solidFill>
                <a:latin typeface="Time news roman"/>
              </a:rPr>
              <a:t>thế</a:t>
            </a:r>
            <a:r>
              <a:rPr lang="en-US" sz="2400" dirty="0" smtClean="0">
                <a:solidFill>
                  <a:schemeClr val="tx1"/>
                </a:solidFill>
                <a:latin typeface="Time news roman"/>
              </a:rPr>
              <a:t> </a:t>
            </a:r>
            <a:r>
              <a:rPr lang="en-US" sz="2400" dirty="0" err="1" smtClean="0">
                <a:solidFill>
                  <a:schemeClr val="tx1"/>
                </a:solidFill>
                <a:latin typeface="Time news roman"/>
              </a:rPr>
              <a:t>nào</a:t>
            </a:r>
            <a:r>
              <a:rPr lang="en-US" sz="2400" dirty="0" smtClean="0">
                <a:solidFill>
                  <a:schemeClr val="tx1"/>
                </a:solidFill>
                <a:latin typeface="Time news roman"/>
              </a:rPr>
              <a:t>? </a:t>
            </a:r>
            <a:endParaRPr lang="en-US" sz="2400" dirty="0">
              <a:solidFill>
                <a:schemeClr val="tx1"/>
              </a:solidFill>
              <a:latin typeface="Time news roman"/>
            </a:endParaRPr>
          </a:p>
        </p:txBody>
      </p:sp>
      <p:cxnSp>
        <p:nvCxnSpPr>
          <p:cNvPr id="26" name="Straight Connector 25"/>
          <p:cNvCxnSpPr/>
          <p:nvPr/>
        </p:nvCxnSpPr>
        <p:spPr>
          <a:xfrm>
            <a:off x="2895600" y="4114800"/>
            <a:ext cx="335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itle 6"/>
          <p:cNvSpPr txBox="1">
            <a:spLocks/>
          </p:cNvSpPr>
          <p:nvPr/>
        </p:nvSpPr>
        <p:spPr>
          <a:xfrm>
            <a:off x="1066800" y="5522893"/>
            <a:ext cx="6858000" cy="954107"/>
          </a:xfrm>
          <a:prstGeom prst="rect">
            <a:avLst/>
          </a:prstGeom>
          <a:noFill/>
          <a:ln>
            <a:solidFill>
              <a:srgbClr val="FFC000"/>
            </a:solidFill>
          </a:ln>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Wingdings" pitchFamily="2" charset="2"/>
              <a:buChar char="Ø"/>
            </a:pPr>
            <a:r>
              <a:rPr lang="en-US" sz="2800" dirty="0" err="1" smtClean="0">
                <a:solidFill>
                  <a:schemeClr val="accent6">
                    <a:lumMod val="75000"/>
                  </a:schemeClr>
                </a:solidFill>
                <a:latin typeface="Times New Roman" pitchFamily="18" charset="0"/>
                <a:cs typeface="Times New Roman" pitchFamily="18" charset="0"/>
              </a:rPr>
              <a:t>Khỉ</a:t>
            </a:r>
            <a:r>
              <a:rPr lang="en-US" sz="2800" dirty="0" smtClean="0">
                <a:solidFill>
                  <a:schemeClr val="accent6">
                    <a:lumMod val="75000"/>
                  </a:schemeClr>
                </a:solidFill>
                <a:latin typeface="Times New Roman" pitchFamily="18" charset="0"/>
                <a:cs typeface="Times New Roman" pitchFamily="18" charset="0"/>
              </a:rPr>
              <a:t> mời Cá Sấu kết bạn. Từ đó, ngày nào Khỉ cũng hái quả cho Cá Sấu ăn.</a:t>
            </a:r>
          </a:p>
        </p:txBody>
      </p:sp>
      <p:cxnSp>
        <p:nvCxnSpPr>
          <p:cNvPr id="3" name="Straight Connector 2"/>
          <p:cNvCxnSpPr/>
          <p:nvPr/>
        </p:nvCxnSpPr>
        <p:spPr>
          <a:xfrm>
            <a:off x="2362200" y="4495800"/>
            <a:ext cx="2095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5029200"/>
            <a:ext cx="777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219" y="-13580"/>
            <a:ext cx="925562" cy="9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37723" y="6078537"/>
            <a:ext cx="1600200" cy="949325"/>
          </a:xfrm>
          <a:prstGeom prst="rect">
            <a:avLst/>
          </a:prstGeom>
          <a:noFill/>
          <a:ln>
            <a:noFill/>
          </a:ln>
        </p:spPr>
      </p:pic>
    </p:spTree>
    <p:custDataLst>
      <p:tags r:id="rId1"/>
    </p:custDataLst>
    <p:extLst>
      <p:ext uri="{BB962C8B-B14F-4D97-AF65-F5344CB8AC3E}">
        <p14:creationId xmlns:p14="http://schemas.microsoft.com/office/powerpoint/2010/main" val="4043923200"/>
      </p:ext>
    </p:extLst>
  </p:cSld>
  <p:clrMapOvr>
    <a:masterClrMapping/>
  </p:clrMapOvr>
  <mc:AlternateContent xmlns:mc="http://schemas.openxmlformats.org/markup-compatibility/2006" xmlns:p14="http://schemas.microsoft.com/office/powerpoint/2010/main">
    <mc:Choice Requires="p14">
      <p:transition spd="slow" p14:dur="2000" advTm="87211"/>
    </mc:Choice>
    <mc:Fallback xmlns="">
      <p:transition spd="slow" advTm="87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6" presetClass="exit" presetSubtype="21" fill="hold" nodeType="withEffect">
                                  <p:stCondLst>
                                    <p:cond delay="0"/>
                                  </p:stCondLst>
                                  <p:childTnLst>
                                    <p:animEffect transition="out" filter="barn(inVertic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42" presetClass="exit" presetSubtype="0" fill="hold" nodeType="withEffect">
                                  <p:stCondLst>
                                    <p:cond delay="0"/>
                                  </p:stCondLst>
                                  <p:childTnLst>
                                    <p:animEffect transition="out" filter="fade">
                                      <p:cBhvr>
                                        <p:cTn id="88" dur="1000"/>
                                        <p:tgtEl>
                                          <p:spTgt spid="26"/>
                                        </p:tgtEl>
                                      </p:cBhvr>
                                    </p:animEffect>
                                    <p:anim calcmode="lin" valueType="num">
                                      <p:cBhvr>
                                        <p:cTn id="89" dur="1000"/>
                                        <p:tgtEl>
                                          <p:spTgt spid="26"/>
                                        </p:tgtEl>
                                        <p:attrNameLst>
                                          <p:attrName>ppt_x</p:attrName>
                                        </p:attrNameLst>
                                      </p:cBhvr>
                                      <p:tavLst>
                                        <p:tav tm="0">
                                          <p:val>
                                            <p:strVal val="ppt_x"/>
                                          </p:val>
                                        </p:tav>
                                        <p:tav tm="100000">
                                          <p:val>
                                            <p:strVal val="ppt_x"/>
                                          </p:val>
                                        </p:tav>
                                      </p:tavLst>
                                    </p:anim>
                                    <p:anim calcmode="lin" valueType="num">
                                      <p:cBhvr>
                                        <p:cTn id="90" dur="1000"/>
                                        <p:tgtEl>
                                          <p:spTgt spid="26"/>
                                        </p:tgtEl>
                                        <p:attrNameLst>
                                          <p:attrName>ppt_y</p:attrName>
                                        </p:attrNameLst>
                                      </p:cBhvr>
                                      <p:tavLst>
                                        <p:tav tm="0">
                                          <p:val>
                                            <p:strVal val="ppt_y"/>
                                          </p:val>
                                        </p:tav>
                                        <p:tav tm="100000">
                                          <p:val>
                                            <p:strVal val="ppt_y+.1"/>
                                          </p:val>
                                        </p:tav>
                                      </p:tavLst>
                                    </p:anim>
                                    <p:set>
                                      <p:cBhvr>
                                        <p:cTn id="91" dur="1" fill="hold">
                                          <p:stCondLst>
                                            <p:cond delay="999"/>
                                          </p:stCondLst>
                                        </p:cTn>
                                        <p:tgtEl>
                                          <p:spTgt spid="26"/>
                                        </p:tgtEl>
                                        <p:attrNameLst>
                                          <p:attrName>style.visibility</p:attrName>
                                        </p:attrNameLst>
                                      </p:cBhvr>
                                      <p:to>
                                        <p:strVal val="hidden"/>
                                      </p:to>
                                    </p:set>
                                  </p:childTnLst>
                                </p:cTn>
                              </p:par>
                              <p:par>
                                <p:cTn id="92" presetID="42" presetClass="exit" presetSubtype="0" fill="hold" nodeType="withEffect">
                                  <p:stCondLst>
                                    <p:cond delay="0"/>
                                  </p:stCondLst>
                                  <p:childTnLst>
                                    <p:animEffect transition="out" filter="fade">
                                      <p:cBhvr>
                                        <p:cTn id="93" dur="1000"/>
                                        <p:tgtEl>
                                          <p:spTgt spid="21"/>
                                        </p:tgtEl>
                                      </p:cBhvr>
                                    </p:animEffect>
                                    <p:anim calcmode="lin" valueType="num">
                                      <p:cBhvr>
                                        <p:cTn id="94" dur="1000"/>
                                        <p:tgtEl>
                                          <p:spTgt spid="21"/>
                                        </p:tgtEl>
                                        <p:attrNameLst>
                                          <p:attrName>ppt_x</p:attrName>
                                        </p:attrNameLst>
                                      </p:cBhvr>
                                      <p:tavLst>
                                        <p:tav tm="0">
                                          <p:val>
                                            <p:strVal val="ppt_x"/>
                                          </p:val>
                                        </p:tav>
                                        <p:tav tm="100000">
                                          <p:val>
                                            <p:strVal val="ppt_x"/>
                                          </p:val>
                                        </p:tav>
                                      </p:tavLst>
                                    </p:anim>
                                    <p:anim calcmode="lin" valueType="num">
                                      <p:cBhvr>
                                        <p:cTn id="95" dur="1000"/>
                                        <p:tgtEl>
                                          <p:spTgt spid="21"/>
                                        </p:tgtEl>
                                        <p:attrNameLst>
                                          <p:attrName>ppt_y</p:attrName>
                                        </p:attrNameLst>
                                      </p:cBhvr>
                                      <p:tavLst>
                                        <p:tav tm="0">
                                          <p:val>
                                            <p:strVal val="ppt_y"/>
                                          </p:val>
                                        </p:tav>
                                        <p:tav tm="100000">
                                          <p:val>
                                            <p:strVal val="ppt_y+.1"/>
                                          </p:val>
                                        </p:tav>
                                      </p:tavLst>
                                    </p:anim>
                                    <p:set>
                                      <p:cBhvr>
                                        <p:cTn id="96" dur="1" fill="hold">
                                          <p:stCondLst>
                                            <p:cond delay="999"/>
                                          </p:stCondLst>
                                        </p:cTn>
                                        <p:tgtEl>
                                          <p:spTgt spid="2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1000"/>
                                        <p:tgtEl>
                                          <p:spTgt spid="3"/>
                                        </p:tgtEl>
                                      </p:cBhvr>
                                    </p:animEffect>
                                    <p:anim calcmode="lin" valueType="num">
                                      <p:cBhvr>
                                        <p:cTn id="107" dur="1000" fill="hold"/>
                                        <p:tgtEl>
                                          <p:spTgt spid="3"/>
                                        </p:tgtEl>
                                        <p:attrNameLst>
                                          <p:attrName>ppt_x</p:attrName>
                                        </p:attrNameLst>
                                      </p:cBhvr>
                                      <p:tavLst>
                                        <p:tav tm="0">
                                          <p:val>
                                            <p:strVal val="#ppt_x"/>
                                          </p:val>
                                        </p:tav>
                                        <p:tav tm="100000">
                                          <p:val>
                                            <p:strVal val="#ppt_x"/>
                                          </p:val>
                                        </p:tav>
                                      </p:tavLst>
                                    </p:anim>
                                    <p:anim calcmode="lin" valueType="num">
                                      <p:cBhvr>
                                        <p:cTn id="10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1000"/>
                                        <p:tgtEl>
                                          <p:spTgt spid="6"/>
                                        </p:tgtEl>
                                      </p:cBhvr>
                                    </p:animEffect>
                                    <p:anim calcmode="lin" valueType="num">
                                      <p:cBhvr>
                                        <p:cTn id="114" dur="1000" fill="hold"/>
                                        <p:tgtEl>
                                          <p:spTgt spid="6"/>
                                        </p:tgtEl>
                                        <p:attrNameLst>
                                          <p:attrName>ppt_x</p:attrName>
                                        </p:attrNameLst>
                                      </p:cBhvr>
                                      <p:tavLst>
                                        <p:tav tm="0">
                                          <p:val>
                                            <p:strVal val="#ppt_x"/>
                                          </p:val>
                                        </p:tav>
                                        <p:tav tm="100000">
                                          <p:val>
                                            <p:strVal val="#ppt_x"/>
                                          </p:val>
                                        </p:tav>
                                      </p:tavLst>
                                    </p:anim>
                                    <p:anim calcmode="lin" valueType="num">
                                      <p:cBhvr>
                                        <p:cTn id="1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1000"/>
                                        <p:tgtEl>
                                          <p:spTgt spid="14"/>
                                        </p:tgtEl>
                                      </p:cBhvr>
                                    </p:animEffect>
                                    <p:anim calcmode="lin" valueType="num">
                                      <p:cBhvr>
                                        <p:cTn id="126" dur="1000" fill="hold"/>
                                        <p:tgtEl>
                                          <p:spTgt spid="14"/>
                                        </p:tgtEl>
                                        <p:attrNameLst>
                                          <p:attrName>ppt_x</p:attrName>
                                        </p:attrNameLst>
                                      </p:cBhvr>
                                      <p:tavLst>
                                        <p:tav tm="0">
                                          <p:val>
                                            <p:strVal val="#ppt_x"/>
                                          </p:val>
                                        </p:tav>
                                        <p:tav tm="100000">
                                          <p:val>
                                            <p:strVal val="#ppt_x"/>
                                          </p:val>
                                        </p:tav>
                                      </p:tavLst>
                                    </p:anim>
                                    <p:anim calcmode="lin" valueType="num">
                                      <p:cBhvr>
                                        <p:cTn id="1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8" grpId="0" animBg="1"/>
      <p:bldP spid="18" grpId="1" animBg="1"/>
      <p:bldP spid="19" grpId="0" animBg="1"/>
      <p:bldP spid="19" grpId="1" animBg="1"/>
      <p:bldP spid="24" grpId="0" animBg="1"/>
      <p:bldP spid="24" grpId="1"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152400" y="753503"/>
            <a:ext cx="8991600" cy="427569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dirty="0" smtClean="0">
                <a:solidFill>
                  <a:srgbClr val="0000CC"/>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a:buFontTx/>
              <a:buChar char="-"/>
            </a:pPr>
            <a:r>
              <a:rPr lang="en-US" sz="2800" dirty="0" smtClean="0">
                <a:solidFill>
                  <a:srgbClr val="0000CC"/>
                </a:solidFill>
                <a:latin typeface="Times New Roman" pitchFamily="18" charset="0"/>
                <a:cs typeface="Times New Roman" pitchFamily="18" charset="0"/>
              </a:rPr>
              <a:t>Vua của chúng tôi ốm nặng, phải ăn một quả tim khỉ mới khỏi. Tôi cần quả tim của bạn.</a:t>
            </a:r>
          </a:p>
          <a:p>
            <a:pPr>
              <a:buFontTx/>
              <a:buNone/>
            </a:pPr>
            <a:r>
              <a:rPr lang="en-US" sz="2800" dirty="0" smtClean="0">
                <a:solidFill>
                  <a:srgbClr val="0000CC"/>
                </a:solidFill>
                <a:latin typeface="Times New Roman" pitchFamily="18" charset="0"/>
                <a:cs typeface="Times New Roman" pitchFamily="18" charset="0"/>
              </a:rPr>
              <a:t>   Khỉ nghe vậy hết sức hoảng sợ. Nhưng rồi trấn tĩnh lại, nó bảo:</a:t>
            </a:r>
          </a:p>
          <a:p>
            <a:pPr>
              <a:buFontTx/>
              <a:buChar char="-"/>
            </a:pPr>
            <a:r>
              <a:rPr lang="en-US" sz="2800" dirty="0" smtClean="0">
                <a:solidFill>
                  <a:srgbClr val="0000CC"/>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p>
        </p:txBody>
      </p:sp>
      <p:sp>
        <p:nvSpPr>
          <p:cNvPr id="7" name="Title 6"/>
          <p:cNvSpPr txBox="1">
            <a:spLocks/>
          </p:cNvSpPr>
          <p:nvPr/>
        </p:nvSpPr>
        <p:spPr>
          <a:xfrm>
            <a:off x="990600" y="5145937"/>
            <a:ext cx="6858000" cy="67710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rgbClr val="EF03C2"/>
                </a:solidFill>
                <a:latin typeface="Times New Roman" pitchFamily="18" charset="0"/>
                <a:cs typeface="Times New Roman" pitchFamily="18" charset="0"/>
              </a:rPr>
              <a:t>2. Cá Sấu định lừa Khỉ thế nào?</a:t>
            </a:r>
          </a:p>
        </p:txBody>
      </p:sp>
      <p:sp>
        <p:nvSpPr>
          <p:cNvPr id="8" name="Title 6"/>
          <p:cNvSpPr txBox="1">
            <a:spLocks/>
          </p:cNvSpPr>
          <p:nvPr/>
        </p:nvSpPr>
        <p:spPr>
          <a:xfrm>
            <a:off x="340625" y="5029215"/>
            <a:ext cx="8458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itchFamily="2" charset="2"/>
              <a:buChar char="Ø"/>
            </a:pPr>
            <a:r>
              <a:rPr lang="en-US" sz="2400" dirty="0" smtClean="0">
                <a:solidFill>
                  <a:srgbClr val="EF03C2"/>
                </a:solidFill>
                <a:latin typeface="Times New Roman" pitchFamily="18" charset="0"/>
                <a:cs typeface="Times New Roman" pitchFamily="18" charset="0"/>
              </a:rPr>
              <a:t>Cá Sấu giả vờ mời Khỉ đến chơi nhà mình. Khỉ nhận lời, ngồi lên lưng nó. Đi đã xa bờ, Cá Sấu nói nó cần quả tim của Khỉ để dâng cho vua Cá Sấu ăn.</a:t>
            </a:r>
          </a:p>
        </p:txBody>
      </p:sp>
      <p:pic>
        <p:nvPicPr>
          <p:cNvPr id="9"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35459" y="6400800"/>
            <a:ext cx="1143754" cy="628456"/>
          </a:xfrm>
          <a:prstGeom prst="rect">
            <a:avLst/>
          </a:prstGeom>
          <a:noFill/>
          <a:ln>
            <a:noFill/>
          </a:ln>
        </p:spPr>
      </p:pic>
    </p:spTree>
    <p:extLst>
      <p:ext uri="{BB962C8B-B14F-4D97-AF65-F5344CB8AC3E}">
        <p14:creationId xmlns:p14="http://schemas.microsoft.com/office/powerpoint/2010/main" val="2887773765"/>
      </p:ext>
    </p:extLst>
  </p:cSld>
  <p:clrMapOvr>
    <a:masterClrMapping/>
  </p:clrMapOvr>
  <mc:AlternateContent xmlns:mc="http://schemas.openxmlformats.org/markup-compatibility/2006" xmlns:p14="http://schemas.microsoft.com/office/powerpoint/2010/main">
    <mc:Choice Requires="p14">
      <p:transition spd="slow" p14:dur="2000" advTm="9958"/>
    </mc:Choice>
    <mc:Fallback xmlns="">
      <p:transition spd="slow" advTm="9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10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1000"/>
                                        <p:tgtEl>
                                          <p:spTgt spid="7">
                                            <p:txEl>
                                              <p:pRg st="0" end="0"/>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7">
                                            <p:txEl>
                                              <p:pRg st="0" end="0"/>
                                            </p:txEl>
                                          </p:spTgt>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1000"/>
                                        <p:tgtEl>
                                          <p:spTgt spid="7">
                                            <p:bg/>
                                          </p:spTgt>
                                        </p:tgtEl>
                                        <p:attrNameLst>
                                          <p:attrName>ppt_x</p:attrName>
                                        </p:attrNameLst>
                                      </p:cBhvr>
                                      <p:tavLst>
                                        <p:tav tm="0">
                                          <p:val>
                                            <p:strVal val="ppt_x"/>
                                          </p:val>
                                        </p:tav>
                                        <p:tav tm="100000">
                                          <p:val>
                                            <p:strVal val="ppt_x"/>
                                          </p:val>
                                        </p:tav>
                                      </p:tavLst>
                                    </p:anim>
                                    <p:anim calcmode="lin" valueType="num">
                                      <p:cBhvr additive="base">
                                        <p:cTn id="17" dur="1000"/>
                                        <p:tgtEl>
                                          <p:spTgt spid="7">
                                            <p:bg/>
                                          </p:spTgt>
                                        </p:tgtEl>
                                        <p:attrNameLst>
                                          <p:attrName>ppt_y</p:attrName>
                                        </p:attrNameLst>
                                      </p:cBhvr>
                                      <p:tavLst>
                                        <p:tav tm="0">
                                          <p:val>
                                            <p:strVal val="ppt_y"/>
                                          </p:val>
                                        </p:tav>
                                        <p:tav tm="100000">
                                          <p:val>
                                            <p:strVal val="1+ppt_h/2"/>
                                          </p:val>
                                        </p:tav>
                                      </p:tavLst>
                                    </p:anim>
                                    <p:set>
                                      <p:cBhvr>
                                        <p:cTn id="18" dur="1" fill="hold">
                                          <p:stCondLst>
                                            <p:cond delay="999"/>
                                          </p:stCondLst>
                                        </p:cTn>
                                        <p:tgtEl>
                                          <p:spTgt spid="7">
                                            <p:bg/>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381000" y="1447804"/>
            <a:ext cx="8763000" cy="48005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dirty="0" smtClean="0">
                <a:solidFill>
                  <a:srgbClr val="0000CC"/>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a:buFontTx/>
              <a:buChar char="-"/>
            </a:pPr>
            <a:r>
              <a:rPr lang="en-US" sz="2400" dirty="0" smtClean="0">
                <a:solidFill>
                  <a:srgbClr val="0000CC"/>
                </a:solidFill>
                <a:latin typeface="Times New Roman" pitchFamily="18" charset="0"/>
                <a:cs typeface="Times New Roman" pitchFamily="18" charset="0"/>
              </a:rPr>
              <a:t>Vua của chúng tôi ốm nặng, phải ăn một quả tim khỉ mới khỏi. Tôi cần quả tim của bạn.</a:t>
            </a:r>
          </a:p>
          <a:p>
            <a:pPr>
              <a:buFontTx/>
              <a:buNone/>
            </a:pPr>
            <a:r>
              <a:rPr lang="en-US" sz="2400" dirty="0" smtClean="0">
                <a:solidFill>
                  <a:srgbClr val="0000CC"/>
                </a:solidFill>
                <a:latin typeface="Times New Roman" pitchFamily="18" charset="0"/>
                <a:cs typeface="Times New Roman" pitchFamily="18" charset="0"/>
              </a:rPr>
              <a:t>   Khỉ nghe vậy hết sức hoảng sợ. Nhưng rồi trấn tĩnh lại, nó bảo:</a:t>
            </a:r>
          </a:p>
          <a:p>
            <a:pPr>
              <a:buFontTx/>
              <a:buChar char="-"/>
            </a:pPr>
            <a:r>
              <a:rPr lang="en-US" sz="2400" dirty="0" smtClean="0">
                <a:solidFill>
                  <a:srgbClr val="0000CC"/>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p>
        </p:txBody>
      </p:sp>
      <p:sp>
        <p:nvSpPr>
          <p:cNvPr id="2" name="Cloud Callout 1"/>
          <p:cNvSpPr/>
          <p:nvPr/>
        </p:nvSpPr>
        <p:spPr>
          <a:xfrm>
            <a:off x="323850" y="4953000"/>
            <a:ext cx="5086350" cy="1600200"/>
          </a:xfrm>
          <a:prstGeom prst="cloudCallout">
            <a:avLst>
              <a:gd name="adj1" fmla="val 30801"/>
              <a:gd name="adj2" fmla="val -8931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smtClean="0">
                <a:solidFill>
                  <a:schemeClr val="tx1"/>
                </a:solidFill>
                <a:latin typeface="Time news roman"/>
              </a:rPr>
              <a:t>Tìm những từ ngữ miêu tả thái độ của Khỉ khi biết Cá Sấu lừa mình? </a:t>
            </a:r>
            <a:endParaRPr lang="en-US" sz="2400">
              <a:solidFill>
                <a:schemeClr val="tx1"/>
              </a:solidFill>
              <a:latin typeface="Time news roman"/>
            </a:endParaRPr>
          </a:p>
        </p:txBody>
      </p:sp>
      <p:cxnSp>
        <p:nvCxnSpPr>
          <p:cNvPr id="7" name="Straight Connector 6"/>
          <p:cNvCxnSpPr/>
          <p:nvPr/>
        </p:nvCxnSpPr>
        <p:spPr>
          <a:xfrm>
            <a:off x="2362200" y="3429000"/>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05500" y="3429000"/>
            <a:ext cx="1028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885825" y="4953000"/>
            <a:ext cx="5086350" cy="1600200"/>
          </a:xfrm>
          <a:prstGeom prst="cloudCallout">
            <a:avLst>
              <a:gd name="adj1" fmla="val 30801"/>
              <a:gd name="adj2" fmla="val -8931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smtClean="0">
                <a:solidFill>
                  <a:schemeClr val="tx1"/>
                </a:solidFill>
                <a:latin typeface="Time news roman"/>
              </a:rPr>
              <a:t>Đầu tiên Khỉ hoảng sợ, sau đó lấy lại bình tĩnh. </a:t>
            </a:r>
            <a:endParaRPr lang="en-US" sz="2400">
              <a:solidFill>
                <a:schemeClr val="tx1"/>
              </a:solidFill>
              <a:latin typeface="Time news roman"/>
            </a:endParaRPr>
          </a:p>
        </p:txBody>
      </p:sp>
      <p:pic>
        <p:nvPicPr>
          <p:cNvPr id="8"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124" y="-7545"/>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rtoon crocodile isolated on white background - Stock ..."/>
          <p:cNvPicPr/>
          <p:nvPr/>
        </p:nvPicPr>
        <p:blipFill>
          <a:blip r:embed="rId5" cstate="print">
            <a:extLst>
              <a:ext uri="{BEBA8EAE-BF5A-486C-A8C5-ECC9F3942E4B}">
                <a14:imgProps xmlns:a14="http://schemas.microsoft.com/office/drawing/2010/main">
                  <a14:imgLayer r:embed="rId6">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0" y="6250666"/>
            <a:ext cx="1066800" cy="720725"/>
          </a:xfrm>
          <a:prstGeom prst="rect">
            <a:avLst/>
          </a:prstGeom>
          <a:noFill/>
          <a:ln>
            <a:noFill/>
          </a:ln>
        </p:spPr>
      </p:pic>
    </p:spTree>
    <p:custDataLst>
      <p:tags r:id="rId1"/>
    </p:custDataLst>
    <p:extLst>
      <p:ext uri="{BB962C8B-B14F-4D97-AF65-F5344CB8AC3E}">
        <p14:creationId xmlns:p14="http://schemas.microsoft.com/office/powerpoint/2010/main" val="4152046047"/>
      </p:ext>
    </p:extLst>
  </p:cSld>
  <p:clrMapOvr>
    <a:masterClrMapping/>
  </p:clrMapOvr>
  <mc:AlternateContent xmlns:mc="http://schemas.openxmlformats.org/markup-compatibility/2006" xmlns:p14="http://schemas.microsoft.com/office/powerpoint/2010/main">
    <mc:Choice Requires="p14">
      <p:transition spd="slow" p14:dur="2000" advTm="38354"/>
    </mc:Choice>
    <mc:Fallback xmlns="">
      <p:transition spd="slow" advTm="38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32"/>
            <a:ext cx="9144000" cy="6827468"/>
          </a:xfrm>
          <a:prstGeom prst="rect">
            <a:avLst/>
          </a:prstGeom>
        </p:spPr>
      </p:pic>
      <p:sp>
        <p:nvSpPr>
          <p:cNvPr id="2" name="Title 1"/>
          <p:cNvSpPr>
            <a:spLocks noGrp="1"/>
          </p:cNvSpPr>
          <p:nvPr>
            <p:ph type="ctrTitle"/>
          </p:nvPr>
        </p:nvSpPr>
        <p:spPr>
          <a:xfrm>
            <a:off x="136478" y="1828814"/>
            <a:ext cx="8382000" cy="1069975"/>
          </a:xfrm>
        </p:spPr>
        <p:style>
          <a:lnRef idx="1">
            <a:schemeClr val="accent5"/>
          </a:lnRef>
          <a:fillRef idx="2">
            <a:schemeClr val="accent5"/>
          </a:fillRef>
          <a:effectRef idx="1">
            <a:schemeClr val="accent5"/>
          </a:effectRef>
          <a:fontRef idx="minor">
            <a:schemeClr val="dk1"/>
          </a:fontRef>
        </p:style>
        <p:txBody>
          <a:bodyPr>
            <a:normAutofit/>
          </a:bodyPr>
          <a:lstStyle/>
          <a:p>
            <a:r>
              <a:rPr lang="en-US" sz="4000" dirty="0" smtClean="0">
                <a:solidFill>
                  <a:srgbClr val="0000CC"/>
                </a:solidFill>
                <a:latin typeface="Time news roman"/>
              </a:rPr>
              <a:t>3. Khỉ nghĩ ra mẹo gì để thoát nạn ?</a:t>
            </a:r>
            <a:endParaRPr lang="en-US" sz="4000" dirty="0">
              <a:solidFill>
                <a:srgbClr val="0000CC"/>
              </a:solidFill>
              <a:latin typeface="Time news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410200"/>
            <a:ext cx="3505200" cy="1447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5410200"/>
            <a:ext cx="3657600" cy="1447800"/>
          </a:xfrm>
          <a:prstGeom prst="rect">
            <a:avLst/>
          </a:prstGeom>
        </p:spPr>
      </p:pic>
      <p:pic>
        <p:nvPicPr>
          <p:cNvPr id="9"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23" y="-34705"/>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09738"/>
      </p:ext>
    </p:extLst>
  </p:cSld>
  <p:clrMapOvr>
    <a:masterClrMapping/>
  </p:clrMapOvr>
  <mc:AlternateContent xmlns:mc="http://schemas.openxmlformats.org/markup-compatibility/2006" xmlns:p14="http://schemas.microsoft.com/office/powerpoint/2010/main">
    <mc:Choice Requires="p14">
      <p:transition spd="slow" p14:dur="2000" advTm="8946"/>
    </mc:Choice>
    <mc:Fallback xmlns="">
      <p:transition spd="slow" advTm="894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228600" y="1016206"/>
            <a:ext cx="8763000" cy="48005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dirty="0" smtClean="0">
                <a:solidFill>
                  <a:srgbClr val="0000CC"/>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a:buFontTx/>
              <a:buChar char="-"/>
            </a:pPr>
            <a:r>
              <a:rPr lang="en-US" sz="2400" dirty="0" smtClean="0">
                <a:solidFill>
                  <a:srgbClr val="0000CC"/>
                </a:solidFill>
                <a:latin typeface="Times New Roman" pitchFamily="18" charset="0"/>
                <a:cs typeface="Times New Roman" pitchFamily="18" charset="0"/>
              </a:rPr>
              <a:t>Vua của chúng tôi ốm nặng, phải ăn một quả tim khỉ mới khỏi. Tôi cần quả tim của bạn.</a:t>
            </a:r>
          </a:p>
          <a:p>
            <a:pPr>
              <a:buFontTx/>
              <a:buNone/>
            </a:pPr>
            <a:r>
              <a:rPr lang="en-US" sz="2400" dirty="0" smtClean="0">
                <a:solidFill>
                  <a:srgbClr val="0000CC"/>
                </a:solidFill>
                <a:latin typeface="Times New Roman" pitchFamily="18" charset="0"/>
                <a:cs typeface="Times New Roman" pitchFamily="18" charset="0"/>
              </a:rPr>
              <a:t>   Khỉ nghe vậy hết sức hoảng sợ. Nhưng rồi trấn tĩnh lại, nó bảo:</a:t>
            </a:r>
          </a:p>
          <a:p>
            <a:pPr>
              <a:buFontTx/>
              <a:buChar char="-"/>
            </a:pPr>
            <a:r>
              <a:rPr lang="en-US" sz="2400" dirty="0" smtClean="0">
                <a:solidFill>
                  <a:srgbClr val="0000CC"/>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p>
        </p:txBody>
      </p:sp>
      <p:sp>
        <p:nvSpPr>
          <p:cNvPr id="8" name="Rounded Rectangle 7"/>
          <p:cNvSpPr/>
          <p:nvPr/>
        </p:nvSpPr>
        <p:spPr>
          <a:xfrm>
            <a:off x="1172570" y="4444621"/>
            <a:ext cx="58674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smtClean="0">
                <a:solidFill>
                  <a:schemeClr val="tx1"/>
                </a:solidFill>
                <a:latin typeface="Time news roman"/>
              </a:rPr>
              <a:t>Khỉ</a:t>
            </a:r>
            <a:r>
              <a:rPr lang="en-US" sz="2400" dirty="0" smtClean="0">
                <a:solidFill>
                  <a:schemeClr val="tx1"/>
                </a:solidFill>
                <a:latin typeface="Time news roman"/>
              </a:rPr>
              <a:t> </a:t>
            </a:r>
            <a:r>
              <a:rPr lang="en-US" sz="2400" dirty="0" err="1" smtClean="0">
                <a:solidFill>
                  <a:schemeClr val="tx1"/>
                </a:solidFill>
                <a:latin typeface="Time news roman"/>
              </a:rPr>
              <a:t>giả</a:t>
            </a:r>
            <a:r>
              <a:rPr lang="en-US" sz="2400" dirty="0" smtClean="0">
                <a:solidFill>
                  <a:schemeClr val="tx1"/>
                </a:solidFill>
                <a:latin typeface="Time news roman"/>
              </a:rPr>
              <a:t> </a:t>
            </a:r>
            <a:r>
              <a:rPr lang="en-US" sz="2400" dirty="0" err="1" smtClean="0">
                <a:solidFill>
                  <a:schemeClr val="tx1"/>
                </a:solidFill>
                <a:latin typeface="Time news roman"/>
              </a:rPr>
              <a:t>vờ</a:t>
            </a:r>
            <a:r>
              <a:rPr lang="en-US" sz="2400" dirty="0" smtClean="0">
                <a:solidFill>
                  <a:schemeClr val="tx1"/>
                </a:solidFill>
                <a:latin typeface="Time news roman"/>
              </a:rPr>
              <a:t> </a:t>
            </a:r>
            <a:r>
              <a:rPr lang="en-US" sz="2400" dirty="0" err="1" smtClean="0">
                <a:solidFill>
                  <a:schemeClr val="tx1"/>
                </a:solidFill>
                <a:latin typeface="Time news roman"/>
              </a:rPr>
              <a:t>sẵn</a:t>
            </a:r>
            <a:r>
              <a:rPr lang="en-US" sz="2400" dirty="0" smtClean="0">
                <a:solidFill>
                  <a:schemeClr val="tx1"/>
                </a:solidFill>
                <a:latin typeface="Time news roman"/>
              </a:rPr>
              <a:t> </a:t>
            </a:r>
            <a:r>
              <a:rPr lang="en-US" sz="2400" dirty="0" err="1" smtClean="0">
                <a:solidFill>
                  <a:schemeClr val="tx1"/>
                </a:solidFill>
                <a:latin typeface="Time news roman"/>
              </a:rPr>
              <a:t>sàng</a:t>
            </a:r>
            <a:r>
              <a:rPr lang="en-US" sz="2400" dirty="0" smtClean="0">
                <a:solidFill>
                  <a:schemeClr val="tx1"/>
                </a:solidFill>
                <a:latin typeface="Time news roman"/>
              </a:rPr>
              <a:t> </a:t>
            </a:r>
            <a:r>
              <a:rPr lang="en-US" sz="2400" dirty="0" err="1" smtClean="0">
                <a:solidFill>
                  <a:schemeClr val="tx1"/>
                </a:solidFill>
                <a:latin typeface="Time news roman"/>
              </a:rPr>
              <a:t>giúp</a:t>
            </a:r>
            <a:r>
              <a:rPr lang="en-US" sz="2400" dirty="0" smtClean="0">
                <a:solidFill>
                  <a:schemeClr val="tx1"/>
                </a:solidFill>
                <a:latin typeface="Time news roman"/>
              </a:rPr>
              <a:t> </a:t>
            </a:r>
            <a:r>
              <a:rPr lang="en-US" sz="2400" dirty="0" err="1" smtClean="0">
                <a:solidFill>
                  <a:schemeClr val="tx1"/>
                </a:solidFill>
                <a:latin typeface="Time news roman"/>
              </a:rPr>
              <a:t>Cá</a:t>
            </a:r>
            <a:r>
              <a:rPr lang="en-US" sz="2400" dirty="0" smtClean="0">
                <a:solidFill>
                  <a:schemeClr val="tx1"/>
                </a:solidFill>
                <a:latin typeface="Time news roman"/>
              </a:rPr>
              <a:t> </a:t>
            </a:r>
            <a:r>
              <a:rPr lang="en-US" sz="2400" dirty="0" err="1" smtClean="0">
                <a:solidFill>
                  <a:schemeClr val="tx1"/>
                </a:solidFill>
                <a:latin typeface="Time news roman"/>
              </a:rPr>
              <a:t>Sấu</a:t>
            </a:r>
            <a:r>
              <a:rPr lang="en-US" sz="2400" dirty="0" smtClean="0">
                <a:solidFill>
                  <a:schemeClr val="tx1"/>
                </a:solidFill>
                <a:latin typeface="Time news roman"/>
              </a:rPr>
              <a:t>. </a:t>
            </a:r>
            <a:r>
              <a:rPr lang="en-US" sz="2400" dirty="0" err="1" smtClean="0">
                <a:solidFill>
                  <a:schemeClr val="tx1"/>
                </a:solidFill>
                <a:latin typeface="Time news roman"/>
              </a:rPr>
              <a:t>Bảo</a:t>
            </a:r>
            <a:r>
              <a:rPr lang="en-US" sz="2400" dirty="0" smtClean="0">
                <a:solidFill>
                  <a:schemeClr val="tx1"/>
                </a:solidFill>
                <a:latin typeface="Time news roman"/>
              </a:rPr>
              <a:t> </a:t>
            </a:r>
            <a:r>
              <a:rPr lang="en-US" sz="2400" dirty="0" err="1" smtClean="0">
                <a:solidFill>
                  <a:schemeClr val="tx1"/>
                </a:solidFill>
                <a:latin typeface="Time news roman"/>
              </a:rPr>
              <a:t>Cá</a:t>
            </a:r>
            <a:r>
              <a:rPr lang="en-US" sz="2400" dirty="0" smtClean="0">
                <a:solidFill>
                  <a:schemeClr val="tx1"/>
                </a:solidFill>
                <a:latin typeface="Time news roman"/>
              </a:rPr>
              <a:t> </a:t>
            </a:r>
            <a:r>
              <a:rPr lang="en-US" sz="2400" dirty="0" err="1" smtClean="0">
                <a:solidFill>
                  <a:schemeClr val="tx1"/>
                </a:solidFill>
                <a:latin typeface="Time news roman"/>
              </a:rPr>
              <a:t>Sấu</a:t>
            </a:r>
            <a:r>
              <a:rPr lang="en-US" sz="2400" dirty="0" smtClean="0">
                <a:solidFill>
                  <a:schemeClr val="tx1"/>
                </a:solidFill>
                <a:latin typeface="Time news roman"/>
              </a:rPr>
              <a:t> </a:t>
            </a:r>
            <a:r>
              <a:rPr lang="en-US" sz="2400" dirty="0" err="1" smtClean="0">
                <a:solidFill>
                  <a:schemeClr val="tx1"/>
                </a:solidFill>
                <a:latin typeface="Time news roman"/>
              </a:rPr>
              <a:t>đưa</a:t>
            </a:r>
            <a:r>
              <a:rPr lang="en-US" sz="2400" dirty="0" smtClean="0">
                <a:solidFill>
                  <a:schemeClr val="tx1"/>
                </a:solidFill>
                <a:latin typeface="Time news roman"/>
              </a:rPr>
              <a:t> </a:t>
            </a:r>
            <a:r>
              <a:rPr lang="en-US" sz="2400" dirty="0" err="1" smtClean="0">
                <a:solidFill>
                  <a:schemeClr val="tx1"/>
                </a:solidFill>
                <a:latin typeface="Time news roman"/>
              </a:rPr>
              <a:t>trở</a:t>
            </a:r>
            <a:r>
              <a:rPr lang="en-US" sz="2400" dirty="0" smtClean="0">
                <a:solidFill>
                  <a:schemeClr val="tx1"/>
                </a:solidFill>
                <a:latin typeface="Time news roman"/>
              </a:rPr>
              <a:t> </a:t>
            </a:r>
            <a:r>
              <a:rPr lang="en-US" sz="2400" dirty="0" err="1" smtClean="0">
                <a:solidFill>
                  <a:schemeClr val="tx1"/>
                </a:solidFill>
                <a:latin typeface="Time news roman"/>
              </a:rPr>
              <a:t>lại</a:t>
            </a:r>
            <a:r>
              <a:rPr lang="en-US" sz="2400" dirty="0" smtClean="0">
                <a:solidFill>
                  <a:schemeClr val="tx1"/>
                </a:solidFill>
                <a:latin typeface="Time news roman"/>
              </a:rPr>
              <a:t> </a:t>
            </a:r>
            <a:r>
              <a:rPr lang="en-US" sz="2400" dirty="0" err="1" smtClean="0">
                <a:solidFill>
                  <a:schemeClr val="tx1"/>
                </a:solidFill>
                <a:latin typeface="Time news roman"/>
              </a:rPr>
              <a:t>bờ</a:t>
            </a:r>
            <a:r>
              <a:rPr lang="en-US" sz="2400" dirty="0" smtClean="0">
                <a:solidFill>
                  <a:schemeClr val="tx1"/>
                </a:solidFill>
                <a:latin typeface="Time news roman"/>
              </a:rPr>
              <a:t>, </a:t>
            </a:r>
            <a:r>
              <a:rPr lang="en-US" sz="2400" dirty="0" err="1" smtClean="0">
                <a:solidFill>
                  <a:schemeClr val="tx1"/>
                </a:solidFill>
                <a:latin typeface="Time news roman"/>
              </a:rPr>
              <a:t>lấy</a:t>
            </a:r>
            <a:r>
              <a:rPr lang="en-US" sz="2400" dirty="0" smtClean="0">
                <a:solidFill>
                  <a:schemeClr val="tx1"/>
                </a:solidFill>
                <a:latin typeface="Time news roman"/>
              </a:rPr>
              <a:t> </a:t>
            </a:r>
            <a:r>
              <a:rPr lang="en-US" sz="2400" dirty="0" err="1" smtClean="0">
                <a:solidFill>
                  <a:schemeClr val="tx1"/>
                </a:solidFill>
                <a:latin typeface="Time news roman"/>
              </a:rPr>
              <a:t>quả</a:t>
            </a:r>
            <a:r>
              <a:rPr lang="en-US" sz="2400" dirty="0" smtClean="0">
                <a:solidFill>
                  <a:schemeClr val="tx1"/>
                </a:solidFill>
                <a:latin typeface="Time news roman"/>
              </a:rPr>
              <a:t> </a:t>
            </a:r>
            <a:r>
              <a:rPr lang="en-US" sz="2400" dirty="0" err="1" smtClean="0">
                <a:solidFill>
                  <a:schemeClr val="tx1"/>
                </a:solidFill>
                <a:latin typeface="Time news roman"/>
              </a:rPr>
              <a:t>tim</a:t>
            </a:r>
            <a:r>
              <a:rPr lang="en-US" sz="2400" dirty="0" smtClean="0">
                <a:solidFill>
                  <a:schemeClr val="tx1"/>
                </a:solidFill>
                <a:latin typeface="Time news roman"/>
              </a:rPr>
              <a:t> </a:t>
            </a:r>
            <a:r>
              <a:rPr lang="en-US" sz="2400" dirty="0" err="1" smtClean="0">
                <a:solidFill>
                  <a:schemeClr val="tx1"/>
                </a:solidFill>
                <a:latin typeface="Time news roman"/>
              </a:rPr>
              <a:t>đang</a:t>
            </a:r>
            <a:r>
              <a:rPr lang="en-US" sz="2400" dirty="0" smtClean="0">
                <a:solidFill>
                  <a:schemeClr val="tx1"/>
                </a:solidFill>
                <a:latin typeface="Time news roman"/>
              </a:rPr>
              <a:t> </a:t>
            </a:r>
            <a:r>
              <a:rPr lang="en-US" sz="2400" dirty="0" err="1" smtClean="0">
                <a:solidFill>
                  <a:schemeClr val="tx1"/>
                </a:solidFill>
                <a:latin typeface="Time news roman"/>
              </a:rPr>
              <a:t>để</a:t>
            </a:r>
            <a:r>
              <a:rPr lang="en-US" sz="2400" dirty="0" smtClean="0">
                <a:solidFill>
                  <a:schemeClr val="tx1"/>
                </a:solidFill>
                <a:latin typeface="Time news roman"/>
              </a:rPr>
              <a:t> ở </a:t>
            </a:r>
            <a:r>
              <a:rPr lang="en-US" sz="2400" dirty="0" err="1" smtClean="0">
                <a:solidFill>
                  <a:schemeClr val="tx1"/>
                </a:solidFill>
                <a:latin typeface="Time news roman"/>
              </a:rPr>
              <a:t>nhà</a:t>
            </a:r>
            <a:r>
              <a:rPr lang="en-US" sz="2400" dirty="0" smtClean="0">
                <a:solidFill>
                  <a:schemeClr val="tx1"/>
                </a:solidFill>
                <a:latin typeface="Time news roman"/>
              </a:rPr>
              <a:t>.  </a:t>
            </a:r>
            <a:endParaRPr lang="en-US" sz="2400" dirty="0">
              <a:solidFill>
                <a:schemeClr val="tx1"/>
              </a:solidFill>
              <a:latin typeface="Time news roman"/>
            </a:endParaRPr>
          </a:p>
        </p:txBody>
      </p:sp>
      <p:cxnSp>
        <p:nvCxnSpPr>
          <p:cNvPr id="10" name="Straight Connector 9"/>
          <p:cNvCxnSpPr/>
          <p:nvPr/>
        </p:nvCxnSpPr>
        <p:spPr>
          <a:xfrm>
            <a:off x="6629400" y="3448336"/>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3810000"/>
            <a:ext cx="685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5606"/>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10562" y="6096000"/>
            <a:ext cx="1600200" cy="949325"/>
          </a:xfrm>
          <a:prstGeom prst="rect">
            <a:avLst/>
          </a:prstGeom>
          <a:noFill/>
          <a:ln>
            <a:noFill/>
          </a:ln>
        </p:spPr>
      </p:pic>
    </p:spTree>
    <p:custDataLst>
      <p:tags r:id="rId1"/>
    </p:custDataLst>
    <p:extLst>
      <p:ext uri="{BB962C8B-B14F-4D97-AF65-F5344CB8AC3E}">
        <p14:creationId xmlns:p14="http://schemas.microsoft.com/office/powerpoint/2010/main" val="3270852615"/>
      </p:ext>
    </p:extLst>
  </p:cSld>
  <p:clrMapOvr>
    <a:masterClrMapping/>
  </p:clrMapOvr>
  <mc:AlternateContent xmlns:mc="http://schemas.openxmlformats.org/markup-compatibility/2006" xmlns:p14="http://schemas.microsoft.com/office/powerpoint/2010/main">
    <mc:Choice Requires="p14">
      <p:transition spd="slow" p14:dur="2000" advTm="33663"/>
    </mc:Choice>
    <mc:Fallback xmlns="">
      <p:transition spd="slow" advTm="33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57200" y="762000"/>
            <a:ext cx="8229600" cy="3505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Tx/>
              <a:buNone/>
            </a:pPr>
            <a:r>
              <a:rPr lang="en-US" sz="2800" dirty="0">
                <a:solidFill>
                  <a:srgbClr val="0000CC"/>
                </a:solidFill>
                <a:latin typeface="Times New Roman" pitchFamily="18" charset="0"/>
                <a:cs typeface="Times New Roman" pitchFamily="18" charset="0"/>
              </a:rPr>
              <a:t>3</a:t>
            </a:r>
            <a:r>
              <a:rPr lang="en-US" sz="2800" dirty="0" smtClean="0">
                <a:solidFill>
                  <a:srgbClr val="0000CC"/>
                </a:solidFill>
                <a:latin typeface="Times New Roman" pitchFamily="18" charset="0"/>
                <a:cs typeface="Times New Roman" pitchFamily="18" charset="0"/>
              </a:rPr>
              <a:t>. Cá Sấu tưởng thật, liền đưa Khỉ trở lại bờ. Tới nơi, Khỉ đu vút lên cành cây, mắng :</a:t>
            </a:r>
          </a:p>
          <a:p>
            <a:pPr algn="just"/>
            <a:r>
              <a:rPr lang="en-US" sz="2800" dirty="0" smtClean="0">
                <a:solidFill>
                  <a:srgbClr val="0000CC"/>
                </a:solidFill>
                <a:latin typeface="Times New Roman" pitchFamily="18" charset="0"/>
                <a:cs typeface="Times New Roman" pitchFamily="18" charset="0"/>
              </a:rPr>
              <a:t>- Con vật bội bạc kia ! Chẳng ai thèm kết bạn với những kẻ giả dối như mi đâu.</a:t>
            </a:r>
          </a:p>
          <a:p>
            <a:pPr algn="just"/>
            <a:r>
              <a:rPr lang="en-US" sz="2800" dirty="0" smtClean="0">
                <a:solidFill>
                  <a:srgbClr val="0000CC"/>
                </a:solidFill>
                <a:latin typeface="Times New Roman" pitchFamily="18" charset="0"/>
                <a:cs typeface="Times New Roman" pitchFamily="18" charset="0"/>
              </a:rPr>
              <a:t>4. Cá Sấu tẽn tò, lặn sâu </a:t>
            </a:r>
            <a:r>
              <a:rPr lang="en-US" sz="2800" dirty="0" err="1" smtClean="0">
                <a:solidFill>
                  <a:srgbClr val="0000CC"/>
                </a:solidFill>
                <a:latin typeface="Times New Roman" pitchFamily="18" charset="0"/>
                <a:cs typeface="Times New Roman" pitchFamily="18" charset="0"/>
              </a:rPr>
              <a:t>xuống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nước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lủi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mất</a:t>
            </a:r>
            <a:r>
              <a:rPr lang="en-US" sz="2800" dirty="0" smtClean="0">
                <a:solidFill>
                  <a:srgbClr val="0000CC"/>
                </a:solidFill>
                <a:latin typeface="Times New Roman" pitchFamily="18" charset="0"/>
                <a:cs typeface="Times New Roman" pitchFamily="18" charset="0"/>
              </a:rPr>
              <a:t>.              </a:t>
            </a:r>
          </a:p>
          <a:p>
            <a:pPr algn="just"/>
            <a:r>
              <a:rPr lang="en-US" sz="2800" i="1" dirty="0" smtClean="0">
                <a:solidFill>
                  <a:schemeClr val="tx1"/>
                </a:solidFill>
                <a:latin typeface="Times New Roman" pitchFamily="18" charset="0"/>
                <a:cs typeface="Times New Roman" pitchFamily="18" charset="0"/>
              </a:rPr>
              <a:t>                                       Theo</a:t>
            </a:r>
            <a:r>
              <a:rPr lang="en-US" sz="2800"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TRUYỆN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ĐỌC</a:t>
            </a:r>
            <a:r>
              <a:rPr lang="en-US" sz="2800" b="1" dirty="0" smtClean="0">
                <a:solidFill>
                  <a:schemeClr val="tx1"/>
                </a:solidFill>
                <a:latin typeface="Times New Roman" pitchFamily="18" charset="0"/>
                <a:cs typeface="Times New Roman" pitchFamily="18" charset="0"/>
              </a:rPr>
              <a:t> 1, 1994</a:t>
            </a:r>
          </a:p>
          <a:p>
            <a:endParaRPr lang="en-US" sz="2800" dirty="0">
              <a:solidFill>
                <a:srgbClr val="0000CC"/>
              </a:solidFill>
            </a:endParaRPr>
          </a:p>
        </p:txBody>
      </p:sp>
      <p:sp>
        <p:nvSpPr>
          <p:cNvPr id="3" name="Cloud Callout 2"/>
          <p:cNvSpPr/>
          <p:nvPr/>
        </p:nvSpPr>
        <p:spPr>
          <a:xfrm>
            <a:off x="609600" y="4267200"/>
            <a:ext cx="4114800" cy="1860644"/>
          </a:xfrm>
          <a:prstGeom prst="cloudCallout">
            <a:avLst>
              <a:gd name="adj1" fmla="val 16180"/>
              <a:gd name="adj2" fmla="val -82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 news roman"/>
              </a:rPr>
              <a:t>Tại sao Cá Sấu lại tẽn tò, lủi mất? </a:t>
            </a:r>
            <a:endParaRPr lang="en-US" sz="2400">
              <a:solidFill>
                <a:schemeClr val="tx1"/>
              </a:solidFill>
              <a:latin typeface="Time news roman"/>
            </a:endParaRPr>
          </a:p>
        </p:txBody>
      </p:sp>
      <p:sp>
        <p:nvSpPr>
          <p:cNvPr id="9" name="Title 1"/>
          <p:cNvSpPr>
            <a:spLocks noGrp="1"/>
          </p:cNvSpPr>
          <p:nvPr>
            <p:ph type="ctrTitle"/>
          </p:nvPr>
        </p:nvSpPr>
        <p:spPr>
          <a:xfrm>
            <a:off x="609600" y="4462523"/>
            <a:ext cx="7924800" cy="1470025"/>
          </a:xfrm>
        </p:spPr>
        <p:style>
          <a:lnRef idx="1">
            <a:schemeClr val="accent5"/>
          </a:lnRef>
          <a:fillRef idx="2">
            <a:schemeClr val="accent5"/>
          </a:fillRef>
          <a:effectRef idx="1">
            <a:schemeClr val="accent5"/>
          </a:effectRef>
          <a:fontRef idx="minor">
            <a:schemeClr val="dk1"/>
          </a:fontRef>
        </p:style>
        <p:txBody>
          <a:bodyPr>
            <a:normAutofit/>
          </a:bodyPr>
          <a:lstStyle/>
          <a:p>
            <a:pPr marL="571500" indent="-571500" algn="just">
              <a:buFont typeface="Wingdings" pitchFamily="2" charset="2"/>
              <a:buChar char="Ø"/>
            </a:pPr>
            <a:r>
              <a:rPr lang="en-US" sz="2800" dirty="0" smtClean="0">
                <a:solidFill>
                  <a:srgbClr val="7030A0"/>
                </a:solidFill>
                <a:latin typeface="Time news roman"/>
              </a:rPr>
              <a:t>Cá Sấu tẽn tò, lủi mất vì bị lộ là kẻ giả dối, lừa lọc.</a:t>
            </a:r>
            <a:endParaRPr lang="en-US" sz="2800" dirty="0">
              <a:solidFill>
                <a:srgbClr val="7030A0"/>
              </a:solidFill>
              <a:latin typeface="Time news roman"/>
            </a:endParaRPr>
          </a:p>
        </p:txBody>
      </p:sp>
    </p:spTree>
    <p:custDataLst>
      <p:tags r:id="rId1"/>
    </p:custDataLst>
    <p:extLst>
      <p:ext uri="{BB962C8B-B14F-4D97-AF65-F5344CB8AC3E}">
        <p14:creationId xmlns:p14="http://schemas.microsoft.com/office/powerpoint/2010/main" val="1161788240"/>
      </p:ext>
    </p:extLst>
  </p:cSld>
  <p:clrMapOvr>
    <a:masterClrMapping/>
  </p:clrMapOvr>
  <mc:AlternateContent xmlns:mc="http://schemas.openxmlformats.org/markup-compatibility/2006" xmlns:p14="http://schemas.microsoft.com/office/powerpoint/2010/main">
    <mc:Choice Requires="p14">
      <p:transition spd="slow" p14:dur="2000" advTm="44818"/>
    </mc:Choice>
    <mc:Fallback xmlns="">
      <p:transition spd="slow" advTm="448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75096"/>
            <a:ext cx="9144000" cy="1371600"/>
          </a:xfrm>
          <a:blipFill>
            <a:blip r:embed="rId3"/>
            <a:tile tx="0" ty="0" sx="100000" sy="100000" flip="none" algn="tl"/>
          </a:blipFill>
        </p:spPr>
        <p:txBody>
          <a:bodyPr>
            <a:normAutofit/>
          </a:bodyPr>
          <a:lstStyle/>
          <a:p>
            <a:pPr algn="l"/>
            <a:r>
              <a:rPr lang="en-US" sz="3600" dirty="0">
                <a:solidFill>
                  <a:srgbClr val="C00000"/>
                </a:solidFill>
                <a:latin typeface="Time news roman"/>
              </a:rPr>
              <a:t>5</a:t>
            </a:r>
            <a:r>
              <a:rPr lang="en-US" sz="3600" dirty="0" smtClean="0">
                <a:solidFill>
                  <a:srgbClr val="C00000"/>
                </a:solidFill>
                <a:latin typeface="Time news roman"/>
              </a:rPr>
              <a:t>. Hãy tìm những từ nói lên tính nết của Khỉ và Cá Sấu ?</a:t>
            </a:r>
            <a:endParaRPr lang="en-US" sz="3600" dirty="0">
              <a:solidFill>
                <a:srgbClr val="C00000"/>
              </a:solidFill>
              <a:latin typeface="Time news roman"/>
            </a:endParaRPr>
          </a:p>
        </p:txBody>
      </p:sp>
      <p:pic>
        <p:nvPicPr>
          <p:cNvPr id="5" name="Picture 10" descr="Vì sao Khỉ Nâu lại cảm thấy khoái chí sau khi đọc bảng nội q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124" y="3146524"/>
            <a:ext cx="1425476" cy="142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rtoon crocodile isolated on white background - Stock ..."/>
          <p:cNvPicPr/>
          <p:nvPr/>
        </p:nvPicPr>
        <p:blipFill>
          <a:blip r:embed="rId5">
            <a:extLst>
              <a:ext uri="{BEBA8EAE-BF5A-486C-A8C5-ECC9F3942E4B}">
                <a14:imgProps xmlns:a14="http://schemas.microsoft.com/office/drawing/2010/main">
                  <a14:imgLayer r:embed="rId6">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a:off x="5257800" y="2819400"/>
            <a:ext cx="3352800" cy="2362200"/>
          </a:xfrm>
          <a:prstGeom prst="rect">
            <a:avLst/>
          </a:prstGeom>
          <a:noFill/>
          <a:ln>
            <a:noFill/>
          </a:ln>
        </p:spPr>
      </p:pic>
      <p:sp>
        <p:nvSpPr>
          <p:cNvPr id="3" name="Rectangle 2"/>
          <p:cNvSpPr/>
          <p:nvPr/>
        </p:nvSpPr>
        <p:spPr>
          <a:xfrm>
            <a:off x="381000" y="4724414"/>
            <a:ext cx="2895600" cy="17938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smtClean="0">
                <a:solidFill>
                  <a:srgbClr val="0000CC"/>
                </a:solidFill>
              </a:rPr>
              <a:t>Tốt bụng </a:t>
            </a:r>
          </a:p>
          <a:p>
            <a:pPr algn="ctr"/>
            <a:r>
              <a:rPr lang="en-US" sz="3400" dirty="0" smtClean="0">
                <a:solidFill>
                  <a:srgbClr val="0000CC"/>
                </a:solidFill>
              </a:rPr>
              <a:t>thật thà </a:t>
            </a:r>
          </a:p>
          <a:p>
            <a:pPr algn="ctr"/>
            <a:r>
              <a:rPr lang="en-US" sz="3400" dirty="0" smtClean="0">
                <a:solidFill>
                  <a:srgbClr val="0000CC"/>
                </a:solidFill>
              </a:rPr>
              <a:t>thông minh</a:t>
            </a:r>
            <a:endParaRPr lang="en-US" sz="3400" dirty="0">
              <a:solidFill>
                <a:srgbClr val="0000CC"/>
              </a:solidFill>
            </a:endParaRPr>
          </a:p>
        </p:txBody>
      </p:sp>
      <p:sp>
        <p:nvSpPr>
          <p:cNvPr id="7" name="Rectangle 6"/>
          <p:cNvSpPr/>
          <p:nvPr/>
        </p:nvSpPr>
        <p:spPr>
          <a:xfrm>
            <a:off x="5486400" y="4759339"/>
            <a:ext cx="2667000" cy="17938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smtClean="0">
                <a:solidFill>
                  <a:srgbClr val="0000CC"/>
                </a:solidFill>
              </a:rPr>
              <a:t>Giả dối </a:t>
            </a:r>
          </a:p>
          <a:p>
            <a:pPr algn="ctr"/>
            <a:r>
              <a:rPr lang="en-US" sz="3400" dirty="0" smtClean="0">
                <a:solidFill>
                  <a:srgbClr val="0000CC"/>
                </a:solidFill>
              </a:rPr>
              <a:t>xảo quyệt</a:t>
            </a:r>
          </a:p>
          <a:p>
            <a:pPr algn="ctr"/>
            <a:r>
              <a:rPr lang="en-US" sz="3400" dirty="0" smtClean="0">
                <a:solidFill>
                  <a:srgbClr val="0000CC"/>
                </a:solidFill>
              </a:rPr>
              <a:t> độc ác.</a:t>
            </a:r>
            <a:endParaRPr lang="en-US" sz="3400" dirty="0">
              <a:solidFill>
                <a:srgbClr val="0000CC"/>
              </a:solidFill>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29" y="-7961"/>
            <a:ext cx="2723177" cy="2057399"/>
          </a:xfrm>
          <a:prstGeom prst="rect">
            <a:avLst/>
          </a:prstGeom>
        </p:spPr>
      </p:pic>
    </p:spTree>
    <p:custDataLst>
      <p:tags r:id="rId1"/>
    </p:custDataLst>
    <p:extLst>
      <p:ext uri="{BB962C8B-B14F-4D97-AF65-F5344CB8AC3E}">
        <p14:creationId xmlns:p14="http://schemas.microsoft.com/office/powerpoint/2010/main" val="2785845619"/>
      </p:ext>
    </p:extLst>
  </p:cSld>
  <p:clrMapOvr>
    <a:masterClrMapping/>
  </p:clrMapOvr>
  <mc:AlternateContent xmlns:mc="http://schemas.openxmlformats.org/markup-compatibility/2006" xmlns:p14="http://schemas.microsoft.com/office/powerpoint/2010/main">
    <mc:Choice Requires="p14">
      <p:transition spd="slow" p14:dur="2000" advTm="44826"/>
    </mc:Choice>
    <mc:Fallback xmlns="">
      <p:transition spd="slow" advTm="44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2438400" y="76200"/>
            <a:ext cx="3962400" cy="1261884"/>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CC"/>
                </a:solidFill>
                <a:latin typeface="Times New Roman" pitchFamily="18" charset="0"/>
                <a:cs typeface="Times New Roman" pitchFamily="18" charset="0"/>
              </a:rPr>
              <a:t>Tập đọc</a:t>
            </a:r>
          </a:p>
          <a:p>
            <a:r>
              <a:rPr lang="en-US" sz="4000" b="1" dirty="0" smtClean="0">
                <a:solidFill>
                  <a:srgbClr val="FF0000"/>
                </a:solidFill>
                <a:latin typeface="Times New Roman" pitchFamily="18" charset="0"/>
                <a:cs typeface="Times New Roman" pitchFamily="18" charset="0"/>
              </a:rPr>
              <a:t>Quả tim Khỉ</a:t>
            </a:r>
          </a:p>
        </p:txBody>
      </p:sp>
      <p:sp>
        <p:nvSpPr>
          <p:cNvPr id="6" name="TextBox 5"/>
          <p:cNvSpPr txBox="1"/>
          <p:nvPr/>
        </p:nvSpPr>
        <p:spPr>
          <a:xfrm>
            <a:off x="228600" y="1676400"/>
            <a:ext cx="5257800" cy="584775"/>
          </a:xfrm>
          <a:prstGeom prst="rect">
            <a:avLst/>
          </a:prstGeom>
          <a:noFill/>
        </p:spPr>
        <p:txBody>
          <a:bodyPr wrap="square" rtlCol="0">
            <a:spAutoFit/>
          </a:bodyPr>
          <a:lstStyle/>
          <a:p>
            <a:r>
              <a:rPr lang="en-US" sz="3200" b="1" u="sng" dirty="0" err="1" smtClean="0">
                <a:solidFill>
                  <a:srgbClr val="FF0000"/>
                </a:solidFill>
                <a:latin typeface="Times New Roman" pitchFamily="18" charset="0"/>
                <a:cs typeface="Times New Roman" pitchFamily="18" charset="0"/>
              </a:rPr>
              <a:t>Nội</a:t>
            </a:r>
            <a:r>
              <a:rPr lang="en-US" sz="3200" b="1" u="sng" dirty="0" smtClean="0">
                <a:solidFill>
                  <a:srgbClr val="FF0000"/>
                </a:solidFill>
                <a:latin typeface="Times New Roman" pitchFamily="18" charset="0"/>
                <a:cs typeface="Times New Roman" pitchFamily="18" charset="0"/>
              </a:rPr>
              <a:t> dung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endParaRPr lang="vi-VN" sz="3200" b="1" u="sng" dirty="0">
              <a:solidFill>
                <a:srgbClr val="FF0000"/>
              </a:solidFill>
              <a:latin typeface="Times New Roman" pitchFamily="18" charset="0"/>
              <a:cs typeface="Times New Roman" pitchFamily="18" charset="0"/>
            </a:endParaRPr>
          </a:p>
        </p:txBody>
      </p:sp>
      <p:sp>
        <p:nvSpPr>
          <p:cNvPr id="7" name="TextBox 6"/>
          <p:cNvSpPr txBox="1"/>
          <p:nvPr/>
        </p:nvSpPr>
        <p:spPr>
          <a:xfrm>
            <a:off x="457200" y="2667000"/>
            <a:ext cx="8153400"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chuyện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thông</a:t>
            </a:r>
            <a:r>
              <a:rPr lang="en-US" sz="3200" dirty="0" smtClean="0">
                <a:solidFill>
                  <a:srgbClr val="0000FF"/>
                </a:solidFill>
                <a:latin typeface="Times New Roman" pitchFamily="18" charset="0"/>
                <a:cs typeface="Times New Roman" pitchFamily="18" charset="0"/>
              </a:rPr>
              <a:t> minh</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Khỉ</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Phê</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thói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giả</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dụng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người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khác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Sấu</a:t>
            </a:r>
            <a:r>
              <a:rPr lang="en-US" sz="3200" dirty="0" smtClean="0">
                <a:solidFill>
                  <a:srgbClr val="0000FF"/>
                </a:solidFill>
                <a:latin typeface="Times New Roman" pitchFamily="18" charset="0"/>
                <a:cs typeface="Times New Roman" pitchFamily="18" charset="0"/>
              </a:rPr>
              <a:t>. </a:t>
            </a:r>
          </a:p>
          <a:p>
            <a:pPr algn="just"/>
            <a:r>
              <a:rPr lang="en-US" sz="3200" dirty="0" smtClean="0">
                <a:solidFill>
                  <a:srgbClr val="0000FF"/>
                </a:solidFill>
                <a:latin typeface="Times New Roman" pitchFamily="18" charset="0"/>
                <a:cs typeface="Times New Roman" pitchFamily="18" charset="0"/>
              </a:rPr>
              <a:t> - </a:t>
            </a:r>
            <a:r>
              <a:rPr lang="en-US" sz="3200" dirty="0" err="1" smtClean="0">
                <a:solidFill>
                  <a:srgbClr val="0000FF"/>
                </a:solidFill>
                <a:latin typeface="Times New Roman" pitchFamily="18" charset="0"/>
                <a:cs typeface="Times New Roman" pitchFamily="18" charset="0"/>
              </a:rPr>
              <a:t>Đồng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khuyên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chúng</a:t>
            </a:r>
            <a:r>
              <a:rPr lang="en-US" sz="3200" dirty="0" smtClean="0">
                <a:solidFill>
                  <a:srgbClr val="0000FF"/>
                </a:solidFill>
                <a:latin typeface="Times New Roman" pitchFamily="18" charset="0"/>
                <a:cs typeface="Times New Roman" pitchFamily="18" charset="0"/>
              </a:rPr>
              <a:t> ta </a:t>
            </a:r>
            <a:r>
              <a:rPr lang="en-US" sz="3200" dirty="0" err="1" smtClean="0">
                <a:solidFill>
                  <a:srgbClr val="0000FF"/>
                </a:solidFill>
                <a:latin typeface="Times New Roman" pitchFamily="18" charset="0"/>
                <a:cs typeface="Times New Roman" pitchFamily="18" charset="0"/>
              </a:rPr>
              <a:t>phải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thật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với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mọi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người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Những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người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giả</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thì</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không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bao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giờ</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bạn</a:t>
            </a:r>
            <a:r>
              <a:rPr lang="en-US" sz="3200" dirty="0" smtClean="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pic>
        <p:nvPicPr>
          <p:cNvPr id="8"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0"/>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30178" y="6172201"/>
            <a:ext cx="1401778" cy="838200"/>
          </a:xfrm>
          <a:prstGeom prst="rect">
            <a:avLst/>
          </a:prstGeom>
          <a:noFill/>
          <a:ln>
            <a:noFill/>
          </a:ln>
        </p:spPr>
      </p:pic>
    </p:spTree>
    <p:custDataLst>
      <p:tags r:id="rId1"/>
    </p:custDataLst>
    <p:extLst>
      <p:ext uri="{BB962C8B-B14F-4D97-AF65-F5344CB8AC3E}">
        <p14:creationId xmlns:p14="http://schemas.microsoft.com/office/powerpoint/2010/main" val="1444470154"/>
      </p:ext>
    </p:extLst>
  </p:cSld>
  <p:clrMapOvr>
    <a:masterClrMapping/>
  </p:clrMapOvr>
  <mc:AlternateContent xmlns:mc="http://schemas.openxmlformats.org/markup-compatibility/2006" xmlns:p14="http://schemas.microsoft.com/office/powerpoint/2010/main">
    <mc:Choice Requires="p14">
      <p:transition spd="slow" p14:dur="2000" advTm="63044"/>
    </mc:Choice>
    <mc:Fallback xmlns="">
      <p:transition spd="slow" advTm="63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74720"/>
            <a:ext cx="66294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6" descr="dghb"/>
          <p:cNvPicPr>
            <a:picLocks noChangeAspect="1" noChangeArrowheads="1"/>
          </p:cNvPicPr>
          <p:nvPr/>
        </p:nvPicPr>
        <p:blipFill>
          <a:blip r:embed="rId3"/>
          <a:srcRect/>
          <a:stretch>
            <a:fillRect/>
          </a:stretch>
        </p:blipFill>
        <p:spPr bwMode="auto">
          <a:xfrm>
            <a:off x="6941611" y="4662501"/>
            <a:ext cx="2202395" cy="2195513"/>
          </a:xfrm>
          <a:prstGeom prst="rect">
            <a:avLst/>
          </a:prstGeom>
          <a:noFill/>
        </p:spPr>
      </p:pic>
      <p:pic>
        <p:nvPicPr>
          <p:cNvPr id="128010" name="Picture 10" descr="Copy of blumen-pflanzen042[1]"/>
          <p:cNvPicPr>
            <a:picLocks noChangeAspect="1" noChangeArrowheads="1" noCrop="1"/>
          </p:cNvPicPr>
          <p:nvPr/>
        </p:nvPicPr>
        <p:blipFill>
          <a:blip r:embed="rId4"/>
          <a:srcRect/>
          <a:stretch>
            <a:fillRect/>
          </a:stretch>
        </p:blipFill>
        <p:spPr bwMode="auto">
          <a:xfrm rot="-236974">
            <a:off x="-41317" y="-263927"/>
            <a:ext cx="1614988" cy="1614988"/>
          </a:xfrm>
          <a:prstGeom prst="rect">
            <a:avLst/>
          </a:prstGeom>
          <a:noFill/>
          <a:ln w="9525">
            <a:noFill/>
            <a:miter lim="800000"/>
            <a:headEnd/>
            <a:tailEnd/>
          </a:ln>
        </p:spPr>
      </p:pic>
      <p:sp>
        <p:nvSpPr>
          <p:cNvPr id="8" name="WordArt 6"/>
          <p:cNvSpPr>
            <a:spLocks noChangeArrowheads="1" noChangeShapeType="1" noTextEdit="1"/>
          </p:cNvSpPr>
          <p:nvPr/>
        </p:nvSpPr>
        <p:spPr bwMode="auto">
          <a:xfrm>
            <a:off x="2667000" y="1676400"/>
            <a:ext cx="3886200" cy="3836461"/>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Chào </a:t>
            </a:r>
          </a:p>
          <a:p>
            <a:pPr algn="ctr"/>
            <a:r>
              <a:rPr lang="en-US" sz="3600" kern="10" dirty="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tạm biệt</a:t>
            </a:r>
          </a:p>
          <a:p>
            <a:pPr algn="ctr"/>
            <a:r>
              <a:rPr lang="en-US" sz="3600" kern="1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c</a:t>
            </a:r>
            <a:r>
              <a:rPr lang="en-US" sz="3600" kern="1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ác con</a:t>
            </a:r>
            <a:endParaRPr lang="en-US" sz="3600" kern="10" dirty="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endParaRPr>
          </a:p>
        </p:txBody>
      </p:sp>
      <p:pic>
        <p:nvPicPr>
          <p:cNvPr id="9" name="Picture 29" descr="11AD6AEB7F8C4A4ABF121A2B17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81500" y="1524014"/>
            <a:ext cx="2095500" cy="2202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descr="11AD6AEB7F8C4A4ABF121A2B17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7625"/>
            <a:ext cx="2133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0" descr="11AD6AEB7F8C4A4ABF121A2B17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124200"/>
            <a:ext cx="21336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6846"/>
    </mc:Choice>
    <mc:Fallback xmlns="">
      <p:transition spd="slow" advTm="6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65100" y="3917954"/>
            <a:ext cx="9576247" cy="294004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265" y="3859355"/>
            <a:ext cx="3458004" cy="2083705"/>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768" y="4088858"/>
            <a:ext cx="2022898" cy="1263271"/>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57176">
            <a:off x="105537" y="293409"/>
            <a:ext cx="1653659" cy="1123024"/>
          </a:xfrm>
          <a:prstGeom prst="rect">
            <a:avLst/>
          </a:prstGeom>
        </p:spPr>
      </p:pic>
      <p:sp>
        <p:nvSpPr>
          <p:cNvPr id="3" name="Rounded Rectangle 2"/>
          <p:cNvSpPr/>
          <p:nvPr/>
        </p:nvSpPr>
        <p:spPr>
          <a:xfrm>
            <a:off x="1416338" y="3070092"/>
            <a:ext cx="5867400" cy="1133519"/>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smtClean="0">
                <a:solidFill>
                  <a:srgbClr val="EF03C2"/>
                </a:solidFill>
                <a:latin typeface="HP001 4 hàng" pitchFamily="34" charset="0"/>
              </a:rPr>
              <a:t>Giáo viên: </a:t>
            </a:r>
            <a:r>
              <a:rPr lang="en-US" sz="2800" b="1" dirty="0" err="1" smtClean="0">
                <a:solidFill>
                  <a:srgbClr val="EF03C2"/>
                </a:solidFill>
                <a:latin typeface="HP001 4 hàng" pitchFamily="34" charset="0"/>
              </a:rPr>
              <a:t>Trần</a:t>
            </a:r>
            <a:r>
              <a:rPr lang="en-US" sz="2800" b="1" dirty="0" smtClean="0">
                <a:solidFill>
                  <a:srgbClr val="EF03C2"/>
                </a:solidFill>
                <a:latin typeface="HP001 4 hàng" pitchFamily="34" charset="0"/>
              </a:rPr>
              <a:t> </a:t>
            </a:r>
            <a:r>
              <a:rPr lang="en-US" sz="2800" b="1" dirty="0" err="1" smtClean="0">
                <a:solidFill>
                  <a:srgbClr val="EF03C2"/>
                </a:solidFill>
                <a:latin typeface="HP001 4 hàng" pitchFamily="34" charset="0"/>
              </a:rPr>
              <a:t>Thị</a:t>
            </a:r>
            <a:r>
              <a:rPr lang="en-US" sz="2800" b="1" dirty="0" smtClean="0">
                <a:solidFill>
                  <a:srgbClr val="EF03C2"/>
                </a:solidFill>
                <a:latin typeface="HP001 4 hàng" pitchFamily="34" charset="0"/>
              </a:rPr>
              <a:t> Thu </a:t>
            </a:r>
            <a:r>
              <a:rPr lang="en-US" sz="2800" b="1" dirty="0" err="1" smtClean="0">
                <a:solidFill>
                  <a:srgbClr val="EF03C2"/>
                </a:solidFill>
                <a:latin typeface="HP001 4 hàng" pitchFamily="34" charset="0"/>
              </a:rPr>
              <a:t>Trang</a:t>
            </a:r>
            <a:endParaRPr lang="en-US" sz="2800" b="1" dirty="0">
              <a:solidFill>
                <a:srgbClr val="EF03C2"/>
              </a:solidFill>
              <a:latin typeface="HP001 4 hàng" pitchFamily="34" charset="0"/>
            </a:endParaRPr>
          </a:p>
        </p:txBody>
      </p:sp>
      <p:sp>
        <p:nvSpPr>
          <p:cNvPr id="8" name="WordArt 5"/>
          <p:cNvSpPr>
            <a:spLocks noChangeArrowheads="1" noChangeShapeType="1" noTextEdit="1"/>
          </p:cNvSpPr>
          <p:nvPr/>
        </p:nvSpPr>
        <p:spPr bwMode="auto">
          <a:xfrm>
            <a:off x="2057400" y="914400"/>
            <a:ext cx="4572000" cy="8953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12700">
                  <a:solidFill>
                    <a:srgbClr val="008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TIẾNG VIỆT LỚP 2</a:t>
            </a:r>
            <a:endParaRPr lang="en-US" sz="3600" b="1" kern="10" dirty="0">
              <a:ln w="12700">
                <a:solidFill>
                  <a:srgbClr val="008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1" name="WordArt 5"/>
          <p:cNvSpPr>
            <a:spLocks noChangeArrowheads="1" noChangeShapeType="1" noTextEdit="1"/>
          </p:cNvSpPr>
          <p:nvPr/>
        </p:nvSpPr>
        <p:spPr bwMode="auto">
          <a:xfrm>
            <a:off x="2209800" y="1905014"/>
            <a:ext cx="4038600" cy="4476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Phân</a:t>
            </a:r>
            <a:r>
              <a:rPr lang="en-US" sz="3600" b="1" kern="10" dirty="0"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 </a:t>
            </a: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môn</a:t>
            </a:r>
            <a:r>
              <a:rPr lang="en-US" sz="3600" b="1" kern="10" dirty="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 </a:t>
            </a: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Tập</a:t>
            </a:r>
            <a:r>
              <a:rPr lang="en-US" sz="3600" b="1" kern="10" dirty="0"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 </a:t>
            </a: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đọc</a:t>
            </a:r>
            <a:endParaRPr lang="en-US" sz="3600" b="1" kern="10" dirty="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endParaRPr>
          </a:p>
        </p:txBody>
      </p:sp>
      <p:sp>
        <p:nvSpPr>
          <p:cNvPr id="9" name="Rectangle 8"/>
          <p:cNvSpPr/>
          <p:nvPr/>
        </p:nvSpPr>
        <p:spPr>
          <a:xfrm>
            <a:off x="1981200" y="2362200"/>
            <a:ext cx="434238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QUẢ TIM KHỈ</a:t>
            </a:r>
            <a:endPar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4" name="图片 10">
            <a:extLst>
              <a:ext uri="{FF2B5EF4-FFF2-40B4-BE49-F238E27FC236}">
                <a16:creationId xmlns:a16="http://schemas.microsoft.com/office/drawing/2014/main" xmlns="" id="{2DDBB232-8298-41AA-8B24-30DDD942C3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4785" y="3914352"/>
            <a:ext cx="1170434" cy="1170434"/>
          </a:xfrm>
          <a:prstGeom prst="rect">
            <a:avLst/>
          </a:prstGeom>
        </p:spPr>
      </p:pic>
      <p:pic>
        <p:nvPicPr>
          <p:cNvPr id="15" name="图片 8">
            <a:extLst>
              <a:ext uri="{FF2B5EF4-FFF2-40B4-BE49-F238E27FC236}">
                <a16:creationId xmlns:a16="http://schemas.microsoft.com/office/drawing/2014/main" xmlns="" id="{A17D3C97-37D2-4FFA-A37A-2F3EF075E3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1" y="2855790"/>
            <a:ext cx="1170434" cy="1170434"/>
          </a:xfrm>
          <a:prstGeom prst="rect">
            <a:avLst/>
          </a:prstGeom>
        </p:spPr>
      </p:pic>
      <p:pic>
        <p:nvPicPr>
          <p:cNvPr id="16" name="图片 9">
            <a:extLst>
              <a:ext uri="{FF2B5EF4-FFF2-40B4-BE49-F238E27FC236}">
                <a16:creationId xmlns:a16="http://schemas.microsoft.com/office/drawing/2014/main" xmlns="" id="{AF9CB3A8-3DE2-4E44-BADE-D69DFE24F7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5224" y="191641"/>
            <a:ext cx="1170434" cy="1170434"/>
          </a:xfrm>
          <a:prstGeom prst="rect">
            <a:avLst/>
          </a:prstGeom>
        </p:spPr>
      </p:pic>
    </p:spTree>
    <p:extLst>
      <p:ext uri="{BB962C8B-B14F-4D97-AF65-F5344CB8AC3E}">
        <p14:creationId xmlns:p14="http://schemas.microsoft.com/office/powerpoint/2010/main" val="29181590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1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8" presetClass="emph" presetSubtype="0" repeatCount="4000" fill="hold" nodeType="withEffect">
                                  <p:stCondLst>
                                    <p:cond delay="0"/>
                                  </p:stCondLst>
                                  <p:childTnLst>
                                    <p:animRot by="21600000">
                                      <p:cBhvr>
                                        <p:cTn id="40" dur="2000" fill="hold"/>
                                        <p:tgtEl>
                                          <p:spTgt spid="14"/>
                                        </p:tgtEl>
                                        <p:attrNameLst>
                                          <p:attrName>r</p:attrName>
                                        </p:attrNameLst>
                                      </p:cBhvr>
                                    </p:animRot>
                                  </p:childTnLst>
                                </p:cTn>
                              </p:par>
                              <p:par>
                                <p:cTn id="41" presetID="8" presetClass="emph" presetSubtype="0" repeatCount="4000" fill="hold" nodeType="withEffect">
                                  <p:stCondLst>
                                    <p:cond delay="0"/>
                                  </p:stCondLst>
                                  <p:childTnLst>
                                    <p:animRot by="21600000">
                                      <p:cBhvr>
                                        <p:cTn id="42" dur="2000" fill="hold"/>
                                        <p:tgtEl>
                                          <p:spTgt spid="16"/>
                                        </p:tgtEl>
                                        <p:attrNameLst>
                                          <p:attrName>r</p:attrName>
                                        </p:attrNameLst>
                                      </p:cBhvr>
                                    </p:animRot>
                                  </p:childTnLst>
                                </p:cTn>
                              </p:par>
                              <p:par>
                                <p:cTn id="43" presetID="8" presetClass="emph" presetSubtype="0" repeatCount="4000" fill="hold" nodeType="withEffect">
                                  <p:stCondLst>
                                    <p:cond delay="0"/>
                                  </p:stCondLst>
                                  <p:childTnLst>
                                    <p:animRot by="21600000">
                                      <p:cBhvr>
                                        <p:cTn id="44"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a:extLst>
              <a:ext uri="{FF2B5EF4-FFF2-40B4-BE49-F238E27FC236}">
                <a16:creationId xmlns:a16="http://schemas.microsoft.com/office/drawing/2014/main" xmlns="" id="{91496B80-1B57-496D-94B4-06CDB7152698}"/>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665690" y="-673768"/>
            <a:ext cx="6997048" cy="7761383"/>
          </a:xfrm>
          <a:prstGeom prst="rect">
            <a:avLst/>
          </a:prstGeom>
        </p:spPr>
      </p:pic>
      <p:pic>
        <p:nvPicPr>
          <p:cNvPr id="6" name="PA_图片 5">
            <a:extLst>
              <a:ext uri="{FF2B5EF4-FFF2-40B4-BE49-F238E27FC236}">
                <a16:creationId xmlns:a16="http://schemas.microsoft.com/office/drawing/2014/main" xmlns="" id="{32DF6CCB-6076-4F46-A098-785EE15E15A4}"/>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120876" y="-101825"/>
            <a:ext cx="2828814" cy="4122731"/>
          </a:xfrm>
          <a:prstGeom prst="rect">
            <a:avLst/>
          </a:prstGeom>
        </p:spPr>
      </p:pic>
      <p:pic>
        <p:nvPicPr>
          <p:cNvPr id="4098" name="Picture 2" descr="Painter clipart student, Painter student Transparent FREE for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2481620"/>
            <a:ext cx="3468729" cy="43763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7564" y="1413572"/>
            <a:ext cx="4335236" cy="2677656"/>
          </a:xfrm>
          <a:prstGeom prst="rect">
            <a:avLst/>
          </a:prstGeom>
          <a:noFill/>
        </p:spPr>
        <p:txBody>
          <a:bodyPr wrap="square" lIns="91440" tIns="45720" rIns="91440" bIns="45720">
            <a:spAutoFit/>
          </a:bodyPr>
          <a:lstStyle/>
          <a:p>
            <a:pPr algn="just"/>
            <a:endParaRPr lang="en-US" sz="2800" b="1" spc="300" dirty="0">
              <a:ln w="11430" cmpd="sng">
                <a:solidFill>
                  <a:srgbClr val="4472C4">
                    <a:tint val="10000"/>
                  </a:srgbClr>
                </a:solidFill>
                <a:prstDash val="solid"/>
                <a:miter lim="800000"/>
              </a:ln>
              <a:solidFill>
                <a:srgbClr val="FF0000"/>
              </a:solidFill>
              <a:effectLst>
                <a:glow rad="45500">
                  <a:srgbClr val="4472C4">
                    <a:satMod val="220000"/>
                    <a:alpha val="35000"/>
                  </a:srgbClr>
                </a:glow>
              </a:effectLst>
            </a:endParaRPr>
          </a:p>
          <a:p>
            <a:pPr algn="just"/>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Tiết</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trước</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con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học</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bài</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Tập</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đọc</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gì</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Nêu</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nội</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dung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của</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bài</a:t>
            </a:r>
            <a:r>
              <a:rPr lang="en-US" sz="2800" b="1" spc="300" dirty="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Tập</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đọc</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 </a:t>
            </a:r>
            <a:r>
              <a:rPr lang="en-US" sz="2800" b="1" spc="300" dirty="0" err="1"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đó</a:t>
            </a:r>
            <a:r>
              <a:rPr lang="en-US" sz="2800" b="1" spc="300" dirty="0" smtClean="0">
                <a:ln w="11430" cmpd="sng">
                  <a:solidFill>
                    <a:srgbClr val="4472C4">
                      <a:tint val="10000"/>
                    </a:srgbClr>
                  </a:solidFill>
                  <a:prstDash val="solid"/>
                  <a:miter lim="800000"/>
                </a:ln>
                <a:solidFill>
                  <a:srgbClr val="002060"/>
                </a:solidFill>
                <a:effectLst>
                  <a:glow rad="45500">
                    <a:srgbClr val="4472C4">
                      <a:satMod val="220000"/>
                      <a:alpha val="35000"/>
                    </a:srgbClr>
                  </a:glow>
                </a:effectLst>
              </a:rPr>
              <a:t>?</a:t>
            </a:r>
            <a:endParaRPr lang="en-US" sz="2800" b="1" spc="300" dirty="0">
              <a:ln w="11430" cmpd="sng">
                <a:solidFill>
                  <a:srgbClr val="4472C4">
                    <a:tint val="10000"/>
                  </a:srgbClr>
                </a:solidFill>
                <a:prstDash val="solid"/>
                <a:miter lim="800000"/>
              </a:ln>
              <a:solidFill>
                <a:srgbClr val="002060"/>
              </a:solidFill>
              <a:effectLst>
                <a:glow rad="45500">
                  <a:srgbClr val="4472C4">
                    <a:satMod val="220000"/>
                    <a:alpha val="35000"/>
                  </a:srgbClr>
                </a:glow>
              </a:effectLst>
            </a:endParaRPr>
          </a:p>
          <a:p>
            <a:pPr algn="just"/>
            <a:endParaRPr lang="en-US" sz="2800" b="1" spc="300" dirty="0">
              <a:ln w="11430" cmpd="sng">
                <a:solidFill>
                  <a:srgbClr val="4472C4">
                    <a:tint val="10000"/>
                  </a:srgbClr>
                </a:solidFill>
                <a:prstDash val="solid"/>
                <a:miter lim="800000"/>
              </a:ln>
              <a:solidFill>
                <a:srgbClr val="002060"/>
              </a:solidFill>
              <a:effectLst>
                <a:glow rad="45500">
                  <a:srgbClr val="4472C4">
                    <a:satMod val="220000"/>
                    <a:alpha val="35000"/>
                  </a:srgbClr>
                </a:glow>
              </a:effectLst>
            </a:endParaRPr>
          </a:p>
        </p:txBody>
      </p:sp>
    </p:spTree>
    <p:extLst>
      <p:ext uri="{BB962C8B-B14F-4D97-AF65-F5344CB8AC3E}">
        <p14:creationId xmlns:p14="http://schemas.microsoft.com/office/powerpoint/2010/main" val="16835541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0" presetClass="path" presetSubtype="0" accel="50000" decel="50000" fill="hold" nodeType="withEffect">
                                  <p:stCondLst>
                                    <p:cond delay="2000"/>
                                  </p:stCondLst>
                                  <p:childTnLst>
                                    <p:animMotion origin="layout" path="M -0.96667 0.94815 L -0.96667 0.94838 C -0.94987 0.94653 -0.93333 0.94699 -0.91667 0.94375 C -0.91094 0.9426 -0.9 0.93542 -0.9 0.93565 C -0.89844 0.93334 -0.897 0.93079 -0.89531 0.92894 C -0.89427 0.92778 -0.89284 0.92801 -0.89167 0.92685 C -0.87721 0.91042 -0.88763 0.91783 -0.87383 0.90579 C -0.872 0.90394 -0.86979 0.90324 -0.86797 0.90139 C -0.86406 0.89792 -0.85833 0.89051 -0.85482 0.88658 C -0.84857 0.87963 -0.84857 0.88102 -0.84297 0.87176 C -0.83372 0.85695 -0.83424 0.85625 -0.8263 0.83797 C -0.82474 0.83449 -0.82292 0.83125 -0.82148 0.82732 C -0.81992 0.82315 -0.81849 0.81875 -0.81667 0.81482 C -0.81667 0.81459 -0.80482 0.7882 -0.80247 0.78287 C -0.80078 0.7794 -0.79896 0.77616 -0.79766 0.77246 C -0.79648 0.76875 -0.79505 0.76551 -0.79414 0.76181 C -0.78633 0.73125 -0.79727 0.76574 -0.78815 0.73843 C -0.7862 0.72477 -0.78802 0.73449 -0.78333 0.71945 C -0.78255 0.71667 -0.78164 0.71389 -0.78099 0.71111 C -0.78047 0.70903 -0.78047 0.70648 -0.77982 0.70463 C -0.77878 0.70162 -0.77734 0.69908 -0.7763 0.6963 C -0.77461 0.6919 -0.77148 0.68357 -0.77148 0.6838 C -0.77109 0.68056 -0.77096 0.67755 -0.77031 0.675 C -0.7694 0.67176 -0.76784 0.66945 -0.76667 0.66667 C -0.76484 0.66204 -0.76211 0.65417 -0.76081 0.64954 C -0.7599 0.64676 -0.75911 0.64398 -0.75833 0.64121 C -0.75755 0.63773 -0.75703 0.6338 -0.75599 0.63056 C -0.75508 0.62755 -0.75365 0.625 -0.75247 0.62222 C -0.75208 0.61991 -0.75169 0.61783 -0.7513 0.61574 C -0.75013 0.61088 -0.74857 0.60602 -0.74766 0.60093 C -0.747 0.59676 -0.747 0.59236 -0.74648 0.5882 C -0.7444 0.57338 -0.74401 0.57709 -0.74049 0.56297 C -0.7388 0.55579 -0.73828 0.54769 -0.73581 0.54167 C -0.73463 0.53889 -0.73333 0.53611 -0.73216 0.53334 C -0.7306 0.52894 -0.72982 0.52338 -0.72747 0.5206 L -0.72031 0.51204 C -0.70677 0.51273 -0.69323 0.5125 -0.67982 0.51412 C -0.67656 0.51459 -0.67357 0.5176 -0.67031 0.51852 C -0.66393 0.51991 -0.65755 0.51991 -0.65117 0.5206 L -0.64414 0.52269 C -0.64128 0.52338 -0.63854 0.52385 -0.63581 0.52477 C -0.61536 0.53195 -0.6375 0.52685 -0.61549 0.53102 C -0.6082 0.53542 -0.60026 0.54028 -0.59284 0.54375 C -0.58932 0.54537 -0.58568 0.54584 -0.58216 0.54815 C -0.57643 0.55162 -0.57122 0.55741 -0.56549 0.56065 C -0.55833 0.56505 -0.55729 0.56528 -0.55 0.5713 C -0.54518 0.57547 -0.54075 0.58079 -0.53581 0.58403 C -0.53255 0.58611 -0.5293 0.58797 -0.52617 0.59028 C -0.52383 0.59213 -0.52148 0.59491 -0.51914 0.59676 C -0.51276 0.60139 -0.50664 0.60648 -0.5 0.60949 C -0.49687 0.61088 -0.49362 0.61204 -0.49049 0.61366 C -0.46185 0.62755 -0.48242 0.61829 -0.46927 0.62431 C -0.45599 0.62292 -0.4431 0.62246 -0.42982 0.61991 C -0.42799 0.61968 -0.42669 0.61713 -0.425 0.61574 C -0.41471 0.60764 -0.42318 0.61644 -0.41198 0.60301 L -0.41198 0.60324 C -0.41029 0.60162 -0.40859 0.60047 -0.40716 0.59885 C -0.40391 0.59491 -0.40104 0.58982 -0.39766 0.58611 C -0.39362 0.58172 -0.3845 0.57269 -0.38216 0.56713 C -0.37539 0.55116 -0.38216 0.56551 -0.37383 0.55232 C -0.3651 0.53843 -0.37057 0.5456 -0.36315 0.53102 C -0.35794 0.52084 -0.35599 0.52014 -0.35234 0.50996 C -0.35143 0.50718 -0.35104 0.50394 -0.35 0.50139 C -0.34909 0.49908 -0.3474 0.49746 -0.34648 0.49514 C -0.34544 0.4926 -0.34505 0.48935 -0.34401 0.48658 C -0.34297 0.48357 -0.34167 0.48102 -0.34049 0.47824 C -0.33711 0.46991 -0.33542 0.46297 -0.33099 0.45486 C -0.32825 0.45 -0.32565 0.44445 -0.32266 0.44005 C -0.31823 0.4338 -0.31302 0.42894 -0.3095 0.42107 C -0.30794 0.4176 -0.30664 0.41343 -0.30482 0.41042 C -0.3026 0.40718 -0.30013 0.40463 -0.29766 0.40209 C -0.29088 0.39468 -0.28477 0.38519 -0.27734 0.38079 C -0.27617 0.3801 -0.275 0.37963 -0.27383 0.37871 C -0.27253 0.37755 -0.27161 0.37547 -0.27031 0.37454 C -0.26836 0.37315 -0.26628 0.37315 -0.26432 0.37246 C -0.26302 0.37176 -0.26198 0.37084 -0.26068 0.37037 C -0.25872 0.36945 -0.25677 0.36898 -0.25482 0.36806 C -0.25312 0.3676 -0.25156 0.36667 -0.25 0.36597 C -0.2444 0.36412 -0.23776 0.36273 -0.23216 0.36181 C -0.22161 0.36019 -0.20534 0.35857 -0.19518 0.35764 C -0.18164 0.35162 -0.20247 0.36042 -0.17148 0.35116 L -0.16432 0.34908 C -0.16237 0.34769 -0.16029 0.34607 -0.15833 0.34491 C -0.15482 0.3426 -0.14766 0.33843 -0.14766 0.33866 C -0.14648 0.33704 -0.14531 0.33542 -0.14401 0.33426 C -0.14115 0.33172 -0.13763 0.32986 -0.1345 0.32801 C -0.1319 0.32315 -0.13073 0.32037 -0.12734 0.31736 C -0.1263 0.31644 -0.125 0.31597 -0.12383 0.31528 C -0.12266 0.31389 -0.12135 0.3125 -0.12018 0.31111 C -0.11667 0.30625 -0.11328 0.3007 -0.1095 0.2963 C -0.10586 0.2919 -0.10482 0.29074 -0.10117 0.28565 C -0.09883 0.28218 -0.09661 0.27824 -0.09401 0.275 C -0.09141 0.27176 -0.08828 0.26991 -0.08568 0.26667 C -0.08385 0.26412 -0.08268 0.26042 -0.08099 0.2581 C -0.06693 0.23935 -0.08607 0.27014 -0.07148 0.24746 C -0.06471 0.23704 -0.06849 0.2426 -0.06432 0.23264 C -0.0612 0.22547 -0.05833 0.21783 -0.05482 0.21158 C -0.05312 0.2088 -0.05143 0.20602 -0.05 0.20301 C -0.04375 0.19051 -0.04935 0.19815 -0.04284 0.19028 C -0.03958 0.16713 -0.04531 0.20347 -0.0345 0.16505 C -0.03333 0.16065 -0.03229 0.15625 -0.03099 0.15232 C -0.02995 0.14931 -0.02852 0.14676 -0.02734 0.14375 C -0.02656 0.14167 -0.02578 0.13959 -0.025 0.1375 C -0.02461 0.13472 -0.02435 0.13172 -0.02383 0.12894 C -0.02253 0.12292 -0.02096 0.11945 -0.01901 0.11412 C -0.01862 0.11204 -0.01836 0.10996 -0.01784 0.10787 C -0.01549 0.09792 -0.01445 0.09861 -0.01315 0.08658 C -0.01289 0.08472 -0.01133 0.07014 -0.01068 0.0676 C -0.01016 0.06528 -0.00898 0.06343 -0.00833 0.06135 C -0.00612 0.05347 -0.0043 0.0419 -0.00352 0.0338 C -0.00325 0.03079 -0.00182 0.01042 -4.16667E-7 0.00834 L 0.00365 0.00417 L -4.16667E-7 -2.59259E-6 " pathEditMode="relative" rAng="0" ptsTypes="AAAAAAAAAAAAAAAAAAAAAAAAAAAAAAAAAAAAAAAAAAAAAAAAAAAAAAAAAAAAAAAAAAAAAAAAAAAAAAAAAAAAAAAAAAAAAAAAAAAAAAAAAAAAAAAAA">
                                      <p:cBhvr>
                                        <p:cTn id="16" dur="2000" fill="hold"/>
                                        <p:tgtEl>
                                          <p:spTgt spid="6"/>
                                        </p:tgtEl>
                                        <p:attrNameLst>
                                          <p:attrName>ppt_x</p:attrName>
                                          <p:attrName>ppt_y</p:attrName>
                                        </p:attrNameLst>
                                      </p:cBhvr>
                                      <p:rCtr x="48516" y="-4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1"/>
          <p:cNvSpPr txBox="1">
            <a:spLocks noChangeArrowheads="1"/>
          </p:cNvSpPr>
          <p:nvPr/>
        </p:nvSpPr>
        <p:spPr bwMode="auto">
          <a:xfrm>
            <a:off x="4876800" y="1219200"/>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ctr" eaLnBrk="0" fontAlgn="base" hangingPunct="0">
              <a:spcBef>
                <a:spcPct val="50000"/>
              </a:spcBef>
              <a:spcAft>
                <a:spcPct val="0"/>
              </a:spcAft>
            </a:pPr>
            <a:r>
              <a:rPr lang="en-US" sz="3200" b="1" dirty="0" smtClean="0">
                <a:solidFill>
                  <a:srgbClr val="000000"/>
                </a:solidFill>
                <a:latin typeface="Times New Roman" pitchFamily="18" charset="0"/>
              </a:rPr>
              <a:t>MUÔNG THÚ</a:t>
            </a:r>
          </a:p>
        </p:txBody>
      </p:sp>
    </p:spTree>
    <p:custDataLst>
      <p:tags r:id="rId1"/>
    </p:custDataLst>
    <p:extLst>
      <p:ext uri="{BB962C8B-B14F-4D97-AF65-F5344CB8AC3E}">
        <p14:creationId xmlns:p14="http://schemas.microsoft.com/office/powerpoint/2010/main" val="1705275637"/>
      </p:ext>
    </p:extLst>
  </p:cSld>
  <p:clrMapOvr>
    <a:masterClrMapping/>
  </p:clrMapOvr>
  <mc:AlternateContent xmlns:mc="http://schemas.openxmlformats.org/markup-compatibility/2006" xmlns:p14="http://schemas.microsoft.com/office/powerpoint/2010/main">
    <mc:Choice Requires="p14">
      <p:transition spd="slow" p14:dur="2000" advTm="16919"/>
    </mc:Choice>
    <mc:Fallback xmlns="">
      <p:transition spd="slow" advTm="1691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solidFill>
              <a:srgbClr val="336600"/>
            </a:solidFill>
            <a:miter lim="800000"/>
            <a:headEnd/>
            <a:tailEnd/>
          </a:ln>
          <a:effectLst/>
        </p:spPr>
      </p:pic>
      <p:sp>
        <p:nvSpPr>
          <p:cNvPr id="3" name="Rectangle 2"/>
          <p:cNvSpPr/>
          <p:nvPr/>
        </p:nvSpPr>
        <p:spPr>
          <a:xfrm>
            <a:off x="304808" y="67270"/>
            <a:ext cx="7848599" cy="923330"/>
          </a:xfrm>
          <a:prstGeom prst="rect">
            <a:avLst/>
          </a:prstGeom>
          <a:noFill/>
        </p:spPr>
        <p:txBody>
          <a:bodyPr wrap="square" lIns="91440" tIns="45720" rIns="91440" bIns="45720">
            <a:spAutoFit/>
          </a:bodyPr>
          <a:lstStyle/>
          <a:p>
            <a:pPr algn="ctr"/>
            <a:r>
              <a:rPr lang="en-US" sz="5400" b="1" kern="10" cap="none" spc="0"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a:cs typeface="Times New Roman"/>
              </a:rPr>
              <a:t>Bức tranh vẽ cảnh gì?</a:t>
            </a:r>
            <a:endParaRPr lang="en-US" sz="5400" b="1" cap="none" spc="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043"/>
    </mc:Choice>
    <mc:Fallback xmlns="">
      <p:transition spd="slow" advTm="36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circle(in)">
                                      <p:cBhvr>
                                        <p:cTn id="10"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65100" y="3917954"/>
            <a:ext cx="9576247" cy="294004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265" y="3859355"/>
            <a:ext cx="3458004" cy="2083705"/>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768" y="4088858"/>
            <a:ext cx="2022898" cy="1263271"/>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81612">
            <a:off x="110906" y="167939"/>
            <a:ext cx="1489294" cy="1194135"/>
          </a:xfrm>
          <a:prstGeom prst="rect">
            <a:avLst/>
          </a:prstGeom>
        </p:spPr>
      </p:pic>
      <p:sp>
        <p:nvSpPr>
          <p:cNvPr id="3" name="Rounded Rectangle 2"/>
          <p:cNvSpPr/>
          <p:nvPr/>
        </p:nvSpPr>
        <p:spPr>
          <a:xfrm>
            <a:off x="1416338" y="3070092"/>
            <a:ext cx="5867400" cy="1133519"/>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smtClean="0">
                <a:solidFill>
                  <a:srgbClr val="EF03C2"/>
                </a:solidFill>
                <a:latin typeface="HP001 4 hàng" pitchFamily="34" charset="0"/>
              </a:rPr>
              <a:t>Giáo viên: </a:t>
            </a:r>
            <a:r>
              <a:rPr lang="en-US" sz="2800" b="1" dirty="0" err="1" smtClean="0">
                <a:solidFill>
                  <a:srgbClr val="EF03C2"/>
                </a:solidFill>
                <a:latin typeface="HP001 4 hàng" pitchFamily="34" charset="0"/>
              </a:rPr>
              <a:t>Trần</a:t>
            </a:r>
            <a:r>
              <a:rPr lang="en-US" sz="2800" b="1" dirty="0" smtClean="0">
                <a:solidFill>
                  <a:srgbClr val="EF03C2"/>
                </a:solidFill>
                <a:latin typeface="HP001 4 hàng" pitchFamily="34" charset="0"/>
              </a:rPr>
              <a:t> </a:t>
            </a:r>
            <a:r>
              <a:rPr lang="en-US" sz="2800" b="1" dirty="0" err="1" smtClean="0">
                <a:solidFill>
                  <a:srgbClr val="EF03C2"/>
                </a:solidFill>
                <a:latin typeface="HP001 4 hàng" pitchFamily="34" charset="0"/>
              </a:rPr>
              <a:t>Thị</a:t>
            </a:r>
            <a:r>
              <a:rPr lang="en-US" sz="2800" b="1" dirty="0" smtClean="0">
                <a:solidFill>
                  <a:srgbClr val="EF03C2"/>
                </a:solidFill>
                <a:latin typeface="HP001 4 hàng" pitchFamily="34" charset="0"/>
              </a:rPr>
              <a:t> Thu </a:t>
            </a:r>
            <a:r>
              <a:rPr lang="en-US" sz="2800" b="1" dirty="0" err="1" smtClean="0">
                <a:solidFill>
                  <a:srgbClr val="EF03C2"/>
                </a:solidFill>
                <a:latin typeface="HP001 4 hàng" pitchFamily="34" charset="0"/>
              </a:rPr>
              <a:t>Trang</a:t>
            </a:r>
            <a:endParaRPr lang="en-US" sz="2800" b="1" dirty="0">
              <a:solidFill>
                <a:srgbClr val="EF03C2"/>
              </a:solidFill>
              <a:latin typeface="HP001 4 hàng" pitchFamily="34" charset="0"/>
            </a:endParaRPr>
          </a:p>
        </p:txBody>
      </p:sp>
      <p:sp>
        <p:nvSpPr>
          <p:cNvPr id="8" name="WordArt 5"/>
          <p:cNvSpPr>
            <a:spLocks noChangeArrowheads="1" noChangeShapeType="1" noTextEdit="1"/>
          </p:cNvSpPr>
          <p:nvPr/>
        </p:nvSpPr>
        <p:spPr bwMode="auto">
          <a:xfrm>
            <a:off x="2057400" y="914400"/>
            <a:ext cx="4572000" cy="8953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12700">
                  <a:solidFill>
                    <a:srgbClr val="008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TIẾNG VIỆT LỚP 2</a:t>
            </a:r>
            <a:endParaRPr lang="en-US" sz="3600" b="1" kern="10" dirty="0">
              <a:ln w="12700">
                <a:solidFill>
                  <a:srgbClr val="008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1" name="WordArt 5"/>
          <p:cNvSpPr>
            <a:spLocks noChangeArrowheads="1" noChangeShapeType="1" noTextEdit="1"/>
          </p:cNvSpPr>
          <p:nvPr/>
        </p:nvSpPr>
        <p:spPr bwMode="auto">
          <a:xfrm>
            <a:off x="2209800" y="1905014"/>
            <a:ext cx="4038600" cy="4476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Phân</a:t>
            </a:r>
            <a:r>
              <a:rPr lang="en-US" sz="3600" b="1" kern="10" dirty="0"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 </a:t>
            </a: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môn</a:t>
            </a:r>
            <a:r>
              <a:rPr lang="en-US" sz="3600" b="1" kern="10" dirty="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 </a:t>
            </a: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Tập</a:t>
            </a:r>
            <a:r>
              <a:rPr lang="en-US" sz="3600" b="1" kern="10" dirty="0"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 </a:t>
            </a:r>
            <a:r>
              <a:rPr lang="en-US" sz="3600" b="1" kern="10" dirty="0" err="1" smtClean="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rPr>
              <a:t>đọc</a:t>
            </a:r>
            <a:endParaRPr lang="en-US" sz="3600" b="1" kern="10" dirty="0">
              <a:ln w="12700">
                <a:solidFill>
                  <a:srgbClr val="008000"/>
                </a:solidFill>
                <a:round/>
                <a:headEnd/>
                <a:tailEnd/>
              </a:ln>
              <a:solidFill>
                <a:srgbClr val="F6820E"/>
              </a:solidFill>
              <a:effectLst>
                <a:outerShdw dist="35921" dir="2700000" sy="50000" kx="2115830" algn="bl" rotWithShape="0">
                  <a:srgbClr val="C0C0C0">
                    <a:alpha val="79999"/>
                  </a:srgbClr>
                </a:outerShdw>
              </a:effectLst>
              <a:latin typeface="HP001 4 hàng" pitchFamily="34" charset="0"/>
              <a:cs typeface="Times New Roman"/>
            </a:endParaRPr>
          </a:p>
        </p:txBody>
      </p:sp>
      <p:sp>
        <p:nvSpPr>
          <p:cNvPr id="9" name="Rectangle 8"/>
          <p:cNvSpPr/>
          <p:nvPr/>
        </p:nvSpPr>
        <p:spPr>
          <a:xfrm>
            <a:off x="1981200" y="2362200"/>
            <a:ext cx="434238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QUẢ TIM KHỈ</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 name="图片 10">
            <a:extLst>
              <a:ext uri="{FF2B5EF4-FFF2-40B4-BE49-F238E27FC236}">
                <a16:creationId xmlns:a16="http://schemas.microsoft.com/office/drawing/2014/main" xmlns="" id="{2DDBB232-8298-41AA-8B24-30DDD942C3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4785" y="3914352"/>
            <a:ext cx="1170434" cy="1170434"/>
          </a:xfrm>
          <a:prstGeom prst="rect">
            <a:avLst/>
          </a:prstGeom>
        </p:spPr>
      </p:pic>
      <p:pic>
        <p:nvPicPr>
          <p:cNvPr id="15" name="图片 8">
            <a:extLst>
              <a:ext uri="{FF2B5EF4-FFF2-40B4-BE49-F238E27FC236}">
                <a16:creationId xmlns:a16="http://schemas.microsoft.com/office/drawing/2014/main" xmlns="" id="{A17D3C97-37D2-4FFA-A37A-2F3EF075E3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1" y="2855790"/>
            <a:ext cx="1170434" cy="1170434"/>
          </a:xfrm>
          <a:prstGeom prst="rect">
            <a:avLst/>
          </a:prstGeom>
        </p:spPr>
      </p:pic>
      <p:pic>
        <p:nvPicPr>
          <p:cNvPr id="16" name="图片 9">
            <a:extLst>
              <a:ext uri="{FF2B5EF4-FFF2-40B4-BE49-F238E27FC236}">
                <a16:creationId xmlns:a16="http://schemas.microsoft.com/office/drawing/2014/main" xmlns="" id="{AF9CB3A8-3DE2-4E44-BADE-D69DFE24F7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5091" y="329183"/>
            <a:ext cx="1170434" cy="1170434"/>
          </a:xfrm>
          <a:prstGeom prst="rect">
            <a:avLst/>
          </a:prstGeom>
        </p:spPr>
      </p:pic>
    </p:spTree>
    <p:extLst>
      <p:ext uri="{BB962C8B-B14F-4D97-AF65-F5344CB8AC3E}">
        <p14:creationId xmlns:p14="http://schemas.microsoft.com/office/powerpoint/2010/main" val="36681736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1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8" presetClass="emph" presetSubtype="0" repeatCount="4000" fill="hold" nodeType="withEffect">
                                  <p:stCondLst>
                                    <p:cond delay="0"/>
                                  </p:stCondLst>
                                  <p:childTnLst>
                                    <p:animRot by="21600000">
                                      <p:cBhvr>
                                        <p:cTn id="40" dur="2000" fill="hold"/>
                                        <p:tgtEl>
                                          <p:spTgt spid="14"/>
                                        </p:tgtEl>
                                        <p:attrNameLst>
                                          <p:attrName>r</p:attrName>
                                        </p:attrNameLst>
                                      </p:cBhvr>
                                    </p:animRot>
                                  </p:childTnLst>
                                </p:cTn>
                              </p:par>
                              <p:par>
                                <p:cTn id="41" presetID="8" presetClass="emph" presetSubtype="0" repeatCount="4000" fill="hold" nodeType="withEffect">
                                  <p:stCondLst>
                                    <p:cond delay="0"/>
                                  </p:stCondLst>
                                  <p:childTnLst>
                                    <p:animRot by="21600000">
                                      <p:cBhvr>
                                        <p:cTn id="42" dur="2000" fill="hold"/>
                                        <p:tgtEl>
                                          <p:spTgt spid="16"/>
                                        </p:tgtEl>
                                        <p:attrNameLst>
                                          <p:attrName>r</p:attrName>
                                        </p:attrNameLst>
                                      </p:cBhvr>
                                    </p:animRot>
                                  </p:childTnLst>
                                </p:cTn>
                              </p:par>
                              <p:par>
                                <p:cTn id="43" presetID="8" presetClass="emph" presetSubtype="0" repeatCount="4000" fill="hold" nodeType="withEffect">
                                  <p:stCondLst>
                                    <p:cond delay="0"/>
                                  </p:stCondLst>
                                  <p:childTnLst>
                                    <p:animRot by="21600000">
                                      <p:cBhvr>
                                        <p:cTn id="44"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mau-ppt-bang-den\mau-ppt-bang-den\hinh-nen-ppt-bang-d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 y="0"/>
            <a:ext cx="914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a:off x="701316" y="682046"/>
            <a:ext cx="767920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lnSpc>
                <a:spcPct val="150000"/>
              </a:lnSpc>
              <a:spcBef>
                <a:spcPct val="0"/>
              </a:spcBef>
              <a:spcAft>
                <a:spcPct val="0"/>
              </a:spcAft>
            </a:pPr>
            <a:r>
              <a:rPr lang="en-GB" altLang="en-US" sz="3200" b="1" dirty="0" err="1" smtClean="0">
                <a:solidFill>
                  <a:srgbClr val="FFFFFF"/>
                </a:solidFill>
                <a:latin typeface="HP001 4 hàng" pitchFamily="34" charset="0"/>
              </a:rPr>
              <a:t>Thứ</a:t>
            </a:r>
            <a:r>
              <a:rPr lang="en-GB" altLang="en-US" sz="3200" b="1" dirty="0" smtClean="0">
                <a:solidFill>
                  <a:srgbClr val="FFFFFF"/>
                </a:solidFill>
                <a:latin typeface="HP001 4 hàng" pitchFamily="34" charset="0"/>
              </a:rPr>
              <a:t> </a:t>
            </a:r>
            <a:r>
              <a:rPr lang="en-GB" altLang="en-US" sz="3200" b="1" dirty="0" err="1" smtClean="0">
                <a:solidFill>
                  <a:srgbClr val="FFFFFF"/>
                </a:solidFill>
                <a:latin typeface="HP001 4 hàng" pitchFamily="34" charset="0"/>
              </a:rPr>
              <a:t>hai</a:t>
            </a:r>
            <a:r>
              <a:rPr lang="en-GB" altLang="en-US" sz="3200" b="1" dirty="0" smtClean="0">
                <a:solidFill>
                  <a:srgbClr val="FFFFFF"/>
                </a:solidFill>
                <a:latin typeface="HP001 4 hàng" pitchFamily="34" charset="0"/>
              </a:rPr>
              <a:t> </a:t>
            </a:r>
            <a:r>
              <a:rPr lang="en-GB" altLang="en-US" sz="3200" b="1" dirty="0" err="1" smtClean="0">
                <a:solidFill>
                  <a:srgbClr val="FFFFFF"/>
                </a:solidFill>
                <a:latin typeface="HP001 4 hàng" pitchFamily="34" charset="0"/>
              </a:rPr>
              <a:t>ngày</a:t>
            </a:r>
            <a:r>
              <a:rPr lang="en-GB" altLang="en-US" sz="3200" b="1" dirty="0" smtClean="0">
                <a:solidFill>
                  <a:srgbClr val="FFFFFF"/>
                </a:solidFill>
                <a:latin typeface="HP001 4 hàng" pitchFamily="34" charset="0"/>
              </a:rPr>
              <a:t> 27 </a:t>
            </a:r>
            <a:r>
              <a:rPr lang="en-GB" altLang="en-US" sz="3200" b="1" dirty="0" err="1" smtClean="0">
                <a:solidFill>
                  <a:srgbClr val="FFFFFF"/>
                </a:solidFill>
                <a:latin typeface="HP001 4 hàng" pitchFamily="34" charset="0"/>
              </a:rPr>
              <a:t>tháng</a:t>
            </a:r>
            <a:r>
              <a:rPr lang="en-GB" altLang="en-US" sz="3200" b="1" dirty="0" smtClean="0">
                <a:solidFill>
                  <a:srgbClr val="FFFFFF"/>
                </a:solidFill>
                <a:latin typeface="HP001 4 hàng" pitchFamily="34" charset="0"/>
              </a:rPr>
              <a:t> 4 </a:t>
            </a:r>
            <a:r>
              <a:rPr lang="en-GB" altLang="en-US" sz="3200" b="1" dirty="0" err="1" smtClean="0">
                <a:solidFill>
                  <a:srgbClr val="FFFFFF"/>
                </a:solidFill>
                <a:latin typeface="HP001 4 hàng" pitchFamily="34" charset="0"/>
              </a:rPr>
              <a:t>năm</a:t>
            </a:r>
            <a:r>
              <a:rPr lang="en-GB" altLang="en-US" sz="3200" b="1" dirty="0" smtClean="0">
                <a:solidFill>
                  <a:srgbClr val="FFFFFF"/>
                </a:solidFill>
                <a:latin typeface="HP001 4 hàng" pitchFamily="34" charset="0"/>
              </a:rPr>
              <a:t> 2020</a:t>
            </a:r>
          </a:p>
          <a:p>
            <a:pPr algn="ctr" eaLnBrk="0" fontAlgn="base" hangingPunct="0">
              <a:lnSpc>
                <a:spcPct val="150000"/>
              </a:lnSpc>
              <a:spcBef>
                <a:spcPct val="0"/>
              </a:spcBef>
              <a:spcAft>
                <a:spcPct val="0"/>
              </a:spcAft>
            </a:pPr>
            <a:r>
              <a:rPr lang="en-GB" altLang="en-US" sz="3200" b="1" dirty="0" err="1" smtClean="0">
                <a:solidFill>
                  <a:srgbClr val="FFFFFF"/>
                </a:solidFill>
                <a:latin typeface="HP001 4 hàng" pitchFamily="34" charset="0"/>
              </a:rPr>
              <a:t>Tập</a:t>
            </a:r>
            <a:r>
              <a:rPr lang="en-GB" altLang="en-US" sz="3200" b="1" dirty="0">
                <a:solidFill>
                  <a:srgbClr val="FFFFFF"/>
                </a:solidFill>
                <a:latin typeface="HP001 4 hàng" pitchFamily="34" charset="0"/>
              </a:rPr>
              <a:t> </a:t>
            </a:r>
            <a:r>
              <a:rPr lang="en-GB" altLang="en-US" sz="3200" b="1" dirty="0" err="1" smtClean="0">
                <a:solidFill>
                  <a:srgbClr val="FFFFFF"/>
                </a:solidFill>
                <a:latin typeface="HP001 4 hàng" pitchFamily="34" charset="0"/>
              </a:rPr>
              <a:t>đọc</a:t>
            </a:r>
            <a:endParaRPr lang="en-GB" altLang="en-US" sz="3200" b="1" dirty="0" smtClean="0">
              <a:solidFill>
                <a:srgbClr val="FFFFFF"/>
              </a:solidFill>
              <a:latin typeface="HP001 4 hàng" pitchFamily="34" charset="0"/>
            </a:endParaRPr>
          </a:p>
        </p:txBody>
      </p:sp>
      <p:sp>
        <p:nvSpPr>
          <p:cNvPr id="6" name="TextBox 2"/>
          <p:cNvSpPr txBox="1">
            <a:spLocks noChangeArrowheads="1"/>
          </p:cNvSpPr>
          <p:nvPr/>
        </p:nvSpPr>
        <p:spPr bwMode="auto">
          <a:xfrm>
            <a:off x="1870544" y="2110812"/>
            <a:ext cx="5357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GB" altLang="en-US" sz="3200" b="1" dirty="0" err="1" smtClean="0">
                <a:solidFill>
                  <a:srgbClr val="FFFF00"/>
                </a:solidFill>
                <a:latin typeface="HP001 4 hàng" pitchFamily="34" charset="0"/>
              </a:rPr>
              <a:t>Quả</a:t>
            </a:r>
            <a:r>
              <a:rPr lang="en-GB" altLang="en-US" sz="3200" b="1" dirty="0" smtClean="0">
                <a:solidFill>
                  <a:srgbClr val="FFFF00"/>
                </a:solidFill>
                <a:latin typeface="HP001 4 hàng" pitchFamily="34" charset="0"/>
              </a:rPr>
              <a:t> </a:t>
            </a:r>
            <a:r>
              <a:rPr lang="en-GB" altLang="en-US" sz="3200" b="1" dirty="0" err="1" smtClean="0">
                <a:solidFill>
                  <a:srgbClr val="FFFF00"/>
                </a:solidFill>
                <a:latin typeface="HP001 4 hàng" pitchFamily="34" charset="0"/>
              </a:rPr>
              <a:t>tim</a:t>
            </a:r>
            <a:r>
              <a:rPr lang="en-GB" altLang="en-US" sz="3200" b="1" dirty="0" smtClean="0">
                <a:solidFill>
                  <a:srgbClr val="FFFF00"/>
                </a:solidFill>
                <a:latin typeface="HP001 4 hàng" pitchFamily="34" charset="0"/>
              </a:rPr>
              <a:t> </a:t>
            </a:r>
            <a:r>
              <a:rPr lang="en-GB" altLang="en-US" sz="3200" b="1" dirty="0" err="1" smtClean="0">
                <a:solidFill>
                  <a:srgbClr val="FFFF00"/>
                </a:solidFill>
                <a:latin typeface="HP001 4 hàng" pitchFamily="34" charset="0"/>
              </a:rPr>
              <a:t>khỉ</a:t>
            </a:r>
            <a:r>
              <a:rPr lang="en-GB" altLang="en-US" sz="3200" b="1" dirty="0" smtClean="0">
                <a:solidFill>
                  <a:srgbClr val="FFFF00"/>
                </a:solidFill>
                <a:latin typeface="HP001 4 hàng" pitchFamily="34" charset="0"/>
              </a:rPr>
              <a:t> (</a:t>
            </a:r>
            <a:r>
              <a:rPr lang="en-GB" altLang="en-US" sz="3200" b="1" dirty="0" err="1" smtClean="0">
                <a:solidFill>
                  <a:srgbClr val="FFFF00"/>
                </a:solidFill>
                <a:latin typeface="HP001 4 hàng" pitchFamily="34" charset="0"/>
              </a:rPr>
              <a:t>sgk</a:t>
            </a:r>
            <a:r>
              <a:rPr lang="en-GB" altLang="en-US" sz="3200" b="1" dirty="0" smtClean="0">
                <a:solidFill>
                  <a:srgbClr val="FFFF00"/>
                </a:solidFill>
                <a:latin typeface="HP001 4 hàng" pitchFamily="34" charset="0"/>
              </a:rPr>
              <a:t> – tr50)</a:t>
            </a:r>
          </a:p>
        </p:txBody>
      </p:sp>
    </p:spTree>
    <p:extLst>
      <p:ext uri="{BB962C8B-B14F-4D97-AF65-F5344CB8AC3E}">
        <p14:creationId xmlns:p14="http://schemas.microsoft.com/office/powerpoint/2010/main" val="1791957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1687" descr="8">
            <a:extLst>
              <a:ext uri="{FF2B5EF4-FFF2-40B4-BE49-F238E27FC236}">
                <a16:creationId xmlns="" xmlns:a16="http://schemas.microsoft.com/office/drawing/2014/main" id="{C2B553C4-8E1F-464E-AEF1-1B872467074D}"/>
              </a:ext>
            </a:extLst>
          </p:cNvPr>
          <p:cNvPicPr>
            <a:picLocks noChangeAspect="1"/>
          </p:cNvPicPr>
          <p:nvPr/>
        </p:nvPicPr>
        <p:blipFill>
          <a:blip r:embed="rId3"/>
          <a:stretch>
            <a:fillRect/>
          </a:stretch>
        </p:blipFill>
        <p:spPr>
          <a:xfrm>
            <a:off x="1685844" y="304814"/>
            <a:ext cx="4503035" cy="5486399"/>
          </a:xfrm>
          <a:prstGeom prst="rect">
            <a:avLst/>
          </a:prstGeom>
          <a:noFill/>
          <a:ln w="9525">
            <a:noFill/>
          </a:ln>
        </p:spPr>
      </p:pic>
      <p:sp>
        <p:nvSpPr>
          <p:cNvPr id="9" name="Rectangle 8">
            <a:extLst>
              <a:ext uri="{FF2B5EF4-FFF2-40B4-BE49-F238E27FC236}">
                <a16:creationId xmlns="" xmlns:a16="http://schemas.microsoft.com/office/drawing/2014/main" id="{D5C123E3-394E-4B32-BA63-708C66007A5E}"/>
              </a:ext>
            </a:extLst>
          </p:cNvPr>
          <p:cNvSpPr/>
          <p:nvPr/>
        </p:nvSpPr>
        <p:spPr>
          <a:xfrm>
            <a:off x="2138319" y="1148477"/>
            <a:ext cx="3598072" cy="2585323"/>
          </a:xfrm>
          <a:prstGeom prst="rect">
            <a:avLst/>
          </a:prstGeom>
        </p:spPr>
        <p:txBody>
          <a:bodyPr wrap="square">
            <a:spAutoFit/>
          </a:bodyPr>
          <a:lstStyle/>
          <a:p>
            <a:pPr algn="ctr"/>
            <a:r>
              <a:rPr lang="en-US" sz="4050" dirty="0" err="1" smtClean="0">
                <a:solidFill>
                  <a:srgbClr val="0000CC"/>
                </a:solidFill>
                <a:latin typeface="Times New Roman" panose="02020603050405020304" pitchFamily="18" charset="0"/>
                <a:cs typeface="Times New Roman" panose="02020603050405020304" pitchFamily="18" charset="0"/>
              </a:rPr>
              <a:t>Mời</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các</a:t>
            </a:r>
            <a:r>
              <a:rPr lang="en-US" sz="4050" dirty="0" smtClean="0">
                <a:solidFill>
                  <a:srgbClr val="0000CC"/>
                </a:solidFill>
                <a:latin typeface="Times New Roman" panose="02020603050405020304" pitchFamily="18" charset="0"/>
                <a:cs typeface="Times New Roman" panose="02020603050405020304" pitchFamily="18" charset="0"/>
              </a:rPr>
              <a:t> con </a:t>
            </a:r>
            <a:r>
              <a:rPr lang="en-US" sz="4050" dirty="0" err="1" smtClean="0">
                <a:solidFill>
                  <a:srgbClr val="0000CC"/>
                </a:solidFill>
                <a:latin typeface="Times New Roman" panose="02020603050405020304" pitchFamily="18" charset="0"/>
                <a:cs typeface="Times New Roman" panose="02020603050405020304" pitchFamily="18" charset="0"/>
              </a:rPr>
              <a:t>mở</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sách</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trang</a:t>
            </a:r>
            <a:r>
              <a:rPr lang="en-US" sz="4050" dirty="0" smtClean="0">
                <a:solidFill>
                  <a:srgbClr val="0000CC"/>
                </a:solidFill>
                <a:latin typeface="Times New Roman" panose="02020603050405020304" pitchFamily="18" charset="0"/>
                <a:cs typeface="Times New Roman" panose="02020603050405020304" pitchFamily="18" charset="0"/>
              </a:rPr>
              <a:t> 50 </a:t>
            </a:r>
          </a:p>
          <a:p>
            <a:pPr algn="ctr"/>
            <a:r>
              <a:rPr lang="en-US" sz="4050" dirty="0" err="1" smtClean="0">
                <a:solidFill>
                  <a:srgbClr val="0000CC"/>
                </a:solidFill>
                <a:latin typeface="Times New Roman" panose="02020603050405020304" pitchFamily="18" charset="0"/>
                <a:cs typeface="Times New Roman" panose="02020603050405020304" pitchFamily="18" charset="0"/>
              </a:rPr>
              <a:t>và</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nghe</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cô</a:t>
            </a:r>
            <a:r>
              <a:rPr lang="en-US" sz="4050" dirty="0" smtClean="0">
                <a:solidFill>
                  <a:srgbClr val="0000CC"/>
                </a:solidFill>
                <a:latin typeface="Times New Roman" panose="02020603050405020304" pitchFamily="18" charset="0"/>
                <a:cs typeface="Times New Roman" panose="02020603050405020304" pitchFamily="18" charset="0"/>
              </a:rPr>
              <a:t> </a:t>
            </a:r>
          </a:p>
          <a:p>
            <a:pPr algn="ctr"/>
            <a:r>
              <a:rPr lang="en-US" sz="4050" dirty="0" err="1" smtClean="0">
                <a:solidFill>
                  <a:srgbClr val="0000CC"/>
                </a:solidFill>
                <a:latin typeface="Times New Roman" panose="02020603050405020304" pitchFamily="18" charset="0"/>
                <a:cs typeface="Times New Roman" panose="02020603050405020304" pitchFamily="18" charset="0"/>
              </a:rPr>
              <a:t>đọc</a:t>
            </a:r>
            <a:r>
              <a:rPr lang="en-US" sz="4050" dirty="0" smtClean="0">
                <a:solidFill>
                  <a:srgbClr val="0000CC"/>
                </a:solidFill>
                <a:latin typeface="Times New Roman" panose="02020603050405020304" pitchFamily="18" charset="0"/>
                <a:cs typeface="Times New Roman" panose="02020603050405020304" pitchFamily="18" charset="0"/>
              </a:rPr>
              <a:t> </a:t>
            </a:r>
            <a:r>
              <a:rPr lang="en-US" sz="4050" dirty="0" err="1" smtClean="0">
                <a:solidFill>
                  <a:srgbClr val="0000CC"/>
                </a:solidFill>
                <a:latin typeface="Times New Roman" panose="02020603050405020304" pitchFamily="18" charset="0"/>
                <a:cs typeface="Times New Roman" panose="02020603050405020304" pitchFamily="18" charset="0"/>
              </a:rPr>
              <a:t>mẫu</a:t>
            </a:r>
            <a:endParaRPr lang="en-US" sz="405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412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6"/>
          <p:cNvSpPr txBox="1">
            <a:spLocks noGrp="1"/>
          </p:cNvSpPr>
          <p:nvPr>
            <p:ph type="title"/>
          </p:nvPr>
        </p:nvSpPr>
        <p:spPr>
          <a:xfrm>
            <a:off x="2286000" y="221159"/>
            <a:ext cx="3962400" cy="830997"/>
          </a:xfrm>
          <a:prstGeom prst="rect">
            <a:avLst/>
          </a:prstGeom>
          <a:noFill/>
        </p:spPr>
        <p:txBody>
          <a:bodyPr wrap="square" rtlCol="0">
            <a:spAutoFit/>
          </a:bodyPr>
          <a:lstStyle/>
          <a:p>
            <a:pPr algn="ctr"/>
            <a:r>
              <a:rPr lang="en-US" sz="4800" b="1" dirty="0" err="1" smtClean="0">
                <a:solidFill>
                  <a:srgbClr val="FF0000"/>
                </a:solidFill>
                <a:latin typeface="Times New Roman" pitchFamily="18" charset="0"/>
                <a:cs typeface="Times New Roman" pitchFamily="18" charset="0"/>
              </a:rPr>
              <a:t>Quả</a:t>
            </a:r>
            <a:r>
              <a:rPr lang="en-US" sz="4800" b="1" dirty="0" smtClean="0">
                <a:solidFill>
                  <a:srgbClr val="FF0000"/>
                </a:solidFill>
                <a:latin typeface="Times New Roman" pitchFamily="18" charset="0"/>
                <a:cs typeface="Times New Roman" pitchFamily="18" charset="0"/>
              </a:rPr>
              <a:t> tim Khỉ</a:t>
            </a:r>
          </a:p>
        </p:txBody>
      </p:sp>
      <p:sp>
        <p:nvSpPr>
          <p:cNvPr id="5" name="Content Placeholder 5"/>
          <p:cNvSpPr>
            <a:spLocks noGrp="1"/>
          </p:cNvSpPr>
          <p:nvPr>
            <p:ph idx="1"/>
          </p:nvPr>
        </p:nvSpPr>
        <p:spPr>
          <a:xfrm>
            <a:off x="304800" y="1219200"/>
            <a:ext cx="8763000" cy="5334000"/>
          </a:xfrm>
        </p:spPr>
        <p:txBody>
          <a:bodyPr>
            <a:normAutofit fontScale="92500" lnSpcReduction="10000"/>
          </a:bodyPr>
          <a:lstStyle/>
          <a:p>
            <a:pPr marL="0" indent="0" algn="just">
              <a:buNone/>
            </a:pPr>
            <a:r>
              <a:rPr lang="en-US" dirty="0" smtClean="0">
                <a:solidFill>
                  <a:srgbClr val="0000CC"/>
                </a:solidFill>
                <a:latin typeface="Times New Roman" pitchFamily="18" charset="0"/>
                <a:cs typeface="Times New Roman" pitchFamily="18" charset="0"/>
              </a:rPr>
              <a:t>1. Một ngày nắng đẹp, đang leo trèo trên hàng dừa ven sông, Khỉ bỗng nghe một tiếng quẫy mạnh dưới nước. Một con vật da sần sùi, dài thượt, nhe hàm răng nhọn hoắt như một lưỡi cưa sắc, trườn lên bãi cát.</a:t>
            </a:r>
          </a:p>
          <a:p>
            <a:pPr marL="0" indent="0" algn="just">
              <a:buNone/>
            </a:pPr>
            <a:r>
              <a:rPr lang="en-US" dirty="0">
                <a:solidFill>
                  <a:srgbClr val="0000CC"/>
                </a:solidFill>
                <a:latin typeface="Times New Roman" pitchFamily="18" charset="0"/>
                <a:cs typeface="Times New Roman" pitchFamily="18" charset="0"/>
              </a:rPr>
              <a:t> </a:t>
            </a:r>
            <a:r>
              <a:rPr lang="en-US" dirty="0" smtClean="0">
                <a:solidFill>
                  <a:srgbClr val="0000CC"/>
                </a:solidFill>
                <a:latin typeface="Times New Roman" pitchFamily="18" charset="0"/>
                <a:cs typeface="Times New Roman" pitchFamily="18" charset="0"/>
              </a:rPr>
              <a:t>  Nó nhìn Khỉ bằng cặp mắt ti hí với hai hàng nước mắt chảy dài. Khỉ ngạc nhiên:</a:t>
            </a:r>
          </a:p>
          <a:p>
            <a:pPr algn="just">
              <a:buFontTx/>
              <a:buChar char="-"/>
            </a:pPr>
            <a:r>
              <a:rPr lang="en-US" dirty="0" smtClean="0">
                <a:solidFill>
                  <a:srgbClr val="0000CC"/>
                </a:solidFill>
                <a:latin typeface="Times New Roman" pitchFamily="18" charset="0"/>
                <a:cs typeface="Times New Roman" pitchFamily="18" charset="0"/>
              </a:rPr>
              <a:t>Bạn là ai ? Vì sao bạn khóc ?</a:t>
            </a:r>
          </a:p>
          <a:p>
            <a:pPr algn="just">
              <a:buFontTx/>
              <a:buChar char="-"/>
            </a:pPr>
            <a:r>
              <a:rPr lang="en-US" dirty="0" smtClean="0">
                <a:solidFill>
                  <a:srgbClr val="0000CC"/>
                </a:solidFill>
                <a:latin typeface="Times New Roman" pitchFamily="18" charset="0"/>
                <a:cs typeface="Times New Roman" pitchFamily="18" charset="0"/>
              </a:rPr>
              <a:t>Tôi là Cá Sấu. Tôi khóc vì chả ai chơi với tôi.</a:t>
            </a:r>
          </a:p>
          <a:p>
            <a:pPr marL="0" indent="0" algn="just">
              <a:buNone/>
            </a:pPr>
            <a:r>
              <a:rPr lang="en-US" dirty="0" smtClean="0">
                <a:solidFill>
                  <a:srgbClr val="0000CC"/>
                </a:solidFill>
                <a:latin typeface="Times New Roman" pitchFamily="18" charset="0"/>
                <a:cs typeface="Times New Roman" pitchFamily="18" charset="0"/>
              </a:rPr>
              <a:t>Khỉ nghe vậy, mời Cá Sấu kết bạn.</a:t>
            </a:r>
          </a:p>
          <a:p>
            <a:pPr marL="0" indent="0" algn="just">
              <a:buNone/>
            </a:pPr>
            <a:r>
              <a:rPr lang="en-US" dirty="0" smtClean="0">
                <a:solidFill>
                  <a:srgbClr val="0000CC"/>
                </a:solidFill>
                <a:latin typeface="Times New Roman" pitchFamily="18" charset="0"/>
                <a:cs typeface="Times New Roman" pitchFamily="18" charset="0"/>
              </a:rPr>
              <a:t>Từ đó, ngày nào Cá Sấu cũng đến, ăn những hoa quả mà Khỉ hái cho. </a:t>
            </a:r>
          </a:p>
          <a:p>
            <a:pPr algn="just">
              <a:buFontTx/>
              <a:buChar char="-"/>
            </a:pPr>
            <a:endParaRPr lang="en-US" dirty="0" smtClean="0">
              <a:solidFill>
                <a:schemeClr val="tx1">
                  <a:lumMod val="85000"/>
                  <a:lumOff val="15000"/>
                </a:schemeClr>
              </a:solidFill>
              <a:latin typeface="Times New Roman" pitchFamily="18" charset="0"/>
              <a:cs typeface="Times New Roman" pitchFamily="18" charset="0"/>
            </a:endParaRPr>
          </a:p>
          <a:p>
            <a:pPr algn="just"/>
            <a:endParaRPr lang="en-US" dirty="0"/>
          </a:p>
        </p:txBody>
      </p:sp>
      <p:pic>
        <p:nvPicPr>
          <p:cNvPr id="6"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rtoon crocodile isolated on white background - Stock ..."/>
          <p:cNvPicPr/>
          <p:nvPr/>
        </p:nvPicPr>
        <p:blipFill>
          <a:blip r:embed="rId4" cstate="print">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flipH="1">
            <a:off x="4419600" y="5908675"/>
            <a:ext cx="1600200" cy="949325"/>
          </a:xfrm>
          <a:prstGeom prst="rect">
            <a:avLst/>
          </a:prstGeom>
          <a:noFill/>
          <a:ln>
            <a:noFill/>
          </a:ln>
        </p:spPr>
      </p:pic>
    </p:spTree>
    <p:extLst>
      <p:ext uri="{BB962C8B-B14F-4D97-AF65-F5344CB8AC3E}">
        <p14:creationId xmlns:p14="http://schemas.microsoft.com/office/powerpoint/2010/main" val="3507781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2.8"/>
</p:tagLst>
</file>

<file path=ppt/tags/tag10.xml><?xml version="1.0" encoding="utf-8"?>
<p:tagLst xmlns:a="http://schemas.openxmlformats.org/drawingml/2006/main" xmlns:r="http://schemas.openxmlformats.org/officeDocument/2006/relationships" xmlns:p="http://schemas.openxmlformats.org/presentationml/2006/main">
  <p:tag name="TIMING" val="|14.2|3.6|8.2|6.2|6.9|7.9"/>
</p:tagLst>
</file>

<file path=ppt/tags/tag11.xml><?xml version="1.0" encoding="utf-8"?>
<p:tagLst xmlns:a="http://schemas.openxmlformats.org/drawingml/2006/main" xmlns:r="http://schemas.openxmlformats.org/officeDocument/2006/relationships" xmlns:p="http://schemas.openxmlformats.org/presentationml/2006/main">
  <p:tag name="TIMING" val="|2.3"/>
</p:tagLst>
</file>

<file path=ppt/tags/tag12.xml><?xml version="1.0" encoding="utf-8"?>
<p:tagLst xmlns:a="http://schemas.openxmlformats.org/drawingml/2006/main" xmlns:r="http://schemas.openxmlformats.org/officeDocument/2006/relationships" xmlns:p="http://schemas.openxmlformats.org/presentationml/2006/main">
  <p:tag name="TIMING" val="|5.7|15.7|4|4.4|3.6|10.7|1|12.5|1|3.9|1.5|6.5|0.9"/>
</p:tagLst>
</file>

<file path=ppt/tags/tag13.xml><?xml version="1.0" encoding="utf-8"?>
<p:tagLst xmlns:a="http://schemas.openxmlformats.org/drawingml/2006/main" xmlns:r="http://schemas.openxmlformats.org/officeDocument/2006/relationships" xmlns:p="http://schemas.openxmlformats.org/presentationml/2006/main">
  <p:tag name="TIMING" val="|3.6|14.7|1|2.2|3.4"/>
</p:tagLst>
</file>

<file path=ppt/tags/tag14.xml><?xml version="1.0" encoding="utf-8"?>
<p:tagLst xmlns:a="http://schemas.openxmlformats.org/drawingml/2006/main" xmlns:r="http://schemas.openxmlformats.org/officeDocument/2006/relationships" xmlns:p="http://schemas.openxmlformats.org/presentationml/2006/main">
  <p:tag name="TIMING" val="|12.5|8"/>
</p:tagLst>
</file>

<file path=ppt/tags/tag15.xml><?xml version="1.0" encoding="utf-8"?>
<p:tagLst xmlns:a="http://schemas.openxmlformats.org/drawingml/2006/main" xmlns:r="http://schemas.openxmlformats.org/officeDocument/2006/relationships" xmlns:p="http://schemas.openxmlformats.org/presentationml/2006/main">
  <p:tag name="TIMING" val="|5.4|16.2"/>
</p:tagLst>
</file>

<file path=ppt/tags/tag16.xml><?xml version="1.0" encoding="utf-8"?>
<p:tagLst xmlns:a="http://schemas.openxmlformats.org/drawingml/2006/main" xmlns:r="http://schemas.openxmlformats.org/officeDocument/2006/relationships" xmlns:p="http://schemas.openxmlformats.org/presentationml/2006/main">
  <p:tag name="TIMING" val="|2.3|2.9|18.4|8.6"/>
</p:tagLst>
</file>

<file path=ppt/tags/tag17.xml><?xml version="1.0" encoding="utf-8"?>
<p:tagLst xmlns:a="http://schemas.openxmlformats.org/drawingml/2006/main" xmlns:r="http://schemas.openxmlformats.org/officeDocument/2006/relationships" xmlns:p="http://schemas.openxmlformats.org/presentationml/2006/main">
  <p:tag name="TIMING" val="|27|23.8"/>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TIMING" val="|9.8|6.1"/>
</p:tagLst>
</file>

<file path=ppt/tags/tag5.xml><?xml version="1.0" encoding="utf-8"?>
<p:tagLst xmlns:a="http://schemas.openxmlformats.org/drawingml/2006/main" xmlns:r="http://schemas.openxmlformats.org/officeDocument/2006/relationships" xmlns:p="http://schemas.openxmlformats.org/presentationml/2006/main">
  <p:tag name="TIMING" val="|1.9"/>
</p:tagLst>
</file>

<file path=ppt/tags/tag6.xml><?xml version="1.0" encoding="utf-8"?>
<p:tagLst xmlns:a="http://schemas.openxmlformats.org/drawingml/2006/main" xmlns:r="http://schemas.openxmlformats.org/officeDocument/2006/relationships" xmlns:p="http://schemas.openxmlformats.org/presentationml/2006/main">
  <p:tag name="TIMING" val="|5.9|15.9|1.9|4.2|3.4|5.4|5.2"/>
</p:tagLst>
</file>

<file path=ppt/tags/tag7.xml><?xml version="1.0" encoding="utf-8"?>
<p:tagLst xmlns:a="http://schemas.openxmlformats.org/drawingml/2006/main" xmlns:r="http://schemas.openxmlformats.org/officeDocument/2006/relationships" xmlns:p="http://schemas.openxmlformats.org/presentationml/2006/main">
  <p:tag name="TIMING" val="|23.3|3|8.6|3.4|6.6|4|3.8"/>
</p:tagLst>
</file>

<file path=ppt/tags/tag8.xml><?xml version="1.0" encoding="utf-8"?>
<p:tagLst xmlns:a="http://schemas.openxmlformats.org/drawingml/2006/main" xmlns:r="http://schemas.openxmlformats.org/officeDocument/2006/relationships" xmlns:p="http://schemas.openxmlformats.org/presentationml/2006/main">
  <p:tag name="TIMING" val="|1.5|3.7|4.4|4.5|4.4|3.7"/>
</p:tagLst>
</file>

<file path=ppt/tags/tag9.xml><?xml version="1.0" encoding="utf-8"?>
<p:tagLst xmlns:a="http://schemas.openxmlformats.org/drawingml/2006/main" xmlns:r="http://schemas.openxmlformats.org/officeDocument/2006/relationships" xmlns:p="http://schemas.openxmlformats.org/presentationml/2006/main">
  <p:tag name="TIMING" val="|1.4|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DFDD7"/>
        </a:solidFill>
      </a:spPr>
      <a:bodyPr rtlCol="0" anchor="ctr"/>
      <a:lstStyle>
        <a:defPPr algn="ctr">
          <a:defRPr b="1" dirty="0" smtClean="0">
            <a:solidFill>
              <a:srgbClr val="000099"/>
            </a:solidFill>
            <a:latin typeface="Cambria" panose="020405030504060302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DFDD7"/>
        </a:solidFill>
      </a:spPr>
      <a:bodyPr rtlCol="0" anchor="ctr"/>
      <a:lstStyle>
        <a:defPPr algn="ctr">
          <a:defRPr b="1" dirty="0" smtClean="0">
            <a:solidFill>
              <a:srgbClr val="000099"/>
            </a:solidFill>
            <a:latin typeface="Cambria" panose="020405030504060302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DFDD7"/>
        </a:solidFill>
      </a:spPr>
      <a:bodyPr rtlCol="0" anchor="ctr"/>
      <a:lstStyle>
        <a:defPPr algn="ctr">
          <a:defRPr b="1" dirty="0" smtClean="0">
            <a:solidFill>
              <a:srgbClr val="000099"/>
            </a:solidFill>
            <a:latin typeface="Cambria" panose="020405030504060302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3089</TotalTime>
  <Words>1544</Words>
  <Application>Microsoft Office PowerPoint</Application>
  <PresentationFormat>On-screen Show (4:3)</PresentationFormat>
  <Paragraphs>147</Paragraphs>
  <Slides>29</Slides>
  <Notes>6</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Office Theme</vt:lpstr>
      <vt:lpstr>Office 主题​​</vt:lpstr>
      <vt:lpstr>1_Office 主题​​</vt:lpstr>
      <vt:lpstr>2_Office 主题​​</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Quả tim Khỉ</vt:lpstr>
      <vt:lpstr>PowerPoint Presentation</vt:lpstr>
      <vt:lpstr>PowerPoint Presentation</vt:lpstr>
      <vt:lpstr>PowerPoint Presentation</vt:lpstr>
      <vt:lpstr>PowerPoint Presentation</vt:lpstr>
      <vt:lpstr>Tập đọc Quả tim Khỉ</vt:lpstr>
      <vt:lpstr>Tập đọc Quả tim Khỉ</vt:lpstr>
      <vt:lpstr>PowerPoint Presentation</vt:lpstr>
      <vt:lpstr>PowerPoint Presentation</vt:lpstr>
      <vt:lpstr>PowerPoint Presentation</vt:lpstr>
      <vt:lpstr>Khỉ Loài vật thông minh, nhanh nhẹn, khéo léo.</vt:lpstr>
      <vt:lpstr>Tập đọc: Quả tim Khỉ</vt:lpstr>
      <vt:lpstr>PowerPoint Presentation</vt:lpstr>
      <vt:lpstr>PowerPoint Presentation</vt:lpstr>
      <vt:lpstr>3. Khỉ nghĩ ra mẹo gì để thoát nạn ?</vt:lpstr>
      <vt:lpstr>PowerPoint Presentation</vt:lpstr>
      <vt:lpstr>Cá Sấu tẽn tò, lủi mất vì bị lộ là kẻ giả dối, lừa lọc.</vt:lpstr>
      <vt:lpstr>5. Hãy tìm những từ nói lên tính nết của Khỉ và Cá Sấu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129</cp:revision>
  <dcterms:created xsi:type="dcterms:W3CDTF">2006-08-16T00:00:00Z</dcterms:created>
  <dcterms:modified xsi:type="dcterms:W3CDTF">2020-04-27T03:00:42Z</dcterms:modified>
</cp:coreProperties>
</file>