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73" r:id="rId3"/>
    <p:sldId id="276" r:id="rId4"/>
    <p:sldId id="326" r:id="rId5"/>
    <p:sldId id="305" r:id="rId6"/>
    <p:sldId id="317" r:id="rId7"/>
    <p:sldId id="306" r:id="rId8"/>
    <p:sldId id="325" r:id="rId9"/>
    <p:sldId id="277" r:id="rId10"/>
    <p:sldId id="322" r:id="rId11"/>
    <p:sldId id="324" r:id="rId12"/>
    <p:sldId id="309" r:id="rId13"/>
    <p:sldId id="28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79D"/>
    <a:srgbClr val="970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9C8C6-5F5E-419B-BF85-FF90385095D5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6D286-631A-442D-A840-833CC6F60F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410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89657D-7C6D-40C4-A44E-5739DA3A74BD}" type="slidenum">
              <a:rPr lang="vi-VN" smtClean="0"/>
              <a:pPr/>
              <a:t>1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4562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89657D-7C6D-40C4-A44E-5739DA3A74BD}" type="slidenum">
              <a:rPr lang="vi-VN" smtClean="0"/>
              <a:pPr/>
              <a:t>13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84659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vi-V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8542F16-D1C8-415F-AA55-2F1F0211796D}" type="datetimeFigureOut">
              <a:rPr lang="vi-VN" smtClean="0"/>
              <a:pPr/>
              <a:t>22/11/2020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CC132A-17DB-4BBD-BC51-6E0CBB35AC79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Nen cho trang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85" y="-1886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530658"/>
            <a:ext cx="811781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Trân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trọng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kính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chào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thầy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cô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đến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lớp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.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2483768" y="3672410"/>
            <a:ext cx="4896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</a:rPr>
              <a:t>Môn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</a:rPr>
              <a:t>câu</a:t>
            </a:r>
            <a:endParaRPr lang="en-US" sz="32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8229600" cy="44958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08323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683568" y="4429561"/>
            <a:ext cx="80318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ngữ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tình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en-US" sz="3000" b="1" dirty="0" smtClean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0" y="90872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428992" y="1074762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030" y="386104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itchFamily="18" charset="0"/>
              </a:rPr>
              <a:t>Chăn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itchFamily="18" charset="0"/>
              </a:rPr>
              <a:t>màn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itchFamily="18" charset="0"/>
              </a:rPr>
              <a:t>áo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itchFamily="18" charset="0"/>
              </a:rPr>
              <a:t>gàng</a:t>
            </a:r>
            <a:r>
              <a:rPr lang="en-US" sz="3200" b="1" dirty="0" smtClean="0">
                <a:latin typeface="HP001 4 hàng" panose="020B0603050302020204" pitchFamily="34" charset="0"/>
                <a:cs typeface="Times New Roman" pitchFamily="18" charset="0"/>
              </a:rPr>
              <a:t>.</a:t>
            </a:r>
            <a:endParaRPr lang="en-US" sz="32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2618909"/>
            <a:ext cx="7743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phẩy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85655"/>
              </p:ext>
            </p:extLst>
          </p:nvPr>
        </p:nvGraphicFramePr>
        <p:xfrm>
          <a:off x="1403648" y="682054"/>
          <a:ext cx="381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683568" y="1621249"/>
            <a:ext cx="80318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ngữ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tình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phẩy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03648" y="4293096"/>
            <a:ext cx="18722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81020" y="4319028"/>
            <a:ext cx="1503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19872" y="38418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44198" y="2996952"/>
            <a:ext cx="1944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2055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0" y="1052736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428992" y="1146770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568" y="2618909"/>
            <a:ext cx="7743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phẩy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3326"/>
              </p:ext>
            </p:extLst>
          </p:nvPr>
        </p:nvGraphicFramePr>
        <p:xfrm>
          <a:off x="1115616" y="826070"/>
          <a:ext cx="381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683568" y="1621249"/>
            <a:ext cx="80318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ngữ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tình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phẩy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544" y="3564305"/>
            <a:ext cx="8175852" cy="656783"/>
            <a:chOff x="467544" y="3284984"/>
            <a:chExt cx="8175852" cy="656783"/>
          </a:xfrm>
        </p:grpSpPr>
        <p:sp>
          <p:nvSpPr>
            <p:cNvPr id="14" name="TextBox 13"/>
            <p:cNvSpPr txBox="1"/>
            <p:nvPr/>
          </p:nvSpPr>
          <p:spPr>
            <a:xfrm>
              <a:off x="467544" y="3356992"/>
              <a:ext cx="8175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b)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Giường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tủ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bàn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ghế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kê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ngay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ngắn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.</a:t>
              </a:r>
              <a:endParaRPr lang="en-US" sz="3200" b="1" dirty="0">
                <a:latin typeface="HP001 4 hàng" panose="020B0603050302020204" pitchFamily="34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59832" y="3284984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,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9558" y="4284385"/>
            <a:ext cx="7325586" cy="665494"/>
            <a:chOff x="809558" y="4284385"/>
            <a:chExt cx="7325586" cy="665494"/>
          </a:xfrm>
        </p:grpSpPr>
        <p:sp>
          <p:nvSpPr>
            <p:cNvPr id="19" name="Rectangle 18"/>
            <p:cNvSpPr/>
            <p:nvPr/>
          </p:nvSpPr>
          <p:spPr>
            <a:xfrm>
              <a:off x="809558" y="4365104"/>
              <a:ext cx="73255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c)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Giày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dép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mũ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nón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để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đúng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chỗ</a:t>
              </a:r>
              <a:r>
                <a:rPr lang="en-US" sz="3200" b="1" dirty="0">
                  <a:latin typeface="HP001 4 hàng" panose="020B0603050302020204" pitchFamily="34" charset="0"/>
                  <a:cs typeface="Times New Roman" pitchFamily="18" charset="0"/>
                </a:rPr>
                <a:t>.</a:t>
              </a:r>
              <a:endParaRPr lang="en-US" sz="3200" b="1" dirty="0" smtClean="0">
                <a:latin typeface="HP001 4 hàng" panose="020B0603050302020204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3808" y="4284385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,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537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0" y="6858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428992" y="857232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68842"/>
              </p:ext>
            </p:extLst>
          </p:nvPr>
        </p:nvGraphicFramePr>
        <p:xfrm>
          <a:off x="2267744" y="620688"/>
          <a:ext cx="381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486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Nen cho trang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85800"/>
            <a:ext cx="811781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Trân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trọng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kính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chào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quý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thầy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cô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P001 4 hàng" pitchFamily="34" charset="0"/>
                <a:cs typeface="+mn-cs"/>
              </a:rPr>
              <a:t> !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29997" dir="5400000" sy="-100000" algn="bl" rotWithShape="0"/>
              </a:effectLst>
              <a:latin typeface="HP001 4 hàng" pitchFamily="34" charset="0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0" y="964939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7"/>
          <p:cNvSpPr txBox="1">
            <a:spLocks noChangeArrowheads="1"/>
          </p:cNvSpPr>
          <p:nvPr/>
        </p:nvSpPr>
        <p:spPr bwMode="auto">
          <a:xfrm>
            <a:off x="3428992" y="1218778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pic>
        <p:nvPicPr>
          <p:cNvPr id="1032" name="Picture 28" descr="BOOK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19796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286500" y="4357688"/>
            <a:ext cx="2667000" cy="2300287"/>
            <a:chOff x="0" y="1680"/>
            <a:chExt cx="2560" cy="258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89" y="2636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Clip" r:id="rId4" imgW="4046538" imgH="3352800" progId="">
                    <p:embed/>
                  </p:oleObj>
                </mc:Choice>
                <mc:Fallback>
                  <p:oleObj name="Clip" r:id="rId4" imgW="4046538" imgH="335280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" y="2636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6" name="Picture 26" descr="TPFAQ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27" descr="TYFAQ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28" descr="TYFAQ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438400" y="762000"/>
          <a:ext cx="381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0" y="980728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7"/>
          <p:cNvSpPr txBox="1">
            <a:spLocks noChangeArrowheads="1"/>
          </p:cNvSpPr>
          <p:nvPr/>
        </p:nvSpPr>
        <p:spPr bwMode="auto">
          <a:xfrm>
            <a:off x="3352800" y="1124744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683568" y="1477233"/>
            <a:ext cx="80318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ngữ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tình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phẩy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85720" y="2357430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</a:rPr>
              <a:t> 1: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Ghép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thành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những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thương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quý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mến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kính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HP001 4 hàng" panose="020B0603050302020204" pitchFamily="34" charset="0"/>
              <a:cs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57638" y="2708920"/>
            <a:ext cx="2026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536" y="3140968"/>
            <a:ext cx="1114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32929"/>
              </p:ext>
            </p:extLst>
          </p:nvPr>
        </p:nvGraphicFramePr>
        <p:xfrm>
          <a:off x="988342" y="863134"/>
          <a:ext cx="381000" cy="7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50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5220072" y="2708920"/>
            <a:ext cx="2880320" cy="4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683568" y="3818076"/>
            <a:ext cx="61596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M</a:t>
            </a:r>
            <a:r>
              <a:rPr lang="en-US" sz="3000" b="1" dirty="0" smtClean="0">
                <a:latin typeface="HP001 4 hàng" pitchFamily="34" charset="0"/>
              </a:rPr>
              <a:t>: </a:t>
            </a:r>
            <a:r>
              <a:rPr lang="en-US" sz="3000" b="1" dirty="0" err="1" smtClean="0">
                <a:latin typeface="HP001 4 hàng" pitchFamily="34" charset="0"/>
              </a:rPr>
              <a:t>yêu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mến</a:t>
            </a:r>
            <a:r>
              <a:rPr lang="en-US" sz="3000" b="1" dirty="0" smtClean="0">
                <a:latin typeface="HP001 4 hàng" pitchFamily="34" charset="0"/>
              </a:rPr>
              <a:t>, </a:t>
            </a:r>
            <a:r>
              <a:rPr lang="en-US" sz="3000" b="1" dirty="0" err="1" smtClean="0">
                <a:latin typeface="HP001 4 hàng" pitchFamily="34" charset="0"/>
              </a:rPr>
              <a:t>quý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mến</a:t>
            </a:r>
            <a:endParaRPr lang="en-US" sz="3000" b="1" dirty="0">
              <a:latin typeface="HP001 4 hàng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0" y="90872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7"/>
          <p:cNvSpPr txBox="1">
            <a:spLocks noChangeArrowheads="1"/>
          </p:cNvSpPr>
          <p:nvPr/>
        </p:nvSpPr>
        <p:spPr bwMode="auto">
          <a:xfrm>
            <a:off x="3428992" y="1002754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683568" y="1477233"/>
            <a:ext cx="80318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ngữ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tình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phẩy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85720" y="2357430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</a:rPr>
              <a:t> 1: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Ghép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thành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những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yêu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thương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quý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mến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</a:rPr>
              <a:t>kính</a:t>
            </a:r>
            <a:r>
              <a:rPr lang="en-US" alt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HP001 4 hàng" panose="020B0603050302020204" pitchFamily="34" charset="0"/>
              <a:cs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57638" y="2708920"/>
            <a:ext cx="2026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536" y="3140968"/>
            <a:ext cx="1114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59498"/>
              </p:ext>
            </p:extLst>
          </p:nvPr>
        </p:nvGraphicFramePr>
        <p:xfrm>
          <a:off x="1367644" y="750668"/>
          <a:ext cx="381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5220072" y="2708920"/>
            <a:ext cx="2880320" cy="4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51340" y="3447983"/>
            <a:ext cx="4879996" cy="2576388"/>
            <a:chOff x="963861" y="3350826"/>
            <a:chExt cx="4879996" cy="2576388"/>
          </a:xfrm>
        </p:grpSpPr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>
              <a:off x="2603844" y="3350826"/>
              <a:ext cx="88803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 smtClean="0">
                  <a:latin typeface="HP001 4 hàng" pitchFamily="34" charset="0"/>
                </a:rPr>
                <a:t>yêu</a:t>
              </a:r>
              <a:endParaRPr lang="en-US" sz="3000" b="1" dirty="0">
                <a:latin typeface="HP001 4 hàng" pitchFamily="34" charset="0"/>
              </a:endParaRPr>
            </a:p>
          </p:txBody>
        </p: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2627784" y="5373216"/>
              <a:ext cx="88803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 smtClean="0">
                  <a:latin typeface="HP001 4 hàng" pitchFamily="34" charset="0"/>
                </a:rPr>
                <a:t>quý</a:t>
              </a:r>
              <a:endParaRPr lang="en-US" sz="3000" b="1" dirty="0">
                <a:latin typeface="HP001 4 hàng" pitchFamily="34" charset="0"/>
              </a:endParaRPr>
            </a:p>
          </p:txBody>
        </p:sp>
        <p:sp>
          <p:nvSpPr>
            <p:cNvPr id="19" name="TextBox 17"/>
            <p:cNvSpPr txBox="1">
              <a:spLocks noChangeArrowheads="1"/>
            </p:cNvSpPr>
            <p:nvPr/>
          </p:nvSpPr>
          <p:spPr bwMode="auto">
            <a:xfrm>
              <a:off x="4267318" y="5096217"/>
              <a:ext cx="13713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HP001 4 hàng" pitchFamily="34" charset="0"/>
                </a:rPr>
                <a:t>m</a:t>
              </a:r>
              <a:r>
                <a:rPr lang="en-US" sz="3000" b="1" dirty="0" err="1" smtClean="0">
                  <a:latin typeface="HP001 4 hàng" pitchFamily="34" charset="0"/>
                </a:rPr>
                <a:t>ến</a:t>
              </a:r>
              <a:endParaRPr lang="en-US" sz="3000" b="1" dirty="0">
                <a:latin typeface="HP001 4 hàng" pitchFamily="34" charset="0"/>
              </a:endParaRPr>
            </a:p>
          </p:txBody>
        </p:sp>
        <p:sp>
          <p:nvSpPr>
            <p:cNvPr id="22" name="TextBox 17"/>
            <p:cNvSpPr txBox="1">
              <a:spLocks noChangeArrowheads="1"/>
            </p:cNvSpPr>
            <p:nvPr/>
          </p:nvSpPr>
          <p:spPr bwMode="auto">
            <a:xfrm>
              <a:off x="963861" y="4459178"/>
              <a:ext cx="136815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 smtClean="0">
                  <a:latin typeface="HP001 4 hàng" pitchFamily="34" charset="0"/>
                </a:rPr>
                <a:t>thương</a:t>
              </a:r>
              <a:endParaRPr lang="en-US" sz="3000" b="1" dirty="0">
                <a:latin typeface="HP001 4 hàng" pitchFamily="34" charset="0"/>
              </a:endParaRPr>
            </a:p>
          </p:txBody>
        </p:sp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4596287" y="3797810"/>
              <a:ext cx="124757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 smtClean="0">
                  <a:latin typeface="HP001 4 hàng" pitchFamily="34" charset="0"/>
                </a:rPr>
                <a:t>kính</a:t>
              </a:r>
              <a:endParaRPr lang="en-US" sz="3000" b="1" dirty="0">
                <a:latin typeface="HP001 4 hàng" pitchFamily="34" charset="0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H="1">
            <a:off x="1367644" y="3894967"/>
            <a:ext cx="936104" cy="7421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5076056" y="3428729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HP001 4 hàng" pitchFamily="34" charset="0"/>
              </a:rPr>
              <a:t>y</a:t>
            </a:r>
            <a:r>
              <a:rPr lang="en-US" sz="3000" b="1" dirty="0" err="1" smtClean="0">
                <a:latin typeface="HP001 4 hàng" pitchFamily="34" charset="0"/>
              </a:rPr>
              <a:t>êu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thương</a:t>
            </a:r>
            <a:r>
              <a:rPr lang="en-US" sz="3000" b="1" dirty="0" smtClean="0">
                <a:latin typeface="HP001 4 hàng" pitchFamily="34" charset="0"/>
              </a:rPr>
              <a:t>,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5253132" y="3858128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HP001 4 hàng" pitchFamily="34" charset="0"/>
              </a:rPr>
              <a:t>y</a:t>
            </a:r>
            <a:r>
              <a:rPr lang="en-US" sz="3000" b="1" dirty="0" err="1" smtClean="0">
                <a:latin typeface="HP001 4 hàng" pitchFamily="34" charset="0"/>
              </a:rPr>
              <a:t>êu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quý</a:t>
            </a:r>
            <a:r>
              <a:rPr lang="en-US" sz="3000" b="1" dirty="0" smtClean="0">
                <a:latin typeface="HP001 4 hàng" pitchFamily="34" charset="0"/>
              </a:rPr>
              <a:t>,</a:t>
            </a:r>
            <a:endParaRPr lang="en-US" sz="3000" b="1" dirty="0">
              <a:latin typeface="HP001 4 hàng" pitchFamily="34" charset="0"/>
            </a:endParaRPr>
          </a:p>
        </p:txBody>
      </p:sp>
      <p:cxnSp>
        <p:nvCxnSpPr>
          <p:cNvPr id="34" name="Straight Arrow Connector 33"/>
          <p:cNvCxnSpPr>
            <a:endCxn id="21" idx="0"/>
          </p:cNvCxnSpPr>
          <p:nvPr/>
        </p:nvCxnSpPr>
        <p:spPr>
          <a:xfrm flipH="1">
            <a:off x="2559281" y="3858128"/>
            <a:ext cx="1" cy="16122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41711" y="3814224"/>
            <a:ext cx="1542257" cy="13791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5126145" y="4315162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HP001 4 hàng" pitchFamily="34" charset="0"/>
              </a:rPr>
              <a:t>y</a:t>
            </a:r>
            <a:r>
              <a:rPr lang="en-US" sz="3000" b="1" dirty="0" err="1" smtClean="0">
                <a:latin typeface="HP001 4 hàng" pitchFamily="34" charset="0"/>
              </a:rPr>
              <a:t>êu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mến</a:t>
            </a:r>
            <a:r>
              <a:rPr lang="en-US" sz="3000" b="1" dirty="0" smtClean="0">
                <a:latin typeface="HP001 4 hàng" pitchFamily="34" charset="0"/>
              </a:rPr>
              <a:t>,</a:t>
            </a:r>
            <a:endParaRPr lang="en-US" sz="3000" b="1" dirty="0">
              <a:latin typeface="HP001 4 hàng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2843808" y="3705999"/>
            <a:ext cx="1440160" cy="4659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7"/>
          <p:cNvSpPr txBox="1">
            <a:spLocks noChangeArrowheads="1"/>
          </p:cNvSpPr>
          <p:nvPr/>
        </p:nvSpPr>
        <p:spPr bwMode="auto">
          <a:xfrm>
            <a:off x="4856659" y="4753205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kính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yêu</a:t>
            </a:r>
            <a:r>
              <a:rPr lang="en-US" sz="3000" b="1" dirty="0" smtClean="0">
                <a:latin typeface="HP001 4 hàng" pitchFamily="34" charset="0"/>
              </a:rPr>
              <a:t>,</a:t>
            </a:r>
            <a:endParaRPr lang="en-US" sz="3000" b="1" dirty="0">
              <a:latin typeface="HP001 4 hàng" pitchFamily="34" charset="0"/>
            </a:endParaRPr>
          </a:p>
        </p:txBody>
      </p:sp>
      <p:cxnSp>
        <p:nvCxnSpPr>
          <p:cNvPr id="44" name="Straight Arrow Connector 43"/>
          <p:cNvCxnSpPr>
            <a:endCxn id="19" idx="0"/>
          </p:cNvCxnSpPr>
          <p:nvPr/>
        </p:nvCxnSpPr>
        <p:spPr>
          <a:xfrm flipH="1">
            <a:off x="4440471" y="4282064"/>
            <a:ext cx="60091" cy="9113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7"/>
          <p:cNvSpPr txBox="1">
            <a:spLocks noChangeArrowheads="1"/>
          </p:cNvSpPr>
          <p:nvPr/>
        </p:nvSpPr>
        <p:spPr bwMode="auto">
          <a:xfrm>
            <a:off x="6660232" y="4732924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kính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mến</a:t>
            </a:r>
            <a:r>
              <a:rPr lang="en-US" sz="3000" b="1" dirty="0" smtClean="0">
                <a:latin typeface="HP001 4 hàng" pitchFamily="34" charset="0"/>
              </a:rPr>
              <a:t>,</a:t>
            </a:r>
            <a:endParaRPr lang="en-US" sz="3000" b="1" dirty="0">
              <a:latin typeface="HP001 4 hàng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580315" y="3821681"/>
            <a:ext cx="1631645" cy="1491644"/>
          </a:xfrm>
          <a:prstGeom prst="straightConnector1">
            <a:avLst/>
          </a:prstGeom>
          <a:ln w="19050">
            <a:solidFill>
              <a:srgbClr val="970E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6804248" y="4315162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HP001 4 hàng" pitchFamily="34" charset="0"/>
              </a:rPr>
              <a:t>m</a:t>
            </a:r>
            <a:r>
              <a:rPr lang="en-US" sz="3000" b="1" dirty="0" err="1" smtClean="0">
                <a:latin typeface="HP001 4 hàng" pitchFamily="34" charset="0"/>
              </a:rPr>
              <a:t>ến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yêu</a:t>
            </a:r>
            <a:r>
              <a:rPr lang="en-US" sz="3000" b="1" dirty="0" smtClean="0">
                <a:latin typeface="HP001 4 hàng" pitchFamily="34" charset="0"/>
              </a:rPr>
              <a:t>,</a:t>
            </a:r>
            <a:endParaRPr lang="en-US" sz="3000" b="1" dirty="0">
              <a:latin typeface="HP001 4 hàng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1819492" y="4941168"/>
            <a:ext cx="2264275" cy="432048"/>
          </a:xfrm>
          <a:prstGeom prst="straightConnector1">
            <a:avLst/>
          </a:prstGeom>
          <a:ln w="19050">
            <a:solidFill>
              <a:srgbClr val="970E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5325140" y="5173448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HP001 4 hàng" pitchFamily="34" charset="0"/>
              </a:rPr>
              <a:t>m</a:t>
            </a:r>
            <a:r>
              <a:rPr lang="en-US" sz="3000" b="1" dirty="0" err="1" smtClean="0">
                <a:latin typeface="HP001 4 hàng" pitchFamily="34" charset="0"/>
              </a:rPr>
              <a:t>ến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thương</a:t>
            </a:r>
            <a:r>
              <a:rPr lang="en-US" sz="3000" b="1" dirty="0" smtClean="0">
                <a:latin typeface="HP001 4 hàng" pitchFamily="34" charset="0"/>
              </a:rPr>
              <a:t>,</a:t>
            </a:r>
            <a:endParaRPr lang="en-US" sz="3000" b="1" dirty="0">
              <a:latin typeface="HP001 4 hàng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2411760" y="4005064"/>
            <a:ext cx="1" cy="146530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7"/>
          <p:cNvSpPr txBox="1">
            <a:spLocks noChangeArrowheads="1"/>
          </p:cNvSpPr>
          <p:nvPr/>
        </p:nvSpPr>
        <p:spPr bwMode="auto">
          <a:xfrm>
            <a:off x="6660232" y="3883114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HP001 4 hàng" pitchFamily="34" charset="0"/>
              </a:rPr>
              <a:t>q</a:t>
            </a:r>
            <a:r>
              <a:rPr lang="en-US" sz="3000" b="1" dirty="0" err="1" smtClean="0">
                <a:latin typeface="HP001 4 hàng" pitchFamily="34" charset="0"/>
              </a:rPr>
              <a:t>uý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yêu</a:t>
            </a:r>
            <a:r>
              <a:rPr lang="en-US" sz="3000" b="1" dirty="0" smtClean="0">
                <a:latin typeface="HP001 4 hàng" pitchFamily="34" charset="0"/>
              </a:rPr>
              <a:t>,</a:t>
            </a:r>
            <a:endParaRPr lang="en-US" sz="3000" b="1" dirty="0">
              <a:latin typeface="HP001 4 hàng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945994" y="5517232"/>
            <a:ext cx="977934" cy="21411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7"/>
          <p:cNvSpPr txBox="1">
            <a:spLocks noChangeArrowheads="1"/>
          </p:cNvSpPr>
          <p:nvPr/>
        </p:nvSpPr>
        <p:spPr bwMode="auto">
          <a:xfrm>
            <a:off x="6980212" y="5618244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HP001 4 hàng" pitchFamily="34" charset="0"/>
              </a:rPr>
              <a:t>q</a:t>
            </a:r>
            <a:r>
              <a:rPr lang="en-US" sz="3000" b="1" dirty="0" err="1" smtClean="0">
                <a:latin typeface="HP001 4 hàng" pitchFamily="34" charset="0"/>
              </a:rPr>
              <a:t>uý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mến</a:t>
            </a:r>
            <a:r>
              <a:rPr lang="en-US" sz="3000" b="1" dirty="0">
                <a:latin typeface="HP001 4 hàng" pitchFamily="34" charset="0"/>
              </a:rPr>
              <a:t>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1213205" y="3892274"/>
            <a:ext cx="902058" cy="694733"/>
          </a:xfrm>
          <a:prstGeom prst="straightConnector1">
            <a:avLst/>
          </a:prstGeom>
          <a:ln w="19050">
            <a:solidFill>
              <a:srgbClr val="A507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7"/>
          <p:cNvSpPr txBox="1">
            <a:spLocks noChangeArrowheads="1"/>
          </p:cNvSpPr>
          <p:nvPr/>
        </p:nvSpPr>
        <p:spPr bwMode="auto">
          <a:xfrm>
            <a:off x="6948264" y="3451066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thương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yêu</a:t>
            </a:r>
            <a:r>
              <a:rPr lang="en-US" sz="3000" b="1" dirty="0" smtClean="0">
                <a:latin typeface="HP001 4 hàng" pitchFamily="34" charset="0"/>
              </a:rPr>
              <a:t>,</a:t>
            </a:r>
            <a:endParaRPr lang="en-US" sz="3000" b="1" dirty="0">
              <a:latin typeface="HP001 4 hàng" pitchFamily="34" charset="0"/>
            </a:endParaRPr>
          </a:p>
        </p:txBody>
      </p:sp>
      <p:cxnSp>
        <p:nvCxnSpPr>
          <p:cNvPr id="65" name="Straight Arrow Connector 64"/>
          <p:cNvCxnSpPr>
            <a:endCxn id="19" idx="1"/>
          </p:cNvCxnSpPr>
          <p:nvPr/>
        </p:nvCxnSpPr>
        <p:spPr>
          <a:xfrm>
            <a:off x="1715742" y="5029081"/>
            <a:ext cx="2039055" cy="441292"/>
          </a:xfrm>
          <a:prstGeom prst="straightConnector1">
            <a:avLst/>
          </a:prstGeom>
          <a:ln w="19050">
            <a:solidFill>
              <a:srgbClr val="A507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5076056" y="5611306"/>
            <a:ext cx="24872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thương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mến</a:t>
            </a:r>
            <a:r>
              <a:rPr lang="en-US" sz="3000" b="1" dirty="0" smtClean="0">
                <a:latin typeface="HP001 4 hàng" pitchFamily="34" charset="0"/>
              </a:rPr>
              <a:t>, </a:t>
            </a:r>
            <a:endParaRPr lang="en-US" sz="30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733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3" grpId="0"/>
      <p:bldP spid="47" grpId="0"/>
      <p:bldP spid="51" grpId="0"/>
      <p:bldP spid="55" grpId="0"/>
      <p:bldP spid="58" grpId="0"/>
      <p:bldP spid="61" grpId="0"/>
      <p:bldP spid="64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707904" y="976377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428992" y="1002754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330877"/>
            <a:ext cx="7743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2: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chọn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điền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chỗ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trống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để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tạo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thành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hoàn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chỉnh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94227"/>
              </p:ext>
            </p:extLst>
          </p:nvPr>
        </p:nvGraphicFramePr>
        <p:xfrm>
          <a:off x="971600" y="834011"/>
          <a:ext cx="381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716518" y="1405225"/>
            <a:ext cx="80318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ngữ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tình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phẩy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7946" y="3452539"/>
            <a:ext cx="8196474" cy="1836744"/>
            <a:chOff x="767946" y="3452539"/>
            <a:chExt cx="8196474" cy="1836744"/>
          </a:xfrm>
        </p:grpSpPr>
        <p:sp>
          <p:nvSpPr>
            <p:cNvPr id="7" name="TextBox 6"/>
            <p:cNvSpPr txBox="1"/>
            <p:nvPr/>
          </p:nvSpPr>
          <p:spPr>
            <a:xfrm>
              <a:off x="767946" y="3452539"/>
              <a:ext cx="8175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HP001 4 hàng" panose="020B0603050302020204" pitchFamily="34" charset="0"/>
                  <a:cs typeface="Times New Roman" pitchFamily="18" charset="0"/>
                </a:rPr>
                <a:t>a) </a:t>
              </a:r>
              <a:r>
                <a:rPr lang="en-US" sz="28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Cháu</a:t>
              </a:r>
              <a:r>
                <a:rPr lang="en-US" sz="2800" b="1" dirty="0" smtClean="0">
                  <a:latin typeface="HP001 4 hàng" panose="020B0603050302020204" pitchFamily="34" charset="0"/>
                  <a:cs typeface="Times New Roman" pitchFamily="18" charset="0"/>
                </a:rPr>
                <a:t> …. </a:t>
              </a:r>
              <a:r>
                <a:rPr lang="en-US" sz="28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ông</a:t>
              </a:r>
              <a:r>
                <a:rPr lang="en-US" sz="28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bà</a:t>
              </a:r>
              <a:r>
                <a:rPr lang="en-US" sz="2800" b="1" dirty="0" smtClean="0">
                  <a:latin typeface="HP001 4 hàng" panose="020B0603050302020204" pitchFamily="34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4881" y="4114094"/>
              <a:ext cx="8175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HP001 4 hàng" panose="020B0603050302020204" pitchFamily="34" charset="0"/>
                  <a:cs typeface="Times New Roman" pitchFamily="18" charset="0"/>
                </a:rPr>
                <a:t>b</a:t>
              </a:r>
              <a:r>
                <a:rPr lang="en-US" sz="2800" b="1" dirty="0" smtClean="0">
                  <a:latin typeface="HP001 4 hàng" panose="020B0603050302020204" pitchFamily="34" charset="0"/>
                  <a:cs typeface="Times New Roman" pitchFamily="18" charset="0"/>
                </a:rPr>
                <a:t>) Con …. cha </a:t>
              </a:r>
              <a:r>
                <a:rPr lang="en-US" sz="28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mẹ</a:t>
              </a:r>
              <a:r>
                <a:rPr lang="en-US" sz="2800" b="1" dirty="0" smtClean="0">
                  <a:latin typeface="HP001 4 hàng" panose="020B0603050302020204" pitchFamily="34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179" y="4766063"/>
              <a:ext cx="8175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HP001 4 hàng" panose="020B0603050302020204" pitchFamily="34" charset="0"/>
                  <a:cs typeface="Times New Roman" pitchFamily="18" charset="0"/>
                </a:rPr>
                <a:t>c</a:t>
              </a:r>
              <a:r>
                <a:rPr lang="en-US" sz="2800" b="1" dirty="0" smtClean="0">
                  <a:latin typeface="HP001 4 hàng" panose="020B0603050302020204" pitchFamily="34" charset="0"/>
                  <a:cs typeface="Times New Roman" pitchFamily="18" charset="0"/>
                </a:rPr>
                <a:t>) </a:t>
              </a:r>
              <a:r>
                <a:rPr lang="en-US" sz="28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latin typeface="HP001 4 hàng" panose="020B0603050302020204" pitchFamily="34" charset="0"/>
                  <a:cs typeface="Times New Roman" pitchFamily="18" charset="0"/>
                </a:rPr>
                <a:t> …. </a:t>
              </a:r>
              <a:r>
                <a:rPr lang="en-US" sz="2800" b="1" dirty="0" err="1">
                  <a:latin typeface="HP001 4 hàng" panose="020B0603050302020204" pitchFamily="34" charset="0"/>
                  <a:cs typeface="Times New Roman" pitchFamily="18" charset="0"/>
                </a:rPr>
                <a:t>a</a:t>
              </a:r>
              <a:r>
                <a:rPr lang="en-US" sz="28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nh</a:t>
              </a:r>
              <a:r>
                <a:rPr lang="en-US" sz="28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chị</a:t>
              </a:r>
              <a:r>
                <a:rPr lang="en-US" sz="2800" b="1" dirty="0" smtClean="0">
                  <a:latin typeface="HP001 4 hàng" panose="020B0603050302020204" pitchFamily="34" charset="0"/>
                  <a:cs typeface="Times New Roman" pitchFamily="18" charset="0"/>
                </a:rPr>
                <a:t>.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428992" y="2708920"/>
            <a:ext cx="12704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80112" y="2708920"/>
            <a:ext cx="2638646" cy="126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9632" y="3140968"/>
            <a:ext cx="38884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780620" y="90872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428992" y="1002754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348880"/>
            <a:ext cx="7743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2: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chọn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điền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vào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chỗ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trống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để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tạo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thành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hoàn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chỉnh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17331"/>
              </p:ext>
            </p:extLst>
          </p:nvPr>
        </p:nvGraphicFramePr>
        <p:xfrm>
          <a:off x="1115616" y="815428"/>
          <a:ext cx="381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83568" y="1412776"/>
            <a:ext cx="80318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ngữ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tình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phẩy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88" y="3284983"/>
            <a:ext cx="4757327" cy="34774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504" y="3409836"/>
            <a:ext cx="424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Cháu</a:t>
            </a:r>
            <a:r>
              <a:rPr lang="en-US" sz="28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ông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bà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88" y="3293433"/>
            <a:ext cx="4367384" cy="34479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504" y="4114094"/>
            <a:ext cx="450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) Con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cha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70" y="3140968"/>
            <a:ext cx="4295376" cy="34563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1433" y="4777988"/>
            <a:ext cx="456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itchFamily="18" charset="0"/>
              </a:rPr>
              <a:t>a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nh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2979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33781" y="873551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428992" y="930746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204864"/>
            <a:ext cx="7743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    </a:t>
            </a:r>
            <a:r>
              <a:rPr lang="en-US" sz="2800" b="1" u="sng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hìn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2 – 3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con.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27451"/>
              </p:ext>
            </p:extLst>
          </p:nvPr>
        </p:nvGraphicFramePr>
        <p:xfrm>
          <a:off x="1115616" y="743420"/>
          <a:ext cx="381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683568" y="1394773"/>
            <a:ext cx="80318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</a:rPr>
              <a:t>phẩy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4" descr="Untitled-5"/>
          <p:cNvPicPr>
            <a:picLocks noChangeAspect="1" noChangeArrowheads="1"/>
          </p:cNvPicPr>
          <p:nvPr/>
        </p:nvPicPr>
        <p:blipFill>
          <a:blip r:embed="rId2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13792"/>
          <a:stretch>
            <a:fillRect/>
          </a:stretch>
        </p:blipFill>
        <p:spPr bwMode="auto">
          <a:xfrm>
            <a:off x="683569" y="3327544"/>
            <a:ext cx="6984776" cy="334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378182" y="2564904"/>
            <a:ext cx="190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1600" y="2996952"/>
            <a:ext cx="39289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68880" y="2633180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4688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06552" y="90872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428992" y="980728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330877"/>
            <a:ext cx="7743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hìn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2 – 3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con.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91709"/>
              </p:ext>
            </p:extLst>
          </p:nvPr>
        </p:nvGraphicFramePr>
        <p:xfrm>
          <a:off x="1115616" y="486550"/>
          <a:ext cx="381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683568" y="1405225"/>
            <a:ext cx="80318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ngữ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tình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phẩy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4" descr="Untitled-5"/>
          <p:cNvPicPr>
            <a:picLocks noChangeAspect="1" noChangeArrowheads="1"/>
          </p:cNvPicPr>
          <p:nvPr/>
        </p:nvPicPr>
        <p:blipFill>
          <a:blip r:embed="rId2" cstate="print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13792"/>
          <a:stretch>
            <a:fillRect/>
          </a:stretch>
        </p:blipFill>
        <p:spPr bwMode="auto">
          <a:xfrm>
            <a:off x="395536" y="3356992"/>
            <a:ext cx="313184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796834" y="2681917"/>
            <a:ext cx="42954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07583" y="2681917"/>
            <a:ext cx="687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0505" y="3148954"/>
            <a:ext cx="30394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28992" y="3506773"/>
            <a:ext cx="5286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ru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ngủ</a:t>
            </a:r>
            <a:r>
              <a:rPr lang="en-US" sz="2800" b="1" dirty="0">
                <a:latin typeface="HP001 4 hàng" panose="020B0603050302020204" pitchFamily="34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  <a:cs typeface="Times New Roman" pitchFamily="18" charset="0"/>
              </a:rPr>
              <a:t>E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m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ngủ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Lan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khoe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mười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724128" y="387603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25064" y="3891012"/>
            <a:ext cx="615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19422" y="4293096"/>
            <a:ext cx="620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900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86192" y="90872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428992" y="1074762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 smtClean="0">
                <a:latin typeface="HP001 4 hàng" pitchFamily="34" charset="0"/>
              </a:rPr>
              <a:t>Luyện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từ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và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câu</a:t>
            </a:r>
            <a:endParaRPr lang="en-US" sz="30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568" y="2618909"/>
            <a:ext cx="7743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phẩy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37101"/>
              </p:ext>
            </p:extLst>
          </p:nvPr>
        </p:nvGraphicFramePr>
        <p:xfrm>
          <a:off x="1187624" y="581806"/>
          <a:ext cx="381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vi-VN" sz="1800" dirty="0">
                        <a:solidFill>
                          <a:schemeClr val="tx2"/>
                        </a:solidFill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683568" y="1477233"/>
            <a:ext cx="80318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Mở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rộng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vốn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ngữ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tình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phẩy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7954" y="3660177"/>
            <a:ext cx="8208912" cy="2301903"/>
            <a:chOff x="417954" y="3660177"/>
            <a:chExt cx="8208912" cy="2301903"/>
          </a:xfrm>
        </p:grpSpPr>
        <p:sp>
          <p:nvSpPr>
            <p:cNvPr id="13" name="TextBox 12"/>
            <p:cNvSpPr txBox="1"/>
            <p:nvPr/>
          </p:nvSpPr>
          <p:spPr>
            <a:xfrm>
              <a:off x="417954" y="3660177"/>
              <a:ext cx="8208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a)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Chăn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màn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quần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áo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xếp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gọn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gàng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.</a:t>
              </a:r>
              <a:endParaRPr lang="en-US" sz="3200" b="1" dirty="0">
                <a:latin typeface="HP001 4 hàng" panose="020B0603050302020204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484" y="4581128"/>
              <a:ext cx="8175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b)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Giường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tủ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bàn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ghế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kê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ngay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ngắn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.</a:t>
              </a:r>
              <a:endParaRPr lang="en-US" sz="3200" b="1" dirty="0">
                <a:latin typeface="HP001 4 hàng" panose="020B0603050302020204" pitchFamily="34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2798" y="5377305"/>
              <a:ext cx="73255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c)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Giày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dép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mũ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nón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để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đúng</a:t>
              </a:r>
              <a:r>
                <a:rPr lang="en-US" sz="3200" b="1" dirty="0" smtClean="0">
                  <a:latin typeface="HP001 4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HP001 4 hàng" panose="020B0603050302020204" pitchFamily="34" charset="0"/>
                  <a:cs typeface="Times New Roman" pitchFamily="18" charset="0"/>
                </a:rPr>
                <a:t>chỗ</a:t>
              </a:r>
              <a:r>
                <a:rPr lang="en-US" sz="3200" b="1" dirty="0">
                  <a:latin typeface="HP001 4 hàng" panose="020B0603050302020204" pitchFamily="34" charset="0"/>
                  <a:cs typeface="Times New Roman" pitchFamily="18" charset="0"/>
                </a:rPr>
                <a:t>.</a:t>
              </a:r>
              <a:endParaRPr lang="en-US" sz="3200" b="1" dirty="0" smtClean="0">
                <a:latin typeface="HP001 4 hàng" panose="020B0603050302020204" pitchFamily="34" charset="0"/>
                <a:cs typeface="Times New Roman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139952" y="2996952"/>
            <a:ext cx="2016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629</TotalTime>
  <Words>568</Words>
  <Application>Microsoft Office PowerPoint</Application>
  <PresentationFormat>On-screen Show (4:3)</PresentationFormat>
  <Paragraphs>89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Georgia</vt:lpstr>
      <vt:lpstr>HP001 4 hàng</vt:lpstr>
      <vt:lpstr>Times New Roman</vt:lpstr>
      <vt:lpstr>Wingdings</vt:lpstr>
      <vt:lpstr>Wingdings 2</vt:lpstr>
      <vt:lpstr>Civic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TNH</dc:creator>
  <cp:lastModifiedBy>Admin</cp:lastModifiedBy>
  <cp:revision>120</cp:revision>
  <dcterms:created xsi:type="dcterms:W3CDTF">2014-06-18T06:42:01Z</dcterms:created>
  <dcterms:modified xsi:type="dcterms:W3CDTF">2020-11-22T14:23:03Z</dcterms:modified>
</cp:coreProperties>
</file>