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8" r:id="rId3"/>
    <p:sldId id="258" r:id="rId4"/>
    <p:sldId id="262" r:id="rId5"/>
    <p:sldId id="260" r:id="rId6"/>
    <p:sldId id="263" r:id="rId7"/>
    <p:sldId id="264" r:id="rId8"/>
    <p:sldId id="265" r:id="rId9"/>
    <p:sldId id="259" r:id="rId10"/>
    <p:sldId id="267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6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DB4BC-92A5-4B62-951B-7E90176AF54C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EA46-AC6A-4D9C-86B5-FB7E0E6C6C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96EDE2-28FE-42D8-8A05-B98AF9E97046}" type="slidenum">
              <a:rPr lang="en-US" sz="1200">
                <a:latin typeface="Arial" charset="0"/>
              </a:rPr>
              <a:pPr algn="r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945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2051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194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305C9-ACD4-48EE-8370-37665CACAE7E}" type="datetimeFigureOut">
              <a:rPr lang="en-US" smtClean="0"/>
              <a:pPr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BC251-BCE6-49B1-AA5E-CDD6E01846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eaLnBrk="0" hangingPunct="0">
              <a:defRPr/>
            </a:pPr>
            <a:fld id="{1C48DAC9-9B18-428E-B70F-EA7F70896825}" type="slidenum">
              <a:rPr lang="en-US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rPr>
              <a:pPr algn="ctr" eaLnBrk="0" hangingPunct="0">
                <a:defRPr/>
              </a:pPr>
              <a:t>1</a:t>
            </a:fld>
            <a:endParaRPr lang="en-US" sz="1200">
              <a:solidFill>
                <a:schemeClr val="tx1">
                  <a:tint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075" name="WordArt 17"/>
          <p:cNvSpPr>
            <a:spLocks noChangeArrowheads="1" noChangeShapeType="1" noTextEdit="1"/>
          </p:cNvSpPr>
          <p:nvPr/>
        </p:nvSpPr>
        <p:spPr bwMode="auto">
          <a:xfrm>
            <a:off x="1600200" y="1143000"/>
            <a:ext cx="6629400" cy="4953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endParaRPr lang="en-US" sz="6000" b="1" kern="10">
              <a:ln w="9525">
                <a:solidFill>
                  <a:srgbClr val="009900"/>
                </a:solidFill>
                <a:round/>
                <a:headEnd/>
                <a:tailEnd/>
              </a:ln>
              <a:solidFill>
                <a:srgbClr val="FF0000"/>
              </a:solidFill>
              <a:latin typeface=".VnTimeH"/>
            </a:endParaRPr>
          </a:p>
        </p:txBody>
      </p:sp>
      <p:sp>
        <p:nvSpPr>
          <p:cNvPr id="3076" name="WordArt 27"/>
          <p:cNvSpPr>
            <a:spLocks noChangeArrowheads="1" noChangeShapeType="1" noTextEdit="1"/>
          </p:cNvSpPr>
          <p:nvPr/>
        </p:nvSpPr>
        <p:spPr bwMode="auto">
          <a:xfrm rot="348506">
            <a:off x="2209800" y="2286000"/>
            <a:ext cx="47244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6" lon="1500000" rev="0"/>
              </a:camera>
              <a:lightRig rig="legacyFlat4" dir="b"/>
            </a:scene3d>
            <a:sp3d extrusionH="887400" prstMaterial="legacyMatte">
              <a:extrusionClr>
                <a:srgbClr val="FF6600"/>
              </a:extrusionClr>
            </a:sp3d>
          </a:bodyPr>
          <a:lstStyle/>
          <a:p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6600"/>
                  </a:gs>
                  <a:gs pos="5000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atin typeface=".VnTime"/>
            </a:endParaRPr>
          </a:p>
        </p:txBody>
      </p:sp>
      <p:pic>
        <p:nvPicPr>
          <p:cNvPr id="3077" name="Picture 28" descr="b3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2354829">
            <a:off x="685800" y="4953000"/>
            <a:ext cx="196215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 rot="10800000">
            <a:off x="0" y="0"/>
            <a:ext cx="1990725" cy="2266950"/>
            <a:chOff x="4176" y="878"/>
            <a:chExt cx="1254" cy="1422"/>
          </a:xfrm>
        </p:grpSpPr>
        <p:sp>
          <p:nvSpPr>
            <p:cNvPr id="3335" name="Freeform 8"/>
            <p:cNvSpPr>
              <a:spLocks/>
            </p:cNvSpPr>
            <p:nvPr/>
          </p:nvSpPr>
          <p:spPr bwMode="auto">
            <a:xfrm>
              <a:off x="5149" y="1189"/>
              <a:ext cx="54" cy="149"/>
            </a:xfrm>
            <a:custGeom>
              <a:avLst/>
              <a:gdLst>
                <a:gd name="T0" fmla="*/ 42 w 54"/>
                <a:gd name="T1" fmla="*/ 149 h 149"/>
                <a:gd name="T2" fmla="*/ 42 w 54"/>
                <a:gd name="T3" fmla="*/ 149 h 149"/>
                <a:gd name="T4" fmla="*/ 42 w 54"/>
                <a:gd name="T5" fmla="*/ 143 h 149"/>
                <a:gd name="T6" fmla="*/ 42 w 54"/>
                <a:gd name="T7" fmla="*/ 143 h 149"/>
                <a:gd name="T8" fmla="*/ 42 w 54"/>
                <a:gd name="T9" fmla="*/ 143 h 149"/>
                <a:gd name="T10" fmla="*/ 48 w 54"/>
                <a:gd name="T11" fmla="*/ 119 h 149"/>
                <a:gd name="T12" fmla="*/ 48 w 54"/>
                <a:gd name="T13" fmla="*/ 96 h 149"/>
                <a:gd name="T14" fmla="*/ 48 w 54"/>
                <a:gd name="T15" fmla="*/ 78 h 149"/>
                <a:gd name="T16" fmla="*/ 36 w 54"/>
                <a:gd name="T17" fmla="*/ 60 h 149"/>
                <a:gd name="T18" fmla="*/ 30 w 54"/>
                <a:gd name="T19" fmla="*/ 42 h 149"/>
                <a:gd name="T20" fmla="*/ 18 w 54"/>
                <a:gd name="T21" fmla="*/ 24 h 149"/>
                <a:gd name="T22" fmla="*/ 6 w 54"/>
                <a:gd name="T23" fmla="*/ 12 h 149"/>
                <a:gd name="T24" fmla="*/ 0 w 54"/>
                <a:gd name="T25" fmla="*/ 0 h 149"/>
                <a:gd name="T26" fmla="*/ 12 w 54"/>
                <a:gd name="T27" fmla="*/ 6 h 149"/>
                <a:gd name="T28" fmla="*/ 24 w 54"/>
                <a:gd name="T29" fmla="*/ 18 h 149"/>
                <a:gd name="T30" fmla="*/ 36 w 54"/>
                <a:gd name="T31" fmla="*/ 36 h 149"/>
                <a:gd name="T32" fmla="*/ 48 w 54"/>
                <a:gd name="T33" fmla="*/ 60 h 149"/>
                <a:gd name="T34" fmla="*/ 54 w 54"/>
                <a:gd name="T35" fmla="*/ 84 h 149"/>
                <a:gd name="T36" fmla="*/ 54 w 54"/>
                <a:gd name="T37" fmla="*/ 107 h 149"/>
                <a:gd name="T38" fmla="*/ 54 w 54"/>
                <a:gd name="T39" fmla="*/ 131 h 149"/>
                <a:gd name="T40" fmla="*/ 42 w 54"/>
                <a:gd name="T41" fmla="*/ 149 h 1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4"/>
                <a:gd name="T64" fmla="*/ 0 h 149"/>
                <a:gd name="T65" fmla="*/ 54 w 54"/>
                <a:gd name="T66" fmla="*/ 149 h 1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4" h="149">
                  <a:moveTo>
                    <a:pt x="42" y="149"/>
                  </a:moveTo>
                  <a:lnTo>
                    <a:pt x="42" y="149"/>
                  </a:lnTo>
                  <a:lnTo>
                    <a:pt x="42" y="143"/>
                  </a:lnTo>
                  <a:lnTo>
                    <a:pt x="48" y="119"/>
                  </a:lnTo>
                  <a:lnTo>
                    <a:pt x="48" y="96"/>
                  </a:lnTo>
                  <a:lnTo>
                    <a:pt x="48" y="78"/>
                  </a:lnTo>
                  <a:lnTo>
                    <a:pt x="36" y="60"/>
                  </a:lnTo>
                  <a:lnTo>
                    <a:pt x="30" y="42"/>
                  </a:lnTo>
                  <a:lnTo>
                    <a:pt x="18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12" y="6"/>
                  </a:lnTo>
                  <a:lnTo>
                    <a:pt x="24" y="18"/>
                  </a:lnTo>
                  <a:lnTo>
                    <a:pt x="36" y="36"/>
                  </a:lnTo>
                  <a:lnTo>
                    <a:pt x="48" y="60"/>
                  </a:lnTo>
                  <a:lnTo>
                    <a:pt x="54" y="84"/>
                  </a:lnTo>
                  <a:lnTo>
                    <a:pt x="54" y="107"/>
                  </a:lnTo>
                  <a:lnTo>
                    <a:pt x="54" y="131"/>
                  </a:lnTo>
                  <a:lnTo>
                    <a:pt x="42" y="14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6" name="Freeform 9"/>
            <p:cNvSpPr>
              <a:spLocks/>
            </p:cNvSpPr>
            <p:nvPr/>
          </p:nvSpPr>
          <p:spPr bwMode="auto">
            <a:xfrm>
              <a:off x="5125" y="1207"/>
              <a:ext cx="54" cy="12"/>
            </a:xfrm>
            <a:custGeom>
              <a:avLst/>
              <a:gdLst>
                <a:gd name="T0" fmla="*/ 0 w 54"/>
                <a:gd name="T1" fmla="*/ 6 h 12"/>
                <a:gd name="T2" fmla="*/ 6 w 54"/>
                <a:gd name="T3" fmla="*/ 0 h 12"/>
                <a:gd name="T4" fmla="*/ 12 w 54"/>
                <a:gd name="T5" fmla="*/ 0 h 12"/>
                <a:gd name="T6" fmla="*/ 18 w 54"/>
                <a:gd name="T7" fmla="*/ 0 h 12"/>
                <a:gd name="T8" fmla="*/ 24 w 54"/>
                <a:gd name="T9" fmla="*/ 0 h 12"/>
                <a:gd name="T10" fmla="*/ 30 w 54"/>
                <a:gd name="T11" fmla="*/ 6 h 12"/>
                <a:gd name="T12" fmla="*/ 42 w 54"/>
                <a:gd name="T13" fmla="*/ 6 h 12"/>
                <a:gd name="T14" fmla="*/ 48 w 54"/>
                <a:gd name="T15" fmla="*/ 12 h 12"/>
                <a:gd name="T16" fmla="*/ 54 w 54"/>
                <a:gd name="T17" fmla="*/ 12 h 12"/>
                <a:gd name="T18" fmla="*/ 48 w 54"/>
                <a:gd name="T19" fmla="*/ 12 h 12"/>
                <a:gd name="T20" fmla="*/ 42 w 54"/>
                <a:gd name="T21" fmla="*/ 12 h 12"/>
                <a:gd name="T22" fmla="*/ 30 w 54"/>
                <a:gd name="T23" fmla="*/ 12 h 12"/>
                <a:gd name="T24" fmla="*/ 24 w 54"/>
                <a:gd name="T25" fmla="*/ 6 h 12"/>
                <a:gd name="T26" fmla="*/ 18 w 54"/>
                <a:gd name="T27" fmla="*/ 6 h 12"/>
                <a:gd name="T28" fmla="*/ 12 w 54"/>
                <a:gd name="T29" fmla="*/ 6 h 12"/>
                <a:gd name="T30" fmla="*/ 6 w 54"/>
                <a:gd name="T31" fmla="*/ 6 h 12"/>
                <a:gd name="T32" fmla="*/ 0 w 5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12"/>
                <a:gd name="T53" fmla="*/ 54 w 5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42" y="6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7" name="Freeform 10"/>
            <p:cNvSpPr>
              <a:spLocks/>
            </p:cNvSpPr>
            <p:nvPr/>
          </p:nvSpPr>
          <p:spPr bwMode="auto">
            <a:xfrm>
              <a:off x="5125" y="1219"/>
              <a:ext cx="60" cy="12"/>
            </a:xfrm>
            <a:custGeom>
              <a:avLst/>
              <a:gdLst>
                <a:gd name="T0" fmla="*/ 0 w 60"/>
                <a:gd name="T1" fmla="*/ 0 h 12"/>
                <a:gd name="T2" fmla="*/ 6 w 60"/>
                <a:gd name="T3" fmla="*/ 0 h 12"/>
                <a:gd name="T4" fmla="*/ 6 w 60"/>
                <a:gd name="T5" fmla="*/ 0 h 12"/>
                <a:gd name="T6" fmla="*/ 18 w 60"/>
                <a:gd name="T7" fmla="*/ 0 h 12"/>
                <a:gd name="T8" fmla="*/ 24 w 60"/>
                <a:gd name="T9" fmla="*/ 0 h 12"/>
                <a:gd name="T10" fmla="*/ 36 w 60"/>
                <a:gd name="T11" fmla="*/ 6 h 12"/>
                <a:gd name="T12" fmla="*/ 48 w 60"/>
                <a:gd name="T13" fmla="*/ 6 h 12"/>
                <a:gd name="T14" fmla="*/ 54 w 60"/>
                <a:gd name="T15" fmla="*/ 12 h 12"/>
                <a:gd name="T16" fmla="*/ 60 w 60"/>
                <a:gd name="T17" fmla="*/ 12 h 12"/>
                <a:gd name="T18" fmla="*/ 54 w 60"/>
                <a:gd name="T19" fmla="*/ 12 h 12"/>
                <a:gd name="T20" fmla="*/ 48 w 60"/>
                <a:gd name="T21" fmla="*/ 12 h 12"/>
                <a:gd name="T22" fmla="*/ 36 w 60"/>
                <a:gd name="T23" fmla="*/ 12 h 12"/>
                <a:gd name="T24" fmla="*/ 30 w 60"/>
                <a:gd name="T25" fmla="*/ 6 h 12"/>
                <a:gd name="T26" fmla="*/ 18 w 60"/>
                <a:gd name="T27" fmla="*/ 6 h 12"/>
                <a:gd name="T28" fmla="*/ 12 w 60"/>
                <a:gd name="T29" fmla="*/ 6 h 12"/>
                <a:gd name="T30" fmla="*/ 6 w 60"/>
                <a:gd name="T31" fmla="*/ 0 h 12"/>
                <a:gd name="T32" fmla="*/ 0 w 6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12"/>
                <a:gd name="T53" fmla="*/ 60 w 6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12">
                  <a:moveTo>
                    <a:pt x="0" y="0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30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8" name="Freeform 11"/>
            <p:cNvSpPr>
              <a:spLocks/>
            </p:cNvSpPr>
            <p:nvPr/>
          </p:nvSpPr>
          <p:spPr bwMode="auto">
            <a:xfrm>
              <a:off x="5131" y="1243"/>
              <a:ext cx="66" cy="12"/>
            </a:xfrm>
            <a:custGeom>
              <a:avLst/>
              <a:gdLst>
                <a:gd name="T0" fmla="*/ 0 w 66"/>
                <a:gd name="T1" fmla="*/ 0 h 12"/>
                <a:gd name="T2" fmla="*/ 6 w 66"/>
                <a:gd name="T3" fmla="*/ 0 h 12"/>
                <a:gd name="T4" fmla="*/ 12 w 66"/>
                <a:gd name="T5" fmla="*/ 0 h 12"/>
                <a:gd name="T6" fmla="*/ 18 w 66"/>
                <a:gd name="T7" fmla="*/ 0 h 12"/>
                <a:gd name="T8" fmla="*/ 30 w 66"/>
                <a:gd name="T9" fmla="*/ 0 h 12"/>
                <a:gd name="T10" fmla="*/ 42 w 66"/>
                <a:gd name="T11" fmla="*/ 6 h 12"/>
                <a:gd name="T12" fmla="*/ 54 w 66"/>
                <a:gd name="T13" fmla="*/ 6 h 12"/>
                <a:gd name="T14" fmla="*/ 60 w 66"/>
                <a:gd name="T15" fmla="*/ 6 h 12"/>
                <a:gd name="T16" fmla="*/ 66 w 66"/>
                <a:gd name="T17" fmla="*/ 12 h 12"/>
                <a:gd name="T18" fmla="*/ 60 w 66"/>
                <a:gd name="T19" fmla="*/ 12 h 12"/>
                <a:gd name="T20" fmla="*/ 54 w 66"/>
                <a:gd name="T21" fmla="*/ 12 h 12"/>
                <a:gd name="T22" fmla="*/ 42 w 66"/>
                <a:gd name="T23" fmla="*/ 12 h 12"/>
                <a:gd name="T24" fmla="*/ 30 w 66"/>
                <a:gd name="T25" fmla="*/ 12 h 12"/>
                <a:gd name="T26" fmla="*/ 18 w 66"/>
                <a:gd name="T27" fmla="*/ 6 h 12"/>
                <a:gd name="T28" fmla="*/ 12 w 66"/>
                <a:gd name="T29" fmla="*/ 6 h 12"/>
                <a:gd name="T30" fmla="*/ 6 w 66"/>
                <a:gd name="T31" fmla="*/ 6 h 12"/>
                <a:gd name="T32" fmla="*/ 0 w 66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6"/>
                <a:gd name="T52" fmla="*/ 0 h 12"/>
                <a:gd name="T53" fmla="*/ 66 w 6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6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2" y="12"/>
                  </a:lnTo>
                  <a:lnTo>
                    <a:pt x="30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9" name="Freeform 12"/>
            <p:cNvSpPr>
              <a:spLocks/>
            </p:cNvSpPr>
            <p:nvPr/>
          </p:nvSpPr>
          <p:spPr bwMode="auto">
            <a:xfrm>
              <a:off x="5143" y="1261"/>
              <a:ext cx="54" cy="6"/>
            </a:xfrm>
            <a:custGeom>
              <a:avLst/>
              <a:gdLst>
                <a:gd name="T0" fmla="*/ 0 w 54"/>
                <a:gd name="T1" fmla="*/ 0 h 6"/>
                <a:gd name="T2" fmla="*/ 0 w 54"/>
                <a:gd name="T3" fmla="*/ 0 h 6"/>
                <a:gd name="T4" fmla="*/ 6 w 54"/>
                <a:gd name="T5" fmla="*/ 0 h 6"/>
                <a:gd name="T6" fmla="*/ 18 w 54"/>
                <a:gd name="T7" fmla="*/ 0 h 6"/>
                <a:gd name="T8" fmla="*/ 24 w 54"/>
                <a:gd name="T9" fmla="*/ 0 h 6"/>
                <a:gd name="T10" fmla="*/ 36 w 54"/>
                <a:gd name="T11" fmla="*/ 0 h 6"/>
                <a:gd name="T12" fmla="*/ 42 w 54"/>
                <a:gd name="T13" fmla="*/ 0 h 6"/>
                <a:gd name="T14" fmla="*/ 54 w 54"/>
                <a:gd name="T15" fmla="*/ 6 h 6"/>
                <a:gd name="T16" fmla="*/ 54 w 54"/>
                <a:gd name="T17" fmla="*/ 6 h 6"/>
                <a:gd name="T18" fmla="*/ 54 w 54"/>
                <a:gd name="T19" fmla="*/ 6 h 6"/>
                <a:gd name="T20" fmla="*/ 42 w 54"/>
                <a:gd name="T21" fmla="*/ 6 h 6"/>
                <a:gd name="T22" fmla="*/ 36 w 54"/>
                <a:gd name="T23" fmla="*/ 6 h 6"/>
                <a:gd name="T24" fmla="*/ 24 w 54"/>
                <a:gd name="T25" fmla="*/ 6 h 6"/>
                <a:gd name="T26" fmla="*/ 18 w 54"/>
                <a:gd name="T27" fmla="*/ 6 h 6"/>
                <a:gd name="T28" fmla="*/ 6 w 54"/>
                <a:gd name="T29" fmla="*/ 6 h 6"/>
                <a:gd name="T30" fmla="*/ 0 w 54"/>
                <a:gd name="T31" fmla="*/ 0 h 6"/>
                <a:gd name="T32" fmla="*/ 0 w 5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6"/>
                <a:gd name="T53" fmla="*/ 54 w 5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54" y="6"/>
                  </a:lnTo>
                  <a:lnTo>
                    <a:pt x="42" y="6"/>
                  </a:lnTo>
                  <a:lnTo>
                    <a:pt x="36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0" name="Freeform 13"/>
            <p:cNvSpPr>
              <a:spLocks/>
            </p:cNvSpPr>
            <p:nvPr/>
          </p:nvSpPr>
          <p:spPr bwMode="auto">
            <a:xfrm>
              <a:off x="5155" y="1285"/>
              <a:ext cx="48" cy="5"/>
            </a:xfrm>
            <a:custGeom>
              <a:avLst/>
              <a:gdLst>
                <a:gd name="T0" fmla="*/ 0 w 48"/>
                <a:gd name="T1" fmla="*/ 5 h 5"/>
                <a:gd name="T2" fmla="*/ 0 w 48"/>
                <a:gd name="T3" fmla="*/ 5 h 5"/>
                <a:gd name="T4" fmla="*/ 6 w 48"/>
                <a:gd name="T5" fmla="*/ 0 h 5"/>
                <a:gd name="T6" fmla="*/ 12 w 48"/>
                <a:gd name="T7" fmla="*/ 0 h 5"/>
                <a:gd name="T8" fmla="*/ 18 w 48"/>
                <a:gd name="T9" fmla="*/ 0 h 5"/>
                <a:gd name="T10" fmla="*/ 30 w 48"/>
                <a:gd name="T11" fmla="*/ 0 h 5"/>
                <a:gd name="T12" fmla="*/ 36 w 48"/>
                <a:gd name="T13" fmla="*/ 0 h 5"/>
                <a:gd name="T14" fmla="*/ 42 w 48"/>
                <a:gd name="T15" fmla="*/ 5 h 5"/>
                <a:gd name="T16" fmla="*/ 48 w 48"/>
                <a:gd name="T17" fmla="*/ 5 h 5"/>
                <a:gd name="T18" fmla="*/ 42 w 48"/>
                <a:gd name="T19" fmla="*/ 5 h 5"/>
                <a:gd name="T20" fmla="*/ 36 w 48"/>
                <a:gd name="T21" fmla="*/ 5 h 5"/>
                <a:gd name="T22" fmla="*/ 30 w 48"/>
                <a:gd name="T23" fmla="*/ 5 h 5"/>
                <a:gd name="T24" fmla="*/ 18 w 48"/>
                <a:gd name="T25" fmla="*/ 5 h 5"/>
                <a:gd name="T26" fmla="*/ 12 w 48"/>
                <a:gd name="T27" fmla="*/ 5 h 5"/>
                <a:gd name="T28" fmla="*/ 6 w 48"/>
                <a:gd name="T29" fmla="*/ 5 h 5"/>
                <a:gd name="T30" fmla="*/ 0 w 48"/>
                <a:gd name="T31" fmla="*/ 5 h 5"/>
                <a:gd name="T32" fmla="*/ 0 w 48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5"/>
                <a:gd name="T53" fmla="*/ 48 w 48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5">
                  <a:moveTo>
                    <a:pt x="0" y="5"/>
                  </a:moveTo>
                  <a:lnTo>
                    <a:pt x="0" y="5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5"/>
                  </a:lnTo>
                  <a:lnTo>
                    <a:pt x="48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30" y="5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1" name="Freeform 14"/>
            <p:cNvSpPr>
              <a:spLocks/>
            </p:cNvSpPr>
            <p:nvPr/>
          </p:nvSpPr>
          <p:spPr bwMode="auto">
            <a:xfrm>
              <a:off x="5173" y="1326"/>
              <a:ext cx="24" cy="6"/>
            </a:xfrm>
            <a:custGeom>
              <a:avLst/>
              <a:gdLst>
                <a:gd name="T0" fmla="*/ 0 w 24"/>
                <a:gd name="T1" fmla="*/ 6 h 6"/>
                <a:gd name="T2" fmla="*/ 0 w 24"/>
                <a:gd name="T3" fmla="*/ 6 h 6"/>
                <a:gd name="T4" fmla="*/ 6 w 24"/>
                <a:gd name="T5" fmla="*/ 0 h 6"/>
                <a:gd name="T6" fmla="*/ 6 w 24"/>
                <a:gd name="T7" fmla="*/ 0 h 6"/>
                <a:gd name="T8" fmla="*/ 12 w 24"/>
                <a:gd name="T9" fmla="*/ 0 h 6"/>
                <a:gd name="T10" fmla="*/ 12 w 24"/>
                <a:gd name="T11" fmla="*/ 0 h 6"/>
                <a:gd name="T12" fmla="*/ 18 w 24"/>
                <a:gd name="T13" fmla="*/ 0 h 6"/>
                <a:gd name="T14" fmla="*/ 24 w 24"/>
                <a:gd name="T15" fmla="*/ 0 h 6"/>
                <a:gd name="T16" fmla="*/ 24 w 24"/>
                <a:gd name="T17" fmla="*/ 0 h 6"/>
                <a:gd name="T18" fmla="*/ 18 w 24"/>
                <a:gd name="T19" fmla="*/ 0 h 6"/>
                <a:gd name="T20" fmla="*/ 18 w 24"/>
                <a:gd name="T21" fmla="*/ 0 h 6"/>
                <a:gd name="T22" fmla="*/ 12 w 24"/>
                <a:gd name="T23" fmla="*/ 0 h 6"/>
                <a:gd name="T24" fmla="*/ 6 w 24"/>
                <a:gd name="T25" fmla="*/ 6 h 6"/>
                <a:gd name="T26" fmla="*/ 6 w 24"/>
                <a:gd name="T27" fmla="*/ 6 h 6"/>
                <a:gd name="T28" fmla="*/ 0 w 24"/>
                <a:gd name="T29" fmla="*/ 6 h 6"/>
                <a:gd name="T30" fmla="*/ 0 w 24"/>
                <a:gd name="T31" fmla="*/ 6 h 6"/>
                <a:gd name="T32" fmla="*/ 0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2" name="Freeform 15"/>
            <p:cNvSpPr>
              <a:spLocks/>
            </p:cNvSpPr>
            <p:nvPr/>
          </p:nvSpPr>
          <p:spPr bwMode="auto">
            <a:xfrm>
              <a:off x="5125" y="1195"/>
              <a:ext cx="42" cy="12"/>
            </a:xfrm>
            <a:custGeom>
              <a:avLst/>
              <a:gdLst>
                <a:gd name="T0" fmla="*/ 0 w 42"/>
                <a:gd name="T1" fmla="*/ 0 h 12"/>
                <a:gd name="T2" fmla="*/ 0 w 42"/>
                <a:gd name="T3" fmla="*/ 0 h 12"/>
                <a:gd name="T4" fmla="*/ 6 w 42"/>
                <a:gd name="T5" fmla="*/ 0 h 12"/>
                <a:gd name="T6" fmla="*/ 12 w 42"/>
                <a:gd name="T7" fmla="*/ 0 h 12"/>
                <a:gd name="T8" fmla="*/ 18 w 42"/>
                <a:gd name="T9" fmla="*/ 0 h 12"/>
                <a:gd name="T10" fmla="*/ 24 w 42"/>
                <a:gd name="T11" fmla="*/ 0 h 12"/>
                <a:gd name="T12" fmla="*/ 30 w 42"/>
                <a:gd name="T13" fmla="*/ 6 h 12"/>
                <a:gd name="T14" fmla="*/ 36 w 42"/>
                <a:gd name="T15" fmla="*/ 6 h 12"/>
                <a:gd name="T16" fmla="*/ 42 w 42"/>
                <a:gd name="T17" fmla="*/ 12 h 12"/>
                <a:gd name="T18" fmla="*/ 36 w 42"/>
                <a:gd name="T19" fmla="*/ 12 h 12"/>
                <a:gd name="T20" fmla="*/ 30 w 42"/>
                <a:gd name="T21" fmla="*/ 6 h 12"/>
                <a:gd name="T22" fmla="*/ 24 w 42"/>
                <a:gd name="T23" fmla="*/ 6 h 12"/>
                <a:gd name="T24" fmla="*/ 18 w 42"/>
                <a:gd name="T25" fmla="*/ 6 h 12"/>
                <a:gd name="T26" fmla="*/ 12 w 42"/>
                <a:gd name="T27" fmla="*/ 6 h 12"/>
                <a:gd name="T28" fmla="*/ 6 w 42"/>
                <a:gd name="T29" fmla="*/ 6 h 12"/>
                <a:gd name="T30" fmla="*/ 0 w 42"/>
                <a:gd name="T31" fmla="*/ 0 h 12"/>
                <a:gd name="T32" fmla="*/ 0 w 4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2"/>
                <a:gd name="T53" fmla="*/ 42 w 4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3" name="Freeform 16"/>
            <p:cNvSpPr>
              <a:spLocks/>
            </p:cNvSpPr>
            <p:nvPr/>
          </p:nvSpPr>
          <p:spPr bwMode="auto">
            <a:xfrm>
              <a:off x="5131" y="1231"/>
              <a:ext cx="60" cy="12"/>
            </a:xfrm>
            <a:custGeom>
              <a:avLst/>
              <a:gdLst>
                <a:gd name="T0" fmla="*/ 0 w 60"/>
                <a:gd name="T1" fmla="*/ 0 h 12"/>
                <a:gd name="T2" fmla="*/ 0 w 60"/>
                <a:gd name="T3" fmla="*/ 0 h 12"/>
                <a:gd name="T4" fmla="*/ 6 w 60"/>
                <a:gd name="T5" fmla="*/ 0 h 12"/>
                <a:gd name="T6" fmla="*/ 18 w 60"/>
                <a:gd name="T7" fmla="*/ 0 h 12"/>
                <a:gd name="T8" fmla="*/ 24 w 60"/>
                <a:gd name="T9" fmla="*/ 0 h 12"/>
                <a:gd name="T10" fmla="*/ 36 w 60"/>
                <a:gd name="T11" fmla="*/ 6 h 12"/>
                <a:gd name="T12" fmla="*/ 48 w 60"/>
                <a:gd name="T13" fmla="*/ 6 h 12"/>
                <a:gd name="T14" fmla="*/ 54 w 60"/>
                <a:gd name="T15" fmla="*/ 6 h 12"/>
                <a:gd name="T16" fmla="*/ 60 w 60"/>
                <a:gd name="T17" fmla="*/ 12 h 12"/>
                <a:gd name="T18" fmla="*/ 54 w 60"/>
                <a:gd name="T19" fmla="*/ 12 h 12"/>
                <a:gd name="T20" fmla="*/ 48 w 60"/>
                <a:gd name="T21" fmla="*/ 12 h 12"/>
                <a:gd name="T22" fmla="*/ 36 w 60"/>
                <a:gd name="T23" fmla="*/ 12 h 12"/>
                <a:gd name="T24" fmla="*/ 24 w 60"/>
                <a:gd name="T25" fmla="*/ 12 h 12"/>
                <a:gd name="T26" fmla="*/ 18 w 60"/>
                <a:gd name="T27" fmla="*/ 6 h 12"/>
                <a:gd name="T28" fmla="*/ 6 w 60"/>
                <a:gd name="T29" fmla="*/ 6 h 12"/>
                <a:gd name="T30" fmla="*/ 0 w 60"/>
                <a:gd name="T31" fmla="*/ 6 h 12"/>
                <a:gd name="T32" fmla="*/ 0 w 6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12"/>
                <a:gd name="T53" fmla="*/ 60 w 6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4" name="Freeform 17"/>
            <p:cNvSpPr>
              <a:spLocks/>
            </p:cNvSpPr>
            <p:nvPr/>
          </p:nvSpPr>
          <p:spPr bwMode="auto">
            <a:xfrm>
              <a:off x="5149" y="1273"/>
              <a:ext cx="54" cy="12"/>
            </a:xfrm>
            <a:custGeom>
              <a:avLst/>
              <a:gdLst>
                <a:gd name="T0" fmla="*/ 0 w 54"/>
                <a:gd name="T1" fmla="*/ 6 h 12"/>
                <a:gd name="T2" fmla="*/ 0 w 54"/>
                <a:gd name="T3" fmla="*/ 6 h 12"/>
                <a:gd name="T4" fmla="*/ 6 w 54"/>
                <a:gd name="T5" fmla="*/ 6 h 12"/>
                <a:gd name="T6" fmla="*/ 12 w 54"/>
                <a:gd name="T7" fmla="*/ 0 h 12"/>
                <a:gd name="T8" fmla="*/ 24 w 54"/>
                <a:gd name="T9" fmla="*/ 0 h 12"/>
                <a:gd name="T10" fmla="*/ 30 w 54"/>
                <a:gd name="T11" fmla="*/ 0 h 12"/>
                <a:gd name="T12" fmla="*/ 36 w 54"/>
                <a:gd name="T13" fmla="*/ 6 h 12"/>
                <a:gd name="T14" fmla="*/ 48 w 54"/>
                <a:gd name="T15" fmla="*/ 6 h 12"/>
                <a:gd name="T16" fmla="*/ 54 w 54"/>
                <a:gd name="T17" fmla="*/ 12 h 12"/>
                <a:gd name="T18" fmla="*/ 48 w 54"/>
                <a:gd name="T19" fmla="*/ 6 h 12"/>
                <a:gd name="T20" fmla="*/ 42 w 54"/>
                <a:gd name="T21" fmla="*/ 6 h 12"/>
                <a:gd name="T22" fmla="*/ 30 w 54"/>
                <a:gd name="T23" fmla="*/ 12 h 12"/>
                <a:gd name="T24" fmla="*/ 24 w 54"/>
                <a:gd name="T25" fmla="*/ 12 h 12"/>
                <a:gd name="T26" fmla="*/ 12 w 54"/>
                <a:gd name="T27" fmla="*/ 12 h 12"/>
                <a:gd name="T28" fmla="*/ 6 w 54"/>
                <a:gd name="T29" fmla="*/ 12 h 12"/>
                <a:gd name="T30" fmla="*/ 0 w 54"/>
                <a:gd name="T31" fmla="*/ 6 h 12"/>
                <a:gd name="T32" fmla="*/ 0 w 5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12"/>
                <a:gd name="T53" fmla="*/ 54 w 5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12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5" name="Freeform 18"/>
            <p:cNvSpPr>
              <a:spLocks/>
            </p:cNvSpPr>
            <p:nvPr/>
          </p:nvSpPr>
          <p:spPr bwMode="auto">
            <a:xfrm>
              <a:off x="5155" y="1296"/>
              <a:ext cx="48" cy="6"/>
            </a:xfrm>
            <a:custGeom>
              <a:avLst/>
              <a:gdLst>
                <a:gd name="T0" fmla="*/ 0 w 48"/>
                <a:gd name="T1" fmla="*/ 6 h 6"/>
                <a:gd name="T2" fmla="*/ 6 w 48"/>
                <a:gd name="T3" fmla="*/ 0 h 6"/>
                <a:gd name="T4" fmla="*/ 6 w 48"/>
                <a:gd name="T5" fmla="*/ 0 h 6"/>
                <a:gd name="T6" fmla="*/ 18 w 48"/>
                <a:gd name="T7" fmla="*/ 0 h 6"/>
                <a:gd name="T8" fmla="*/ 24 w 48"/>
                <a:gd name="T9" fmla="*/ 0 h 6"/>
                <a:gd name="T10" fmla="*/ 30 w 48"/>
                <a:gd name="T11" fmla="*/ 0 h 6"/>
                <a:gd name="T12" fmla="*/ 36 w 48"/>
                <a:gd name="T13" fmla="*/ 6 h 6"/>
                <a:gd name="T14" fmla="*/ 42 w 48"/>
                <a:gd name="T15" fmla="*/ 6 h 6"/>
                <a:gd name="T16" fmla="*/ 48 w 48"/>
                <a:gd name="T17" fmla="*/ 6 h 6"/>
                <a:gd name="T18" fmla="*/ 42 w 48"/>
                <a:gd name="T19" fmla="*/ 6 h 6"/>
                <a:gd name="T20" fmla="*/ 36 w 48"/>
                <a:gd name="T21" fmla="*/ 6 h 6"/>
                <a:gd name="T22" fmla="*/ 30 w 48"/>
                <a:gd name="T23" fmla="*/ 6 h 6"/>
                <a:gd name="T24" fmla="*/ 24 w 48"/>
                <a:gd name="T25" fmla="*/ 6 h 6"/>
                <a:gd name="T26" fmla="*/ 18 w 48"/>
                <a:gd name="T27" fmla="*/ 6 h 6"/>
                <a:gd name="T28" fmla="*/ 12 w 48"/>
                <a:gd name="T29" fmla="*/ 6 h 6"/>
                <a:gd name="T30" fmla="*/ 6 w 48"/>
                <a:gd name="T31" fmla="*/ 6 h 6"/>
                <a:gd name="T32" fmla="*/ 0 w 48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6"/>
                <a:gd name="T53" fmla="*/ 48 w 48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6">
                  <a:moveTo>
                    <a:pt x="0" y="6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6" name="Freeform 19"/>
            <p:cNvSpPr>
              <a:spLocks/>
            </p:cNvSpPr>
            <p:nvPr/>
          </p:nvSpPr>
          <p:spPr bwMode="auto">
            <a:xfrm>
              <a:off x="5173" y="1308"/>
              <a:ext cx="24" cy="12"/>
            </a:xfrm>
            <a:custGeom>
              <a:avLst/>
              <a:gdLst>
                <a:gd name="T0" fmla="*/ 0 w 24"/>
                <a:gd name="T1" fmla="*/ 6 h 12"/>
                <a:gd name="T2" fmla="*/ 0 w 24"/>
                <a:gd name="T3" fmla="*/ 6 h 12"/>
                <a:gd name="T4" fmla="*/ 6 w 24"/>
                <a:gd name="T5" fmla="*/ 6 h 12"/>
                <a:gd name="T6" fmla="*/ 6 w 24"/>
                <a:gd name="T7" fmla="*/ 6 h 12"/>
                <a:gd name="T8" fmla="*/ 12 w 24"/>
                <a:gd name="T9" fmla="*/ 6 h 12"/>
                <a:gd name="T10" fmla="*/ 18 w 24"/>
                <a:gd name="T11" fmla="*/ 0 h 12"/>
                <a:gd name="T12" fmla="*/ 24 w 24"/>
                <a:gd name="T13" fmla="*/ 6 h 12"/>
                <a:gd name="T14" fmla="*/ 24 w 24"/>
                <a:gd name="T15" fmla="*/ 6 h 12"/>
                <a:gd name="T16" fmla="*/ 24 w 24"/>
                <a:gd name="T17" fmla="*/ 6 h 12"/>
                <a:gd name="T18" fmla="*/ 24 w 24"/>
                <a:gd name="T19" fmla="*/ 6 h 12"/>
                <a:gd name="T20" fmla="*/ 18 w 24"/>
                <a:gd name="T21" fmla="*/ 6 h 12"/>
                <a:gd name="T22" fmla="*/ 12 w 24"/>
                <a:gd name="T23" fmla="*/ 6 h 12"/>
                <a:gd name="T24" fmla="*/ 12 w 24"/>
                <a:gd name="T25" fmla="*/ 6 h 12"/>
                <a:gd name="T26" fmla="*/ 6 w 24"/>
                <a:gd name="T27" fmla="*/ 12 h 12"/>
                <a:gd name="T28" fmla="*/ 0 w 24"/>
                <a:gd name="T29" fmla="*/ 12 h 12"/>
                <a:gd name="T30" fmla="*/ 0 w 24"/>
                <a:gd name="T31" fmla="*/ 12 h 12"/>
                <a:gd name="T32" fmla="*/ 0 w 2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7" name="Freeform 20"/>
            <p:cNvSpPr>
              <a:spLocks/>
            </p:cNvSpPr>
            <p:nvPr/>
          </p:nvSpPr>
          <p:spPr bwMode="auto">
            <a:xfrm>
              <a:off x="5131" y="1183"/>
              <a:ext cx="30" cy="12"/>
            </a:xfrm>
            <a:custGeom>
              <a:avLst/>
              <a:gdLst>
                <a:gd name="T0" fmla="*/ 30 w 30"/>
                <a:gd name="T1" fmla="*/ 12 h 12"/>
                <a:gd name="T2" fmla="*/ 24 w 30"/>
                <a:gd name="T3" fmla="*/ 12 h 12"/>
                <a:gd name="T4" fmla="*/ 24 w 30"/>
                <a:gd name="T5" fmla="*/ 12 h 12"/>
                <a:gd name="T6" fmla="*/ 18 w 30"/>
                <a:gd name="T7" fmla="*/ 6 h 12"/>
                <a:gd name="T8" fmla="*/ 12 w 30"/>
                <a:gd name="T9" fmla="*/ 6 h 12"/>
                <a:gd name="T10" fmla="*/ 6 w 30"/>
                <a:gd name="T11" fmla="*/ 6 h 12"/>
                <a:gd name="T12" fmla="*/ 0 w 30"/>
                <a:gd name="T13" fmla="*/ 6 h 12"/>
                <a:gd name="T14" fmla="*/ 0 w 30"/>
                <a:gd name="T15" fmla="*/ 6 h 12"/>
                <a:gd name="T16" fmla="*/ 0 w 30"/>
                <a:gd name="T17" fmla="*/ 0 h 12"/>
                <a:gd name="T18" fmla="*/ 0 w 30"/>
                <a:gd name="T19" fmla="*/ 0 h 12"/>
                <a:gd name="T20" fmla="*/ 6 w 30"/>
                <a:gd name="T21" fmla="*/ 0 h 12"/>
                <a:gd name="T22" fmla="*/ 6 w 30"/>
                <a:gd name="T23" fmla="*/ 0 h 12"/>
                <a:gd name="T24" fmla="*/ 12 w 30"/>
                <a:gd name="T25" fmla="*/ 0 h 12"/>
                <a:gd name="T26" fmla="*/ 18 w 30"/>
                <a:gd name="T27" fmla="*/ 6 h 12"/>
                <a:gd name="T28" fmla="*/ 24 w 30"/>
                <a:gd name="T29" fmla="*/ 6 h 12"/>
                <a:gd name="T30" fmla="*/ 24 w 30"/>
                <a:gd name="T31" fmla="*/ 12 h 12"/>
                <a:gd name="T32" fmla="*/ 30 w 30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30" y="12"/>
                  </a:moveTo>
                  <a:lnTo>
                    <a:pt x="24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8" name="Freeform 21"/>
            <p:cNvSpPr>
              <a:spLocks/>
            </p:cNvSpPr>
            <p:nvPr/>
          </p:nvSpPr>
          <p:spPr bwMode="auto">
            <a:xfrm>
              <a:off x="5155" y="1171"/>
              <a:ext cx="6" cy="24"/>
            </a:xfrm>
            <a:custGeom>
              <a:avLst/>
              <a:gdLst>
                <a:gd name="T0" fmla="*/ 6 w 6"/>
                <a:gd name="T1" fmla="*/ 24 h 24"/>
                <a:gd name="T2" fmla="*/ 6 w 6"/>
                <a:gd name="T3" fmla="*/ 18 h 24"/>
                <a:gd name="T4" fmla="*/ 6 w 6"/>
                <a:gd name="T5" fmla="*/ 12 h 24"/>
                <a:gd name="T6" fmla="*/ 6 w 6"/>
                <a:gd name="T7" fmla="*/ 0 h 24"/>
                <a:gd name="T8" fmla="*/ 0 w 6"/>
                <a:gd name="T9" fmla="*/ 0 h 24"/>
                <a:gd name="T10" fmla="*/ 0 w 6"/>
                <a:gd name="T11" fmla="*/ 0 h 24"/>
                <a:gd name="T12" fmla="*/ 0 w 6"/>
                <a:gd name="T13" fmla="*/ 6 h 24"/>
                <a:gd name="T14" fmla="*/ 0 w 6"/>
                <a:gd name="T15" fmla="*/ 18 h 24"/>
                <a:gd name="T16" fmla="*/ 6 w 6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4"/>
                <a:gd name="T29" fmla="*/ 6 w 6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4">
                  <a:moveTo>
                    <a:pt x="6" y="24"/>
                  </a:moveTo>
                  <a:lnTo>
                    <a:pt x="6" y="18"/>
                  </a:lnTo>
                  <a:lnTo>
                    <a:pt x="6" y="12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9" name="Freeform 22"/>
            <p:cNvSpPr>
              <a:spLocks/>
            </p:cNvSpPr>
            <p:nvPr/>
          </p:nvSpPr>
          <p:spPr bwMode="auto">
            <a:xfrm>
              <a:off x="5137" y="1165"/>
              <a:ext cx="12" cy="24"/>
            </a:xfrm>
            <a:custGeom>
              <a:avLst/>
              <a:gdLst>
                <a:gd name="T0" fmla="*/ 12 w 12"/>
                <a:gd name="T1" fmla="*/ 24 h 24"/>
                <a:gd name="T2" fmla="*/ 12 w 12"/>
                <a:gd name="T3" fmla="*/ 18 h 24"/>
                <a:gd name="T4" fmla="*/ 6 w 12"/>
                <a:gd name="T5" fmla="*/ 6 h 24"/>
                <a:gd name="T6" fmla="*/ 6 w 12"/>
                <a:gd name="T7" fmla="*/ 0 h 24"/>
                <a:gd name="T8" fmla="*/ 0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6 h 24"/>
                <a:gd name="T16" fmla="*/ 0 w 12"/>
                <a:gd name="T17" fmla="*/ 12 h 24"/>
                <a:gd name="T18" fmla="*/ 6 w 12"/>
                <a:gd name="T19" fmla="*/ 12 h 24"/>
                <a:gd name="T20" fmla="*/ 6 w 12"/>
                <a:gd name="T21" fmla="*/ 18 h 24"/>
                <a:gd name="T22" fmla="*/ 12 w 12"/>
                <a:gd name="T23" fmla="*/ 18 h 24"/>
                <a:gd name="T24" fmla="*/ 12 w 12"/>
                <a:gd name="T25" fmla="*/ 24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24"/>
                <a:gd name="T41" fmla="*/ 12 w 12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24">
                  <a:moveTo>
                    <a:pt x="12" y="24"/>
                  </a:moveTo>
                  <a:lnTo>
                    <a:pt x="12" y="18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0" name="Freeform 23"/>
            <p:cNvSpPr>
              <a:spLocks/>
            </p:cNvSpPr>
            <p:nvPr/>
          </p:nvSpPr>
          <p:spPr bwMode="auto">
            <a:xfrm>
              <a:off x="5197" y="1308"/>
              <a:ext cx="36" cy="6"/>
            </a:xfrm>
            <a:custGeom>
              <a:avLst/>
              <a:gdLst>
                <a:gd name="T0" fmla="*/ 0 w 36"/>
                <a:gd name="T1" fmla="*/ 6 h 6"/>
                <a:gd name="T2" fmla="*/ 6 w 36"/>
                <a:gd name="T3" fmla="*/ 6 h 6"/>
                <a:gd name="T4" fmla="*/ 6 w 36"/>
                <a:gd name="T5" fmla="*/ 0 h 6"/>
                <a:gd name="T6" fmla="*/ 12 w 36"/>
                <a:gd name="T7" fmla="*/ 0 h 6"/>
                <a:gd name="T8" fmla="*/ 18 w 36"/>
                <a:gd name="T9" fmla="*/ 0 h 6"/>
                <a:gd name="T10" fmla="*/ 24 w 36"/>
                <a:gd name="T11" fmla="*/ 0 h 6"/>
                <a:gd name="T12" fmla="*/ 30 w 36"/>
                <a:gd name="T13" fmla="*/ 0 h 6"/>
                <a:gd name="T14" fmla="*/ 30 w 36"/>
                <a:gd name="T15" fmla="*/ 6 h 6"/>
                <a:gd name="T16" fmla="*/ 36 w 36"/>
                <a:gd name="T17" fmla="*/ 6 h 6"/>
                <a:gd name="T18" fmla="*/ 36 w 36"/>
                <a:gd name="T19" fmla="*/ 6 h 6"/>
                <a:gd name="T20" fmla="*/ 30 w 36"/>
                <a:gd name="T21" fmla="*/ 6 h 6"/>
                <a:gd name="T22" fmla="*/ 24 w 36"/>
                <a:gd name="T23" fmla="*/ 6 h 6"/>
                <a:gd name="T24" fmla="*/ 18 w 36"/>
                <a:gd name="T25" fmla="*/ 6 h 6"/>
                <a:gd name="T26" fmla="*/ 18 w 36"/>
                <a:gd name="T27" fmla="*/ 6 h 6"/>
                <a:gd name="T28" fmla="*/ 12 w 36"/>
                <a:gd name="T29" fmla="*/ 6 h 6"/>
                <a:gd name="T30" fmla="*/ 6 w 36"/>
                <a:gd name="T31" fmla="*/ 6 h 6"/>
                <a:gd name="T32" fmla="*/ 0 w 36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6"/>
                <a:gd name="T53" fmla="*/ 36 w 36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6">
                  <a:moveTo>
                    <a:pt x="0" y="6"/>
                  </a:move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1" name="Freeform 24"/>
            <p:cNvSpPr>
              <a:spLocks/>
            </p:cNvSpPr>
            <p:nvPr/>
          </p:nvSpPr>
          <p:spPr bwMode="auto">
            <a:xfrm>
              <a:off x="5191" y="1326"/>
              <a:ext cx="30" cy="18"/>
            </a:xfrm>
            <a:custGeom>
              <a:avLst/>
              <a:gdLst>
                <a:gd name="T0" fmla="*/ 0 w 30"/>
                <a:gd name="T1" fmla="*/ 0 h 18"/>
                <a:gd name="T2" fmla="*/ 6 w 30"/>
                <a:gd name="T3" fmla="*/ 0 h 18"/>
                <a:gd name="T4" fmla="*/ 6 w 30"/>
                <a:gd name="T5" fmla="*/ 6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6 h 18"/>
                <a:gd name="T12" fmla="*/ 30 w 30"/>
                <a:gd name="T13" fmla="*/ 12 h 18"/>
                <a:gd name="T14" fmla="*/ 30 w 30"/>
                <a:gd name="T15" fmla="*/ 12 h 18"/>
                <a:gd name="T16" fmla="*/ 30 w 30"/>
                <a:gd name="T17" fmla="*/ 12 h 18"/>
                <a:gd name="T18" fmla="*/ 30 w 30"/>
                <a:gd name="T19" fmla="*/ 18 h 18"/>
                <a:gd name="T20" fmla="*/ 30 w 30"/>
                <a:gd name="T21" fmla="*/ 18 h 18"/>
                <a:gd name="T22" fmla="*/ 24 w 30"/>
                <a:gd name="T23" fmla="*/ 12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6 h 18"/>
                <a:gd name="T30" fmla="*/ 0 w 30"/>
                <a:gd name="T31" fmla="*/ 6 h 18"/>
                <a:gd name="T32" fmla="*/ 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2" name="Freeform 25"/>
            <p:cNvSpPr>
              <a:spLocks/>
            </p:cNvSpPr>
            <p:nvPr/>
          </p:nvSpPr>
          <p:spPr bwMode="auto">
            <a:xfrm>
              <a:off x="5203" y="1296"/>
              <a:ext cx="30" cy="6"/>
            </a:xfrm>
            <a:custGeom>
              <a:avLst/>
              <a:gdLst>
                <a:gd name="T0" fmla="*/ 0 w 30"/>
                <a:gd name="T1" fmla="*/ 6 h 6"/>
                <a:gd name="T2" fmla="*/ 0 w 30"/>
                <a:gd name="T3" fmla="*/ 6 h 6"/>
                <a:gd name="T4" fmla="*/ 0 w 30"/>
                <a:gd name="T5" fmla="*/ 6 h 6"/>
                <a:gd name="T6" fmla="*/ 6 w 30"/>
                <a:gd name="T7" fmla="*/ 0 h 6"/>
                <a:gd name="T8" fmla="*/ 12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24 w 30"/>
                <a:gd name="T15" fmla="*/ 0 h 6"/>
                <a:gd name="T16" fmla="*/ 30 w 30"/>
                <a:gd name="T17" fmla="*/ 6 h 6"/>
                <a:gd name="T18" fmla="*/ 30 w 30"/>
                <a:gd name="T19" fmla="*/ 6 h 6"/>
                <a:gd name="T20" fmla="*/ 24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0 w 30"/>
                <a:gd name="T31" fmla="*/ 6 h 6"/>
                <a:gd name="T32" fmla="*/ 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3" name="Freeform 26"/>
            <p:cNvSpPr>
              <a:spLocks/>
            </p:cNvSpPr>
            <p:nvPr/>
          </p:nvSpPr>
          <p:spPr bwMode="auto">
            <a:xfrm>
              <a:off x="5203" y="1285"/>
              <a:ext cx="30" cy="5"/>
            </a:xfrm>
            <a:custGeom>
              <a:avLst/>
              <a:gdLst>
                <a:gd name="T0" fmla="*/ 0 w 30"/>
                <a:gd name="T1" fmla="*/ 5 h 5"/>
                <a:gd name="T2" fmla="*/ 0 w 30"/>
                <a:gd name="T3" fmla="*/ 5 h 5"/>
                <a:gd name="T4" fmla="*/ 6 w 30"/>
                <a:gd name="T5" fmla="*/ 5 h 5"/>
                <a:gd name="T6" fmla="*/ 12 w 30"/>
                <a:gd name="T7" fmla="*/ 0 h 5"/>
                <a:gd name="T8" fmla="*/ 12 w 30"/>
                <a:gd name="T9" fmla="*/ 0 h 5"/>
                <a:gd name="T10" fmla="*/ 18 w 30"/>
                <a:gd name="T11" fmla="*/ 0 h 5"/>
                <a:gd name="T12" fmla="*/ 24 w 30"/>
                <a:gd name="T13" fmla="*/ 0 h 5"/>
                <a:gd name="T14" fmla="*/ 30 w 30"/>
                <a:gd name="T15" fmla="*/ 0 h 5"/>
                <a:gd name="T16" fmla="*/ 30 w 30"/>
                <a:gd name="T17" fmla="*/ 0 h 5"/>
                <a:gd name="T18" fmla="*/ 30 w 30"/>
                <a:gd name="T19" fmla="*/ 0 h 5"/>
                <a:gd name="T20" fmla="*/ 30 w 30"/>
                <a:gd name="T21" fmla="*/ 5 h 5"/>
                <a:gd name="T22" fmla="*/ 24 w 30"/>
                <a:gd name="T23" fmla="*/ 5 h 5"/>
                <a:gd name="T24" fmla="*/ 18 w 30"/>
                <a:gd name="T25" fmla="*/ 5 h 5"/>
                <a:gd name="T26" fmla="*/ 12 w 30"/>
                <a:gd name="T27" fmla="*/ 5 h 5"/>
                <a:gd name="T28" fmla="*/ 6 w 30"/>
                <a:gd name="T29" fmla="*/ 5 h 5"/>
                <a:gd name="T30" fmla="*/ 0 w 30"/>
                <a:gd name="T31" fmla="*/ 5 h 5"/>
                <a:gd name="T32" fmla="*/ 0 w 30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"/>
                <a:gd name="T53" fmla="*/ 30 w 30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">
                  <a:moveTo>
                    <a:pt x="0" y="5"/>
                  </a:moveTo>
                  <a:lnTo>
                    <a:pt x="0" y="5"/>
                  </a:lnTo>
                  <a:lnTo>
                    <a:pt x="6" y="5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5"/>
                  </a:lnTo>
                  <a:lnTo>
                    <a:pt x="24" y="5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4" name="Freeform 27"/>
            <p:cNvSpPr>
              <a:spLocks/>
            </p:cNvSpPr>
            <p:nvPr/>
          </p:nvSpPr>
          <p:spPr bwMode="auto">
            <a:xfrm>
              <a:off x="5197" y="1273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6 w 36"/>
                <a:gd name="T3" fmla="*/ 6 h 12"/>
                <a:gd name="T4" fmla="*/ 12 w 36"/>
                <a:gd name="T5" fmla="*/ 6 h 12"/>
                <a:gd name="T6" fmla="*/ 18 w 36"/>
                <a:gd name="T7" fmla="*/ 0 h 12"/>
                <a:gd name="T8" fmla="*/ 18 w 36"/>
                <a:gd name="T9" fmla="*/ 0 h 12"/>
                <a:gd name="T10" fmla="*/ 24 w 36"/>
                <a:gd name="T11" fmla="*/ 0 h 12"/>
                <a:gd name="T12" fmla="*/ 30 w 36"/>
                <a:gd name="T13" fmla="*/ 0 h 12"/>
                <a:gd name="T14" fmla="*/ 36 w 36"/>
                <a:gd name="T15" fmla="*/ 0 h 12"/>
                <a:gd name="T16" fmla="*/ 36 w 36"/>
                <a:gd name="T17" fmla="*/ 0 h 12"/>
                <a:gd name="T18" fmla="*/ 36 w 36"/>
                <a:gd name="T19" fmla="*/ 0 h 12"/>
                <a:gd name="T20" fmla="*/ 30 w 36"/>
                <a:gd name="T21" fmla="*/ 0 h 12"/>
                <a:gd name="T22" fmla="*/ 30 w 36"/>
                <a:gd name="T23" fmla="*/ 6 h 12"/>
                <a:gd name="T24" fmla="*/ 24 w 36"/>
                <a:gd name="T25" fmla="*/ 6 h 12"/>
                <a:gd name="T26" fmla="*/ 18 w 36"/>
                <a:gd name="T27" fmla="*/ 6 h 12"/>
                <a:gd name="T28" fmla="*/ 12 w 36"/>
                <a:gd name="T29" fmla="*/ 6 h 12"/>
                <a:gd name="T30" fmla="*/ 6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5" name="Freeform 28"/>
            <p:cNvSpPr>
              <a:spLocks/>
            </p:cNvSpPr>
            <p:nvPr/>
          </p:nvSpPr>
          <p:spPr bwMode="auto">
            <a:xfrm>
              <a:off x="5197" y="1249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6 h 24"/>
                <a:gd name="T14" fmla="*/ 30 w 36"/>
                <a:gd name="T15" fmla="*/ 0 h 24"/>
                <a:gd name="T16" fmla="*/ 36 w 36"/>
                <a:gd name="T17" fmla="*/ 6 h 24"/>
                <a:gd name="T18" fmla="*/ 36 w 36"/>
                <a:gd name="T19" fmla="*/ 6 h 24"/>
                <a:gd name="T20" fmla="*/ 30 w 36"/>
                <a:gd name="T21" fmla="*/ 12 h 24"/>
                <a:gd name="T22" fmla="*/ 24 w 36"/>
                <a:gd name="T23" fmla="*/ 12 h 24"/>
                <a:gd name="T24" fmla="*/ 18 w 36"/>
                <a:gd name="T25" fmla="*/ 12 h 24"/>
                <a:gd name="T26" fmla="*/ 18 w 36"/>
                <a:gd name="T27" fmla="*/ 18 h 24"/>
                <a:gd name="T28" fmla="*/ 12 w 36"/>
                <a:gd name="T29" fmla="*/ 18 h 24"/>
                <a:gd name="T30" fmla="*/ 6 w 36"/>
                <a:gd name="T31" fmla="*/ 18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6" name="Freeform 29"/>
            <p:cNvSpPr>
              <a:spLocks/>
            </p:cNvSpPr>
            <p:nvPr/>
          </p:nvSpPr>
          <p:spPr bwMode="auto">
            <a:xfrm>
              <a:off x="5191" y="1231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24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0 w 36"/>
                <a:gd name="T21" fmla="*/ 6 h 24"/>
                <a:gd name="T22" fmla="*/ 24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24 h 24"/>
                <a:gd name="T30" fmla="*/ 6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7" name="Freeform 30"/>
            <p:cNvSpPr>
              <a:spLocks/>
            </p:cNvSpPr>
            <p:nvPr/>
          </p:nvSpPr>
          <p:spPr bwMode="auto">
            <a:xfrm>
              <a:off x="5185" y="1213"/>
              <a:ext cx="36" cy="30"/>
            </a:xfrm>
            <a:custGeom>
              <a:avLst/>
              <a:gdLst>
                <a:gd name="T0" fmla="*/ 0 w 36"/>
                <a:gd name="T1" fmla="*/ 30 h 30"/>
                <a:gd name="T2" fmla="*/ 6 w 36"/>
                <a:gd name="T3" fmla="*/ 24 h 30"/>
                <a:gd name="T4" fmla="*/ 6 w 36"/>
                <a:gd name="T5" fmla="*/ 18 h 30"/>
                <a:gd name="T6" fmla="*/ 12 w 36"/>
                <a:gd name="T7" fmla="*/ 12 h 30"/>
                <a:gd name="T8" fmla="*/ 18 w 36"/>
                <a:gd name="T9" fmla="*/ 6 h 30"/>
                <a:gd name="T10" fmla="*/ 24 w 36"/>
                <a:gd name="T11" fmla="*/ 0 h 30"/>
                <a:gd name="T12" fmla="*/ 30 w 36"/>
                <a:gd name="T13" fmla="*/ 0 h 30"/>
                <a:gd name="T14" fmla="*/ 36 w 36"/>
                <a:gd name="T15" fmla="*/ 0 h 30"/>
                <a:gd name="T16" fmla="*/ 36 w 36"/>
                <a:gd name="T17" fmla="*/ 0 h 30"/>
                <a:gd name="T18" fmla="*/ 36 w 36"/>
                <a:gd name="T19" fmla="*/ 0 h 30"/>
                <a:gd name="T20" fmla="*/ 36 w 36"/>
                <a:gd name="T21" fmla="*/ 6 h 30"/>
                <a:gd name="T22" fmla="*/ 30 w 36"/>
                <a:gd name="T23" fmla="*/ 12 h 30"/>
                <a:gd name="T24" fmla="*/ 24 w 36"/>
                <a:gd name="T25" fmla="*/ 12 h 30"/>
                <a:gd name="T26" fmla="*/ 18 w 36"/>
                <a:gd name="T27" fmla="*/ 18 h 30"/>
                <a:gd name="T28" fmla="*/ 12 w 36"/>
                <a:gd name="T29" fmla="*/ 24 h 30"/>
                <a:gd name="T30" fmla="*/ 6 w 36"/>
                <a:gd name="T31" fmla="*/ 24 h 30"/>
                <a:gd name="T32" fmla="*/ 0 w 36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30"/>
                  </a:move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" name="Freeform 31"/>
            <p:cNvSpPr>
              <a:spLocks/>
            </p:cNvSpPr>
            <p:nvPr/>
          </p:nvSpPr>
          <p:spPr bwMode="auto">
            <a:xfrm>
              <a:off x="5179" y="1195"/>
              <a:ext cx="36" cy="36"/>
            </a:xfrm>
            <a:custGeom>
              <a:avLst/>
              <a:gdLst>
                <a:gd name="T0" fmla="*/ 0 w 36"/>
                <a:gd name="T1" fmla="*/ 36 h 36"/>
                <a:gd name="T2" fmla="*/ 6 w 36"/>
                <a:gd name="T3" fmla="*/ 30 h 36"/>
                <a:gd name="T4" fmla="*/ 6 w 36"/>
                <a:gd name="T5" fmla="*/ 24 h 36"/>
                <a:gd name="T6" fmla="*/ 12 w 36"/>
                <a:gd name="T7" fmla="*/ 18 h 36"/>
                <a:gd name="T8" fmla="*/ 12 w 36"/>
                <a:gd name="T9" fmla="*/ 12 h 36"/>
                <a:gd name="T10" fmla="*/ 18 w 36"/>
                <a:gd name="T11" fmla="*/ 6 h 36"/>
                <a:gd name="T12" fmla="*/ 24 w 36"/>
                <a:gd name="T13" fmla="*/ 0 h 36"/>
                <a:gd name="T14" fmla="*/ 30 w 36"/>
                <a:gd name="T15" fmla="*/ 0 h 36"/>
                <a:gd name="T16" fmla="*/ 36 w 36"/>
                <a:gd name="T17" fmla="*/ 0 h 36"/>
                <a:gd name="T18" fmla="*/ 36 w 36"/>
                <a:gd name="T19" fmla="*/ 0 h 36"/>
                <a:gd name="T20" fmla="*/ 30 w 36"/>
                <a:gd name="T21" fmla="*/ 6 h 36"/>
                <a:gd name="T22" fmla="*/ 30 w 36"/>
                <a:gd name="T23" fmla="*/ 6 h 36"/>
                <a:gd name="T24" fmla="*/ 24 w 36"/>
                <a:gd name="T25" fmla="*/ 12 h 36"/>
                <a:gd name="T26" fmla="*/ 18 w 36"/>
                <a:gd name="T27" fmla="*/ 18 h 36"/>
                <a:gd name="T28" fmla="*/ 12 w 36"/>
                <a:gd name="T29" fmla="*/ 24 h 36"/>
                <a:gd name="T30" fmla="*/ 6 w 36"/>
                <a:gd name="T31" fmla="*/ 30 h 36"/>
                <a:gd name="T32" fmla="*/ 0 w 36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0" y="36"/>
                  </a:move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" name="Freeform 32"/>
            <p:cNvSpPr>
              <a:spLocks/>
            </p:cNvSpPr>
            <p:nvPr/>
          </p:nvSpPr>
          <p:spPr bwMode="auto">
            <a:xfrm>
              <a:off x="5179" y="1183"/>
              <a:ext cx="12" cy="36"/>
            </a:xfrm>
            <a:custGeom>
              <a:avLst/>
              <a:gdLst>
                <a:gd name="T0" fmla="*/ 12 w 12"/>
                <a:gd name="T1" fmla="*/ 0 h 36"/>
                <a:gd name="T2" fmla="*/ 12 w 12"/>
                <a:gd name="T3" fmla="*/ 0 h 36"/>
                <a:gd name="T4" fmla="*/ 12 w 12"/>
                <a:gd name="T5" fmla="*/ 6 h 36"/>
                <a:gd name="T6" fmla="*/ 12 w 12"/>
                <a:gd name="T7" fmla="*/ 12 h 36"/>
                <a:gd name="T8" fmla="*/ 6 w 12"/>
                <a:gd name="T9" fmla="*/ 18 h 36"/>
                <a:gd name="T10" fmla="*/ 6 w 12"/>
                <a:gd name="T11" fmla="*/ 24 h 36"/>
                <a:gd name="T12" fmla="*/ 0 w 12"/>
                <a:gd name="T13" fmla="*/ 30 h 36"/>
                <a:gd name="T14" fmla="*/ 0 w 12"/>
                <a:gd name="T15" fmla="*/ 30 h 36"/>
                <a:gd name="T16" fmla="*/ 0 w 12"/>
                <a:gd name="T17" fmla="*/ 36 h 36"/>
                <a:gd name="T18" fmla="*/ 0 w 12"/>
                <a:gd name="T19" fmla="*/ 30 h 36"/>
                <a:gd name="T20" fmla="*/ 0 w 12"/>
                <a:gd name="T21" fmla="*/ 24 h 36"/>
                <a:gd name="T22" fmla="*/ 0 w 12"/>
                <a:gd name="T23" fmla="*/ 18 h 36"/>
                <a:gd name="T24" fmla="*/ 0 w 12"/>
                <a:gd name="T25" fmla="*/ 12 h 36"/>
                <a:gd name="T26" fmla="*/ 6 w 12"/>
                <a:gd name="T27" fmla="*/ 6 h 36"/>
                <a:gd name="T28" fmla="*/ 6 w 12"/>
                <a:gd name="T29" fmla="*/ 0 h 36"/>
                <a:gd name="T30" fmla="*/ 12 w 12"/>
                <a:gd name="T31" fmla="*/ 0 h 36"/>
                <a:gd name="T32" fmla="*/ 12 w 1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36"/>
                <a:gd name="T53" fmla="*/ 12 w 1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36">
                  <a:moveTo>
                    <a:pt x="12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" name="Freeform 33"/>
            <p:cNvSpPr>
              <a:spLocks/>
            </p:cNvSpPr>
            <p:nvPr/>
          </p:nvSpPr>
          <p:spPr bwMode="auto">
            <a:xfrm>
              <a:off x="5167" y="1165"/>
              <a:ext cx="12" cy="42"/>
            </a:xfrm>
            <a:custGeom>
              <a:avLst/>
              <a:gdLst>
                <a:gd name="T0" fmla="*/ 12 w 12"/>
                <a:gd name="T1" fmla="*/ 0 h 42"/>
                <a:gd name="T2" fmla="*/ 12 w 12"/>
                <a:gd name="T3" fmla="*/ 6 h 42"/>
                <a:gd name="T4" fmla="*/ 12 w 12"/>
                <a:gd name="T5" fmla="*/ 6 h 42"/>
                <a:gd name="T6" fmla="*/ 12 w 12"/>
                <a:gd name="T7" fmla="*/ 12 h 42"/>
                <a:gd name="T8" fmla="*/ 6 w 12"/>
                <a:gd name="T9" fmla="*/ 18 h 42"/>
                <a:gd name="T10" fmla="*/ 6 w 12"/>
                <a:gd name="T11" fmla="*/ 30 h 42"/>
                <a:gd name="T12" fmla="*/ 6 w 12"/>
                <a:gd name="T13" fmla="*/ 36 h 42"/>
                <a:gd name="T14" fmla="*/ 0 w 12"/>
                <a:gd name="T15" fmla="*/ 36 h 42"/>
                <a:gd name="T16" fmla="*/ 0 w 12"/>
                <a:gd name="T17" fmla="*/ 42 h 42"/>
                <a:gd name="T18" fmla="*/ 0 w 12"/>
                <a:gd name="T19" fmla="*/ 36 h 42"/>
                <a:gd name="T20" fmla="*/ 0 w 12"/>
                <a:gd name="T21" fmla="*/ 30 h 42"/>
                <a:gd name="T22" fmla="*/ 0 w 12"/>
                <a:gd name="T23" fmla="*/ 24 h 42"/>
                <a:gd name="T24" fmla="*/ 0 w 12"/>
                <a:gd name="T25" fmla="*/ 18 h 42"/>
                <a:gd name="T26" fmla="*/ 6 w 12"/>
                <a:gd name="T27" fmla="*/ 12 h 42"/>
                <a:gd name="T28" fmla="*/ 6 w 12"/>
                <a:gd name="T29" fmla="*/ 6 h 42"/>
                <a:gd name="T30" fmla="*/ 12 w 12"/>
                <a:gd name="T31" fmla="*/ 0 h 42"/>
                <a:gd name="T32" fmla="*/ 12 w 12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42"/>
                <a:gd name="T53" fmla="*/ 12 w 12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42">
                  <a:moveTo>
                    <a:pt x="12" y="0"/>
                  </a:move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1" name="Freeform 34"/>
            <p:cNvSpPr>
              <a:spLocks/>
            </p:cNvSpPr>
            <p:nvPr/>
          </p:nvSpPr>
          <p:spPr bwMode="auto">
            <a:xfrm>
              <a:off x="5197" y="1051"/>
              <a:ext cx="42" cy="198"/>
            </a:xfrm>
            <a:custGeom>
              <a:avLst/>
              <a:gdLst>
                <a:gd name="T0" fmla="*/ 36 w 42"/>
                <a:gd name="T1" fmla="*/ 192 h 198"/>
                <a:gd name="T2" fmla="*/ 36 w 42"/>
                <a:gd name="T3" fmla="*/ 192 h 198"/>
                <a:gd name="T4" fmla="*/ 42 w 42"/>
                <a:gd name="T5" fmla="*/ 198 h 198"/>
                <a:gd name="T6" fmla="*/ 42 w 42"/>
                <a:gd name="T7" fmla="*/ 198 h 198"/>
                <a:gd name="T8" fmla="*/ 42 w 42"/>
                <a:gd name="T9" fmla="*/ 198 h 198"/>
                <a:gd name="T10" fmla="*/ 30 w 42"/>
                <a:gd name="T11" fmla="*/ 168 h 198"/>
                <a:gd name="T12" fmla="*/ 18 w 42"/>
                <a:gd name="T13" fmla="*/ 138 h 198"/>
                <a:gd name="T14" fmla="*/ 12 w 42"/>
                <a:gd name="T15" fmla="*/ 114 h 198"/>
                <a:gd name="T16" fmla="*/ 12 w 42"/>
                <a:gd name="T17" fmla="*/ 84 h 198"/>
                <a:gd name="T18" fmla="*/ 6 w 42"/>
                <a:gd name="T19" fmla="*/ 60 h 198"/>
                <a:gd name="T20" fmla="*/ 6 w 42"/>
                <a:gd name="T21" fmla="*/ 36 h 198"/>
                <a:gd name="T22" fmla="*/ 6 w 42"/>
                <a:gd name="T23" fmla="*/ 18 h 198"/>
                <a:gd name="T24" fmla="*/ 12 w 42"/>
                <a:gd name="T25" fmla="*/ 0 h 198"/>
                <a:gd name="T26" fmla="*/ 6 w 42"/>
                <a:gd name="T27" fmla="*/ 12 h 198"/>
                <a:gd name="T28" fmla="*/ 6 w 42"/>
                <a:gd name="T29" fmla="*/ 36 h 198"/>
                <a:gd name="T30" fmla="*/ 0 w 42"/>
                <a:gd name="T31" fmla="*/ 60 h 198"/>
                <a:gd name="T32" fmla="*/ 6 w 42"/>
                <a:gd name="T33" fmla="*/ 90 h 198"/>
                <a:gd name="T34" fmla="*/ 6 w 42"/>
                <a:gd name="T35" fmla="*/ 120 h 198"/>
                <a:gd name="T36" fmla="*/ 12 w 42"/>
                <a:gd name="T37" fmla="*/ 150 h 198"/>
                <a:gd name="T38" fmla="*/ 24 w 42"/>
                <a:gd name="T39" fmla="*/ 174 h 198"/>
                <a:gd name="T40" fmla="*/ 36 w 42"/>
                <a:gd name="T41" fmla="*/ 192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198"/>
                <a:gd name="T65" fmla="*/ 42 w 42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198">
                  <a:moveTo>
                    <a:pt x="36" y="192"/>
                  </a:moveTo>
                  <a:lnTo>
                    <a:pt x="36" y="192"/>
                  </a:lnTo>
                  <a:lnTo>
                    <a:pt x="42" y="198"/>
                  </a:lnTo>
                  <a:lnTo>
                    <a:pt x="30" y="168"/>
                  </a:lnTo>
                  <a:lnTo>
                    <a:pt x="18" y="138"/>
                  </a:lnTo>
                  <a:lnTo>
                    <a:pt x="12" y="114"/>
                  </a:lnTo>
                  <a:lnTo>
                    <a:pt x="12" y="84"/>
                  </a:lnTo>
                  <a:lnTo>
                    <a:pt x="6" y="60"/>
                  </a:lnTo>
                  <a:lnTo>
                    <a:pt x="6" y="36"/>
                  </a:lnTo>
                  <a:lnTo>
                    <a:pt x="6" y="18"/>
                  </a:lnTo>
                  <a:lnTo>
                    <a:pt x="12" y="0"/>
                  </a:lnTo>
                  <a:lnTo>
                    <a:pt x="6" y="12"/>
                  </a:lnTo>
                  <a:lnTo>
                    <a:pt x="6" y="36"/>
                  </a:lnTo>
                  <a:lnTo>
                    <a:pt x="0" y="60"/>
                  </a:lnTo>
                  <a:lnTo>
                    <a:pt x="6" y="90"/>
                  </a:lnTo>
                  <a:lnTo>
                    <a:pt x="6" y="120"/>
                  </a:lnTo>
                  <a:lnTo>
                    <a:pt x="12" y="150"/>
                  </a:lnTo>
                  <a:lnTo>
                    <a:pt x="24" y="174"/>
                  </a:lnTo>
                  <a:lnTo>
                    <a:pt x="36" y="19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2" name="Freeform 35"/>
            <p:cNvSpPr>
              <a:spLocks/>
            </p:cNvSpPr>
            <p:nvPr/>
          </p:nvSpPr>
          <p:spPr bwMode="auto">
            <a:xfrm>
              <a:off x="5203" y="1063"/>
              <a:ext cx="30" cy="30"/>
            </a:xfrm>
            <a:custGeom>
              <a:avLst/>
              <a:gdLst>
                <a:gd name="T0" fmla="*/ 30 w 30"/>
                <a:gd name="T1" fmla="*/ 0 h 30"/>
                <a:gd name="T2" fmla="*/ 30 w 30"/>
                <a:gd name="T3" fmla="*/ 0 h 30"/>
                <a:gd name="T4" fmla="*/ 24 w 30"/>
                <a:gd name="T5" fmla="*/ 0 h 30"/>
                <a:gd name="T6" fmla="*/ 18 w 30"/>
                <a:gd name="T7" fmla="*/ 0 h 30"/>
                <a:gd name="T8" fmla="*/ 18 w 30"/>
                <a:gd name="T9" fmla="*/ 6 h 30"/>
                <a:gd name="T10" fmla="*/ 12 w 30"/>
                <a:gd name="T11" fmla="*/ 12 h 30"/>
                <a:gd name="T12" fmla="*/ 6 w 30"/>
                <a:gd name="T13" fmla="*/ 12 h 30"/>
                <a:gd name="T14" fmla="*/ 0 w 30"/>
                <a:gd name="T15" fmla="*/ 24 h 30"/>
                <a:gd name="T16" fmla="*/ 0 w 30"/>
                <a:gd name="T17" fmla="*/ 30 h 30"/>
                <a:gd name="T18" fmla="*/ 6 w 30"/>
                <a:gd name="T19" fmla="*/ 24 h 30"/>
                <a:gd name="T20" fmla="*/ 6 w 30"/>
                <a:gd name="T21" fmla="*/ 18 h 30"/>
                <a:gd name="T22" fmla="*/ 12 w 30"/>
                <a:gd name="T23" fmla="*/ 18 h 30"/>
                <a:gd name="T24" fmla="*/ 18 w 30"/>
                <a:gd name="T25" fmla="*/ 12 h 30"/>
                <a:gd name="T26" fmla="*/ 24 w 30"/>
                <a:gd name="T27" fmla="*/ 12 h 30"/>
                <a:gd name="T28" fmla="*/ 24 w 30"/>
                <a:gd name="T29" fmla="*/ 6 h 30"/>
                <a:gd name="T30" fmla="*/ 30 w 30"/>
                <a:gd name="T31" fmla="*/ 0 h 30"/>
                <a:gd name="T32" fmla="*/ 30 w 30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0"/>
                <a:gd name="T53" fmla="*/ 30 w 30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0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3" name="Freeform 36"/>
            <p:cNvSpPr>
              <a:spLocks/>
            </p:cNvSpPr>
            <p:nvPr/>
          </p:nvSpPr>
          <p:spPr bwMode="auto">
            <a:xfrm>
              <a:off x="5203" y="1087"/>
              <a:ext cx="30" cy="36"/>
            </a:xfrm>
            <a:custGeom>
              <a:avLst/>
              <a:gdLst>
                <a:gd name="T0" fmla="*/ 30 w 30"/>
                <a:gd name="T1" fmla="*/ 6 h 36"/>
                <a:gd name="T2" fmla="*/ 30 w 30"/>
                <a:gd name="T3" fmla="*/ 0 h 36"/>
                <a:gd name="T4" fmla="*/ 24 w 30"/>
                <a:gd name="T5" fmla="*/ 6 h 36"/>
                <a:gd name="T6" fmla="*/ 24 w 30"/>
                <a:gd name="T7" fmla="*/ 6 h 36"/>
                <a:gd name="T8" fmla="*/ 18 w 30"/>
                <a:gd name="T9" fmla="*/ 12 h 36"/>
                <a:gd name="T10" fmla="*/ 12 w 30"/>
                <a:gd name="T11" fmla="*/ 18 h 36"/>
                <a:gd name="T12" fmla="*/ 6 w 30"/>
                <a:gd name="T13" fmla="*/ 24 h 36"/>
                <a:gd name="T14" fmla="*/ 0 w 30"/>
                <a:gd name="T15" fmla="*/ 30 h 36"/>
                <a:gd name="T16" fmla="*/ 0 w 30"/>
                <a:gd name="T17" fmla="*/ 36 h 36"/>
                <a:gd name="T18" fmla="*/ 0 w 30"/>
                <a:gd name="T19" fmla="*/ 36 h 36"/>
                <a:gd name="T20" fmla="*/ 6 w 30"/>
                <a:gd name="T21" fmla="*/ 30 h 36"/>
                <a:gd name="T22" fmla="*/ 12 w 30"/>
                <a:gd name="T23" fmla="*/ 30 h 36"/>
                <a:gd name="T24" fmla="*/ 18 w 30"/>
                <a:gd name="T25" fmla="*/ 24 h 36"/>
                <a:gd name="T26" fmla="*/ 24 w 30"/>
                <a:gd name="T27" fmla="*/ 18 h 36"/>
                <a:gd name="T28" fmla="*/ 30 w 30"/>
                <a:gd name="T29" fmla="*/ 12 h 36"/>
                <a:gd name="T30" fmla="*/ 30 w 30"/>
                <a:gd name="T31" fmla="*/ 6 h 36"/>
                <a:gd name="T32" fmla="*/ 30 w 30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30" y="6"/>
                  </a:move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24"/>
                  </a:lnTo>
                  <a:lnTo>
                    <a:pt x="24" y="18"/>
                  </a:lnTo>
                  <a:lnTo>
                    <a:pt x="30" y="12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4" name="Freeform 37"/>
            <p:cNvSpPr>
              <a:spLocks/>
            </p:cNvSpPr>
            <p:nvPr/>
          </p:nvSpPr>
          <p:spPr bwMode="auto">
            <a:xfrm>
              <a:off x="5203" y="1111"/>
              <a:ext cx="36" cy="30"/>
            </a:xfrm>
            <a:custGeom>
              <a:avLst/>
              <a:gdLst>
                <a:gd name="T0" fmla="*/ 36 w 36"/>
                <a:gd name="T1" fmla="*/ 0 h 30"/>
                <a:gd name="T2" fmla="*/ 36 w 36"/>
                <a:gd name="T3" fmla="*/ 0 h 30"/>
                <a:gd name="T4" fmla="*/ 30 w 36"/>
                <a:gd name="T5" fmla="*/ 0 h 30"/>
                <a:gd name="T6" fmla="*/ 24 w 36"/>
                <a:gd name="T7" fmla="*/ 6 h 30"/>
                <a:gd name="T8" fmla="*/ 18 w 36"/>
                <a:gd name="T9" fmla="*/ 6 h 30"/>
                <a:gd name="T10" fmla="*/ 12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0 w 36"/>
                <a:gd name="T19" fmla="*/ 30 h 30"/>
                <a:gd name="T20" fmla="*/ 6 w 36"/>
                <a:gd name="T21" fmla="*/ 30 h 30"/>
                <a:gd name="T22" fmla="*/ 12 w 36"/>
                <a:gd name="T23" fmla="*/ 24 h 30"/>
                <a:gd name="T24" fmla="*/ 24 w 36"/>
                <a:gd name="T25" fmla="*/ 18 h 30"/>
                <a:gd name="T26" fmla="*/ 30 w 36"/>
                <a:gd name="T27" fmla="*/ 12 h 30"/>
                <a:gd name="T28" fmla="*/ 36 w 36"/>
                <a:gd name="T29" fmla="*/ 6 h 30"/>
                <a:gd name="T30" fmla="*/ 36 w 36"/>
                <a:gd name="T31" fmla="*/ 6 h 30"/>
                <a:gd name="T32" fmla="*/ 36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0"/>
                  </a:moveTo>
                  <a:lnTo>
                    <a:pt x="36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24" y="18"/>
                  </a:lnTo>
                  <a:lnTo>
                    <a:pt x="30" y="12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5" name="Freeform 38"/>
            <p:cNvSpPr>
              <a:spLocks/>
            </p:cNvSpPr>
            <p:nvPr/>
          </p:nvSpPr>
          <p:spPr bwMode="auto">
            <a:xfrm>
              <a:off x="5209" y="1147"/>
              <a:ext cx="36" cy="30"/>
            </a:xfrm>
            <a:custGeom>
              <a:avLst/>
              <a:gdLst>
                <a:gd name="T0" fmla="*/ 36 w 36"/>
                <a:gd name="T1" fmla="*/ 6 h 30"/>
                <a:gd name="T2" fmla="*/ 30 w 36"/>
                <a:gd name="T3" fmla="*/ 0 h 30"/>
                <a:gd name="T4" fmla="*/ 24 w 36"/>
                <a:gd name="T5" fmla="*/ 6 h 30"/>
                <a:gd name="T6" fmla="*/ 24 w 36"/>
                <a:gd name="T7" fmla="*/ 6 h 30"/>
                <a:gd name="T8" fmla="*/ 18 w 36"/>
                <a:gd name="T9" fmla="*/ 12 h 30"/>
                <a:gd name="T10" fmla="*/ 6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0 w 36"/>
                <a:gd name="T19" fmla="*/ 30 h 30"/>
                <a:gd name="T20" fmla="*/ 6 w 36"/>
                <a:gd name="T21" fmla="*/ 24 h 30"/>
                <a:gd name="T22" fmla="*/ 12 w 36"/>
                <a:gd name="T23" fmla="*/ 24 h 30"/>
                <a:gd name="T24" fmla="*/ 18 w 36"/>
                <a:gd name="T25" fmla="*/ 18 h 30"/>
                <a:gd name="T26" fmla="*/ 24 w 36"/>
                <a:gd name="T27" fmla="*/ 12 h 30"/>
                <a:gd name="T28" fmla="*/ 30 w 36"/>
                <a:gd name="T29" fmla="*/ 12 h 30"/>
                <a:gd name="T30" fmla="*/ 30 w 36"/>
                <a:gd name="T31" fmla="*/ 6 h 30"/>
                <a:gd name="T32" fmla="*/ 36 w 36"/>
                <a:gd name="T33" fmla="*/ 6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6"/>
                  </a:move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0" y="6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6" name="Freeform 39"/>
            <p:cNvSpPr>
              <a:spLocks/>
            </p:cNvSpPr>
            <p:nvPr/>
          </p:nvSpPr>
          <p:spPr bwMode="auto">
            <a:xfrm>
              <a:off x="5209" y="1171"/>
              <a:ext cx="36" cy="18"/>
            </a:xfrm>
            <a:custGeom>
              <a:avLst/>
              <a:gdLst>
                <a:gd name="T0" fmla="*/ 36 w 36"/>
                <a:gd name="T1" fmla="*/ 0 h 18"/>
                <a:gd name="T2" fmla="*/ 30 w 36"/>
                <a:gd name="T3" fmla="*/ 0 h 18"/>
                <a:gd name="T4" fmla="*/ 30 w 36"/>
                <a:gd name="T5" fmla="*/ 0 h 18"/>
                <a:gd name="T6" fmla="*/ 24 w 36"/>
                <a:gd name="T7" fmla="*/ 0 h 18"/>
                <a:gd name="T8" fmla="*/ 18 w 36"/>
                <a:gd name="T9" fmla="*/ 0 h 18"/>
                <a:gd name="T10" fmla="*/ 12 w 36"/>
                <a:gd name="T11" fmla="*/ 6 h 18"/>
                <a:gd name="T12" fmla="*/ 6 w 36"/>
                <a:gd name="T13" fmla="*/ 6 h 18"/>
                <a:gd name="T14" fmla="*/ 6 w 36"/>
                <a:gd name="T15" fmla="*/ 12 h 18"/>
                <a:gd name="T16" fmla="*/ 0 w 36"/>
                <a:gd name="T17" fmla="*/ 18 h 18"/>
                <a:gd name="T18" fmla="*/ 6 w 36"/>
                <a:gd name="T19" fmla="*/ 18 h 18"/>
                <a:gd name="T20" fmla="*/ 12 w 36"/>
                <a:gd name="T21" fmla="*/ 18 h 18"/>
                <a:gd name="T22" fmla="*/ 18 w 36"/>
                <a:gd name="T23" fmla="*/ 12 h 18"/>
                <a:gd name="T24" fmla="*/ 18 w 36"/>
                <a:gd name="T25" fmla="*/ 12 h 18"/>
                <a:gd name="T26" fmla="*/ 24 w 36"/>
                <a:gd name="T27" fmla="*/ 12 h 18"/>
                <a:gd name="T28" fmla="*/ 30 w 36"/>
                <a:gd name="T29" fmla="*/ 6 h 18"/>
                <a:gd name="T30" fmla="*/ 36 w 36"/>
                <a:gd name="T31" fmla="*/ 6 h 18"/>
                <a:gd name="T32" fmla="*/ 36 w 3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36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7" name="Freeform 40"/>
            <p:cNvSpPr>
              <a:spLocks/>
            </p:cNvSpPr>
            <p:nvPr/>
          </p:nvSpPr>
          <p:spPr bwMode="auto">
            <a:xfrm>
              <a:off x="5221" y="1207"/>
              <a:ext cx="24" cy="12"/>
            </a:xfrm>
            <a:custGeom>
              <a:avLst/>
              <a:gdLst>
                <a:gd name="T0" fmla="*/ 24 w 24"/>
                <a:gd name="T1" fmla="*/ 0 h 12"/>
                <a:gd name="T2" fmla="*/ 24 w 24"/>
                <a:gd name="T3" fmla="*/ 0 h 12"/>
                <a:gd name="T4" fmla="*/ 24 w 24"/>
                <a:gd name="T5" fmla="*/ 0 h 12"/>
                <a:gd name="T6" fmla="*/ 18 w 24"/>
                <a:gd name="T7" fmla="*/ 0 h 12"/>
                <a:gd name="T8" fmla="*/ 12 w 24"/>
                <a:gd name="T9" fmla="*/ 0 h 12"/>
                <a:gd name="T10" fmla="*/ 6 w 24"/>
                <a:gd name="T11" fmla="*/ 6 h 12"/>
                <a:gd name="T12" fmla="*/ 6 w 24"/>
                <a:gd name="T13" fmla="*/ 6 h 12"/>
                <a:gd name="T14" fmla="*/ 0 w 24"/>
                <a:gd name="T15" fmla="*/ 12 h 12"/>
                <a:gd name="T16" fmla="*/ 0 w 24"/>
                <a:gd name="T17" fmla="*/ 12 h 12"/>
                <a:gd name="T18" fmla="*/ 6 w 24"/>
                <a:gd name="T19" fmla="*/ 12 h 12"/>
                <a:gd name="T20" fmla="*/ 6 w 24"/>
                <a:gd name="T21" fmla="*/ 12 h 12"/>
                <a:gd name="T22" fmla="*/ 12 w 24"/>
                <a:gd name="T23" fmla="*/ 12 h 12"/>
                <a:gd name="T24" fmla="*/ 18 w 24"/>
                <a:gd name="T25" fmla="*/ 6 h 12"/>
                <a:gd name="T26" fmla="*/ 18 w 24"/>
                <a:gd name="T27" fmla="*/ 6 h 12"/>
                <a:gd name="T28" fmla="*/ 24 w 24"/>
                <a:gd name="T29" fmla="*/ 6 h 12"/>
                <a:gd name="T30" fmla="*/ 24 w 24"/>
                <a:gd name="T31" fmla="*/ 0 h 12"/>
                <a:gd name="T32" fmla="*/ 24 w 24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8" name="Freeform 41"/>
            <p:cNvSpPr>
              <a:spLocks/>
            </p:cNvSpPr>
            <p:nvPr/>
          </p:nvSpPr>
          <p:spPr bwMode="auto">
            <a:xfrm>
              <a:off x="5227" y="1225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2 w 18"/>
                <a:gd name="T3" fmla="*/ 0 h 12"/>
                <a:gd name="T4" fmla="*/ 12 w 18"/>
                <a:gd name="T5" fmla="*/ 0 h 12"/>
                <a:gd name="T6" fmla="*/ 12 w 18"/>
                <a:gd name="T7" fmla="*/ 0 h 12"/>
                <a:gd name="T8" fmla="*/ 6 w 18"/>
                <a:gd name="T9" fmla="*/ 0 h 12"/>
                <a:gd name="T10" fmla="*/ 6 w 18"/>
                <a:gd name="T11" fmla="*/ 0 h 12"/>
                <a:gd name="T12" fmla="*/ 0 w 18"/>
                <a:gd name="T13" fmla="*/ 6 h 12"/>
                <a:gd name="T14" fmla="*/ 0 w 18"/>
                <a:gd name="T15" fmla="*/ 6 h 12"/>
                <a:gd name="T16" fmla="*/ 0 w 18"/>
                <a:gd name="T17" fmla="*/ 12 h 12"/>
                <a:gd name="T18" fmla="*/ 0 w 18"/>
                <a:gd name="T19" fmla="*/ 6 h 12"/>
                <a:gd name="T20" fmla="*/ 6 w 18"/>
                <a:gd name="T21" fmla="*/ 6 h 12"/>
                <a:gd name="T22" fmla="*/ 6 w 18"/>
                <a:gd name="T23" fmla="*/ 6 h 12"/>
                <a:gd name="T24" fmla="*/ 12 w 18"/>
                <a:gd name="T25" fmla="*/ 6 h 12"/>
                <a:gd name="T26" fmla="*/ 12 w 18"/>
                <a:gd name="T27" fmla="*/ 0 h 12"/>
                <a:gd name="T28" fmla="*/ 18 w 18"/>
                <a:gd name="T29" fmla="*/ 0 h 12"/>
                <a:gd name="T30" fmla="*/ 18 w 18"/>
                <a:gd name="T31" fmla="*/ 0 h 12"/>
                <a:gd name="T32" fmla="*/ 18 w 18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18" y="0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9" name="Freeform 42"/>
            <p:cNvSpPr>
              <a:spLocks/>
            </p:cNvSpPr>
            <p:nvPr/>
          </p:nvSpPr>
          <p:spPr bwMode="auto">
            <a:xfrm>
              <a:off x="5203" y="1075"/>
              <a:ext cx="30" cy="36"/>
            </a:xfrm>
            <a:custGeom>
              <a:avLst/>
              <a:gdLst>
                <a:gd name="T0" fmla="*/ 30 w 30"/>
                <a:gd name="T1" fmla="*/ 6 h 36"/>
                <a:gd name="T2" fmla="*/ 30 w 30"/>
                <a:gd name="T3" fmla="*/ 0 h 36"/>
                <a:gd name="T4" fmla="*/ 24 w 30"/>
                <a:gd name="T5" fmla="*/ 0 h 36"/>
                <a:gd name="T6" fmla="*/ 18 w 30"/>
                <a:gd name="T7" fmla="*/ 6 h 36"/>
                <a:gd name="T8" fmla="*/ 18 w 30"/>
                <a:gd name="T9" fmla="*/ 12 h 36"/>
                <a:gd name="T10" fmla="*/ 12 w 30"/>
                <a:gd name="T11" fmla="*/ 12 h 36"/>
                <a:gd name="T12" fmla="*/ 6 w 30"/>
                <a:gd name="T13" fmla="*/ 18 h 36"/>
                <a:gd name="T14" fmla="*/ 0 w 30"/>
                <a:gd name="T15" fmla="*/ 30 h 36"/>
                <a:gd name="T16" fmla="*/ 0 w 30"/>
                <a:gd name="T17" fmla="*/ 36 h 36"/>
                <a:gd name="T18" fmla="*/ 0 w 30"/>
                <a:gd name="T19" fmla="*/ 30 h 36"/>
                <a:gd name="T20" fmla="*/ 6 w 30"/>
                <a:gd name="T21" fmla="*/ 30 h 36"/>
                <a:gd name="T22" fmla="*/ 12 w 30"/>
                <a:gd name="T23" fmla="*/ 24 h 36"/>
                <a:gd name="T24" fmla="*/ 18 w 30"/>
                <a:gd name="T25" fmla="*/ 18 h 36"/>
                <a:gd name="T26" fmla="*/ 24 w 30"/>
                <a:gd name="T27" fmla="*/ 12 h 36"/>
                <a:gd name="T28" fmla="*/ 30 w 30"/>
                <a:gd name="T29" fmla="*/ 12 h 36"/>
                <a:gd name="T30" fmla="*/ 30 w 30"/>
                <a:gd name="T31" fmla="*/ 6 h 36"/>
                <a:gd name="T32" fmla="*/ 30 w 30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30" y="6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0" name="Freeform 43"/>
            <p:cNvSpPr>
              <a:spLocks/>
            </p:cNvSpPr>
            <p:nvPr/>
          </p:nvSpPr>
          <p:spPr bwMode="auto">
            <a:xfrm>
              <a:off x="5203" y="1051"/>
              <a:ext cx="24" cy="24"/>
            </a:xfrm>
            <a:custGeom>
              <a:avLst/>
              <a:gdLst>
                <a:gd name="T0" fmla="*/ 24 w 24"/>
                <a:gd name="T1" fmla="*/ 0 h 24"/>
                <a:gd name="T2" fmla="*/ 24 w 24"/>
                <a:gd name="T3" fmla="*/ 0 h 24"/>
                <a:gd name="T4" fmla="*/ 24 w 24"/>
                <a:gd name="T5" fmla="*/ 0 h 24"/>
                <a:gd name="T6" fmla="*/ 18 w 24"/>
                <a:gd name="T7" fmla="*/ 0 h 24"/>
                <a:gd name="T8" fmla="*/ 12 w 24"/>
                <a:gd name="T9" fmla="*/ 0 h 24"/>
                <a:gd name="T10" fmla="*/ 12 w 24"/>
                <a:gd name="T11" fmla="*/ 6 h 24"/>
                <a:gd name="T12" fmla="*/ 6 w 24"/>
                <a:gd name="T13" fmla="*/ 12 h 24"/>
                <a:gd name="T14" fmla="*/ 0 w 24"/>
                <a:gd name="T15" fmla="*/ 18 h 24"/>
                <a:gd name="T16" fmla="*/ 0 w 24"/>
                <a:gd name="T17" fmla="*/ 24 h 24"/>
                <a:gd name="T18" fmla="*/ 6 w 24"/>
                <a:gd name="T19" fmla="*/ 18 h 24"/>
                <a:gd name="T20" fmla="*/ 6 w 24"/>
                <a:gd name="T21" fmla="*/ 18 h 24"/>
                <a:gd name="T22" fmla="*/ 12 w 24"/>
                <a:gd name="T23" fmla="*/ 12 h 24"/>
                <a:gd name="T24" fmla="*/ 18 w 24"/>
                <a:gd name="T25" fmla="*/ 12 h 24"/>
                <a:gd name="T26" fmla="*/ 18 w 24"/>
                <a:gd name="T27" fmla="*/ 6 h 24"/>
                <a:gd name="T28" fmla="*/ 24 w 24"/>
                <a:gd name="T29" fmla="*/ 6 h 24"/>
                <a:gd name="T30" fmla="*/ 24 w 24"/>
                <a:gd name="T31" fmla="*/ 0 h 24"/>
                <a:gd name="T32" fmla="*/ 24 w 2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1" name="Freeform 44"/>
            <p:cNvSpPr>
              <a:spLocks/>
            </p:cNvSpPr>
            <p:nvPr/>
          </p:nvSpPr>
          <p:spPr bwMode="auto">
            <a:xfrm>
              <a:off x="5203" y="1135"/>
              <a:ext cx="36" cy="30"/>
            </a:xfrm>
            <a:custGeom>
              <a:avLst/>
              <a:gdLst>
                <a:gd name="T0" fmla="*/ 36 w 36"/>
                <a:gd name="T1" fmla="*/ 0 h 30"/>
                <a:gd name="T2" fmla="*/ 36 w 36"/>
                <a:gd name="T3" fmla="*/ 0 h 30"/>
                <a:gd name="T4" fmla="*/ 30 w 36"/>
                <a:gd name="T5" fmla="*/ 0 h 30"/>
                <a:gd name="T6" fmla="*/ 24 w 36"/>
                <a:gd name="T7" fmla="*/ 6 h 30"/>
                <a:gd name="T8" fmla="*/ 18 w 36"/>
                <a:gd name="T9" fmla="*/ 6 h 30"/>
                <a:gd name="T10" fmla="*/ 12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6 w 36"/>
                <a:gd name="T19" fmla="*/ 24 h 30"/>
                <a:gd name="T20" fmla="*/ 6 w 36"/>
                <a:gd name="T21" fmla="*/ 24 h 30"/>
                <a:gd name="T22" fmla="*/ 12 w 36"/>
                <a:gd name="T23" fmla="*/ 18 h 30"/>
                <a:gd name="T24" fmla="*/ 24 w 36"/>
                <a:gd name="T25" fmla="*/ 18 h 30"/>
                <a:gd name="T26" fmla="*/ 24 w 36"/>
                <a:gd name="T27" fmla="*/ 12 h 30"/>
                <a:gd name="T28" fmla="*/ 30 w 36"/>
                <a:gd name="T29" fmla="*/ 6 h 30"/>
                <a:gd name="T30" fmla="*/ 36 w 36"/>
                <a:gd name="T31" fmla="*/ 6 h 30"/>
                <a:gd name="T32" fmla="*/ 36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0"/>
                  </a:moveTo>
                  <a:lnTo>
                    <a:pt x="36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2" name="Freeform 45"/>
            <p:cNvSpPr>
              <a:spLocks/>
            </p:cNvSpPr>
            <p:nvPr/>
          </p:nvSpPr>
          <p:spPr bwMode="auto">
            <a:xfrm>
              <a:off x="5215" y="1189"/>
              <a:ext cx="30" cy="18"/>
            </a:xfrm>
            <a:custGeom>
              <a:avLst/>
              <a:gdLst>
                <a:gd name="T0" fmla="*/ 30 w 30"/>
                <a:gd name="T1" fmla="*/ 0 h 18"/>
                <a:gd name="T2" fmla="*/ 30 w 30"/>
                <a:gd name="T3" fmla="*/ 0 h 18"/>
                <a:gd name="T4" fmla="*/ 24 w 30"/>
                <a:gd name="T5" fmla="*/ 0 h 18"/>
                <a:gd name="T6" fmla="*/ 18 w 30"/>
                <a:gd name="T7" fmla="*/ 0 h 18"/>
                <a:gd name="T8" fmla="*/ 12 w 30"/>
                <a:gd name="T9" fmla="*/ 0 h 18"/>
                <a:gd name="T10" fmla="*/ 12 w 30"/>
                <a:gd name="T11" fmla="*/ 6 h 18"/>
                <a:gd name="T12" fmla="*/ 6 w 30"/>
                <a:gd name="T13" fmla="*/ 12 h 18"/>
                <a:gd name="T14" fmla="*/ 0 w 30"/>
                <a:gd name="T15" fmla="*/ 12 h 18"/>
                <a:gd name="T16" fmla="*/ 0 w 30"/>
                <a:gd name="T17" fmla="*/ 18 h 18"/>
                <a:gd name="T18" fmla="*/ 0 w 30"/>
                <a:gd name="T19" fmla="*/ 18 h 18"/>
                <a:gd name="T20" fmla="*/ 6 w 30"/>
                <a:gd name="T21" fmla="*/ 12 h 18"/>
                <a:gd name="T22" fmla="*/ 12 w 30"/>
                <a:gd name="T23" fmla="*/ 12 h 18"/>
                <a:gd name="T24" fmla="*/ 18 w 30"/>
                <a:gd name="T25" fmla="*/ 12 h 18"/>
                <a:gd name="T26" fmla="*/ 24 w 30"/>
                <a:gd name="T27" fmla="*/ 6 h 18"/>
                <a:gd name="T28" fmla="*/ 24 w 30"/>
                <a:gd name="T29" fmla="*/ 6 h 18"/>
                <a:gd name="T30" fmla="*/ 30 w 30"/>
                <a:gd name="T31" fmla="*/ 0 h 18"/>
                <a:gd name="T32" fmla="*/ 3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3" name="Freeform 46"/>
            <p:cNvSpPr>
              <a:spLocks/>
            </p:cNvSpPr>
            <p:nvPr/>
          </p:nvSpPr>
          <p:spPr bwMode="auto">
            <a:xfrm>
              <a:off x="5203" y="1033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0 h 30"/>
                <a:gd name="T8" fmla="*/ 0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6 w 6"/>
                <a:gd name="T15" fmla="*/ 18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4" name="Freeform 47"/>
            <p:cNvSpPr>
              <a:spLocks/>
            </p:cNvSpPr>
            <p:nvPr/>
          </p:nvSpPr>
          <p:spPr bwMode="auto">
            <a:xfrm>
              <a:off x="5167" y="1051"/>
              <a:ext cx="36" cy="42"/>
            </a:xfrm>
            <a:custGeom>
              <a:avLst/>
              <a:gdLst>
                <a:gd name="T0" fmla="*/ 36 w 36"/>
                <a:gd name="T1" fmla="*/ 42 h 42"/>
                <a:gd name="T2" fmla="*/ 30 w 36"/>
                <a:gd name="T3" fmla="*/ 36 h 42"/>
                <a:gd name="T4" fmla="*/ 30 w 36"/>
                <a:gd name="T5" fmla="*/ 30 h 42"/>
                <a:gd name="T6" fmla="*/ 24 w 36"/>
                <a:gd name="T7" fmla="*/ 24 h 42"/>
                <a:gd name="T8" fmla="*/ 18 w 36"/>
                <a:gd name="T9" fmla="*/ 18 h 42"/>
                <a:gd name="T10" fmla="*/ 12 w 36"/>
                <a:gd name="T11" fmla="*/ 12 h 42"/>
                <a:gd name="T12" fmla="*/ 12 w 36"/>
                <a:gd name="T13" fmla="*/ 6 h 42"/>
                <a:gd name="T14" fmla="*/ 6 w 36"/>
                <a:gd name="T15" fmla="*/ 0 h 42"/>
                <a:gd name="T16" fmla="*/ 6 w 36"/>
                <a:gd name="T17" fmla="*/ 0 h 42"/>
                <a:gd name="T18" fmla="*/ 0 w 36"/>
                <a:gd name="T19" fmla="*/ 6 h 42"/>
                <a:gd name="T20" fmla="*/ 6 w 36"/>
                <a:gd name="T21" fmla="*/ 12 h 42"/>
                <a:gd name="T22" fmla="*/ 12 w 36"/>
                <a:gd name="T23" fmla="*/ 18 h 42"/>
                <a:gd name="T24" fmla="*/ 18 w 36"/>
                <a:gd name="T25" fmla="*/ 24 h 42"/>
                <a:gd name="T26" fmla="*/ 24 w 36"/>
                <a:gd name="T27" fmla="*/ 30 h 42"/>
                <a:gd name="T28" fmla="*/ 30 w 36"/>
                <a:gd name="T29" fmla="*/ 36 h 42"/>
                <a:gd name="T30" fmla="*/ 30 w 36"/>
                <a:gd name="T31" fmla="*/ 42 h 42"/>
                <a:gd name="T32" fmla="*/ 36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36" y="42"/>
                  </a:moveTo>
                  <a:lnTo>
                    <a:pt x="30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0" y="42"/>
                  </a:lnTo>
                  <a:lnTo>
                    <a:pt x="36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5" name="Freeform 48"/>
            <p:cNvSpPr>
              <a:spLocks/>
            </p:cNvSpPr>
            <p:nvPr/>
          </p:nvSpPr>
          <p:spPr bwMode="auto">
            <a:xfrm>
              <a:off x="5167" y="1069"/>
              <a:ext cx="36" cy="42"/>
            </a:xfrm>
            <a:custGeom>
              <a:avLst/>
              <a:gdLst>
                <a:gd name="T0" fmla="*/ 36 w 36"/>
                <a:gd name="T1" fmla="*/ 42 h 42"/>
                <a:gd name="T2" fmla="*/ 30 w 36"/>
                <a:gd name="T3" fmla="*/ 36 h 42"/>
                <a:gd name="T4" fmla="*/ 30 w 36"/>
                <a:gd name="T5" fmla="*/ 30 h 42"/>
                <a:gd name="T6" fmla="*/ 24 w 36"/>
                <a:gd name="T7" fmla="*/ 24 h 42"/>
                <a:gd name="T8" fmla="*/ 18 w 36"/>
                <a:gd name="T9" fmla="*/ 12 h 42"/>
                <a:gd name="T10" fmla="*/ 12 w 36"/>
                <a:gd name="T11" fmla="*/ 6 h 42"/>
                <a:gd name="T12" fmla="*/ 6 w 36"/>
                <a:gd name="T13" fmla="*/ 6 h 42"/>
                <a:gd name="T14" fmla="*/ 6 w 36"/>
                <a:gd name="T15" fmla="*/ 0 h 42"/>
                <a:gd name="T16" fmla="*/ 0 w 36"/>
                <a:gd name="T17" fmla="*/ 0 h 42"/>
                <a:gd name="T18" fmla="*/ 0 w 36"/>
                <a:gd name="T19" fmla="*/ 6 h 42"/>
                <a:gd name="T20" fmla="*/ 6 w 36"/>
                <a:gd name="T21" fmla="*/ 12 h 42"/>
                <a:gd name="T22" fmla="*/ 12 w 36"/>
                <a:gd name="T23" fmla="*/ 18 h 42"/>
                <a:gd name="T24" fmla="*/ 18 w 36"/>
                <a:gd name="T25" fmla="*/ 24 h 42"/>
                <a:gd name="T26" fmla="*/ 24 w 36"/>
                <a:gd name="T27" fmla="*/ 30 h 42"/>
                <a:gd name="T28" fmla="*/ 30 w 36"/>
                <a:gd name="T29" fmla="*/ 36 h 42"/>
                <a:gd name="T30" fmla="*/ 30 w 36"/>
                <a:gd name="T31" fmla="*/ 36 h 42"/>
                <a:gd name="T32" fmla="*/ 36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36" y="42"/>
                  </a:moveTo>
                  <a:lnTo>
                    <a:pt x="30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6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6" name="Freeform 49"/>
            <p:cNvSpPr>
              <a:spLocks/>
            </p:cNvSpPr>
            <p:nvPr/>
          </p:nvSpPr>
          <p:spPr bwMode="auto">
            <a:xfrm>
              <a:off x="5167" y="1093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30 w 36"/>
                <a:gd name="T3" fmla="*/ 30 h 36"/>
                <a:gd name="T4" fmla="*/ 30 w 36"/>
                <a:gd name="T5" fmla="*/ 24 h 36"/>
                <a:gd name="T6" fmla="*/ 24 w 36"/>
                <a:gd name="T7" fmla="*/ 12 h 36"/>
                <a:gd name="T8" fmla="*/ 18 w 36"/>
                <a:gd name="T9" fmla="*/ 12 h 36"/>
                <a:gd name="T10" fmla="*/ 12 w 36"/>
                <a:gd name="T11" fmla="*/ 6 h 36"/>
                <a:gd name="T12" fmla="*/ 6 w 36"/>
                <a:gd name="T13" fmla="*/ 0 h 36"/>
                <a:gd name="T14" fmla="*/ 0 w 36"/>
                <a:gd name="T15" fmla="*/ 0 h 36"/>
                <a:gd name="T16" fmla="*/ 0 w 36"/>
                <a:gd name="T17" fmla="*/ 0 h 36"/>
                <a:gd name="T18" fmla="*/ 0 w 36"/>
                <a:gd name="T19" fmla="*/ 0 h 36"/>
                <a:gd name="T20" fmla="*/ 6 w 36"/>
                <a:gd name="T21" fmla="*/ 6 h 36"/>
                <a:gd name="T22" fmla="*/ 6 w 36"/>
                <a:gd name="T23" fmla="*/ 12 h 36"/>
                <a:gd name="T24" fmla="*/ 18 w 36"/>
                <a:gd name="T25" fmla="*/ 18 h 36"/>
                <a:gd name="T26" fmla="*/ 24 w 36"/>
                <a:gd name="T27" fmla="*/ 18 h 36"/>
                <a:gd name="T28" fmla="*/ 30 w 36"/>
                <a:gd name="T29" fmla="*/ 24 h 36"/>
                <a:gd name="T30" fmla="*/ 30 w 36"/>
                <a:gd name="T31" fmla="*/ 30 h 36"/>
                <a:gd name="T32" fmla="*/ 36 w 36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36" y="36"/>
                  </a:moveTo>
                  <a:lnTo>
                    <a:pt x="30" y="30"/>
                  </a:lnTo>
                  <a:lnTo>
                    <a:pt x="30" y="24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7" name="Freeform 50"/>
            <p:cNvSpPr>
              <a:spLocks/>
            </p:cNvSpPr>
            <p:nvPr/>
          </p:nvSpPr>
          <p:spPr bwMode="auto">
            <a:xfrm>
              <a:off x="5173" y="1117"/>
              <a:ext cx="30" cy="24"/>
            </a:xfrm>
            <a:custGeom>
              <a:avLst/>
              <a:gdLst>
                <a:gd name="T0" fmla="*/ 30 w 30"/>
                <a:gd name="T1" fmla="*/ 24 h 24"/>
                <a:gd name="T2" fmla="*/ 30 w 30"/>
                <a:gd name="T3" fmla="*/ 24 h 24"/>
                <a:gd name="T4" fmla="*/ 24 w 30"/>
                <a:gd name="T5" fmla="*/ 18 h 24"/>
                <a:gd name="T6" fmla="*/ 18 w 30"/>
                <a:gd name="T7" fmla="*/ 12 h 24"/>
                <a:gd name="T8" fmla="*/ 12 w 30"/>
                <a:gd name="T9" fmla="*/ 6 h 24"/>
                <a:gd name="T10" fmla="*/ 6 w 30"/>
                <a:gd name="T11" fmla="*/ 0 h 24"/>
                <a:gd name="T12" fmla="*/ 0 w 30"/>
                <a:gd name="T13" fmla="*/ 0 h 24"/>
                <a:gd name="T14" fmla="*/ 0 w 30"/>
                <a:gd name="T15" fmla="*/ 0 h 24"/>
                <a:gd name="T16" fmla="*/ 0 w 30"/>
                <a:gd name="T17" fmla="*/ 0 h 24"/>
                <a:gd name="T18" fmla="*/ 0 w 30"/>
                <a:gd name="T19" fmla="*/ 6 h 24"/>
                <a:gd name="T20" fmla="*/ 0 w 30"/>
                <a:gd name="T21" fmla="*/ 6 h 24"/>
                <a:gd name="T22" fmla="*/ 6 w 30"/>
                <a:gd name="T23" fmla="*/ 12 h 24"/>
                <a:gd name="T24" fmla="*/ 12 w 30"/>
                <a:gd name="T25" fmla="*/ 12 h 24"/>
                <a:gd name="T26" fmla="*/ 18 w 30"/>
                <a:gd name="T27" fmla="*/ 18 h 24"/>
                <a:gd name="T28" fmla="*/ 24 w 30"/>
                <a:gd name="T29" fmla="*/ 18 h 24"/>
                <a:gd name="T30" fmla="*/ 30 w 30"/>
                <a:gd name="T31" fmla="*/ 24 h 24"/>
                <a:gd name="T32" fmla="*/ 30 w 30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30" y="24"/>
                  </a:move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8" name="Freeform 51"/>
            <p:cNvSpPr>
              <a:spLocks/>
            </p:cNvSpPr>
            <p:nvPr/>
          </p:nvSpPr>
          <p:spPr bwMode="auto">
            <a:xfrm>
              <a:off x="5173" y="1135"/>
              <a:ext cx="36" cy="24"/>
            </a:xfrm>
            <a:custGeom>
              <a:avLst/>
              <a:gdLst>
                <a:gd name="T0" fmla="*/ 36 w 36"/>
                <a:gd name="T1" fmla="*/ 24 h 24"/>
                <a:gd name="T2" fmla="*/ 30 w 36"/>
                <a:gd name="T3" fmla="*/ 24 h 24"/>
                <a:gd name="T4" fmla="*/ 24 w 36"/>
                <a:gd name="T5" fmla="*/ 18 h 24"/>
                <a:gd name="T6" fmla="*/ 18 w 36"/>
                <a:gd name="T7" fmla="*/ 12 h 24"/>
                <a:gd name="T8" fmla="*/ 12 w 36"/>
                <a:gd name="T9" fmla="*/ 12 h 24"/>
                <a:gd name="T10" fmla="*/ 6 w 36"/>
                <a:gd name="T11" fmla="*/ 6 h 24"/>
                <a:gd name="T12" fmla="*/ 6 w 36"/>
                <a:gd name="T13" fmla="*/ 6 h 24"/>
                <a:gd name="T14" fmla="*/ 0 w 36"/>
                <a:gd name="T15" fmla="*/ 0 h 24"/>
                <a:gd name="T16" fmla="*/ 0 w 36"/>
                <a:gd name="T17" fmla="*/ 6 h 24"/>
                <a:gd name="T18" fmla="*/ 0 w 36"/>
                <a:gd name="T19" fmla="*/ 6 h 24"/>
                <a:gd name="T20" fmla="*/ 6 w 36"/>
                <a:gd name="T21" fmla="*/ 12 h 24"/>
                <a:gd name="T22" fmla="*/ 12 w 36"/>
                <a:gd name="T23" fmla="*/ 18 h 24"/>
                <a:gd name="T24" fmla="*/ 18 w 36"/>
                <a:gd name="T25" fmla="*/ 18 h 24"/>
                <a:gd name="T26" fmla="*/ 24 w 36"/>
                <a:gd name="T27" fmla="*/ 24 h 24"/>
                <a:gd name="T28" fmla="*/ 24 w 36"/>
                <a:gd name="T29" fmla="*/ 24 h 24"/>
                <a:gd name="T30" fmla="*/ 30 w 36"/>
                <a:gd name="T31" fmla="*/ 24 h 24"/>
                <a:gd name="T32" fmla="*/ 36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36" y="24"/>
                  </a:move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" name="Freeform 52"/>
            <p:cNvSpPr>
              <a:spLocks/>
            </p:cNvSpPr>
            <p:nvPr/>
          </p:nvSpPr>
          <p:spPr bwMode="auto">
            <a:xfrm>
              <a:off x="5179" y="1165"/>
              <a:ext cx="30" cy="12"/>
            </a:xfrm>
            <a:custGeom>
              <a:avLst/>
              <a:gdLst>
                <a:gd name="T0" fmla="*/ 30 w 30"/>
                <a:gd name="T1" fmla="*/ 12 h 12"/>
                <a:gd name="T2" fmla="*/ 24 w 30"/>
                <a:gd name="T3" fmla="*/ 12 h 12"/>
                <a:gd name="T4" fmla="*/ 24 w 30"/>
                <a:gd name="T5" fmla="*/ 6 h 12"/>
                <a:gd name="T6" fmla="*/ 18 w 30"/>
                <a:gd name="T7" fmla="*/ 6 h 12"/>
                <a:gd name="T8" fmla="*/ 12 w 30"/>
                <a:gd name="T9" fmla="*/ 6 h 12"/>
                <a:gd name="T10" fmla="*/ 6 w 30"/>
                <a:gd name="T11" fmla="*/ 0 h 12"/>
                <a:gd name="T12" fmla="*/ 6 w 30"/>
                <a:gd name="T13" fmla="*/ 0 h 12"/>
                <a:gd name="T14" fmla="*/ 0 w 30"/>
                <a:gd name="T15" fmla="*/ 0 h 12"/>
                <a:gd name="T16" fmla="*/ 0 w 30"/>
                <a:gd name="T17" fmla="*/ 6 h 12"/>
                <a:gd name="T18" fmla="*/ 0 w 30"/>
                <a:gd name="T19" fmla="*/ 6 h 12"/>
                <a:gd name="T20" fmla="*/ 6 w 30"/>
                <a:gd name="T21" fmla="*/ 12 h 12"/>
                <a:gd name="T22" fmla="*/ 6 w 30"/>
                <a:gd name="T23" fmla="*/ 12 h 12"/>
                <a:gd name="T24" fmla="*/ 12 w 30"/>
                <a:gd name="T25" fmla="*/ 12 h 12"/>
                <a:gd name="T26" fmla="*/ 18 w 30"/>
                <a:gd name="T27" fmla="*/ 12 h 12"/>
                <a:gd name="T28" fmla="*/ 24 w 30"/>
                <a:gd name="T29" fmla="*/ 12 h 12"/>
                <a:gd name="T30" fmla="*/ 30 w 30"/>
                <a:gd name="T31" fmla="*/ 12 h 12"/>
                <a:gd name="T32" fmla="*/ 30 w 30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30" y="12"/>
                  </a:moveTo>
                  <a:lnTo>
                    <a:pt x="24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" name="Freeform 53"/>
            <p:cNvSpPr>
              <a:spLocks/>
            </p:cNvSpPr>
            <p:nvPr/>
          </p:nvSpPr>
          <p:spPr bwMode="auto">
            <a:xfrm>
              <a:off x="5185" y="1189"/>
              <a:ext cx="30" cy="6"/>
            </a:xfrm>
            <a:custGeom>
              <a:avLst/>
              <a:gdLst>
                <a:gd name="T0" fmla="*/ 30 w 30"/>
                <a:gd name="T1" fmla="*/ 6 h 6"/>
                <a:gd name="T2" fmla="*/ 24 w 30"/>
                <a:gd name="T3" fmla="*/ 0 h 6"/>
                <a:gd name="T4" fmla="*/ 18 w 30"/>
                <a:gd name="T5" fmla="*/ 0 h 6"/>
                <a:gd name="T6" fmla="*/ 18 w 30"/>
                <a:gd name="T7" fmla="*/ 0 h 6"/>
                <a:gd name="T8" fmla="*/ 12 w 30"/>
                <a:gd name="T9" fmla="*/ 0 h 6"/>
                <a:gd name="T10" fmla="*/ 6 w 30"/>
                <a:gd name="T11" fmla="*/ 0 h 6"/>
                <a:gd name="T12" fmla="*/ 6 w 30"/>
                <a:gd name="T13" fmla="*/ 0 h 6"/>
                <a:gd name="T14" fmla="*/ 0 w 30"/>
                <a:gd name="T15" fmla="*/ 0 h 6"/>
                <a:gd name="T16" fmla="*/ 0 w 30"/>
                <a:gd name="T17" fmla="*/ 0 h 6"/>
                <a:gd name="T18" fmla="*/ 0 w 30"/>
                <a:gd name="T19" fmla="*/ 0 h 6"/>
                <a:gd name="T20" fmla="*/ 6 w 30"/>
                <a:gd name="T21" fmla="*/ 6 h 6"/>
                <a:gd name="T22" fmla="*/ 6 w 30"/>
                <a:gd name="T23" fmla="*/ 6 h 6"/>
                <a:gd name="T24" fmla="*/ 12 w 30"/>
                <a:gd name="T25" fmla="*/ 6 h 6"/>
                <a:gd name="T26" fmla="*/ 18 w 30"/>
                <a:gd name="T27" fmla="*/ 6 h 6"/>
                <a:gd name="T28" fmla="*/ 18 w 30"/>
                <a:gd name="T29" fmla="*/ 6 h 6"/>
                <a:gd name="T30" fmla="*/ 24 w 30"/>
                <a:gd name="T31" fmla="*/ 6 h 6"/>
                <a:gd name="T32" fmla="*/ 3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30" y="6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" name="Freeform 54"/>
            <p:cNvSpPr>
              <a:spLocks/>
            </p:cNvSpPr>
            <p:nvPr/>
          </p:nvSpPr>
          <p:spPr bwMode="auto">
            <a:xfrm>
              <a:off x="5191" y="1201"/>
              <a:ext cx="24" cy="6"/>
            </a:xfrm>
            <a:custGeom>
              <a:avLst/>
              <a:gdLst>
                <a:gd name="T0" fmla="*/ 24 w 24"/>
                <a:gd name="T1" fmla="*/ 6 h 6"/>
                <a:gd name="T2" fmla="*/ 24 w 24"/>
                <a:gd name="T3" fmla="*/ 6 h 6"/>
                <a:gd name="T4" fmla="*/ 18 w 24"/>
                <a:gd name="T5" fmla="*/ 0 h 6"/>
                <a:gd name="T6" fmla="*/ 18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6 h 6"/>
                <a:gd name="T16" fmla="*/ 0 w 24"/>
                <a:gd name="T17" fmla="*/ 6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6 h 6"/>
                <a:gd name="T28" fmla="*/ 18 w 24"/>
                <a:gd name="T29" fmla="*/ 6 h 6"/>
                <a:gd name="T30" fmla="*/ 24 w 24"/>
                <a:gd name="T31" fmla="*/ 6 h 6"/>
                <a:gd name="T32" fmla="*/ 24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6"/>
                  </a:moveTo>
                  <a:lnTo>
                    <a:pt x="24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" name="Freeform 55"/>
            <p:cNvSpPr>
              <a:spLocks/>
            </p:cNvSpPr>
            <p:nvPr/>
          </p:nvSpPr>
          <p:spPr bwMode="auto">
            <a:xfrm>
              <a:off x="5197" y="1213"/>
              <a:ext cx="24" cy="12"/>
            </a:xfrm>
            <a:custGeom>
              <a:avLst/>
              <a:gdLst>
                <a:gd name="T0" fmla="*/ 24 w 24"/>
                <a:gd name="T1" fmla="*/ 12 h 12"/>
                <a:gd name="T2" fmla="*/ 24 w 24"/>
                <a:gd name="T3" fmla="*/ 6 h 12"/>
                <a:gd name="T4" fmla="*/ 24 w 24"/>
                <a:gd name="T5" fmla="*/ 6 h 12"/>
                <a:gd name="T6" fmla="*/ 18 w 24"/>
                <a:gd name="T7" fmla="*/ 6 h 12"/>
                <a:gd name="T8" fmla="*/ 18 w 24"/>
                <a:gd name="T9" fmla="*/ 0 h 12"/>
                <a:gd name="T10" fmla="*/ 12 w 24"/>
                <a:gd name="T11" fmla="*/ 0 h 12"/>
                <a:gd name="T12" fmla="*/ 6 w 24"/>
                <a:gd name="T13" fmla="*/ 0 h 12"/>
                <a:gd name="T14" fmla="*/ 6 w 24"/>
                <a:gd name="T15" fmla="*/ 0 h 12"/>
                <a:gd name="T16" fmla="*/ 0 w 24"/>
                <a:gd name="T17" fmla="*/ 6 h 12"/>
                <a:gd name="T18" fmla="*/ 0 w 24"/>
                <a:gd name="T19" fmla="*/ 6 h 12"/>
                <a:gd name="T20" fmla="*/ 6 w 24"/>
                <a:gd name="T21" fmla="*/ 12 h 12"/>
                <a:gd name="T22" fmla="*/ 6 w 24"/>
                <a:gd name="T23" fmla="*/ 12 h 12"/>
                <a:gd name="T24" fmla="*/ 12 w 24"/>
                <a:gd name="T25" fmla="*/ 12 h 12"/>
                <a:gd name="T26" fmla="*/ 18 w 24"/>
                <a:gd name="T27" fmla="*/ 12 h 12"/>
                <a:gd name="T28" fmla="*/ 18 w 24"/>
                <a:gd name="T29" fmla="*/ 12 h 12"/>
                <a:gd name="T30" fmla="*/ 24 w 24"/>
                <a:gd name="T31" fmla="*/ 12 h 12"/>
                <a:gd name="T32" fmla="*/ 24 w 24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12"/>
                  </a:moveTo>
                  <a:lnTo>
                    <a:pt x="24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" name="Freeform 56"/>
            <p:cNvSpPr>
              <a:spLocks/>
            </p:cNvSpPr>
            <p:nvPr/>
          </p:nvSpPr>
          <p:spPr bwMode="auto">
            <a:xfrm>
              <a:off x="5203" y="1225"/>
              <a:ext cx="24" cy="6"/>
            </a:xfrm>
            <a:custGeom>
              <a:avLst/>
              <a:gdLst>
                <a:gd name="T0" fmla="*/ 24 w 24"/>
                <a:gd name="T1" fmla="*/ 6 h 6"/>
                <a:gd name="T2" fmla="*/ 24 w 24"/>
                <a:gd name="T3" fmla="*/ 6 h 6"/>
                <a:gd name="T4" fmla="*/ 18 w 24"/>
                <a:gd name="T5" fmla="*/ 6 h 6"/>
                <a:gd name="T6" fmla="*/ 18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6 h 6"/>
                <a:gd name="T28" fmla="*/ 18 w 24"/>
                <a:gd name="T29" fmla="*/ 6 h 6"/>
                <a:gd name="T30" fmla="*/ 24 w 24"/>
                <a:gd name="T31" fmla="*/ 6 h 6"/>
                <a:gd name="T32" fmla="*/ 24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6"/>
                  </a:moveTo>
                  <a:lnTo>
                    <a:pt x="24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" name="Freeform 57"/>
            <p:cNvSpPr>
              <a:spLocks/>
            </p:cNvSpPr>
            <p:nvPr/>
          </p:nvSpPr>
          <p:spPr bwMode="auto">
            <a:xfrm>
              <a:off x="5179" y="1033"/>
              <a:ext cx="24" cy="48"/>
            </a:xfrm>
            <a:custGeom>
              <a:avLst/>
              <a:gdLst>
                <a:gd name="T0" fmla="*/ 0 w 24"/>
                <a:gd name="T1" fmla="*/ 6 h 48"/>
                <a:gd name="T2" fmla="*/ 0 w 24"/>
                <a:gd name="T3" fmla="*/ 6 h 48"/>
                <a:gd name="T4" fmla="*/ 0 w 24"/>
                <a:gd name="T5" fmla="*/ 12 h 48"/>
                <a:gd name="T6" fmla="*/ 6 w 24"/>
                <a:gd name="T7" fmla="*/ 18 h 48"/>
                <a:gd name="T8" fmla="*/ 12 w 24"/>
                <a:gd name="T9" fmla="*/ 24 h 48"/>
                <a:gd name="T10" fmla="*/ 18 w 24"/>
                <a:gd name="T11" fmla="*/ 30 h 48"/>
                <a:gd name="T12" fmla="*/ 18 w 24"/>
                <a:gd name="T13" fmla="*/ 36 h 48"/>
                <a:gd name="T14" fmla="*/ 24 w 24"/>
                <a:gd name="T15" fmla="*/ 42 h 48"/>
                <a:gd name="T16" fmla="*/ 24 w 24"/>
                <a:gd name="T17" fmla="*/ 48 h 48"/>
                <a:gd name="T18" fmla="*/ 24 w 24"/>
                <a:gd name="T19" fmla="*/ 36 h 48"/>
                <a:gd name="T20" fmla="*/ 18 w 24"/>
                <a:gd name="T21" fmla="*/ 30 h 48"/>
                <a:gd name="T22" fmla="*/ 18 w 24"/>
                <a:gd name="T23" fmla="*/ 24 h 48"/>
                <a:gd name="T24" fmla="*/ 12 w 24"/>
                <a:gd name="T25" fmla="*/ 18 h 48"/>
                <a:gd name="T26" fmla="*/ 6 w 24"/>
                <a:gd name="T27" fmla="*/ 12 h 48"/>
                <a:gd name="T28" fmla="*/ 6 w 24"/>
                <a:gd name="T29" fmla="*/ 6 h 48"/>
                <a:gd name="T30" fmla="*/ 0 w 24"/>
                <a:gd name="T31" fmla="*/ 0 h 48"/>
                <a:gd name="T32" fmla="*/ 0 w 24"/>
                <a:gd name="T33" fmla="*/ 6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8"/>
                <a:gd name="T53" fmla="*/ 24 w 24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8">
                  <a:moveTo>
                    <a:pt x="0" y="6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" name="Freeform 58"/>
            <p:cNvSpPr>
              <a:spLocks/>
            </p:cNvSpPr>
            <p:nvPr/>
          </p:nvSpPr>
          <p:spPr bwMode="auto">
            <a:xfrm>
              <a:off x="5191" y="1027"/>
              <a:ext cx="12" cy="36"/>
            </a:xfrm>
            <a:custGeom>
              <a:avLst/>
              <a:gdLst>
                <a:gd name="T0" fmla="*/ 12 w 12"/>
                <a:gd name="T1" fmla="*/ 36 h 36"/>
                <a:gd name="T2" fmla="*/ 12 w 12"/>
                <a:gd name="T3" fmla="*/ 24 h 36"/>
                <a:gd name="T4" fmla="*/ 6 w 12"/>
                <a:gd name="T5" fmla="*/ 12 h 36"/>
                <a:gd name="T6" fmla="*/ 0 w 12"/>
                <a:gd name="T7" fmla="*/ 6 h 36"/>
                <a:gd name="T8" fmla="*/ 0 w 12"/>
                <a:gd name="T9" fmla="*/ 0 h 36"/>
                <a:gd name="T10" fmla="*/ 0 w 12"/>
                <a:gd name="T11" fmla="*/ 6 h 36"/>
                <a:gd name="T12" fmla="*/ 0 w 12"/>
                <a:gd name="T13" fmla="*/ 6 h 36"/>
                <a:gd name="T14" fmla="*/ 0 w 12"/>
                <a:gd name="T15" fmla="*/ 12 h 36"/>
                <a:gd name="T16" fmla="*/ 6 w 12"/>
                <a:gd name="T17" fmla="*/ 18 h 36"/>
                <a:gd name="T18" fmla="*/ 6 w 12"/>
                <a:gd name="T19" fmla="*/ 24 h 36"/>
                <a:gd name="T20" fmla="*/ 12 w 12"/>
                <a:gd name="T21" fmla="*/ 30 h 36"/>
                <a:gd name="T22" fmla="*/ 12 w 12"/>
                <a:gd name="T23" fmla="*/ 30 h 36"/>
                <a:gd name="T24" fmla="*/ 12 w 12"/>
                <a:gd name="T25" fmla="*/ 3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36"/>
                <a:gd name="T41" fmla="*/ 12 w 12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36">
                  <a:moveTo>
                    <a:pt x="12" y="36"/>
                  </a:moveTo>
                  <a:lnTo>
                    <a:pt x="12" y="24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12" y="30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" name="Freeform 59"/>
            <p:cNvSpPr>
              <a:spLocks/>
            </p:cNvSpPr>
            <p:nvPr/>
          </p:nvSpPr>
          <p:spPr bwMode="auto">
            <a:xfrm>
              <a:off x="5275" y="1147"/>
              <a:ext cx="48" cy="161"/>
            </a:xfrm>
            <a:custGeom>
              <a:avLst/>
              <a:gdLst>
                <a:gd name="T0" fmla="*/ 12 w 48"/>
                <a:gd name="T1" fmla="*/ 161 h 161"/>
                <a:gd name="T2" fmla="*/ 6 w 48"/>
                <a:gd name="T3" fmla="*/ 161 h 161"/>
                <a:gd name="T4" fmla="*/ 6 w 48"/>
                <a:gd name="T5" fmla="*/ 161 h 161"/>
                <a:gd name="T6" fmla="*/ 6 w 48"/>
                <a:gd name="T7" fmla="*/ 161 h 161"/>
                <a:gd name="T8" fmla="*/ 0 w 48"/>
                <a:gd name="T9" fmla="*/ 161 h 161"/>
                <a:gd name="T10" fmla="*/ 18 w 48"/>
                <a:gd name="T11" fmla="*/ 143 h 161"/>
                <a:gd name="T12" fmla="*/ 30 w 48"/>
                <a:gd name="T13" fmla="*/ 120 h 161"/>
                <a:gd name="T14" fmla="*/ 42 w 48"/>
                <a:gd name="T15" fmla="*/ 102 h 161"/>
                <a:gd name="T16" fmla="*/ 42 w 48"/>
                <a:gd name="T17" fmla="*/ 78 h 161"/>
                <a:gd name="T18" fmla="*/ 48 w 48"/>
                <a:gd name="T19" fmla="*/ 54 h 161"/>
                <a:gd name="T20" fmla="*/ 42 w 48"/>
                <a:gd name="T21" fmla="*/ 36 h 161"/>
                <a:gd name="T22" fmla="*/ 42 w 48"/>
                <a:gd name="T23" fmla="*/ 18 h 161"/>
                <a:gd name="T24" fmla="*/ 42 w 48"/>
                <a:gd name="T25" fmla="*/ 0 h 161"/>
                <a:gd name="T26" fmla="*/ 48 w 48"/>
                <a:gd name="T27" fmla="*/ 12 h 161"/>
                <a:gd name="T28" fmla="*/ 48 w 48"/>
                <a:gd name="T29" fmla="*/ 30 h 161"/>
                <a:gd name="T30" fmla="*/ 48 w 48"/>
                <a:gd name="T31" fmla="*/ 54 h 161"/>
                <a:gd name="T32" fmla="*/ 48 w 48"/>
                <a:gd name="T33" fmla="*/ 78 h 161"/>
                <a:gd name="T34" fmla="*/ 42 w 48"/>
                <a:gd name="T35" fmla="*/ 108 h 161"/>
                <a:gd name="T36" fmla="*/ 36 w 48"/>
                <a:gd name="T37" fmla="*/ 132 h 161"/>
                <a:gd name="T38" fmla="*/ 24 w 48"/>
                <a:gd name="T39" fmla="*/ 149 h 161"/>
                <a:gd name="T40" fmla="*/ 12 w 48"/>
                <a:gd name="T41" fmla="*/ 161 h 1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"/>
                <a:gd name="T64" fmla="*/ 0 h 161"/>
                <a:gd name="T65" fmla="*/ 48 w 48"/>
                <a:gd name="T66" fmla="*/ 161 h 1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" h="161">
                  <a:moveTo>
                    <a:pt x="12" y="161"/>
                  </a:moveTo>
                  <a:lnTo>
                    <a:pt x="6" y="161"/>
                  </a:lnTo>
                  <a:lnTo>
                    <a:pt x="0" y="161"/>
                  </a:lnTo>
                  <a:lnTo>
                    <a:pt x="18" y="143"/>
                  </a:lnTo>
                  <a:lnTo>
                    <a:pt x="30" y="120"/>
                  </a:lnTo>
                  <a:lnTo>
                    <a:pt x="42" y="102"/>
                  </a:lnTo>
                  <a:lnTo>
                    <a:pt x="42" y="78"/>
                  </a:lnTo>
                  <a:lnTo>
                    <a:pt x="48" y="54"/>
                  </a:lnTo>
                  <a:lnTo>
                    <a:pt x="42" y="36"/>
                  </a:lnTo>
                  <a:lnTo>
                    <a:pt x="42" y="18"/>
                  </a:lnTo>
                  <a:lnTo>
                    <a:pt x="42" y="0"/>
                  </a:lnTo>
                  <a:lnTo>
                    <a:pt x="48" y="12"/>
                  </a:lnTo>
                  <a:lnTo>
                    <a:pt x="48" y="30"/>
                  </a:lnTo>
                  <a:lnTo>
                    <a:pt x="48" y="54"/>
                  </a:lnTo>
                  <a:lnTo>
                    <a:pt x="48" y="78"/>
                  </a:lnTo>
                  <a:lnTo>
                    <a:pt x="42" y="108"/>
                  </a:lnTo>
                  <a:lnTo>
                    <a:pt x="36" y="132"/>
                  </a:lnTo>
                  <a:lnTo>
                    <a:pt x="24" y="149"/>
                  </a:lnTo>
                  <a:lnTo>
                    <a:pt x="12" y="16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" name="Freeform 60"/>
            <p:cNvSpPr>
              <a:spLocks/>
            </p:cNvSpPr>
            <p:nvPr/>
          </p:nvSpPr>
          <p:spPr bwMode="auto">
            <a:xfrm>
              <a:off x="5287" y="1153"/>
              <a:ext cx="36" cy="18"/>
            </a:xfrm>
            <a:custGeom>
              <a:avLst/>
              <a:gdLst>
                <a:gd name="T0" fmla="*/ 36 w 36"/>
                <a:gd name="T1" fmla="*/ 18 h 18"/>
                <a:gd name="T2" fmla="*/ 30 w 36"/>
                <a:gd name="T3" fmla="*/ 18 h 18"/>
                <a:gd name="T4" fmla="*/ 30 w 36"/>
                <a:gd name="T5" fmla="*/ 12 h 18"/>
                <a:gd name="T6" fmla="*/ 24 w 36"/>
                <a:gd name="T7" fmla="*/ 6 h 18"/>
                <a:gd name="T8" fmla="*/ 18 w 36"/>
                <a:gd name="T9" fmla="*/ 6 h 18"/>
                <a:gd name="T10" fmla="*/ 12 w 36"/>
                <a:gd name="T11" fmla="*/ 0 h 18"/>
                <a:gd name="T12" fmla="*/ 6 w 36"/>
                <a:gd name="T13" fmla="*/ 0 h 18"/>
                <a:gd name="T14" fmla="*/ 6 w 36"/>
                <a:gd name="T15" fmla="*/ 0 h 18"/>
                <a:gd name="T16" fmla="*/ 0 w 36"/>
                <a:gd name="T17" fmla="*/ 0 h 18"/>
                <a:gd name="T18" fmla="*/ 0 w 36"/>
                <a:gd name="T19" fmla="*/ 0 h 18"/>
                <a:gd name="T20" fmla="*/ 6 w 36"/>
                <a:gd name="T21" fmla="*/ 0 h 18"/>
                <a:gd name="T22" fmla="*/ 6 w 36"/>
                <a:gd name="T23" fmla="*/ 6 h 18"/>
                <a:gd name="T24" fmla="*/ 12 w 36"/>
                <a:gd name="T25" fmla="*/ 6 h 18"/>
                <a:gd name="T26" fmla="*/ 18 w 36"/>
                <a:gd name="T27" fmla="*/ 12 h 18"/>
                <a:gd name="T28" fmla="*/ 24 w 36"/>
                <a:gd name="T29" fmla="*/ 12 h 18"/>
                <a:gd name="T30" fmla="*/ 30 w 36"/>
                <a:gd name="T31" fmla="*/ 18 h 18"/>
                <a:gd name="T32" fmla="*/ 36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36" y="18"/>
                  </a:move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" name="Freeform 61"/>
            <p:cNvSpPr>
              <a:spLocks/>
            </p:cNvSpPr>
            <p:nvPr/>
          </p:nvSpPr>
          <p:spPr bwMode="auto">
            <a:xfrm>
              <a:off x="5287" y="1153"/>
              <a:ext cx="36" cy="36"/>
            </a:xfrm>
            <a:custGeom>
              <a:avLst/>
              <a:gdLst>
                <a:gd name="T0" fmla="*/ 0 w 36"/>
                <a:gd name="T1" fmla="*/ 6 h 36"/>
                <a:gd name="T2" fmla="*/ 0 w 36"/>
                <a:gd name="T3" fmla="*/ 0 h 36"/>
                <a:gd name="T4" fmla="*/ 6 w 36"/>
                <a:gd name="T5" fmla="*/ 6 h 36"/>
                <a:gd name="T6" fmla="*/ 6 w 36"/>
                <a:gd name="T7" fmla="*/ 6 h 36"/>
                <a:gd name="T8" fmla="*/ 18 w 36"/>
                <a:gd name="T9" fmla="*/ 12 h 36"/>
                <a:gd name="T10" fmla="*/ 24 w 36"/>
                <a:gd name="T11" fmla="*/ 18 h 36"/>
                <a:gd name="T12" fmla="*/ 30 w 36"/>
                <a:gd name="T13" fmla="*/ 24 h 36"/>
                <a:gd name="T14" fmla="*/ 30 w 36"/>
                <a:gd name="T15" fmla="*/ 30 h 36"/>
                <a:gd name="T16" fmla="*/ 36 w 36"/>
                <a:gd name="T17" fmla="*/ 36 h 36"/>
                <a:gd name="T18" fmla="*/ 30 w 36"/>
                <a:gd name="T19" fmla="*/ 30 h 36"/>
                <a:gd name="T20" fmla="*/ 24 w 36"/>
                <a:gd name="T21" fmla="*/ 30 h 36"/>
                <a:gd name="T22" fmla="*/ 18 w 36"/>
                <a:gd name="T23" fmla="*/ 24 h 36"/>
                <a:gd name="T24" fmla="*/ 12 w 36"/>
                <a:gd name="T25" fmla="*/ 18 h 36"/>
                <a:gd name="T26" fmla="*/ 6 w 36"/>
                <a:gd name="T27" fmla="*/ 12 h 36"/>
                <a:gd name="T28" fmla="*/ 0 w 36"/>
                <a:gd name="T29" fmla="*/ 6 h 36"/>
                <a:gd name="T30" fmla="*/ 0 w 36"/>
                <a:gd name="T31" fmla="*/ 6 h 36"/>
                <a:gd name="T32" fmla="*/ 0 w 36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0" y="6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" name="Freeform 62"/>
            <p:cNvSpPr>
              <a:spLocks/>
            </p:cNvSpPr>
            <p:nvPr/>
          </p:nvSpPr>
          <p:spPr bwMode="auto">
            <a:xfrm>
              <a:off x="5275" y="1177"/>
              <a:ext cx="48" cy="42"/>
            </a:xfrm>
            <a:custGeom>
              <a:avLst/>
              <a:gdLst>
                <a:gd name="T0" fmla="*/ 0 w 48"/>
                <a:gd name="T1" fmla="*/ 0 h 42"/>
                <a:gd name="T2" fmla="*/ 6 w 48"/>
                <a:gd name="T3" fmla="*/ 0 h 42"/>
                <a:gd name="T4" fmla="*/ 12 w 48"/>
                <a:gd name="T5" fmla="*/ 0 h 42"/>
                <a:gd name="T6" fmla="*/ 18 w 48"/>
                <a:gd name="T7" fmla="*/ 6 h 42"/>
                <a:gd name="T8" fmla="*/ 24 w 48"/>
                <a:gd name="T9" fmla="*/ 12 h 42"/>
                <a:gd name="T10" fmla="*/ 30 w 48"/>
                <a:gd name="T11" fmla="*/ 18 h 42"/>
                <a:gd name="T12" fmla="*/ 42 w 48"/>
                <a:gd name="T13" fmla="*/ 30 h 42"/>
                <a:gd name="T14" fmla="*/ 42 w 48"/>
                <a:gd name="T15" fmla="*/ 36 h 42"/>
                <a:gd name="T16" fmla="*/ 48 w 48"/>
                <a:gd name="T17" fmla="*/ 42 h 42"/>
                <a:gd name="T18" fmla="*/ 42 w 48"/>
                <a:gd name="T19" fmla="*/ 42 h 42"/>
                <a:gd name="T20" fmla="*/ 36 w 48"/>
                <a:gd name="T21" fmla="*/ 36 h 42"/>
                <a:gd name="T22" fmla="*/ 30 w 48"/>
                <a:gd name="T23" fmla="*/ 30 h 42"/>
                <a:gd name="T24" fmla="*/ 24 w 48"/>
                <a:gd name="T25" fmla="*/ 24 h 42"/>
                <a:gd name="T26" fmla="*/ 12 w 48"/>
                <a:gd name="T27" fmla="*/ 12 h 42"/>
                <a:gd name="T28" fmla="*/ 6 w 48"/>
                <a:gd name="T29" fmla="*/ 6 h 42"/>
                <a:gd name="T30" fmla="*/ 6 w 48"/>
                <a:gd name="T31" fmla="*/ 6 h 42"/>
                <a:gd name="T32" fmla="*/ 0 w 48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2"/>
                <a:gd name="T53" fmla="*/ 48 w 48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2" y="42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" name="Freeform 63"/>
            <p:cNvSpPr>
              <a:spLocks/>
            </p:cNvSpPr>
            <p:nvPr/>
          </p:nvSpPr>
          <p:spPr bwMode="auto">
            <a:xfrm>
              <a:off x="5269" y="1213"/>
              <a:ext cx="48" cy="36"/>
            </a:xfrm>
            <a:custGeom>
              <a:avLst/>
              <a:gdLst>
                <a:gd name="T0" fmla="*/ 0 w 48"/>
                <a:gd name="T1" fmla="*/ 0 h 36"/>
                <a:gd name="T2" fmla="*/ 0 w 48"/>
                <a:gd name="T3" fmla="*/ 0 h 36"/>
                <a:gd name="T4" fmla="*/ 12 w 48"/>
                <a:gd name="T5" fmla="*/ 0 h 36"/>
                <a:gd name="T6" fmla="*/ 18 w 48"/>
                <a:gd name="T7" fmla="*/ 6 h 36"/>
                <a:gd name="T8" fmla="*/ 24 w 48"/>
                <a:gd name="T9" fmla="*/ 12 h 36"/>
                <a:gd name="T10" fmla="*/ 36 w 48"/>
                <a:gd name="T11" fmla="*/ 18 h 36"/>
                <a:gd name="T12" fmla="*/ 42 w 48"/>
                <a:gd name="T13" fmla="*/ 24 h 36"/>
                <a:gd name="T14" fmla="*/ 48 w 48"/>
                <a:gd name="T15" fmla="*/ 30 h 36"/>
                <a:gd name="T16" fmla="*/ 48 w 48"/>
                <a:gd name="T17" fmla="*/ 36 h 36"/>
                <a:gd name="T18" fmla="*/ 48 w 48"/>
                <a:gd name="T19" fmla="*/ 36 h 36"/>
                <a:gd name="T20" fmla="*/ 42 w 48"/>
                <a:gd name="T21" fmla="*/ 30 h 36"/>
                <a:gd name="T22" fmla="*/ 30 w 48"/>
                <a:gd name="T23" fmla="*/ 24 h 36"/>
                <a:gd name="T24" fmla="*/ 24 w 48"/>
                <a:gd name="T25" fmla="*/ 18 h 36"/>
                <a:gd name="T26" fmla="*/ 12 w 48"/>
                <a:gd name="T27" fmla="*/ 12 h 36"/>
                <a:gd name="T28" fmla="*/ 6 w 48"/>
                <a:gd name="T29" fmla="*/ 6 h 36"/>
                <a:gd name="T30" fmla="*/ 0 w 48"/>
                <a:gd name="T31" fmla="*/ 0 h 36"/>
                <a:gd name="T32" fmla="*/ 0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42" y="30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" name="Freeform 64"/>
            <p:cNvSpPr>
              <a:spLocks/>
            </p:cNvSpPr>
            <p:nvPr/>
          </p:nvSpPr>
          <p:spPr bwMode="auto">
            <a:xfrm>
              <a:off x="5269" y="1225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0 w 42"/>
                <a:gd name="T3" fmla="*/ 0 h 36"/>
                <a:gd name="T4" fmla="*/ 6 w 42"/>
                <a:gd name="T5" fmla="*/ 6 h 36"/>
                <a:gd name="T6" fmla="*/ 12 w 42"/>
                <a:gd name="T7" fmla="*/ 6 h 36"/>
                <a:gd name="T8" fmla="*/ 24 w 42"/>
                <a:gd name="T9" fmla="*/ 12 h 36"/>
                <a:gd name="T10" fmla="*/ 30 w 42"/>
                <a:gd name="T11" fmla="*/ 18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42 w 42"/>
                <a:gd name="T19" fmla="*/ 36 h 36"/>
                <a:gd name="T20" fmla="*/ 30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6 w 42"/>
                <a:gd name="T27" fmla="*/ 12 h 36"/>
                <a:gd name="T28" fmla="*/ 0 w 42"/>
                <a:gd name="T29" fmla="*/ 12 h 36"/>
                <a:gd name="T30" fmla="*/ 0 w 42"/>
                <a:gd name="T31" fmla="*/ 6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" name="Freeform 65"/>
            <p:cNvSpPr>
              <a:spLocks/>
            </p:cNvSpPr>
            <p:nvPr/>
          </p:nvSpPr>
          <p:spPr bwMode="auto">
            <a:xfrm>
              <a:off x="5269" y="1255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6 h 30"/>
                <a:gd name="T10" fmla="*/ 24 w 36"/>
                <a:gd name="T11" fmla="*/ 12 h 30"/>
                <a:gd name="T12" fmla="*/ 30 w 36"/>
                <a:gd name="T13" fmla="*/ 18 h 30"/>
                <a:gd name="T14" fmla="*/ 36 w 36"/>
                <a:gd name="T15" fmla="*/ 24 h 30"/>
                <a:gd name="T16" fmla="*/ 36 w 36"/>
                <a:gd name="T17" fmla="*/ 30 h 30"/>
                <a:gd name="T18" fmla="*/ 30 w 36"/>
                <a:gd name="T19" fmla="*/ 30 h 30"/>
                <a:gd name="T20" fmla="*/ 30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0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" name="Freeform 66"/>
            <p:cNvSpPr>
              <a:spLocks/>
            </p:cNvSpPr>
            <p:nvPr/>
          </p:nvSpPr>
          <p:spPr bwMode="auto">
            <a:xfrm>
              <a:off x="5257" y="1296"/>
              <a:ext cx="24" cy="6"/>
            </a:xfrm>
            <a:custGeom>
              <a:avLst/>
              <a:gdLst>
                <a:gd name="T0" fmla="*/ 0 w 24"/>
                <a:gd name="T1" fmla="*/ 0 h 6"/>
                <a:gd name="T2" fmla="*/ 6 w 24"/>
                <a:gd name="T3" fmla="*/ 0 h 6"/>
                <a:gd name="T4" fmla="*/ 6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18 w 24"/>
                <a:gd name="T11" fmla="*/ 0 h 6"/>
                <a:gd name="T12" fmla="*/ 24 w 24"/>
                <a:gd name="T13" fmla="*/ 0 h 6"/>
                <a:gd name="T14" fmla="*/ 24 w 24"/>
                <a:gd name="T15" fmla="*/ 6 h 6"/>
                <a:gd name="T16" fmla="*/ 24 w 24"/>
                <a:gd name="T17" fmla="*/ 6 h 6"/>
                <a:gd name="T18" fmla="*/ 24 w 24"/>
                <a:gd name="T19" fmla="*/ 6 h 6"/>
                <a:gd name="T20" fmla="*/ 18 w 24"/>
                <a:gd name="T21" fmla="*/ 6 h 6"/>
                <a:gd name="T22" fmla="*/ 12 w 24"/>
                <a:gd name="T23" fmla="*/ 6 h 6"/>
                <a:gd name="T24" fmla="*/ 12 w 24"/>
                <a:gd name="T25" fmla="*/ 6 h 6"/>
                <a:gd name="T26" fmla="*/ 6 w 24"/>
                <a:gd name="T27" fmla="*/ 6 h 6"/>
                <a:gd name="T28" fmla="*/ 6 w 24"/>
                <a:gd name="T29" fmla="*/ 6 h 6"/>
                <a:gd name="T30" fmla="*/ 0 w 24"/>
                <a:gd name="T31" fmla="*/ 6 h 6"/>
                <a:gd name="T32" fmla="*/ 0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" name="Freeform 67"/>
            <p:cNvSpPr>
              <a:spLocks/>
            </p:cNvSpPr>
            <p:nvPr/>
          </p:nvSpPr>
          <p:spPr bwMode="auto">
            <a:xfrm>
              <a:off x="5281" y="1171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6 w 42"/>
                <a:gd name="T3" fmla="*/ 0 h 36"/>
                <a:gd name="T4" fmla="*/ 6 w 42"/>
                <a:gd name="T5" fmla="*/ 0 h 36"/>
                <a:gd name="T6" fmla="*/ 12 w 42"/>
                <a:gd name="T7" fmla="*/ 0 h 36"/>
                <a:gd name="T8" fmla="*/ 18 w 42"/>
                <a:gd name="T9" fmla="*/ 6 h 36"/>
                <a:gd name="T10" fmla="*/ 30 w 42"/>
                <a:gd name="T11" fmla="*/ 12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42 w 42"/>
                <a:gd name="T19" fmla="*/ 30 h 36"/>
                <a:gd name="T20" fmla="*/ 36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12 w 42"/>
                <a:gd name="T27" fmla="*/ 12 h 36"/>
                <a:gd name="T28" fmla="*/ 6 w 42"/>
                <a:gd name="T29" fmla="*/ 6 h 36"/>
                <a:gd name="T30" fmla="*/ 0 w 42"/>
                <a:gd name="T31" fmla="*/ 0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" name="Freeform 68"/>
            <p:cNvSpPr>
              <a:spLocks/>
            </p:cNvSpPr>
            <p:nvPr/>
          </p:nvSpPr>
          <p:spPr bwMode="auto">
            <a:xfrm>
              <a:off x="5275" y="1195"/>
              <a:ext cx="48" cy="42"/>
            </a:xfrm>
            <a:custGeom>
              <a:avLst/>
              <a:gdLst>
                <a:gd name="T0" fmla="*/ 0 w 48"/>
                <a:gd name="T1" fmla="*/ 0 h 42"/>
                <a:gd name="T2" fmla="*/ 0 w 48"/>
                <a:gd name="T3" fmla="*/ 0 h 42"/>
                <a:gd name="T4" fmla="*/ 6 w 48"/>
                <a:gd name="T5" fmla="*/ 6 h 42"/>
                <a:gd name="T6" fmla="*/ 12 w 48"/>
                <a:gd name="T7" fmla="*/ 6 h 42"/>
                <a:gd name="T8" fmla="*/ 24 w 48"/>
                <a:gd name="T9" fmla="*/ 12 h 42"/>
                <a:gd name="T10" fmla="*/ 30 w 48"/>
                <a:gd name="T11" fmla="*/ 18 h 42"/>
                <a:gd name="T12" fmla="*/ 36 w 48"/>
                <a:gd name="T13" fmla="*/ 24 h 42"/>
                <a:gd name="T14" fmla="*/ 42 w 48"/>
                <a:gd name="T15" fmla="*/ 30 h 42"/>
                <a:gd name="T16" fmla="*/ 48 w 48"/>
                <a:gd name="T17" fmla="*/ 42 h 42"/>
                <a:gd name="T18" fmla="*/ 42 w 48"/>
                <a:gd name="T19" fmla="*/ 36 h 42"/>
                <a:gd name="T20" fmla="*/ 36 w 48"/>
                <a:gd name="T21" fmla="*/ 30 h 42"/>
                <a:gd name="T22" fmla="*/ 30 w 48"/>
                <a:gd name="T23" fmla="*/ 24 h 42"/>
                <a:gd name="T24" fmla="*/ 18 w 48"/>
                <a:gd name="T25" fmla="*/ 18 h 42"/>
                <a:gd name="T26" fmla="*/ 12 w 48"/>
                <a:gd name="T27" fmla="*/ 12 h 42"/>
                <a:gd name="T28" fmla="*/ 6 w 48"/>
                <a:gd name="T29" fmla="*/ 6 h 42"/>
                <a:gd name="T30" fmla="*/ 0 w 48"/>
                <a:gd name="T31" fmla="*/ 6 h 42"/>
                <a:gd name="T32" fmla="*/ 0 w 48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2"/>
                <a:gd name="T53" fmla="*/ 48 w 48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2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8" y="42"/>
                  </a:lnTo>
                  <a:lnTo>
                    <a:pt x="42" y="36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6" name="Freeform 69"/>
            <p:cNvSpPr>
              <a:spLocks/>
            </p:cNvSpPr>
            <p:nvPr/>
          </p:nvSpPr>
          <p:spPr bwMode="auto">
            <a:xfrm>
              <a:off x="5263" y="1243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6 w 48"/>
                <a:gd name="T3" fmla="*/ 0 h 30"/>
                <a:gd name="T4" fmla="*/ 12 w 48"/>
                <a:gd name="T5" fmla="*/ 6 h 30"/>
                <a:gd name="T6" fmla="*/ 18 w 48"/>
                <a:gd name="T7" fmla="*/ 6 h 30"/>
                <a:gd name="T8" fmla="*/ 24 w 48"/>
                <a:gd name="T9" fmla="*/ 12 h 30"/>
                <a:gd name="T10" fmla="*/ 30 w 48"/>
                <a:gd name="T11" fmla="*/ 12 h 30"/>
                <a:gd name="T12" fmla="*/ 42 w 48"/>
                <a:gd name="T13" fmla="*/ 18 h 30"/>
                <a:gd name="T14" fmla="*/ 48 w 48"/>
                <a:gd name="T15" fmla="*/ 24 h 30"/>
                <a:gd name="T16" fmla="*/ 48 w 48"/>
                <a:gd name="T17" fmla="*/ 30 h 30"/>
                <a:gd name="T18" fmla="*/ 42 w 48"/>
                <a:gd name="T19" fmla="*/ 30 h 30"/>
                <a:gd name="T20" fmla="*/ 36 w 48"/>
                <a:gd name="T21" fmla="*/ 24 h 30"/>
                <a:gd name="T22" fmla="*/ 30 w 48"/>
                <a:gd name="T23" fmla="*/ 18 h 30"/>
                <a:gd name="T24" fmla="*/ 24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6 w 48"/>
                <a:gd name="T31" fmla="*/ 6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42" y="18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7" name="Freeform 70"/>
            <p:cNvSpPr>
              <a:spLocks/>
            </p:cNvSpPr>
            <p:nvPr/>
          </p:nvSpPr>
          <p:spPr bwMode="auto">
            <a:xfrm>
              <a:off x="5263" y="1267"/>
              <a:ext cx="36" cy="29"/>
            </a:xfrm>
            <a:custGeom>
              <a:avLst/>
              <a:gdLst>
                <a:gd name="T0" fmla="*/ 0 w 36"/>
                <a:gd name="T1" fmla="*/ 0 h 29"/>
                <a:gd name="T2" fmla="*/ 6 w 36"/>
                <a:gd name="T3" fmla="*/ 0 h 29"/>
                <a:gd name="T4" fmla="*/ 6 w 36"/>
                <a:gd name="T5" fmla="*/ 0 h 29"/>
                <a:gd name="T6" fmla="*/ 12 w 36"/>
                <a:gd name="T7" fmla="*/ 6 h 29"/>
                <a:gd name="T8" fmla="*/ 18 w 36"/>
                <a:gd name="T9" fmla="*/ 6 h 29"/>
                <a:gd name="T10" fmla="*/ 24 w 36"/>
                <a:gd name="T11" fmla="*/ 12 h 29"/>
                <a:gd name="T12" fmla="*/ 30 w 36"/>
                <a:gd name="T13" fmla="*/ 18 h 29"/>
                <a:gd name="T14" fmla="*/ 36 w 36"/>
                <a:gd name="T15" fmla="*/ 23 h 29"/>
                <a:gd name="T16" fmla="*/ 36 w 36"/>
                <a:gd name="T17" fmla="*/ 29 h 29"/>
                <a:gd name="T18" fmla="*/ 36 w 36"/>
                <a:gd name="T19" fmla="*/ 23 h 29"/>
                <a:gd name="T20" fmla="*/ 30 w 36"/>
                <a:gd name="T21" fmla="*/ 23 h 29"/>
                <a:gd name="T22" fmla="*/ 24 w 36"/>
                <a:gd name="T23" fmla="*/ 18 h 29"/>
                <a:gd name="T24" fmla="*/ 18 w 36"/>
                <a:gd name="T25" fmla="*/ 12 h 29"/>
                <a:gd name="T26" fmla="*/ 12 w 36"/>
                <a:gd name="T27" fmla="*/ 6 h 29"/>
                <a:gd name="T28" fmla="*/ 6 w 36"/>
                <a:gd name="T29" fmla="*/ 6 h 29"/>
                <a:gd name="T30" fmla="*/ 6 w 36"/>
                <a:gd name="T31" fmla="*/ 0 h 29"/>
                <a:gd name="T32" fmla="*/ 0 w 36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9"/>
                <a:gd name="T53" fmla="*/ 36 w 36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9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3"/>
                  </a:lnTo>
                  <a:lnTo>
                    <a:pt x="36" y="29"/>
                  </a:lnTo>
                  <a:lnTo>
                    <a:pt x="36" y="23"/>
                  </a:lnTo>
                  <a:lnTo>
                    <a:pt x="30" y="23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8" name="Freeform 71"/>
            <p:cNvSpPr>
              <a:spLocks/>
            </p:cNvSpPr>
            <p:nvPr/>
          </p:nvSpPr>
          <p:spPr bwMode="auto">
            <a:xfrm>
              <a:off x="5269" y="1285"/>
              <a:ext cx="24" cy="11"/>
            </a:xfrm>
            <a:custGeom>
              <a:avLst/>
              <a:gdLst>
                <a:gd name="T0" fmla="*/ 0 w 24"/>
                <a:gd name="T1" fmla="*/ 5 h 11"/>
                <a:gd name="T2" fmla="*/ 0 w 24"/>
                <a:gd name="T3" fmla="*/ 0 h 11"/>
                <a:gd name="T4" fmla="*/ 6 w 24"/>
                <a:gd name="T5" fmla="*/ 0 h 11"/>
                <a:gd name="T6" fmla="*/ 6 w 24"/>
                <a:gd name="T7" fmla="*/ 0 h 11"/>
                <a:gd name="T8" fmla="*/ 12 w 24"/>
                <a:gd name="T9" fmla="*/ 5 h 11"/>
                <a:gd name="T10" fmla="*/ 18 w 24"/>
                <a:gd name="T11" fmla="*/ 5 h 11"/>
                <a:gd name="T12" fmla="*/ 24 w 24"/>
                <a:gd name="T13" fmla="*/ 5 h 11"/>
                <a:gd name="T14" fmla="*/ 24 w 24"/>
                <a:gd name="T15" fmla="*/ 11 h 11"/>
                <a:gd name="T16" fmla="*/ 24 w 24"/>
                <a:gd name="T17" fmla="*/ 11 h 11"/>
                <a:gd name="T18" fmla="*/ 24 w 24"/>
                <a:gd name="T19" fmla="*/ 11 h 11"/>
                <a:gd name="T20" fmla="*/ 18 w 24"/>
                <a:gd name="T21" fmla="*/ 11 h 11"/>
                <a:gd name="T22" fmla="*/ 12 w 24"/>
                <a:gd name="T23" fmla="*/ 5 h 11"/>
                <a:gd name="T24" fmla="*/ 12 w 24"/>
                <a:gd name="T25" fmla="*/ 5 h 11"/>
                <a:gd name="T26" fmla="*/ 6 w 24"/>
                <a:gd name="T27" fmla="*/ 5 h 11"/>
                <a:gd name="T28" fmla="*/ 0 w 24"/>
                <a:gd name="T29" fmla="*/ 5 h 11"/>
                <a:gd name="T30" fmla="*/ 0 w 24"/>
                <a:gd name="T31" fmla="*/ 5 h 11"/>
                <a:gd name="T32" fmla="*/ 0 w 24"/>
                <a:gd name="T33" fmla="*/ 5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1"/>
                <a:gd name="T53" fmla="*/ 24 w 24"/>
                <a:gd name="T54" fmla="*/ 11 h 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1">
                  <a:moveTo>
                    <a:pt x="0" y="5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5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1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" name="Freeform 72"/>
            <p:cNvSpPr>
              <a:spLocks/>
            </p:cNvSpPr>
            <p:nvPr/>
          </p:nvSpPr>
          <p:spPr bwMode="auto">
            <a:xfrm>
              <a:off x="5299" y="1135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18 w 18"/>
                <a:gd name="T3" fmla="*/ 24 h 24"/>
                <a:gd name="T4" fmla="*/ 12 w 18"/>
                <a:gd name="T5" fmla="*/ 24 h 24"/>
                <a:gd name="T6" fmla="*/ 12 w 18"/>
                <a:gd name="T7" fmla="*/ 18 h 24"/>
                <a:gd name="T8" fmla="*/ 6 w 18"/>
                <a:gd name="T9" fmla="*/ 12 h 24"/>
                <a:gd name="T10" fmla="*/ 0 w 18"/>
                <a:gd name="T11" fmla="*/ 12 h 24"/>
                <a:gd name="T12" fmla="*/ 0 w 18"/>
                <a:gd name="T13" fmla="*/ 6 h 24"/>
                <a:gd name="T14" fmla="*/ 0 w 18"/>
                <a:gd name="T15" fmla="*/ 6 h 24"/>
                <a:gd name="T16" fmla="*/ 0 w 18"/>
                <a:gd name="T17" fmla="*/ 0 h 24"/>
                <a:gd name="T18" fmla="*/ 0 w 18"/>
                <a:gd name="T19" fmla="*/ 0 h 24"/>
                <a:gd name="T20" fmla="*/ 6 w 18"/>
                <a:gd name="T21" fmla="*/ 6 h 24"/>
                <a:gd name="T22" fmla="*/ 6 w 18"/>
                <a:gd name="T23" fmla="*/ 6 h 24"/>
                <a:gd name="T24" fmla="*/ 12 w 18"/>
                <a:gd name="T25" fmla="*/ 12 h 24"/>
                <a:gd name="T26" fmla="*/ 12 w 18"/>
                <a:gd name="T27" fmla="*/ 12 h 24"/>
                <a:gd name="T28" fmla="*/ 18 w 18"/>
                <a:gd name="T29" fmla="*/ 18 h 24"/>
                <a:gd name="T30" fmla="*/ 18 w 18"/>
                <a:gd name="T31" fmla="*/ 24 h 24"/>
                <a:gd name="T32" fmla="*/ 18 w 18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24"/>
                  </a:moveTo>
                  <a:lnTo>
                    <a:pt x="18" y="24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0" name="Freeform 73"/>
            <p:cNvSpPr>
              <a:spLocks/>
            </p:cNvSpPr>
            <p:nvPr/>
          </p:nvSpPr>
          <p:spPr bwMode="auto">
            <a:xfrm>
              <a:off x="5317" y="1129"/>
              <a:ext cx="1" cy="24"/>
            </a:xfrm>
            <a:custGeom>
              <a:avLst/>
              <a:gdLst>
                <a:gd name="T0" fmla="*/ 0 w 1"/>
                <a:gd name="T1" fmla="*/ 24 h 24"/>
                <a:gd name="T2" fmla="*/ 0 w 1"/>
                <a:gd name="T3" fmla="*/ 24 h 24"/>
                <a:gd name="T4" fmla="*/ 0 w 1"/>
                <a:gd name="T5" fmla="*/ 12 h 24"/>
                <a:gd name="T6" fmla="*/ 0 w 1"/>
                <a:gd name="T7" fmla="*/ 6 h 24"/>
                <a:gd name="T8" fmla="*/ 0 w 1"/>
                <a:gd name="T9" fmla="*/ 0 h 24"/>
                <a:gd name="T10" fmla="*/ 0 w 1"/>
                <a:gd name="T11" fmla="*/ 0 h 24"/>
                <a:gd name="T12" fmla="*/ 0 w 1"/>
                <a:gd name="T13" fmla="*/ 12 h 24"/>
                <a:gd name="T14" fmla="*/ 0 w 1"/>
                <a:gd name="T15" fmla="*/ 18 h 24"/>
                <a:gd name="T16" fmla="*/ 0 w 1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24"/>
                <a:gd name="T29" fmla="*/ 1 w 1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24">
                  <a:moveTo>
                    <a:pt x="0" y="24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1" name="Freeform 74"/>
            <p:cNvSpPr>
              <a:spLocks/>
            </p:cNvSpPr>
            <p:nvPr/>
          </p:nvSpPr>
          <p:spPr bwMode="auto">
            <a:xfrm>
              <a:off x="5317" y="1135"/>
              <a:ext cx="23" cy="24"/>
            </a:xfrm>
            <a:custGeom>
              <a:avLst/>
              <a:gdLst>
                <a:gd name="T0" fmla="*/ 0 w 23"/>
                <a:gd name="T1" fmla="*/ 24 h 24"/>
                <a:gd name="T2" fmla="*/ 0 w 23"/>
                <a:gd name="T3" fmla="*/ 24 h 24"/>
                <a:gd name="T4" fmla="*/ 6 w 23"/>
                <a:gd name="T5" fmla="*/ 18 h 24"/>
                <a:gd name="T6" fmla="*/ 12 w 23"/>
                <a:gd name="T7" fmla="*/ 12 h 24"/>
                <a:gd name="T8" fmla="*/ 12 w 23"/>
                <a:gd name="T9" fmla="*/ 12 h 24"/>
                <a:gd name="T10" fmla="*/ 17 w 23"/>
                <a:gd name="T11" fmla="*/ 6 h 24"/>
                <a:gd name="T12" fmla="*/ 17 w 23"/>
                <a:gd name="T13" fmla="*/ 0 h 24"/>
                <a:gd name="T14" fmla="*/ 23 w 23"/>
                <a:gd name="T15" fmla="*/ 0 h 24"/>
                <a:gd name="T16" fmla="*/ 23 w 23"/>
                <a:gd name="T17" fmla="*/ 0 h 24"/>
                <a:gd name="T18" fmla="*/ 23 w 23"/>
                <a:gd name="T19" fmla="*/ 6 h 24"/>
                <a:gd name="T20" fmla="*/ 23 w 23"/>
                <a:gd name="T21" fmla="*/ 6 h 24"/>
                <a:gd name="T22" fmla="*/ 17 w 23"/>
                <a:gd name="T23" fmla="*/ 12 h 24"/>
                <a:gd name="T24" fmla="*/ 12 w 23"/>
                <a:gd name="T25" fmla="*/ 12 h 24"/>
                <a:gd name="T26" fmla="*/ 12 w 23"/>
                <a:gd name="T27" fmla="*/ 18 h 24"/>
                <a:gd name="T28" fmla="*/ 6 w 23"/>
                <a:gd name="T29" fmla="*/ 18 h 24"/>
                <a:gd name="T30" fmla="*/ 0 w 23"/>
                <a:gd name="T31" fmla="*/ 24 h 24"/>
                <a:gd name="T32" fmla="*/ 0 w 23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3" y="6"/>
                  </a:lnTo>
                  <a:lnTo>
                    <a:pt x="17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2" name="Freeform 75"/>
            <p:cNvSpPr>
              <a:spLocks/>
            </p:cNvSpPr>
            <p:nvPr/>
          </p:nvSpPr>
          <p:spPr bwMode="auto">
            <a:xfrm>
              <a:off x="5299" y="1290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6 w 30"/>
                <a:gd name="T3" fmla="*/ 0 h 6"/>
                <a:gd name="T4" fmla="*/ 6 w 30"/>
                <a:gd name="T5" fmla="*/ 0 h 6"/>
                <a:gd name="T6" fmla="*/ 12 w 30"/>
                <a:gd name="T7" fmla="*/ 0 h 6"/>
                <a:gd name="T8" fmla="*/ 18 w 30"/>
                <a:gd name="T9" fmla="*/ 0 h 6"/>
                <a:gd name="T10" fmla="*/ 24 w 30"/>
                <a:gd name="T11" fmla="*/ 0 h 6"/>
                <a:gd name="T12" fmla="*/ 30 w 30"/>
                <a:gd name="T13" fmla="*/ 0 h 6"/>
                <a:gd name="T14" fmla="*/ 30 w 30"/>
                <a:gd name="T15" fmla="*/ 6 h 6"/>
                <a:gd name="T16" fmla="*/ 30 w 30"/>
                <a:gd name="T17" fmla="*/ 6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6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3" name="Freeform 76"/>
            <p:cNvSpPr>
              <a:spLocks/>
            </p:cNvSpPr>
            <p:nvPr/>
          </p:nvSpPr>
          <p:spPr bwMode="auto">
            <a:xfrm>
              <a:off x="5293" y="1296"/>
              <a:ext cx="30" cy="18"/>
            </a:xfrm>
            <a:custGeom>
              <a:avLst/>
              <a:gdLst>
                <a:gd name="T0" fmla="*/ 0 w 30"/>
                <a:gd name="T1" fmla="*/ 0 h 18"/>
                <a:gd name="T2" fmla="*/ 0 w 30"/>
                <a:gd name="T3" fmla="*/ 0 h 18"/>
                <a:gd name="T4" fmla="*/ 6 w 30"/>
                <a:gd name="T5" fmla="*/ 0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6 h 18"/>
                <a:gd name="T12" fmla="*/ 30 w 30"/>
                <a:gd name="T13" fmla="*/ 12 h 18"/>
                <a:gd name="T14" fmla="*/ 30 w 30"/>
                <a:gd name="T15" fmla="*/ 12 h 18"/>
                <a:gd name="T16" fmla="*/ 30 w 30"/>
                <a:gd name="T17" fmla="*/ 18 h 18"/>
                <a:gd name="T18" fmla="*/ 30 w 30"/>
                <a:gd name="T19" fmla="*/ 18 h 18"/>
                <a:gd name="T20" fmla="*/ 24 w 30"/>
                <a:gd name="T21" fmla="*/ 18 h 18"/>
                <a:gd name="T22" fmla="*/ 24 w 30"/>
                <a:gd name="T23" fmla="*/ 18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6 h 18"/>
                <a:gd name="T30" fmla="*/ 0 w 30"/>
                <a:gd name="T31" fmla="*/ 6 h 18"/>
                <a:gd name="T32" fmla="*/ 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4" name="Freeform 77"/>
            <p:cNvSpPr>
              <a:spLocks/>
            </p:cNvSpPr>
            <p:nvPr/>
          </p:nvSpPr>
          <p:spPr bwMode="auto">
            <a:xfrm>
              <a:off x="5299" y="1279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0 w 35"/>
                <a:gd name="T3" fmla="*/ 0 h 6"/>
                <a:gd name="T4" fmla="*/ 6 w 35"/>
                <a:gd name="T5" fmla="*/ 0 h 6"/>
                <a:gd name="T6" fmla="*/ 12 w 35"/>
                <a:gd name="T7" fmla="*/ 0 h 6"/>
                <a:gd name="T8" fmla="*/ 18 w 35"/>
                <a:gd name="T9" fmla="*/ 0 h 6"/>
                <a:gd name="T10" fmla="*/ 24 w 35"/>
                <a:gd name="T11" fmla="*/ 0 h 6"/>
                <a:gd name="T12" fmla="*/ 30 w 35"/>
                <a:gd name="T13" fmla="*/ 0 h 6"/>
                <a:gd name="T14" fmla="*/ 30 w 35"/>
                <a:gd name="T15" fmla="*/ 0 h 6"/>
                <a:gd name="T16" fmla="*/ 35 w 35"/>
                <a:gd name="T17" fmla="*/ 6 h 6"/>
                <a:gd name="T18" fmla="*/ 35 w 35"/>
                <a:gd name="T19" fmla="*/ 6 h 6"/>
                <a:gd name="T20" fmla="*/ 30 w 35"/>
                <a:gd name="T21" fmla="*/ 6 h 6"/>
                <a:gd name="T22" fmla="*/ 30 w 35"/>
                <a:gd name="T23" fmla="*/ 6 h 6"/>
                <a:gd name="T24" fmla="*/ 24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5" name="Freeform 78"/>
            <p:cNvSpPr>
              <a:spLocks/>
            </p:cNvSpPr>
            <p:nvPr/>
          </p:nvSpPr>
          <p:spPr bwMode="auto">
            <a:xfrm>
              <a:off x="5305" y="1267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2 w 35"/>
                <a:gd name="T7" fmla="*/ 0 h 6"/>
                <a:gd name="T8" fmla="*/ 18 w 35"/>
                <a:gd name="T9" fmla="*/ 0 h 6"/>
                <a:gd name="T10" fmla="*/ 24 w 35"/>
                <a:gd name="T11" fmla="*/ 0 h 6"/>
                <a:gd name="T12" fmla="*/ 29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6 h 6"/>
                <a:gd name="T20" fmla="*/ 35 w 35"/>
                <a:gd name="T21" fmla="*/ 6 h 6"/>
                <a:gd name="T22" fmla="*/ 29 w 35"/>
                <a:gd name="T23" fmla="*/ 6 h 6"/>
                <a:gd name="T24" fmla="*/ 24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6" name="Freeform 79"/>
            <p:cNvSpPr>
              <a:spLocks/>
            </p:cNvSpPr>
            <p:nvPr/>
          </p:nvSpPr>
          <p:spPr bwMode="auto">
            <a:xfrm>
              <a:off x="5311" y="1255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8 w 35"/>
                <a:gd name="T7" fmla="*/ 0 h 6"/>
                <a:gd name="T8" fmla="*/ 23 w 35"/>
                <a:gd name="T9" fmla="*/ 0 h 6"/>
                <a:gd name="T10" fmla="*/ 29 w 35"/>
                <a:gd name="T11" fmla="*/ 0 h 6"/>
                <a:gd name="T12" fmla="*/ 29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0 h 6"/>
                <a:gd name="T20" fmla="*/ 29 w 35"/>
                <a:gd name="T21" fmla="*/ 6 h 6"/>
                <a:gd name="T22" fmla="*/ 29 w 35"/>
                <a:gd name="T23" fmla="*/ 6 h 6"/>
                <a:gd name="T24" fmla="*/ 23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7" name="Freeform 80"/>
            <p:cNvSpPr>
              <a:spLocks/>
            </p:cNvSpPr>
            <p:nvPr/>
          </p:nvSpPr>
          <p:spPr bwMode="auto">
            <a:xfrm>
              <a:off x="5317" y="1243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7 w 35"/>
                <a:gd name="T7" fmla="*/ 0 h 6"/>
                <a:gd name="T8" fmla="*/ 23 w 35"/>
                <a:gd name="T9" fmla="*/ 0 h 6"/>
                <a:gd name="T10" fmla="*/ 29 w 35"/>
                <a:gd name="T11" fmla="*/ 0 h 6"/>
                <a:gd name="T12" fmla="*/ 35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0 h 6"/>
                <a:gd name="T20" fmla="*/ 35 w 35"/>
                <a:gd name="T21" fmla="*/ 6 h 6"/>
                <a:gd name="T22" fmla="*/ 29 w 35"/>
                <a:gd name="T23" fmla="*/ 6 h 6"/>
                <a:gd name="T24" fmla="*/ 23 w 35"/>
                <a:gd name="T25" fmla="*/ 6 h 6"/>
                <a:gd name="T26" fmla="*/ 17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8" name="Freeform 81"/>
            <p:cNvSpPr>
              <a:spLocks/>
            </p:cNvSpPr>
            <p:nvPr/>
          </p:nvSpPr>
          <p:spPr bwMode="auto">
            <a:xfrm>
              <a:off x="5317" y="1225"/>
              <a:ext cx="41" cy="12"/>
            </a:xfrm>
            <a:custGeom>
              <a:avLst/>
              <a:gdLst>
                <a:gd name="T0" fmla="*/ 0 w 41"/>
                <a:gd name="T1" fmla="*/ 12 h 12"/>
                <a:gd name="T2" fmla="*/ 6 w 41"/>
                <a:gd name="T3" fmla="*/ 6 h 12"/>
                <a:gd name="T4" fmla="*/ 12 w 41"/>
                <a:gd name="T5" fmla="*/ 6 h 12"/>
                <a:gd name="T6" fmla="*/ 17 w 41"/>
                <a:gd name="T7" fmla="*/ 0 h 12"/>
                <a:gd name="T8" fmla="*/ 29 w 41"/>
                <a:gd name="T9" fmla="*/ 0 h 12"/>
                <a:gd name="T10" fmla="*/ 35 w 41"/>
                <a:gd name="T11" fmla="*/ 0 h 12"/>
                <a:gd name="T12" fmla="*/ 41 w 41"/>
                <a:gd name="T13" fmla="*/ 0 h 12"/>
                <a:gd name="T14" fmla="*/ 41 w 41"/>
                <a:gd name="T15" fmla="*/ 0 h 12"/>
                <a:gd name="T16" fmla="*/ 41 w 41"/>
                <a:gd name="T17" fmla="*/ 0 h 12"/>
                <a:gd name="T18" fmla="*/ 41 w 41"/>
                <a:gd name="T19" fmla="*/ 0 h 12"/>
                <a:gd name="T20" fmla="*/ 35 w 41"/>
                <a:gd name="T21" fmla="*/ 6 h 12"/>
                <a:gd name="T22" fmla="*/ 29 w 41"/>
                <a:gd name="T23" fmla="*/ 6 h 12"/>
                <a:gd name="T24" fmla="*/ 23 w 41"/>
                <a:gd name="T25" fmla="*/ 6 h 12"/>
                <a:gd name="T26" fmla="*/ 17 w 41"/>
                <a:gd name="T27" fmla="*/ 6 h 12"/>
                <a:gd name="T28" fmla="*/ 12 w 41"/>
                <a:gd name="T29" fmla="*/ 6 h 12"/>
                <a:gd name="T30" fmla="*/ 6 w 41"/>
                <a:gd name="T31" fmla="*/ 6 h 12"/>
                <a:gd name="T32" fmla="*/ 0 w 41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12"/>
                <a:gd name="T53" fmla="*/ 41 w 41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12">
                  <a:moveTo>
                    <a:pt x="0" y="12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7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9" name="Freeform 82"/>
            <p:cNvSpPr>
              <a:spLocks/>
            </p:cNvSpPr>
            <p:nvPr/>
          </p:nvSpPr>
          <p:spPr bwMode="auto">
            <a:xfrm>
              <a:off x="5317" y="1207"/>
              <a:ext cx="47" cy="18"/>
            </a:xfrm>
            <a:custGeom>
              <a:avLst/>
              <a:gdLst>
                <a:gd name="T0" fmla="*/ 0 w 47"/>
                <a:gd name="T1" fmla="*/ 18 h 18"/>
                <a:gd name="T2" fmla="*/ 6 w 47"/>
                <a:gd name="T3" fmla="*/ 12 h 18"/>
                <a:gd name="T4" fmla="*/ 12 w 47"/>
                <a:gd name="T5" fmla="*/ 12 h 18"/>
                <a:gd name="T6" fmla="*/ 17 w 47"/>
                <a:gd name="T7" fmla="*/ 6 h 18"/>
                <a:gd name="T8" fmla="*/ 29 w 47"/>
                <a:gd name="T9" fmla="*/ 6 h 18"/>
                <a:gd name="T10" fmla="*/ 35 w 47"/>
                <a:gd name="T11" fmla="*/ 0 h 18"/>
                <a:gd name="T12" fmla="*/ 41 w 47"/>
                <a:gd name="T13" fmla="*/ 0 h 18"/>
                <a:gd name="T14" fmla="*/ 47 w 47"/>
                <a:gd name="T15" fmla="*/ 0 h 18"/>
                <a:gd name="T16" fmla="*/ 47 w 47"/>
                <a:gd name="T17" fmla="*/ 6 h 18"/>
                <a:gd name="T18" fmla="*/ 47 w 47"/>
                <a:gd name="T19" fmla="*/ 6 h 18"/>
                <a:gd name="T20" fmla="*/ 41 w 47"/>
                <a:gd name="T21" fmla="*/ 12 h 18"/>
                <a:gd name="T22" fmla="*/ 35 w 47"/>
                <a:gd name="T23" fmla="*/ 12 h 18"/>
                <a:gd name="T24" fmla="*/ 29 w 47"/>
                <a:gd name="T25" fmla="*/ 12 h 18"/>
                <a:gd name="T26" fmla="*/ 23 w 47"/>
                <a:gd name="T27" fmla="*/ 12 h 18"/>
                <a:gd name="T28" fmla="*/ 12 w 47"/>
                <a:gd name="T29" fmla="*/ 18 h 18"/>
                <a:gd name="T30" fmla="*/ 6 w 47"/>
                <a:gd name="T31" fmla="*/ 18 h 18"/>
                <a:gd name="T32" fmla="*/ 0 w 47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18"/>
                <a:gd name="T53" fmla="*/ 47 w 47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18">
                  <a:moveTo>
                    <a:pt x="0" y="18"/>
                  </a:moveTo>
                  <a:lnTo>
                    <a:pt x="6" y="12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29" y="6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47" y="6"/>
                  </a:lnTo>
                  <a:lnTo>
                    <a:pt x="41" y="12"/>
                  </a:lnTo>
                  <a:lnTo>
                    <a:pt x="35" y="12"/>
                  </a:lnTo>
                  <a:lnTo>
                    <a:pt x="29" y="12"/>
                  </a:lnTo>
                  <a:lnTo>
                    <a:pt x="23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0" name="Freeform 83"/>
            <p:cNvSpPr>
              <a:spLocks/>
            </p:cNvSpPr>
            <p:nvPr/>
          </p:nvSpPr>
          <p:spPr bwMode="auto">
            <a:xfrm>
              <a:off x="5317" y="1177"/>
              <a:ext cx="47" cy="30"/>
            </a:xfrm>
            <a:custGeom>
              <a:avLst/>
              <a:gdLst>
                <a:gd name="T0" fmla="*/ 0 w 47"/>
                <a:gd name="T1" fmla="*/ 30 h 30"/>
                <a:gd name="T2" fmla="*/ 6 w 47"/>
                <a:gd name="T3" fmla="*/ 24 h 30"/>
                <a:gd name="T4" fmla="*/ 12 w 47"/>
                <a:gd name="T5" fmla="*/ 18 h 30"/>
                <a:gd name="T6" fmla="*/ 17 w 47"/>
                <a:gd name="T7" fmla="*/ 18 h 30"/>
                <a:gd name="T8" fmla="*/ 23 w 47"/>
                <a:gd name="T9" fmla="*/ 12 h 30"/>
                <a:gd name="T10" fmla="*/ 29 w 47"/>
                <a:gd name="T11" fmla="*/ 6 h 30"/>
                <a:gd name="T12" fmla="*/ 35 w 47"/>
                <a:gd name="T13" fmla="*/ 6 h 30"/>
                <a:gd name="T14" fmla="*/ 41 w 47"/>
                <a:gd name="T15" fmla="*/ 0 h 30"/>
                <a:gd name="T16" fmla="*/ 47 w 47"/>
                <a:gd name="T17" fmla="*/ 6 h 30"/>
                <a:gd name="T18" fmla="*/ 47 w 47"/>
                <a:gd name="T19" fmla="*/ 6 h 30"/>
                <a:gd name="T20" fmla="*/ 41 w 47"/>
                <a:gd name="T21" fmla="*/ 12 h 30"/>
                <a:gd name="T22" fmla="*/ 35 w 47"/>
                <a:gd name="T23" fmla="*/ 12 h 30"/>
                <a:gd name="T24" fmla="*/ 29 w 47"/>
                <a:gd name="T25" fmla="*/ 18 h 30"/>
                <a:gd name="T26" fmla="*/ 23 w 47"/>
                <a:gd name="T27" fmla="*/ 24 h 30"/>
                <a:gd name="T28" fmla="*/ 17 w 47"/>
                <a:gd name="T29" fmla="*/ 24 h 30"/>
                <a:gd name="T30" fmla="*/ 6 w 47"/>
                <a:gd name="T31" fmla="*/ 30 h 30"/>
                <a:gd name="T32" fmla="*/ 0 w 47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0"/>
                <a:gd name="T53" fmla="*/ 47 w 47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0">
                  <a:moveTo>
                    <a:pt x="0" y="30"/>
                  </a:moveTo>
                  <a:lnTo>
                    <a:pt x="6" y="24"/>
                  </a:lnTo>
                  <a:lnTo>
                    <a:pt x="12" y="18"/>
                  </a:lnTo>
                  <a:lnTo>
                    <a:pt x="17" y="18"/>
                  </a:lnTo>
                  <a:lnTo>
                    <a:pt x="23" y="12"/>
                  </a:lnTo>
                  <a:lnTo>
                    <a:pt x="29" y="6"/>
                  </a:lnTo>
                  <a:lnTo>
                    <a:pt x="35" y="6"/>
                  </a:lnTo>
                  <a:lnTo>
                    <a:pt x="41" y="0"/>
                  </a:lnTo>
                  <a:lnTo>
                    <a:pt x="47" y="6"/>
                  </a:lnTo>
                  <a:lnTo>
                    <a:pt x="41" y="12"/>
                  </a:lnTo>
                  <a:lnTo>
                    <a:pt x="35" y="12"/>
                  </a:lnTo>
                  <a:lnTo>
                    <a:pt x="29" y="18"/>
                  </a:lnTo>
                  <a:lnTo>
                    <a:pt x="23" y="24"/>
                  </a:lnTo>
                  <a:lnTo>
                    <a:pt x="17" y="24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1" name="Freeform 84"/>
            <p:cNvSpPr>
              <a:spLocks/>
            </p:cNvSpPr>
            <p:nvPr/>
          </p:nvSpPr>
          <p:spPr bwMode="auto">
            <a:xfrm>
              <a:off x="5317" y="1159"/>
              <a:ext cx="41" cy="30"/>
            </a:xfrm>
            <a:custGeom>
              <a:avLst/>
              <a:gdLst>
                <a:gd name="T0" fmla="*/ 0 w 41"/>
                <a:gd name="T1" fmla="*/ 30 h 30"/>
                <a:gd name="T2" fmla="*/ 6 w 41"/>
                <a:gd name="T3" fmla="*/ 30 h 30"/>
                <a:gd name="T4" fmla="*/ 12 w 41"/>
                <a:gd name="T5" fmla="*/ 24 h 30"/>
                <a:gd name="T6" fmla="*/ 17 w 41"/>
                <a:gd name="T7" fmla="*/ 18 h 30"/>
                <a:gd name="T8" fmla="*/ 23 w 41"/>
                <a:gd name="T9" fmla="*/ 12 h 30"/>
                <a:gd name="T10" fmla="*/ 29 w 41"/>
                <a:gd name="T11" fmla="*/ 6 h 30"/>
                <a:gd name="T12" fmla="*/ 29 w 41"/>
                <a:gd name="T13" fmla="*/ 0 h 30"/>
                <a:gd name="T14" fmla="*/ 35 w 41"/>
                <a:gd name="T15" fmla="*/ 0 h 30"/>
                <a:gd name="T16" fmla="*/ 41 w 41"/>
                <a:gd name="T17" fmla="*/ 0 h 30"/>
                <a:gd name="T18" fmla="*/ 41 w 41"/>
                <a:gd name="T19" fmla="*/ 0 h 30"/>
                <a:gd name="T20" fmla="*/ 35 w 41"/>
                <a:gd name="T21" fmla="*/ 6 h 30"/>
                <a:gd name="T22" fmla="*/ 29 w 41"/>
                <a:gd name="T23" fmla="*/ 12 h 30"/>
                <a:gd name="T24" fmla="*/ 23 w 41"/>
                <a:gd name="T25" fmla="*/ 18 h 30"/>
                <a:gd name="T26" fmla="*/ 17 w 41"/>
                <a:gd name="T27" fmla="*/ 24 h 30"/>
                <a:gd name="T28" fmla="*/ 12 w 41"/>
                <a:gd name="T29" fmla="*/ 30 h 30"/>
                <a:gd name="T30" fmla="*/ 6 w 41"/>
                <a:gd name="T31" fmla="*/ 30 h 30"/>
                <a:gd name="T32" fmla="*/ 0 w 41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0"/>
                <a:gd name="T53" fmla="*/ 41 w 41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0">
                  <a:moveTo>
                    <a:pt x="0" y="30"/>
                  </a:moveTo>
                  <a:lnTo>
                    <a:pt x="6" y="30"/>
                  </a:lnTo>
                  <a:lnTo>
                    <a:pt x="12" y="24"/>
                  </a:lnTo>
                  <a:lnTo>
                    <a:pt x="17" y="18"/>
                  </a:lnTo>
                  <a:lnTo>
                    <a:pt x="23" y="12"/>
                  </a:lnTo>
                  <a:lnTo>
                    <a:pt x="29" y="6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35" y="6"/>
                  </a:lnTo>
                  <a:lnTo>
                    <a:pt x="29" y="12"/>
                  </a:lnTo>
                  <a:lnTo>
                    <a:pt x="23" y="18"/>
                  </a:lnTo>
                  <a:lnTo>
                    <a:pt x="17" y="24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2" name="Freeform 85"/>
            <p:cNvSpPr>
              <a:spLocks/>
            </p:cNvSpPr>
            <p:nvPr/>
          </p:nvSpPr>
          <p:spPr bwMode="auto">
            <a:xfrm>
              <a:off x="5317" y="1147"/>
              <a:ext cx="35" cy="30"/>
            </a:xfrm>
            <a:custGeom>
              <a:avLst/>
              <a:gdLst>
                <a:gd name="T0" fmla="*/ 35 w 35"/>
                <a:gd name="T1" fmla="*/ 0 h 30"/>
                <a:gd name="T2" fmla="*/ 35 w 35"/>
                <a:gd name="T3" fmla="*/ 0 h 30"/>
                <a:gd name="T4" fmla="*/ 29 w 35"/>
                <a:gd name="T5" fmla="*/ 6 h 30"/>
                <a:gd name="T6" fmla="*/ 23 w 35"/>
                <a:gd name="T7" fmla="*/ 6 h 30"/>
                <a:gd name="T8" fmla="*/ 23 w 35"/>
                <a:gd name="T9" fmla="*/ 12 h 30"/>
                <a:gd name="T10" fmla="*/ 17 w 35"/>
                <a:gd name="T11" fmla="*/ 18 h 30"/>
                <a:gd name="T12" fmla="*/ 12 w 35"/>
                <a:gd name="T13" fmla="*/ 18 h 30"/>
                <a:gd name="T14" fmla="*/ 6 w 35"/>
                <a:gd name="T15" fmla="*/ 24 h 30"/>
                <a:gd name="T16" fmla="*/ 0 w 35"/>
                <a:gd name="T17" fmla="*/ 30 h 30"/>
                <a:gd name="T18" fmla="*/ 6 w 35"/>
                <a:gd name="T19" fmla="*/ 24 h 30"/>
                <a:gd name="T20" fmla="*/ 6 w 35"/>
                <a:gd name="T21" fmla="*/ 18 h 30"/>
                <a:gd name="T22" fmla="*/ 12 w 35"/>
                <a:gd name="T23" fmla="*/ 12 h 30"/>
                <a:gd name="T24" fmla="*/ 17 w 35"/>
                <a:gd name="T25" fmla="*/ 6 h 30"/>
                <a:gd name="T26" fmla="*/ 23 w 35"/>
                <a:gd name="T27" fmla="*/ 0 h 30"/>
                <a:gd name="T28" fmla="*/ 29 w 35"/>
                <a:gd name="T29" fmla="*/ 0 h 30"/>
                <a:gd name="T30" fmla="*/ 29 w 35"/>
                <a:gd name="T31" fmla="*/ 0 h 30"/>
                <a:gd name="T32" fmla="*/ 35 w 35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0"/>
                <a:gd name="T53" fmla="*/ 35 w 35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0">
                  <a:moveTo>
                    <a:pt x="35" y="0"/>
                  </a:moveTo>
                  <a:lnTo>
                    <a:pt x="35" y="0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23" y="12"/>
                  </a:lnTo>
                  <a:lnTo>
                    <a:pt x="17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3" name="Freeform 86"/>
            <p:cNvSpPr>
              <a:spLocks/>
            </p:cNvSpPr>
            <p:nvPr/>
          </p:nvSpPr>
          <p:spPr bwMode="auto">
            <a:xfrm>
              <a:off x="5251" y="986"/>
              <a:ext cx="42" cy="155"/>
            </a:xfrm>
            <a:custGeom>
              <a:avLst/>
              <a:gdLst>
                <a:gd name="T0" fmla="*/ 6 w 42"/>
                <a:gd name="T1" fmla="*/ 155 h 155"/>
                <a:gd name="T2" fmla="*/ 0 w 42"/>
                <a:gd name="T3" fmla="*/ 155 h 155"/>
                <a:gd name="T4" fmla="*/ 0 w 42"/>
                <a:gd name="T5" fmla="*/ 155 h 155"/>
                <a:gd name="T6" fmla="*/ 0 w 42"/>
                <a:gd name="T7" fmla="*/ 155 h 155"/>
                <a:gd name="T8" fmla="*/ 0 w 42"/>
                <a:gd name="T9" fmla="*/ 149 h 155"/>
                <a:gd name="T10" fmla="*/ 18 w 42"/>
                <a:gd name="T11" fmla="*/ 131 h 155"/>
                <a:gd name="T12" fmla="*/ 24 w 42"/>
                <a:gd name="T13" fmla="*/ 113 h 155"/>
                <a:gd name="T14" fmla="*/ 30 w 42"/>
                <a:gd name="T15" fmla="*/ 89 h 155"/>
                <a:gd name="T16" fmla="*/ 36 w 42"/>
                <a:gd name="T17" fmla="*/ 71 h 155"/>
                <a:gd name="T18" fmla="*/ 30 w 42"/>
                <a:gd name="T19" fmla="*/ 47 h 155"/>
                <a:gd name="T20" fmla="*/ 30 w 42"/>
                <a:gd name="T21" fmla="*/ 29 h 155"/>
                <a:gd name="T22" fmla="*/ 24 w 42"/>
                <a:gd name="T23" fmla="*/ 12 h 155"/>
                <a:gd name="T24" fmla="*/ 24 w 42"/>
                <a:gd name="T25" fmla="*/ 0 h 155"/>
                <a:gd name="T26" fmla="*/ 30 w 42"/>
                <a:gd name="T27" fmla="*/ 12 h 155"/>
                <a:gd name="T28" fmla="*/ 36 w 42"/>
                <a:gd name="T29" fmla="*/ 23 h 155"/>
                <a:gd name="T30" fmla="*/ 42 w 42"/>
                <a:gd name="T31" fmla="*/ 47 h 155"/>
                <a:gd name="T32" fmla="*/ 42 w 42"/>
                <a:gd name="T33" fmla="*/ 71 h 155"/>
                <a:gd name="T34" fmla="*/ 36 w 42"/>
                <a:gd name="T35" fmla="*/ 95 h 155"/>
                <a:gd name="T36" fmla="*/ 30 w 42"/>
                <a:gd name="T37" fmla="*/ 119 h 155"/>
                <a:gd name="T38" fmla="*/ 18 w 42"/>
                <a:gd name="T39" fmla="*/ 143 h 155"/>
                <a:gd name="T40" fmla="*/ 6 w 42"/>
                <a:gd name="T41" fmla="*/ 155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155"/>
                <a:gd name="T65" fmla="*/ 42 w 42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155">
                  <a:moveTo>
                    <a:pt x="6" y="155"/>
                  </a:moveTo>
                  <a:lnTo>
                    <a:pt x="0" y="155"/>
                  </a:lnTo>
                  <a:lnTo>
                    <a:pt x="0" y="149"/>
                  </a:lnTo>
                  <a:lnTo>
                    <a:pt x="18" y="131"/>
                  </a:lnTo>
                  <a:lnTo>
                    <a:pt x="24" y="113"/>
                  </a:lnTo>
                  <a:lnTo>
                    <a:pt x="30" y="89"/>
                  </a:lnTo>
                  <a:lnTo>
                    <a:pt x="36" y="71"/>
                  </a:lnTo>
                  <a:lnTo>
                    <a:pt x="30" y="47"/>
                  </a:lnTo>
                  <a:lnTo>
                    <a:pt x="30" y="29"/>
                  </a:lnTo>
                  <a:lnTo>
                    <a:pt x="24" y="12"/>
                  </a:lnTo>
                  <a:lnTo>
                    <a:pt x="24" y="0"/>
                  </a:lnTo>
                  <a:lnTo>
                    <a:pt x="30" y="12"/>
                  </a:lnTo>
                  <a:lnTo>
                    <a:pt x="36" y="23"/>
                  </a:lnTo>
                  <a:lnTo>
                    <a:pt x="42" y="47"/>
                  </a:lnTo>
                  <a:lnTo>
                    <a:pt x="42" y="71"/>
                  </a:lnTo>
                  <a:lnTo>
                    <a:pt x="36" y="95"/>
                  </a:lnTo>
                  <a:lnTo>
                    <a:pt x="30" y="119"/>
                  </a:lnTo>
                  <a:lnTo>
                    <a:pt x="18" y="143"/>
                  </a:lnTo>
                  <a:lnTo>
                    <a:pt x="6" y="15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4" name="Freeform 87"/>
            <p:cNvSpPr>
              <a:spLocks/>
            </p:cNvSpPr>
            <p:nvPr/>
          </p:nvSpPr>
          <p:spPr bwMode="auto">
            <a:xfrm>
              <a:off x="5251" y="986"/>
              <a:ext cx="30" cy="23"/>
            </a:xfrm>
            <a:custGeom>
              <a:avLst/>
              <a:gdLst>
                <a:gd name="T0" fmla="*/ 30 w 30"/>
                <a:gd name="T1" fmla="*/ 23 h 23"/>
                <a:gd name="T2" fmla="*/ 30 w 30"/>
                <a:gd name="T3" fmla="*/ 17 h 23"/>
                <a:gd name="T4" fmla="*/ 24 w 30"/>
                <a:gd name="T5" fmla="*/ 12 h 23"/>
                <a:gd name="T6" fmla="*/ 18 w 30"/>
                <a:gd name="T7" fmla="*/ 12 h 23"/>
                <a:gd name="T8" fmla="*/ 12 w 30"/>
                <a:gd name="T9" fmla="*/ 6 h 23"/>
                <a:gd name="T10" fmla="*/ 6 w 30"/>
                <a:gd name="T11" fmla="*/ 6 h 23"/>
                <a:gd name="T12" fmla="*/ 6 w 30"/>
                <a:gd name="T13" fmla="*/ 0 h 23"/>
                <a:gd name="T14" fmla="*/ 0 w 30"/>
                <a:gd name="T15" fmla="*/ 0 h 23"/>
                <a:gd name="T16" fmla="*/ 0 w 30"/>
                <a:gd name="T17" fmla="*/ 6 h 23"/>
                <a:gd name="T18" fmla="*/ 0 w 30"/>
                <a:gd name="T19" fmla="*/ 6 h 23"/>
                <a:gd name="T20" fmla="*/ 0 w 30"/>
                <a:gd name="T21" fmla="*/ 6 h 23"/>
                <a:gd name="T22" fmla="*/ 6 w 30"/>
                <a:gd name="T23" fmla="*/ 6 h 23"/>
                <a:gd name="T24" fmla="*/ 12 w 30"/>
                <a:gd name="T25" fmla="*/ 12 h 23"/>
                <a:gd name="T26" fmla="*/ 18 w 30"/>
                <a:gd name="T27" fmla="*/ 12 h 23"/>
                <a:gd name="T28" fmla="*/ 24 w 30"/>
                <a:gd name="T29" fmla="*/ 17 h 23"/>
                <a:gd name="T30" fmla="*/ 30 w 30"/>
                <a:gd name="T31" fmla="*/ 17 h 23"/>
                <a:gd name="T32" fmla="*/ 30 w 30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3"/>
                <a:gd name="T53" fmla="*/ 30 w 30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3">
                  <a:moveTo>
                    <a:pt x="30" y="23"/>
                  </a:moveTo>
                  <a:lnTo>
                    <a:pt x="30" y="17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5" name="Freeform 88"/>
            <p:cNvSpPr>
              <a:spLocks/>
            </p:cNvSpPr>
            <p:nvPr/>
          </p:nvSpPr>
          <p:spPr bwMode="auto">
            <a:xfrm>
              <a:off x="5251" y="998"/>
              <a:ext cx="36" cy="23"/>
            </a:xfrm>
            <a:custGeom>
              <a:avLst/>
              <a:gdLst>
                <a:gd name="T0" fmla="*/ 0 w 36"/>
                <a:gd name="T1" fmla="*/ 0 h 23"/>
                <a:gd name="T2" fmla="*/ 0 w 36"/>
                <a:gd name="T3" fmla="*/ 0 h 23"/>
                <a:gd name="T4" fmla="*/ 6 w 36"/>
                <a:gd name="T5" fmla="*/ 0 h 23"/>
                <a:gd name="T6" fmla="*/ 6 w 36"/>
                <a:gd name="T7" fmla="*/ 0 h 23"/>
                <a:gd name="T8" fmla="*/ 12 w 36"/>
                <a:gd name="T9" fmla="*/ 5 h 23"/>
                <a:gd name="T10" fmla="*/ 18 w 36"/>
                <a:gd name="T11" fmla="*/ 5 h 23"/>
                <a:gd name="T12" fmla="*/ 24 w 36"/>
                <a:gd name="T13" fmla="*/ 11 h 23"/>
                <a:gd name="T14" fmla="*/ 30 w 36"/>
                <a:gd name="T15" fmla="*/ 17 h 23"/>
                <a:gd name="T16" fmla="*/ 36 w 36"/>
                <a:gd name="T17" fmla="*/ 23 h 23"/>
                <a:gd name="T18" fmla="*/ 30 w 36"/>
                <a:gd name="T19" fmla="*/ 17 h 23"/>
                <a:gd name="T20" fmla="*/ 24 w 36"/>
                <a:gd name="T21" fmla="*/ 17 h 23"/>
                <a:gd name="T22" fmla="*/ 18 w 36"/>
                <a:gd name="T23" fmla="*/ 11 h 23"/>
                <a:gd name="T24" fmla="*/ 12 w 36"/>
                <a:gd name="T25" fmla="*/ 11 h 23"/>
                <a:gd name="T26" fmla="*/ 6 w 36"/>
                <a:gd name="T27" fmla="*/ 5 h 23"/>
                <a:gd name="T28" fmla="*/ 0 w 36"/>
                <a:gd name="T29" fmla="*/ 5 h 23"/>
                <a:gd name="T30" fmla="*/ 0 w 36"/>
                <a:gd name="T31" fmla="*/ 0 h 23"/>
                <a:gd name="T32" fmla="*/ 0 w 36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3"/>
                <a:gd name="T53" fmla="*/ 36 w 36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3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5"/>
                  </a:lnTo>
                  <a:lnTo>
                    <a:pt x="18" y="5"/>
                  </a:lnTo>
                  <a:lnTo>
                    <a:pt x="24" y="11"/>
                  </a:lnTo>
                  <a:lnTo>
                    <a:pt x="30" y="17"/>
                  </a:lnTo>
                  <a:lnTo>
                    <a:pt x="36" y="23"/>
                  </a:lnTo>
                  <a:lnTo>
                    <a:pt x="30" y="17"/>
                  </a:lnTo>
                  <a:lnTo>
                    <a:pt x="24" y="17"/>
                  </a:lnTo>
                  <a:lnTo>
                    <a:pt x="18" y="11"/>
                  </a:lnTo>
                  <a:lnTo>
                    <a:pt x="12" y="11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6" name="Freeform 89"/>
            <p:cNvSpPr>
              <a:spLocks/>
            </p:cNvSpPr>
            <p:nvPr/>
          </p:nvSpPr>
          <p:spPr bwMode="auto">
            <a:xfrm>
              <a:off x="5239" y="1021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6 w 48"/>
                <a:gd name="T3" fmla="*/ 0 h 30"/>
                <a:gd name="T4" fmla="*/ 12 w 48"/>
                <a:gd name="T5" fmla="*/ 0 h 30"/>
                <a:gd name="T6" fmla="*/ 18 w 48"/>
                <a:gd name="T7" fmla="*/ 6 h 30"/>
                <a:gd name="T8" fmla="*/ 24 w 48"/>
                <a:gd name="T9" fmla="*/ 6 h 30"/>
                <a:gd name="T10" fmla="*/ 30 w 48"/>
                <a:gd name="T11" fmla="*/ 12 h 30"/>
                <a:gd name="T12" fmla="*/ 42 w 48"/>
                <a:gd name="T13" fmla="*/ 18 h 30"/>
                <a:gd name="T14" fmla="*/ 48 w 48"/>
                <a:gd name="T15" fmla="*/ 24 h 30"/>
                <a:gd name="T16" fmla="*/ 48 w 48"/>
                <a:gd name="T17" fmla="*/ 30 h 30"/>
                <a:gd name="T18" fmla="*/ 48 w 48"/>
                <a:gd name="T19" fmla="*/ 30 h 30"/>
                <a:gd name="T20" fmla="*/ 42 w 48"/>
                <a:gd name="T21" fmla="*/ 24 h 30"/>
                <a:gd name="T22" fmla="*/ 30 w 48"/>
                <a:gd name="T23" fmla="*/ 18 h 30"/>
                <a:gd name="T24" fmla="*/ 24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6 w 48"/>
                <a:gd name="T31" fmla="*/ 0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42" y="18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24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7" name="Freeform 90"/>
            <p:cNvSpPr>
              <a:spLocks/>
            </p:cNvSpPr>
            <p:nvPr/>
          </p:nvSpPr>
          <p:spPr bwMode="auto">
            <a:xfrm>
              <a:off x="5233" y="1045"/>
              <a:ext cx="54" cy="36"/>
            </a:xfrm>
            <a:custGeom>
              <a:avLst/>
              <a:gdLst>
                <a:gd name="T0" fmla="*/ 0 w 54"/>
                <a:gd name="T1" fmla="*/ 0 h 36"/>
                <a:gd name="T2" fmla="*/ 6 w 54"/>
                <a:gd name="T3" fmla="*/ 0 h 36"/>
                <a:gd name="T4" fmla="*/ 12 w 54"/>
                <a:gd name="T5" fmla="*/ 0 h 36"/>
                <a:gd name="T6" fmla="*/ 18 w 54"/>
                <a:gd name="T7" fmla="*/ 6 h 36"/>
                <a:gd name="T8" fmla="*/ 24 w 54"/>
                <a:gd name="T9" fmla="*/ 12 h 36"/>
                <a:gd name="T10" fmla="*/ 36 w 54"/>
                <a:gd name="T11" fmla="*/ 18 h 36"/>
                <a:gd name="T12" fmla="*/ 42 w 54"/>
                <a:gd name="T13" fmla="*/ 24 h 36"/>
                <a:gd name="T14" fmla="*/ 48 w 54"/>
                <a:gd name="T15" fmla="*/ 30 h 36"/>
                <a:gd name="T16" fmla="*/ 54 w 54"/>
                <a:gd name="T17" fmla="*/ 36 h 36"/>
                <a:gd name="T18" fmla="*/ 48 w 54"/>
                <a:gd name="T19" fmla="*/ 30 h 36"/>
                <a:gd name="T20" fmla="*/ 42 w 54"/>
                <a:gd name="T21" fmla="*/ 30 h 36"/>
                <a:gd name="T22" fmla="*/ 36 w 54"/>
                <a:gd name="T23" fmla="*/ 24 h 36"/>
                <a:gd name="T24" fmla="*/ 24 w 54"/>
                <a:gd name="T25" fmla="*/ 18 h 36"/>
                <a:gd name="T26" fmla="*/ 12 w 54"/>
                <a:gd name="T27" fmla="*/ 12 h 36"/>
                <a:gd name="T28" fmla="*/ 6 w 54"/>
                <a:gd name="T29" fmla="*/ 6 h 36"/>
                <a:gd name="T30" fmla="*/ 0 w 54"/>
                <a:gd name="T31" fmla="*/ 6 h 36"/>
                <a:gd name="T32" fmla="*/ 0 w 54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36"/>
                <a:gd name="T53" fmla="*/ 54 w 5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3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54" y="36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8" name="Freeform 91"/>
            <p:cNvSpPr>
              <a:spLocks/>
            </p:cNvSpPr>
            <p:nvPr/>
          </p:nvSpPr>
          <p:spPr bwMode="auto">
            <a:xfrm>
              <a:off x="5239" y="1063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0 w 42"/>
                <a:gd name="T3" fmla="*/ 0 h 36"/>
                <a:gd name="T4" fmla="*/ 6 w 42"/>
                <a:gd name="T5" fmla="*/ 0 h 36"/>
                <a:gd name="T6" fmla="*/ 12 w 42"/>
                <a:gd name="T7" fmla="*/ 6 h 36"/>
                <a:gd name="T8" fmla="*/ 18 w 42"/>
                <a:gd name="T9" fmla="*/ 12 h 36"/>
                <a:gd name="T10" fmla="*/ 30 w 42"/>
                <a:gd name="T11" fmla="*/ 18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36 w 42"/>
                <a:gd name="T19" fmla="*/ 36 h 36"/>
                <a:gd name="T20" fmla="*/ 30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6 w 42"/>
                <a:gd name="T27" fmla="*/ 12 h 36"/>
                <a:gd name="T28" fmla="*/ 6 w 42"/>
                <a:gd name="T29" fmla="*/ 6 h 36"/>
                <a:gd name="T30" fmla="*/ 0 w 42"/>
                <a:gd name="T31" fmla="*/ 0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9" name="Freeform 92"/>
            <p:cNvSpPr>
              <a:spLocks/>
            </p:cNvSpPr>
            <p:nvPr/>
          </p:nvSpPr>
          <p:spPr bwMode="auto">
            <a:xfrm>
              <a:off x="5239" y="1081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12 h 30"/>
                <a:gd name="T10" fmla="*/ 24 w 36"/>
                <a:gd name="T11" fmla="*/ 12 h 30"/>
                <a:gd name="T12" fmla="*/ 30 w 36"/>
                <a:gd name="T13" fmla="*/ 18 h 30"/>
                <a:gd name="T14" fmla="*/ 30 w 36"/>
                <a:gd name="T15" fmla="*/ 24 h 30"/>
                <a:gd name="T16" fmla="*/ 36 w 36"/>
                <a:gd name="T17" fmla="*/ 30 h 30"/>
                <a:gd name="T18" fmla="*/ 30 w 36"/>
                <a:gd name="T19" fmla="*/ 30 h 30"/>
                <a:gd name="T20" fmla="*/ 24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6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0" name="Freeform 93"/>
            <p:cNvSpPr>
              <a:spLocks/>
            </p:cNvSpPr>
            <p:nvPr/>
          </p:nvSpPr>
          <p:spPr bwMode="auto">
            <a:xfrm>
              <a:off x="5239" y="1099"/>
              <a:ext cx="24" cy="30"/>
            </a:xfrm>
            <a:custGeom>
              <a:avLst/>
              <a:gdLst>
                <a:gd name="T0" fmla="*/ 0 w 24"/>
                <a:gd name="T1" fmla="*/ 0 h 30"/>
                <a:gd name="T2" fmla="*/ 0 w 24"/>
                <a:gd name="T3" fmla="*/ 0 h 30"/>
                <a:gd name="T4" fmla="*/ 6 w 24"/>
                <a:gd name="T5" fmla="*/ 6 h 30"/>
                <a:gd name="T6" fmla="*/ 12 w 24"/>
                <a:gd name="T7" fmla="*/ 6 h 30"/>
                <a:gd name="T8" fmla="*/ 12 w 24"/>
                <a:gd name="T9" fmla="*/ 12 h 30"/>
                <a:gd name="T10" fmla="*/ 18 w 24"/>
                <a:gd name="T11" fmla="*/ 18 h 30"/>
                <a:gd name="T12" fmla="*/ 24 w 24"/>
                <a:gd name="T13" fmla="*/ 24 h 30"/>
                <a:gd name="T14" fmla="*/ 24 w 24"/>
                <a:gd name="T15" fmla="*/ 24 h 30"/>
                <a:gd name="T16" fmla="*/ 24 w 24"/>
                <a:gd name="T17" fmla="*/ 30 h 30"/>
                <a:gd name="T18" fmla="*/ 24 w 24"/>
                <a:gd name="T19" fmla="*/ 24 h 30"/>
                <a:gd name="T20" fmla="*/ 18 w 24"/>
                <a:gd name="T21" fmla="*/ 24 h 30"/>
                <a:gd name="T22" fmla="*/ 12 w 24"/>
                <a:gd name="T23" fmla="*/ 18 h 30"/>
                <a:gd name="T24" fmla="*/ 12 w 24"/>
                <a:gd name="T25" fmla="*/ 18 h 30"/>
                <a:gd name="T26" fmla="*/ 6 w 24"/>
                <a:gd name="T27" fmla="*/ 12 h 30"/>
                <a:gd name="T28" fmla="*/ 6 w 24"/>
                <a:gd name="T29" fmla="*/ 6 h 30"/>
                <a:gd name="T30" fmla="*/ 0 w 24"/>
                <a:gd name="T31" fmla="*/ 6 h 30"/>
                <a:gd name="T32" fmla="*/ 0 w 24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0"/>
                <a:gd name="T53" fmla="*/ 24 w 24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0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24" y="30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1" name="Freeform 94"/>
            <p:cNvSpPr>
              <a:spLocks/>
            </p:cNvSpPr>
            <p:nvPr/>
          </p:nvSpPr>
          <p:spPr bwMode="auto">
            <a:xfrm>
              <a:off x="5239" y="1117"/>
              <a:ext cx="18" cy="18"/>
            </a:xfrm>
            <a:custGeom>
              <a:avLst/>
              <a:gdLst>
                <a:gd name="T0" fmla="*/ 6 w 18"/>
                <a:gd name="T1" fmla="*/ 0 h 18"/>
                <a:gd name="T2" fmla="*/ 6 w 18"/>
                <a:gd name="T3" fmla="*/ 0 h 18"/>
                <a:gd name="T4" fmla="*/ 6 w 18"/>
                <a:gd name="T5" fmla="*/ 0 h 18"/>
                <a:gd name="T6" fmla="*/ 12 w 18"/>
                <a:gd name="T7" fmla="*/ 6 h 18"/>
                <a:gd name="T8" fmla="*/ 12 w 18"/>
                <a:gd name="T9" fmla="*/ 6 h 18"/>
                <a:gd name="T10" fmla="*/ 18 w 18"/>
                <a:gd name="T11" fmla="*/ 12 h 18"/>
                <a:gd name="T12" fmla="*/ 18 w 18"/>
                <a:gd name="T13" fmla="*/ 12 h 18"/>
                <a:gd name="T14" fmla="*/ 18 w 18"/>
                <a:gd name="T15" fmla="*/ 18 h 18"/>
                <a:gd name="T16" fmla="*/ 18 w 18"/>
                <a:gd name="T17" fmla="*/ 18 h 18"/>
                <a:gd name="T18" fmla="*/ 18 w 18"/>
                <a:gd name="T19" fmla="*/ 18 h 18"/>
                <a:gd name="T20" fmla="*/ 18 w 18"/>
                <a:gd name="T21" fmla="*/ 12 h 18"/>
                <a:gd name="T22" fmla="*/ 12 w 18"/>
                <a:gd name="T23" fmla="*/ 12 h 18"/>
                <a:gd name="T24" fmla="*/ 6 w 18"/>
                <a:gd name="T25" fmla="*/ 6 h 18"/>
                <a:gd name="T26" fmla="*/ 6 w 18"/>
                <a:gd name="T27" fmla="*/ 6 h 18"/>
                <a:gd name="T28" fmla="*/ 6 w 18"/>
                <a:gd name="T29" fmla="*/ 6 h 18"/>
                <a:gd name="T30" fmla="*/ 0 w 18"/>
                <a:gd name="T31" fmla="*/ 0 h 18"/>
                <a:gd name="T32" fmla="*/ 6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2" name="Freeform 95"/>
            <p:cNvSpPr>
              <a:spLocks/>
            </p:cNvSpPr>
            <p:nvPr/>
          </p:nvSpPr>
          <p:spPr bwMode="auto">
            <a:xfrm>
              <a:off x="5257" y="974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18 w 18"/>
                <a:gd name="T3" fmla="*/ 18 h 24"/>
                <a:gd name="T4" fmla="*/ 12 w 18"/>
                <a:gd name="T5" fmla="*/ 18 h 24"/>
                <a:gd name="T6" fmla="*/ 12 w 18"/>
                <a:gd name="T7" fmla="*/ 18 h 24"/>
                <a:gd name="T8" fmla="*/ 6 w 18"/>
                <a:gd name="T9" fmla="*/ 12 h 24"/>
                <a:gd name="T10" fmla="*/ 0 w 18"/>
                <a:gd name="T11" fmla="*/ 12 h 24"/>
                <a:gd name="T12" fmla="*/ 0 w 18"/>
                <a:gd name="T13" fmla="*/ 6 h 24"/>
                <a:gd name="T14" fmla="*/ 0 w 18"/>
                <a:gd name="T15" fmla="*/ 6 h 24"/>
                <a:gd name="T16" fmla="*/ 0 w 18"/>
                <a:gd name="T17" fmla="*/ 0 h 24"/>
                <a:gd name="T18" fmla="*/ 0 w 18"/>
                <a:gd name="T19" fmla="*/ 0 h 24"/>
                <a:gd name="T20" fmla="*/ 6 w 18"/>
                <a:gd name="T21" fmla="*/ 0 h 24"/>
                <a:gd name="T22" fmla="*/ 6 w 18"/>
                <a:gd name="T23" fmla="*/ 6 h 24"/>
                <a:gd name="T24" fmla="*/ 12 w 18"/>
                <a:gd name="T25" fmla="*/ 6 h 24"/>
                <a:gd name="T26" fmla="*/ 12 w 18"/>
                <a:gd name="T27" fmla="*/ 12 h 24"/>
                <a:gd name="T28" fmla="*/ 18 w 18"/>
                <a:gd name="T29" fmla="*/ 18 h 24"/>
                <a:gd name="T30" fmla="*/ 18 w 18"/>
                <a:gd name="T31" fmla="*/ 18 h 24"/>
                <a:gd name="T32" fmla="*/ 18 w 18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24"/>
                  </a:move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3" name="Freeform 96"/>
            <p:cNvSpPr>
              <a:spLocks/>
            </p:cNvSpPr>
            <p:nvPr/>
          </p:nvSpPr>
          <p:spPr bwMode="auto">
            <a:xfrm>
              <a:off x="5275" y="974"/>
              <a:ext cx="12" cy="24"/>
            </a:xfrm>
            <a:custGeom>
              <a:avLst/>
              <a:gdLst>
                <a:gd name="T0" fmla="*/ 0 w 12"/>
                <a:gd name="T1" fmla="*/ 24 h 24"/>
                <a:gd name="T2" fmla="*/ 6 w 12"/>
                <a:gd name="T3" fmla="*/ 18 h 24"/>
                <a:gd name="T4" fmla="*/ 12 w 12"/>
                <a:gd name="T5" fmla="*/ 12 h 24"/>
                <a:gd name="T6" fmla="*/ 12 w 12"/>
                <a:gd name="T7" fmla="*/ 6 h 24"/>
                <a:gd name="T8" fmla="*/ 12 w 12"/>
                <a:gd name="T9" fmla="*/ 0 h 24"/>
                <a:gd name="T10" fmla="*/ 12 w 12"/>
                <a:gd name="T11" fmla="*/ 0 h 24"/>
                <a:gd name="T12" fmla="*/ 6 w 12"/>
                <a:gd name="T13" fmla="*/ 6 h 24"/>
                <a:gd name="T14" fmla="*/ 6 w 12"/>
                <a:gd name="T15" fmla="*/ 18 h 24"/>
                <a:gd name="T16" fmla="*/ 0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4" name="Freeform 97"/>
            <p:cNvSpPr>
              <a:spLocks/>
            </p:cNvSpPr>
            <p:nvPr/>
          </p:nvSpPr>
          <p:spPr bwMode="auto">
            <a:xfrm>
              <a:off x="5269" y="968"/>
              <a:ext cx="6" cy="24"/>
            </a:xfrm>
            <a:custGeom>
              <a:avLst/>
              <a:gdLst>
                <a:gd name="T0" fmla="*/ 6 w 6"/>
                <a:gd name="T1" fmla="*/ 24 h 24"/>
                <a:gd name="T2" fmla="*/ 6 w 6"/>
                <a:gd name="T3" fmla="*/ 18 h 24"/>
                <a:gd name="T4" fmla="*/ 6 w 6"/>
                <a:gd name="T5" fmla="*/ 12 h 24"/>
                <a:gd name="T6" fmla="*/ 6 w 6"/>
                <a:gd name="T7" fmla="*/ 0 h 24"/>
                <a:gd name="T8" fmla="*/ 0 w 6"/>
                <a:gd name="T9" fmla="*/ 0 h 24"/>
                <a:gd name="T10" fmla="*/ 0 w 6"/>
                <a:gd name="T11" fmla="*/ 0 h 24"/>
                <a:gd name="T12" fmla="*/ 0 w 6"/>
                <a:gd name="T13" fmla="*/ 6 h 24"/>
                <a:gd name="T14" fmla="*/ 6 w 6"/>
                <a:gd name="T15" fmla="*/ 18 h 24"/>
                <a:gd name="T16" fmla="*/ 6 w 6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4"/>
                <a:gd name="T29" fmla="*/ 6 w 6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4">
                  <a:moveTo>
                    <a:pt x="6" y="24"/>
                  </a:moveTo>
                  <a:lnTo>
                    <a:pt x="6" y="18"/>
                  </a:lnTo>
                  <a:lnTo>
                    <a:pt x="6" y="12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5" name="Freeform 98"/>
            <p:cNvSpPr>
              <a:spLocks/>
            </p:cNvSpPr>
            <p:nvPr/>
          </p:nvSpPr>
          <p:spPr bwMode="auto">
            <a:xfrm>
              <a:off x="5281" y="980"/>
              <a:ext cx="18" cy="23"/>
            </a:xfrm>
            <a:custGeom>
              <a:avLst/>
              <a:gdLst>
                <a:gd name="T0" fmla="*/ 0 w 18"/>
                <a:gd name="T1" fmla="*/ 23 h 23"/>
                <a:gd name="T2" fmla="*/ 0 w 18"/>
                <a:gd name="T3" fmla="*/ 23 h 23"/>
                <a:gd name="T4" fmla="*/ 6 w 18"/>
                <a:gd name="T5" fmla="*/ 18 h 23"/>
                <a:gd name="T6" fmla="*/ 6 w 18"/>
                <a:gd name="T7" fmla="*/ 12 h 23"/>
                <a:gd name="T8" fmla="*/ 12 w 18"/>
                <a:gd name="T9" fmla="*/ 12 h 23"/>
                <a:gd name="T10" fmla="*/ 12 w 18"/>
                <a:gd name="T11" fmla="*/ 6 h 23"/>
                <a:gd name="T12" fmla="*/ 18 w 18"/>
                <a:gd name="T13" fmla="*/ 0 h 23"/>
                <a:gd name="T14" fmla="*/ 18 w 18"/>
                <a:gd name="T15" fmla="*/ 0 h 23"/>
                <a:gd name="T16" fmla="*/ 18 w 18"/>
                <a:gd name="T17" fmla="*/ 0 h 23"/>
                <a:gd name="T18" fmla="*/ 18 w 18"/>
                <a:gd name="T19" fmla="*/ 6 h 23"/>
                <a:gd name="T20" fmla="*/ 18 w 18"/>
                <a:gd name="T21" fmla="*/ 6 h 23"/>
                <a:gd name="T22" fmla="*/ 18 w 18"/>
                <a:gd name="T23" fmla="*/ 12 h 23"/>
                <a:gd name="T24" fmla="*/ 12 w 18"/>
                <a:gd name="T25" fmla="*/ 12 h 23"/>
                <a:gd name="T26" fmla="*/ 6 w 18"/>
                <a:gd name="T27" fmla="*/ 18 h 23"/>
                <a:gd name="T28" fmla="*/ 6 w 18"/>
                <a:gd name="T29" fmla="*/ 18 h 23"/>
                <a:gd name="T30" fmla="*/ 0 w 18"/>
                <a:gd name="T31" fmla="*/ 23 h 23"/>
                <a:gd name="T32" fmla="*/ 0 w 18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3"/>
                <a:gd name="T53" fmla="*/ 18 w 18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3">
                  <a:moveTo>
                    <a:pt x="0" y="23"/>
                  </a:moveTo>
                  <a:lnTo>
                    <a:pt x="0" y="23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6" name="Freeform 99"/>
            <p:cNvSpPr>
              <a:spLocks/>
            </p:cNvSpPr>
            <p:nvPr/>
          </p:nvSpPr>
          <p:spPr bwMode="auto">
            <a:xfrm>
              <a:off x="5263" y="1123"/>
              <a:ext cx="36" cy="12"/>
            </a:xfrm>
            <a:custGeom>
              <a:avLst/>
              <a:gdLst>
                <a:gd name="T0" fmla="*/ 0 w 36"/>
                <a:gd name="T1" fmla="*/ 6 h 12"/>
                <a:gd name="T2" fmla="*/ 6 w 36"/>
                <a:gd name="T3" fmla="*/ 0 h 12"/>
                <a:gd name="T4" fmla="*/ 6 w 36"/>
                <a:gd name="T5" fmla="*/ 0 h 12"/>
                <a:gd name="T6" fmla="*/ 12 w 36"/>
                <a:gd name="T7" fmla="*/ 0 h 12"/>
                <a:gd name="T8" fmla="*/ 18 w 36"/>
                <a:gd name="T9" fmla="*/ 0 h 12"/>
                <a:gd name="T10" fmla="*/ 24 w 36"/>
                <a:gd name="T11" fmla="*/ 0 h 12"/>
                <a:gd name="T12" fmla="*/ 30 w 36"/>
                <a:gd name="T13" fmla="*/ 6 h 12"/>
                <a:gd name="T14" fmla="*/ 30 w 36"/>
                <a:gd name="T15" fmla="*/ 6 h 12"/>
                <a:gd name="T16" fmla="*/ 36 w 36"/>
                <a:gd name="T17" fmla="*/ 6 h 12"/>
                <a:gd name="T18" fmla="*/ 30 w 36"/>
                <a:gd name="T19" fmla="*/ 6 h 12"/>
                <a:gd name="T20" fmla="*/ 30 w 36"/>
                <a:gd name="T21" fmla="*/ 12 h 12"/>
                <a:gd name="T22" fmla="*/ 24 w 36"/>
                <a:gd name="T23" fmla="*/ 6 h 12"/>
                <a:gd name="T24" fmla="*/ 18 w 36"/>
                <a:gd name="T25" fmla="*/ 6 h 12"/>
                <a:gd name="T26" fmla="*/ 12 w 36"/>
                <a:gd name="T27" fmla="*/ 6 h 12"/>
                <a:gd name="T28" fmla="*/ 6 w 36"/>
                <a:gd name="T29" fmla="*/ 6 h 12"/>
                <a:gd name="T30" fmla="*/ 6 w 36"/>
                <a:gd name="T31" fmla="*/ 6 h 12"/>
                <a:gd name="T32" fmla="*/ 0 w 36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7" name="Freeform 100"/>
            <p:cNvSpPr>
              <a:spLocks/>
            </p:cNvSpPr>
            <p:nvPr/>
          </p:nvSpPr>
          <p:spPr bwMode="auto">
            <a:xfrm>
              <a:off x="5257" y="1135"/>
              <a:ext cx="30" cy="12"/>
            </a:xfrm>
            <a:custGeom>
              <a:avLst/>
              <a:gdLst>
                <a:gd name="T0" fmla="*/ 0 w 30"/>
                <a:gd name="T1" fmla="*/ 0 h 12"/>
                <a:gd name="T2" fmla="*/ 6 w 30"/>
                <a:gd name="T3" fmla="*/ 0 h 12"/>
                <a:gd name="T4" fmla="*/ 6 w 30"/>
                <a:gd name="T5" fmla="*/ 0 h 12"/>
                <a:gd name="T6" fmla="*/ 12 w 30"/>
                <a:gd name="T7" fmla="*/ 0 h 12"/>
                <a:gd name="T8" fmla="*/ 18 w 30"/>
                <a:gd name="T9" fmla="*/ 0 h 12"/>
                <a:gd name="T10" fmla="*/ 24 w 30"/>
                <a:gd name="T11" fmla="*/ 0 h 12"/>
                <a:gd name="T12" fmla="*/ 30 w 30"/>
                <a:gd name="T13" fmla="*/ 6 h 12"/>
                <a:gd name="T14" fmla="*/ 30 w 30"/>
                <a:gd name="T15" fmla="*/ 6 h 12"/>
                <a:gd name="T16" fmla="*/ 30 w 30"/>
                <a:gd name="T17" fmla="*/ 12 h 12"/>
                <a:gd name="T18" fmla="*/ 30 w 30"/>
                <a:gd name="T19" fmla="*/ 12 h 12"/>
                <a:gd name="T20" fmla="*/ 30 w 30"/>
                <a:gd name="T21" fmla="*/ 12 h 12"/>
                <a:gd name="T22" fmla="*/ 24 w 30"/>
                <a:gd name="T23" fmla="*/ 12 h 12"/>
                <a:gd name="T24" fmla="*/ 18 w 30"/>
                <a:gd name="T25" fmla="*/ 6 h 12"/>
                <a:gd name="T26" fmla="*/ 12 w 30"/>
                <a:gd name="T27" fmla="*/ 6 h 12"/>
                <a:gd name="T28" fmla="*/ 6 w 30"/>
                <a:gd name="T29" fmla="*/ 0 h 12"/>
                <a:gd name="T30" fmla="*/ 0 w 30"/>
                <a:gd name="T31" fmla="*/ 0 h 12"/>
                <a:gd name="T32" fmla="*/ 0 w 3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8" name="Freeform 101"/>
            <p:cNvSpPr>
              <a:spLocks/>
            </p:cNvSpPr>
            <p:nvPr/>
          </p:nvSpPr>
          <p:spPr bwMode="auto">
            <a:xfrm>
              <a:off x="5275" y="1111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0 w 30"/>
                <a:gd name="T3" fmla="*/ 0 h 6"/>
                <a:gd name="T4" fmla="*/ 6 w 30"/>
                <a:gd name="T5" fmla="*/ 0 h 6"/>
                <a:gd name="T6" fmla="*/ 6 w 30"/>
                <a:gd name="T7" fmla="*/ 0 h 6"/>
                <a:gd name="T8" fmla="*/ 12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0 h 6"/>
                <a:gd name="T28" fmla="*/ 6 w 30"/>
                <a:gd name="T29" fmla="*/ 0 h 6"/>
                <a:gd name="T30" fmla="*/ 0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9" name="Freeform 102"/>
            <p:cNvSpPr>
              <a:spLocks/>
            </p:cNvSpPr>
            <p:nvPr/>
          </p:nvSpPr>
          <p:spPr bwMode="auto">
            <a:xfrm>
              <a:off x="5275" y="1087"/>
              <a:ext cx="42" cy="12"/>
            </a:xfrm>
            <a:custGeom>
              <a:avLst/>
              <a:gdLst>
                <a:gd name="T0" fmla="*/ 0 w 42"/>
                <a:gd name="T1" fmla="*/ 12 h 12"/>
                <a:gd name="T2" fmla="*/ 6 w 42"/>
                <a:gd name="T3" fmla="*/ 12 h 12"/>
                <a:gd name="T4" fmla="*/ 12 w 42"/>
                <a:gd name="T5" fmla="*/ 6 h 12"/>
                <a:gd name="T6" fmla="*/ 18 w 42"/>
                <a:gd name="T7" fmla="*/ 6 h 12"/>
                <a:gd name="T8" fmla="*/ 24 w 42"/>
                <a:gd name="T9" fmla="*/ 6 h 12"/>
                <a:gd name="T10" fmla="*/ 30 w 42"/>
                <a:gd name="T11" fmla="*/ 0 h 12"/>
                <a:gd name="T12" fmla="*/ 36 w 42"/>
                <a:gd name="T13" fmla="*/ 0 h 12"/>
                <a:gd name="T14" fmla="*/ 36 w 42"/>
                <a:gd name="T15" fmla="*/ 0 h 12"/>
                <a:gd name="T16" fmla="*/ 42 w 42"/>
                <a:gd name="T17" fmla="*/ 6 h 12"/>
                <a:gd name="T18" fmla="*/ 42 w 42"/>
                <a:gd name="T19" fmla="*/ 6 h 12"/>
                <a:gd name="T20" fmla="*/ 36 w 42"/>
                <a:gd name="T21" fmla="*/ 12 h 12"/>
                <a:gd name="T22" fmla="*/ 30 w 42"/>
                <a:gd name="T23" fmla="*/ 12 h 12"/>
                <a:gd name="T24" fmla="*/ 24 w 42"/>
                <a:gd name="T25" fmla="*/ 12 h 12"/>
                <a:gd name="T26" fmla="*/ 18 w 42"/>
                <a:gd name="T27" fmla="*/ 12 h 12"/>
                <a:gd name="T28" fmla="*/ 12 w 42"/>
                <a:gd name="T29" fmla="*/ 12 h 12"/>
                <a:gd name="T30" fmla="*/ 6 w 42"/>
                <a:gd name="T31" fmla="*/ 12 h 12"/>
                <a:gd name="T32" fmla="*/ 0 w 4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2"/>
                <a:gd name="T53" fmla="*/ 42 w 4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2">
                  <a:moveTo>
                    <a:pt x="0" y="12"/>
                  </a:move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0" name="Freeform 103"/>
            <p:cNvSpPr>
              <a:spLocks/>
            </p:cNvSpPr>
            <p:nvPr/>
          </p:nvSpPr>
          <p:spPr bwMode="auto">
            <a:xfrm>
              <a:off x="5287" y="1069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0 w 36"/>
                <a:gd name="T3" fmla="*/ 12 h 12"/>
                <a:gd name="T4" fmla="*/ 6 w 36"/>
                <a:gd name="T5" fmla="*/ 12 h 12"/>
                <a:gd name="T6" fmla="*/ 12 w 36"/>
                <a:gd name="T7" fmla="*/ 6 h 12"/>
                <a:gd name="T8" fmla="*/ 18 w 36"/>
                <a:gd name="T9" fmla="*/ 6 h 12"/>
                <a:gd name="T10" fmla="*/ 30 w 36"/>
                <a:gd name="T11" fmla="*/ 6 h 12"/>
                <a:gd name="T12" fmla="*/ 36 w 36"/>
                <a:gd name="T13" fmla="*/ 0 h 12"/>
                <a:gd name="T14" fmla="*/ 36 w 36"/>
                <a:gd name="T15" fmla="*/ 0 h 12"/>
                <a:gd name="T16" fmla="*/ 36 w 36"/>
                <a:gd name="T17" fmla="*/ 6 h 12"/>
                <a:gd name="T18" fmla="*/ 36 w 36"/>
                <a:gd name="T19" fmla="*/ 6 h 12"/>
                <a:gd name="T20" fmla="*/ 30 w 36"/>
                <a:gd name="T21" fmla="*/ 6 h 12"/>
                <a:gd name="T22" fmla="*/ 24 w 36"/>
                <a:gd name="T23" fmla="*/ 12 h 12"/>
                <a:gd name="T24" fmla="*/ 18 w 36"/>
                <a:gd name="T25" fmla="*/ 12 h 12"/>
                <a:gd name="T26" fmla="*/ 12 w 36"/>
                <a:gd name="T27" fmla="*/ 12 h 12"/>
                <a:gd name="T28" fmla="*/ 6 w 36"/>
                <a:gd name="T29" fmla="*/ 12 h 12"/>
                <a:gd name="T30" fmla="*/ 0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30" y="6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1" name="Freeform 104"/>
            <p:cNvSpPr>
              <a:spLocks/>
            </p:cNvSpPr>
            <p:nvPr/>
          </p:nvSpPr>
          <p:spPr bwMode="auto">
            <a:xfrm>
              <a:off x="5287" y="1033"/>
              <a:ext cx="42" cy="18"/>
            </a:xfrm>
            <a:custGeom>
              <a:avLst/>
              <a:gdLst>
                <a:gd name="T0" fmla="*/ 0 w 42"/>
                <a:gd name="T1" fmla="*/ 18 h 18"/>
                <a:gd name="T2" fmla="*/ 0 w 42"/>
                <a:gd name="T3" fmla="*/ 18 h 18"/>
                <a:gd name="T4" fmla="*/ 6 w 42"/>
                <a:gd name="T5" fmla="*/ 12 h 18"/>
                <a:gd name="T6" fmla="*/ 12 w 42"/>
                <a:gd name="T7" fmla="*/ 6 h 18"/>
                <a:gd name="T8" fmla="*/ 24 w 42"/>
                <a:gd name="T9" fmla="*/ 6 h 18"/>
                <a:gd name="T10" fmla="*/ 30 w 42"/>
                <a:gd name="T11" fmla="*/ 0 h 18"/>
                <a:gd name="T12" fmla="*/ 36 w 42"/>
                <a:gd name="T13" fmla="*/ 0 h 18"/>
                <a:gd name="T14" fmla="*/ 42 w 42"/>
                <a:gd name="T15" fmla="*/ 0 h 18"/>
                <a:gd name="T16" fmla="*/ 42 w 42"/>
                <a:gd name="T17" fmla="*/ 0 h 18"/>
                <a:gd name="T18" fmla="*/ 42 w 42"/>
                <a:gd name="T19" fmla="*/ 0 h 18"/>
                <a:gd name="T20" fmla="*/ 36 w 42"/>
                <a:gd name="T21" fmla="*/ 6 h 18"/>
                <a:gd name="T22" fmla="*/ 30 w 42"/>
                <a:gd name="T23" fmla="*/ 6 h 18"/>
                <a:gd name="T24" fmla="*/ 24 w 42"/>
                <a:gd name="T25" fmla="*/ 12 h 18"/>
                <a:gd name="T26" fmla="*/ 12 w 42"/>
                <a:gd name="T27" fmla="*/ 12 h 18"/>
                <a:gd name="T28" fmla="*/ 6 w 42"/>
                <a:gd name="T29" fmla="*/ 12 h 18"/>
                <a:gd name="T30" fmla="*/ 0 w 42"/>
                <a:gd name="T31" fmla="*/ 18 h 18"/>
                <a:gd name="T32" fmla="*/ 0 w 4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8"/>
                <a:gd name="T53" fmla="*/ 42 w 4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8">
                  <a:moveTo>
                    <a:pt x="0" y="18"/>
                  </a:moveTo>
                  <a:lnTo>
                    <a:pt x="0" y="18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2" name="Freeform 105"/>
            <p:cNvSpPr>
              <a:spLocks/>
            </p:cNvSpPr>
            <p:nvPr/>
          </p:nvSpPr>
          <p:spPr bwMode="auto">
            <a:xfrm>
              <a:off x="5281" y="992"/>
              <a:ext cx="42" cy="29"/>
            </a:xfrm>
            <a:custGeom>
              <a:avLst/>
              <a:gdLst>
                <a:gd name="T0" fmla="*/ 0 w 42"/>
                <a:gd name="T1" fmla="*/ 29 h 29"/>
                <a:gd name="T2" fmla="*/ 6 w 42"/>
                <a:gd name="T3" fmla="*/ 23 h 29"/>
                <a:gd name="T4" fmla="*/ 12 w 42"/>
                <a:gd name="T5" fmla="*/ 17 h 29"/>
                <a:gd name="T6" fmla="*/ 18 w 42"/>
                <a:gd name="T7" fmla="*/ 11 h 29"/>
                <a:gd name="T8" fmla="*/ 24 w 42"/>
                <a:gd name="T9" fmla="*/ 11 h 29"/>
                <a:gd name="T10" fmla="*/ 30 w 42"/>
                <a:gd name="T11" fmla="*/ 6 h 29"/>
                <a:gd name="T12" fmla="*/ 36 w 42"/>
                <a:gd name="T13" fmla="*/ 6 h 29"/>
                <a:gd name="T14" fmla="*/ 36 w 42"/>
                <a:gd name="T15" fmla="*/ 0 h 29"/>
                <a:gd name="T16" fmla="*/ 42 w 42"/>
                <a:gd name="T17" fmla="*/ 6 h 29"/>
                <a:gd name="T18" fmla="*/ 42 w 42"/>
                <a:gd name="T19" fmla="*/ 6 h 29"/>
                <a:gd name="T20" fmla="*/ 36 w 42"/>
                <a:gd name="T21" fmla="*/ 11 h 29"/>
                <a:gd name="T22" fmla="*/ 30 w 42"/>
                <a:gd name="T23" fmla="*/ 11 h 29"/>
                <a:gd name="T24" fmla="*/ 24 w 42"/>
                <a:gd name="T25" fmla="*/ 17 h 29"/>
                <a:gd name="T26" fmla="*/ 18 w 42"/>
                <a:gd name="T27" fmla="*/ 17 h 29"/>
                <a:gd name="T28" fmla="*/ 6 w 42"/>
                <a:gd name="T29" fmla="*/ 23 h 29"/>
                <a:gd name="T30" fmla="*/ 6 w 42"/>
                <a:gd name="T31" fmla="*/ 23 h 29"/>
                <a:gd name="T32" fmla="*/ 0 w 42"/>
                <a:gd name="T33" fmla="*/ 29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9"/>
                <a:gd name="T53" fmla="*/ 42 w 42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9">
                  <a:moveTo>
                    <a:pt x="0" y="29"/>
                  </a:moveTo>
                  <a:lnTo>
                    <a:pt x="6" y="23"/>
                  </a:lnTo>
                  <a:lnTo>
                    <a:pt x="12" y="17"/>
                  </a:lnTo>
                  <a:lnTo>
                    <a:pt x="18" y="11"/>
                  </a:lnTo>
                  <a:lnTo>
                    <a:pt x="24" y="11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36" y="11"/>
                  </a:lnTo>
                  <a:lnTo>
                    <a:pt x="30" y="11"/>
                  </a:lnTo>
                  <a:lnTo>
                    <a:pt x="24" y="17"/>
                  </a:lnTo>
                  <a:lnTo>
                    <a:pt x="18" y="17"/>
                  </a:lnTo>
                  <a:lnTo>
                    <a:pt x="6" y="2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3" name="Freeform 106"/>
            <p:cNvSpPr>
              <a:spLocks/>
            </p:cNvSpPr>
            <p:nvPr/>
          </p:nvSpPr>
          <p:spPr bwMode="auto">
            <a:xfrm>
              <a:off x="5287" y="1045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0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6 h 24"/>
                <a:gd name="T18" fmla="*/ 36 w 36"/>
                <a:gd name="T19" fmla="*/ 6 h 24"/>
                <a:gd name="T20" fmla="*/ 30 w 36"/>
                <a:gd name="T21" fmla="*/ 12 h 24"/>
                <a:gd name="T22" fmla="*/ 24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18 h 24"/>
                <a:gd name="T30" fmla="*/ 0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0" y="18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4" name="Freeform 107"/>
            <p:cNvSpPr>
              <a:spLocks/>
            </p:cNvSpPr>
            <p:nvPr/>
          </p:nvSpPr>
          <p:spPr bwMode="auto">
            <a:xfrm>
              <a:off x="5239" y="1033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0 w 48"/>
                <a:gd name="T3" fmla="*/ 0 h 30"/>
                <a:gd name="T4" fmla="*/ 6 w 48"/>
                <a:gd name="T5" fmla="*/ 0 h 30"/>
                <a:gd name="T6" fmla="*/ 12 w 48"/>
                <a:gd name="T7" fmla="*/ 6 h 30"/>
                <a:gd name="T8" fmla="*/ 24 w 48"/>
                <a:gd name="T9" fmla="*/ 12 h 30"/>
                <a:gd name="T10" fmla="*/ 30 w 48"/>
                <a:gd name="T11" fmla="*/ 12 h 30"/>
                <a:gd name="T12" fmla="*/ 42 w 48"/>
                <a:gd name="T13" fmla="*/ 24 h 30"/>
                <a:gd name="T14" fmla="*/ 48 w 48"/>
                <a:gd name="T15" fmla="*/ 30 h 30"/>
                <a:gd name="T16" fmla="*/ 48 w 48"/>
                <a:gd name="T17" fmla="*/ 30 h 30"/>
                <a:gd name="T18" fmla="*/ 48 w 48"/>
                <a:gd name="T19" fmla="*/ 30 h 30"/>
                <a:gd name="T20" fmla="*/ 36 w 48"/>
                <a:gd name="T21" fmla="*/ 30 h 30"/>
                <a:gd name="T22" fmla="*/ 30 w 48"/>
                <a:gd name="T23" fmla="*/ 24 h 30"/>
                <a:gd name="T24" fmla="*/ 18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0 w 48"/>
                <a:gd name="T31" fmla="*/ 0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5" name="Freeform 108"/>
            <p:cNvSpPr>
              <a:spLocks/>
            </p:cNvSpPr>
            <p:nvPr/>
          </p:nvSpPr>
          <p:spPr bwMode="auto">
            <a:xfrm>
              <a:off x="5245" y="1009"/>
              <a:ext cx="42" cy="30"/>
            </a:xfrm>
            <a:custGeom>
              <a:avLst/>
              <a:gdLst>
                <a:gd name="T0" fmla="*/ 0 w 42"/>
                <a:gd name="T1" fmla="*/ 0 h 30"/>
                <a:gd name="T2" fmla="*/ 6 w 42"/>
                <a:gd name="T3" fmla="*/ 0 h 30"/>
                <a:gd name="T4" fmla="*/ 6 w 42"/>
                <a:gd name="T5" fmla="*/ 0 h 30"/>
                <a:gd name="T6" fmla="*/ 12 w 42"/>
                <a:gd name="T7" fmla="*/ 6 h 30"/>
                <a:gd name="T8" fmla="*/ 18 w 42"/>
                <a:gd name="T9" fmla="*/ 6 h 30"/>
                <a:gd name="T10" fmla="*/ 24 w 42"/>
                <a:gd name="T11" fmla="*/ 12 h 30"/>
                <a:gd name="T12" fmla="*/ 36 w 42"/>
                <a:gd name="T13" fmla="*/ 18 h 30"/>
                <a:gd name="T14" fmla="*/ 42 w 42"/>
                <a:gd name="T15" fmla="*/ 24 h 30"/>
                <a:gd name="T16" fmla="*/ 42 w 42"/>
                <a:gd name="T17" fmla="*/ 30 h 30"/>
                <a:gd name="T18" fmla="*/ 36 w 42"/>
                <a:gd name="T19" fmla="*/ 24 h 30"/>
                <a:gd name="T20" fmla="*/ 30 w 42"/>
                <a:gd name="T21" fmla="*/ 24 h 30"/>
                <a:gd name="T22" fmla="*/ 24 w 42"/>
                <a:gd name="T23" fmla="*/ 18 h 30"/>
                <a:gd name="T24" fmla="*/ 18 w 42"/>
                <a:gd name="T25" fmla="*/ 12 h 30"/>
                <a:gd name="T26" fmla="*/ 12 w 42"/>
                <a:gd name="T27" fmla="*/ 12 h 30"/>
                <a:gd name="T28" fmla="*/ 6 w 42"/>
                <a:gd name="T29" fmla="*/ 6 h 30"/>
                <a:gd name="T30" fmla="*/ 0 w 42"/>
                <a:gd name="T31" fmla="*/ 0 h 30"/>
                <a:gd name="T32" fmla="*/ 0 w 42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0"/>
                <a:gd name="T53" fmla="*/ 42 w 4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0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6" name="Freeform 109"/>
            <p:cNvSpPr>
              <a:spLocks/>
            </p:cNvSpPr>
            <p:nvPr/>
          </p:nvSpPr>
          <p:spPr bwMode="auto">
            <a:xfrm>
              <a:off x="5287" y="1009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0 w 36"/>
                <a:gd name="T3" fmla="*/ 24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12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6 w 36"/>
                <a:gd name="T21" fmla="*/ 6 h 24"/>
                <a:gd name="T22" fmla="*/ 30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24 h 24"/>
                <a:gd name="T30" fmla="*/ 0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7" name="Freeform 110"/>
            <p:cNvSpPr>
              <a:spLocks/>
            </p:cNvSpPr>
            <p:nvPr/>
          </p:nvSpPr>
          <p:spPr bwMode="auto">
            <a:xfrm>
              <a:off x="5197" y="884"/>
              <a:ext cx="36" cy="18"/>
            </a:xfrm>
            <a:custGeom>
              <a:avLst/>
              <a:gdLst>
                <a:gd name="T0" fmla="*/ 0 w 36"/>
                <a:gd name="T1" fmla="*/ 0 h 18"/>
                <a:gd name="T2" fmla="*/ 6 w 36"/>
                <a:gd name="T3" fmla="*/ 0 h 18"/>
                <a:gd name="T4" fmla="*/ 6 w 36"/>
                <a:gd name="T5" fmla="*/ 0 h 18"/>
                <a:gd name="T6" fmla="*/ 12 w 36"/>
                <a:gd name="T7" fmla="*/ 0 h 18"/>
                <a:gd name="T8" fmla="*/ 18 w 36"/>
                <a:gd name="T9" fmla="*/ 0 h 18"/>
                <a:gd name="T10" fmla="*/ 24 w 36"/>
                <a:gd name="T11" fmla="*/ 6 h 18"/>
                <a:gd name="T12" fmla="*/ 24 w 36"/>
                <a:gd name="T13" fmla="*/ 12 h 18"/>
                <a:gd name="T14" fmla="*/ 30 w 36"/>
                <a:gd name="T15" fmla="*/ 12 h 18"/>
                <a:gd name="T16" fmla="*/ 36 w 36"/>
                <a:gd name="T17" fmla="*/ 18 h 18"/>
                <a:gd name="T18" fmla="*/ 30 w 36"/>
                <a:gd name="T19" fmla="*/ 18 h 18"/>
                <a:gd name="T20" fmla="*/ 24 w 36"/>
                <a:gd name="T21" fmla="*/ 12 h 18"/>
                <a:gd name="T22" fmla="*/ 18 w 36"/>
                <a:gd name="T23" fmla="*/ 12 h 18"/>
                <a:gd name="T24" fmla="*/ 18 w 36"/>
                <a:gd name="T25" fmla="*/ 6 h 18"/>
                <a:gd name="T26" fmla="*/ 12 w 36"/>
                <a:gd name="T27" fmla="*/ 6 h 18"/>
                <a:gd name="T28" fmla="*/ 6 w 36"/>
                <a:gd name="T29" fmla="*/ 0 h 18"/>
                <a:gd name="T30" fmla="*/ 6 w 36"/>
                <a:gd name="T31" fmla="*/ 0 h 18"/>
                <a:gd name="T32" fmla="*/ 0 w 3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8" name="Freeform 111"/>
            <p:cNvSpPr>
              <a:spLocks/>
            </p:cNvSpPr>
            <p:nvPr/>
          </p:nvSpPr>
          <p:spPr bwMode="auto">
            <a:xfrm>
              <a:off x="5191" y="902"/>
              <a:ext cx="42" cy="24"/>
            </a:xfrm>
            <a:custGeom>
              <a:avLst/>
              <a:gdLst>
                <a:gd name="T0" fmla="*/ 0 w 42"/>
                <a:gd name="T1" fmla="*/ 0 h 24"/>
                <a:gd name="T2" fmla="*/ 6 w 42"/>
                <a:gd name="T3" fmla="*/ 0 h 24"/>
                <a:gd name="T4" fmla="*/ 6 w 42"/>
                <a:gd name="T5" fmla="*/ 0 h 24"/>
                <a:gd name="T6" fmla="*/ 12 w 42"/>
                <a:gd name="T7" fmla="*/ 6 h 24"/>
                <a:gd name="T8" fmla="*/ 18 w 42"/>
                <a:gd name="T9" fmla="*/ 6 h 24"/>
                <a:gd name="T10" fmla="*/ 30 w 42"/>
                <a:gd name="T11" fmla="*/ 12 h 24"/>
                <a:gd name="T12" fmla="*/ 36 w 42"/>
                <a:gd name="T13" fmla="*/ 18 h 24"/>
                <a:gd name="T14" fmla="*/ 36 w 42"/>
                <a:gd name="T15" fmla="*/ 24 h 24"/>
                <a:gd name="T16" fmla="*/ 42 w 42"/>
                <a:gd name="T17" fmla="*/ 24 h 24"/>
                <a:gd name="T18" fmla="*/ 42 w 42"/>
                <a:gd name="T19" fmla="*/ 24 h 24"/>
                <a:gd name="T20" fmla="*/ 36 w 42"/>
                <a:gd name="T21" fmla="*/ 24 h 24"/>
                <a:gd name="T22" fmla="*/ 24 w 42"/>
                <a:gd name="T23" fmla="*/ 18 h 24"/>
                <a:gd name="T24" fmla="*/ 18 w 42"/>
                <a:gd name="T25" fmla="*/ 12 h 24"/>
                <a:gd name="T26" fmla="*/ 12 w 42"/>
                <a:gd name="T27" fmla="*/ 6 h 24"/>
                <a:gd name="T28" fmla="*/ 6 w 42"/>
                <a:gd name="T29" fmla="*/ 6 h 24"/>
                <a:gd name="T30" fmla="*/ 6 w 42"/>
                <a:gd name="T31" fmla="*/ 0 h 24"/>
                <a:gd name="T32" fmla="*/ 0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9" name="Freeform 112"/>
            <p:cNvSpPr>
              <a:spLocks/>
            </p:cNvSpPr>
            <p:nvPr/>
          </p:nvSpPr>
          <p:spPr bwMode="auto">
            <a:xfrm>
              <a:off x="5185" y="926"/>
              <a:ext cx="48" cy="24"/>
            </a:xfrm>
            <a:custGeom>
              <a:avLst/>
              <a:gdLst>
                <a:gd name="T0" fmla="*/ 0 w 48"/>
                <a:gd name="T1" fmla="*/ 0 h 24"/>
                <a:gd name="T2" fmla="*/ 6 w 48"/>
                <a:gd name="T3" fmla="*/ 0 h 24"/>
                <a:gd name="T4" fmla="*/ 12 w 48"/>
                <a:gd name="T5" fmla="*/ 0 h 24"/>
                <a:gd name="T6" fmla="*/ 18 w 48"/>
                <a:gd name="T7" fmla="*/ 0 h 24"/>
                <a:gd name="T8" fmla="*/ 24 w 48"/>
                <a:gd name="T9" fmla="*/ 6 h 24"/>
                <a:gd name="T10" fmla="*/ 30 w 48"/>
                <a:gd name="T11" fmla="*/ 12 h 24"/>
                <a:gd name="T12" fmla="*/ 36 w 48"/>
                <a:gd name="T13" fmla="*/ 18 h 24"/>
                <a:gd name="T14" fmla="*/ 42 w 48"/>
                <a:gd name="T15" fmla="*/ 24 h 24"/>
                <a:gd name="T16" fmla="*/ 48 w 48"/>
                <a:gd name="T17" fmla="*/ 24 h 24"/>
                <a:gd name="T18" fmla="*/ 42 w 48"/>
                <a:gd name="T19" fmla="*/ 24 h 24"/>
                <a:gd name="T20" fmla="*/ 36 w 48"/>
                <a:gd name="T21" fmla="*/ 24 h 24"/>
                <a:gd name="T22" fmla="*/ 30 w 48"/>
                <a:gd name="T23" fmla="*/ 18 h 24"/>
                <a:gd name="T24" fmla="*/ 24 w 48"/>
                <a:gd name="T25" fmla="*/ 12 h 24"/>
                <a:gd name="T26" fmla="*/ 12 w 48"/>
                <a:gd name="T27" fmla="*/ 6 h 24"/>
                <a:gd name="T28" fmla="*/ 6 w 48"/>
                <a:gd name="T29" fmla="*/ 6 h 24"/>
                <a:gd name="T30" fmla="*/ 0 w 48"/>
                <a:gd name="T31" fmla="*/ 0 h 24"/>
                <a:gd name="T32" fmla="*/ 0 w 48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24"/>
                <a:gd name="T53" fmla="*/ 48 w 4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24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0" name="Freeform 113"/>
            <p:cNvSpPr>
              <a:spLocks/>
            </p:cNvSpPr>
            <p:nvPr/>
          </p:nvSpPr>
          <p:spPr bwMode="auto">
            <a:xfrm>
              <a:off x="5191" y="938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12 h 30"/>
                <a:gd name="T10" fmla="*/ 24 w 36"/>
                <a:gd name="T11" fmla="*/ 18 h 30"/>
                <a:gd name="T12" fmla="*/ 30 w 36"/>
                <a:gd name="T13" fmla="*/ 24 h 30"/>
                <a:gd name="T14" fmla="*/ 36 w 36"/>
                <a:gd name="T15" fmla="*/ 30 h 30"/>
                <a:gd name="T16" fmla="*/ 36 w 36"/>
                <a:gd name="T17" fmla="*/ 30 h 30"/>
                <a:gd name="T18" fmla="*/ 30 w 36"/>
                <a:gd name="T19" fmla="*/ 30 h 30"/>
                <a:gd name="T20" fmla="*/ 24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6 w 36"/>
                <a:gd name="T29" fmla="*/ 6 h 30"/>
                <a:gd name="T30" fmla="*/ 0 w 36"/>
                <a:gd name="T31" fmla="*/ 0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1" name="Freeform 114"/>
            <p:cNvSpPr>
              <a:spLocks/>
            </p:cNvSpPr>
            <p:nvPr/>
          </p:nvSpPr>
          <p:spPr bwMode="auto">
            <a:xfrm>
              <a:off x="5191" y="956"/>
              <a:ext cx="30" cy="24"/>
            </a:xfrm>
            <a:custGeom>
              <a:avLst/>
              <a:gdLst>
                <a:gd name="T0" fmla="*/ 0 w 30"/>
                <a:gd name="T1" fmla="*/ 0 h 24"/>
                <a:gd name="T2" fmla="*/ 0 w 30"/>
                <a:gd name="T3" fmla="*/ 0 h 24"/>
                <a:gd name="T4" fmla="*/ 6 w 30"/>
                <a:gd name="T5" fmla="*/ 0 h 24"/>
                <a:gd name="T6" fmla="*/ 12 w 30"/>
                <a:gd name="T7" fmla="*/ 0 h 24"/>
                <a:gd name="T8" fmla="*/ 18 w 30"/>
                <a:gd name="T9" fmla="*/ 6 h 24"/>
                <a:gd name="T10" fmla="*/ 18 w 30"/>
                <a:gd name="T11" fmla="*/ 12 h 24"/>
                <a:gd name="T12" fmla="*/ 24 w 30"/>
                <a:gd name="T13" fmla="*/ 12 h 24"/>
                <a:gd name="T14" fmla="*/ 30 w 30"/>
                <a:gd name="T15" fmla="*/ 18 h 24"/>
                <a:gd name="T16" fmla="*/ 30 w 30"/>
                <a:gd name="T17" fmla="*/ 24 h 24"/>
                <a:gd name="T18" fmla="*/ 30 w 30"/>
                <a:gd name="T19" fmla="*/ 24 h 24"/>
                <a:gd name="T20" fmla="*/ 24 w 30"/>
                <a:gd name="T21" fmla="*/ 18 h 24"/>
                <a:gd name="T22" fmla="*/ 18 w 30"/>
                <a:gd name="T23" fmla="*/ 12 h 24"/>
                <a:gd name="T24" fmla="*/ 12 w 30"/>
                <a:gd name="T25" fmla="*/ 12 h 24"/>
                <a:gd name="T26" fmla="*/ 6 w 30"/>
                <a:gd name="T27" fmla="*/ 6 h 24"/>
                <a:gd name="T28" fmla="*/ 6 w 30"/>
                <a:gd name="T29" fmla="*/ 6 h 24"/>
                <a:gd name="T30" fmla="*/ 0 w 30"/>
                <a:gd name="T31" fmla="*/ 0 h 24"/>
                <a:gd name="T32" fmla="*/ 0 w 30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2" name="Freeform 115"/>
            <p:cNvSpPr>
              <a:spLocks/>
            </p:cNvSpPr>
            <p:nvPr/>
          </p:nvSpPr>
          <p:spPr bwMode="auto">
            <a:xfrm>
              <a:off x="5191" y="968"/>
              <a:ext cx="24" cy="24"/>
            </a:xfrm>
            <a:custGeom>
              <a:avLst/>
              <a:gdLst>
                <a:gd name="T0" fmla="*/ 0 w 24"/>
                <a:gd name="T1" fmla="*/ 0 h 24"/>
                <a:gd name="T2" fmla="*/ 0 w 24"/>
                <a:gd name="T3" fmla="*/ 0 h 24"/>
                <a:gd name="T4" fmla="*/ 6 w 24"/>
                <a:gd name="T5" fmla="*/ 6 h 24"/>
                <a:gd name="T6" fmla="*/ 6 w 24"/>
                <a:gd name="T7" fmla="*/ 6 h 24"/>
                <a:gd name="T8" fmla="*/ 12 w 24"/>
                <a:gd name="T9" fmla="*/ 12 h 24"/>
                <a:gd name="T10" fmla="*/ 18 w 24"/>
                <a:gd name="T11" fmla="*/ 12 h 24"/>
                <a:gd name="T12" fmla="*/ 18 w 24"/>
                <a:gd name="T13" fmla="*/ 18 h 24"/>
                <a:gd name="T14" fmla="*/ 24 w 24"/>
                <a:gd name="T15" fmla="*/ 24 h 24"/>
                <a:gd name="T16" fmla="*/ 24 w 24"/>
                <a:gd name="T17" fmla="*/ 24 h 24"/>
                <a:gd name="T18" fmla="*/ 18 w 24"/>
                <a:gd name="T19" fmla="*/ 24 h 24"/>
                <a:gd name="T20" fmla="*/ 18 w 24"/>
                <a:gd name="T21" fmla="*/ 18 h 24"/>
                <a:gd name="T22" fmla="*/ 12 w 24"/>
                <a:gd name="T23" fmla="*/ 18 h 24"/>
                <a:gd name="T24" fmla="*/ 12 w 24"/>
                <a:gd name="T25" fmla="*/ 12 h 24"/>
                <a:gd name="T26" fmla="*/ 6 w 24"/>
                <a:gd name="T27" fmla="*/ 12 h 24"/>
                <a:gd name="T28" fmla="*/ 6 w 24"/>
                <a:gd name="T29" fmla="*/ 6 h 24"/>
                <a:gd name="T30" fmla="*/ 0 w 24"/>
                <a:gd name="T31" fmla="*/ 6 h 24"/>
                <a:gd name="T32" fmla="*/ 0 w 2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3" name="Freeform 116"/>
            <p:cNvSpPr>
              <a:spLocks/>
            </p:cNvSpPr>
            <p:nvPr/>
          </p:nvSpPr>
          <p:spPr bwMode="auto">
            <a:xfrm>
              <a:off x="5191" y="986"/>
              <a:ext cx="18" cy="12"/>
            </a:xfrm>
            <a:custGeom>
              <a:avLst/>
              <a:gdLst>
                <a:gd name="T0" fmla="*/ 6 w 18"/>
                <a:gd name="T1" fmla="*/ 0 h 12"/>
                <a:gd name="T2" fmla="*/ 6 w 18"/>
                <a:gd name="T3" fmla="*/ 0 h 12"/>
                <a:gd name="T4" fmla="*/ 12 w 18"/>
                <a:gd name="T5" fmla="*/ 6 h 12"/>
                <a:gd name="T6" fmla="*/ 18 w 18"/>
                <a:gd name="T7" fmla="*/ 12 h 12"/>
                <a:gd name="T8" fmla="*/ 18 w 18"/>
                <a:gd name="T9" fmla="*/ 12 h 12"/>
                <a:gd name="T10" fmla="*/ 18 w 18"/>
                <a:gd name="T11" fmla="*/ 12 h 12"/>
                <a:gd name="T12" fmla="*/ 12 w 18"/>
                <a:gd name="T13" fmla="*/ 12 h 12"/>
                <a:gd name="T14" fmla="*/ 12 w 18"/>
                <a:gd name="T15" fmla="*/ 6 h 12"/>
                <a:gd name="T16" fmla="*/ 6 w 18"/>
                <a:gd name="T17" fmla="*/ 6 h 12"/>
                <a:gd name="T18" fmla="*/ 6 w 18"/>
                <a:gd name="T19" fmla="*/ 6 h 12"/>
                <a:gd name="T20" fmla="*/ 6 w 18"/>
                <a:gd name="T21" fmla="*/ 0 h 12"/>
                <a:gd name="T22" fmla="*/ 0 w 18"/>
                <a:gd name="T23" fmla="*/ 0 h 12"/>
                <a:gd name="T24" fmla="*/ 6 w 18"/>
                <a:gd name="T25" fmla="*/ 0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2"/>
                <a:gd name="T41" fmla="*/ 18 w 1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2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4" name="Freeform 117"/>
            <p:cNvSpPr>
              <a:spLocks/>
            </p:cNvSpPr>
            <p:nvPr/>
          </p:nvSpPr>
          <p:spPr bwMode="auto">
            <a:xfrm>
              <a:off x="5209" y="992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6 w 30"/>
                <a:gd name="T3" fmla="*/ 0 h 6"/>
                <a:gd name="T4" fmla="*/ 12 w 30"/>
                <a:gd name="T5" fmla="*/ 0 h 6"/>
                <a:gd name="T6" fmla="*/ 12 w 30"/>
                <a:gd name="T7" fmla="*/ 0 h 6"/>
                <a:gd name="T8" fmla="*/ 18 w 30"/>
                <a:gd name="T9" fmla="*/ 0 h 6"/>
                <a:gd name="T10" fmla="*/ 24 w 30"/>
                <a:gd name="T11" fmla="*/ 0 h 6"/>
                <a:gd name="T12" fmla="*/ 30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0 h 6"/>
                <a:gd name="T28" fmla="*/ 12 w 30"/>
                <a:gd name="T29" fmla="*/ 0 h 6"/>
                <a:gd name="T30" fmla="*/ 6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5" name="Freeform 118"/>
            <p:cNvSpPr>
              <a:spLocks/>
            </p:cNvSpPr>
            <p:nvPr/>
          </p:nvSpPr>
          <p:spPr bwMode="auto">
            <a:xfrm>
              <a:off x="5209" y="998"/>
              <a:ext cx="24" cy="11"/>
            </a:xfrm>
            <a:custGeom>
              <a:avLst/>
              <a:gdLst>
                <a:gd name="T0" fmla="*/ 0 w 24"/>
                <a:gd name="T1" fmla="*/ 0 h 11"/>
                <a:gd name="T2" fmla="*/ 0 w 24"/>
                <a:gd name="T3" fmla="*/ 0 h 11"/>
                <a:gd name="T4" fmla="*/ 6 w 24"/>
                <a:gd name="T5" fmla="*/ 0 h 11"/>
                <a:gd name="T6" fmla="*/ 6 w 24"/>
                <a:gd name="T7" fmla="*/ 0 h 11"/>
                <a:gd name="T8" fmla="*/ 12 w 24"/>
                <a:gd name="T9" fmla="*/ 0 h 11"/>
                <a:gd name="T10" fmla="*/ 18 w 24"/>
                <a:gd name="T11" fmla="*/ 5 h 11"/>
                <a:gd name="T12" fmla="*/ 24 w 24"/>
                <a:gd name="T13" fmla="*/ 5 h 11"/>
                <a:gd name="T14" fmla="*/ 24 w 24"/>
                <a:gd name="T15" fmla="*/ 5 h 11"/>
                <a:gd name="T16" fmla="*/ 24 w 24"/>
                <a:gd name="T17" fmla="*/ 5 h 11"/>
                <a:gd name="T18" fmla="*/ 24 w 24"/>
                <a:gd name="T19" fmla="*/ 11 h 11"/>
                <a:gd name="T20" fmla="*/ 24 w 24"/>
                <a:gd name="T21" fmla="*/ 11 h 11"/>
                <a:gd name="T22" fmla="*/ 18 w 24"/>
                <a:gd name="T23" fmla="*/ 5 h 11"/>
                <a:gd name="T24" fmla="*/ 12 w 24"/>
                <a:gd name="T25" fmla="*/ 5 h 11"/>
                <a:gd name="T26" fmla="*/ 6 w 24"/>
                <a:gd name="T27" fmla="*/ 5 h 11"/>
                <a:gd name="T28" fmla="*/ 6 w 24"/>
                <a:gd name="T29" fmla="*/ 5 h 11"/>
                <a:gd name="T30" fmla="*/ 0 w 24"/>
                <a:gd name="T31" fmla="*/ 0 h 11"/>
                <a:gd name="T32" fmla="*/ 0 w 24"/>
                <a:gd name="T33" fmla="*/ 0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1"/>
                <a:gd name="T53" fmla="*/ 24 w 24"/>
                <a:gd name="T54" fmla="*/ 11 h 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1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6" name="Freeform 119"/>
            <p:cNvSpPr>
              <a:spLocks/>
            </p:cNvSpPr>
            <p:nvPr/>
          </p:nvSpPr>
          <p:spPr bwMode="auto">
            <a:xfrm>
              <a:off x="5221" y="974"/>
              <a:ext cx="24" cy="6"/>
            </a:xfrm>
            <a:custGeom>
              <a:avLst/>
              <a:gdLst>
                <a:gd name="T0" fmla="*/ 0 w 24"/>
                <a:gd name="T1" fmla="*/ 6 h 6"/>
                <a:gd name="T2" fmla="*/ 0 w 24"/>
                <a:gd name="T3" fmla="*/ 6 h 6"/>
                <a:gd name="T4" fmla="*/ 6 w 24"/>
                <a:gd name="T5" fmla="*/ 6 h 6"/>
                <a:gd name="T6" fmla="*/ 6 w 24"/>
                <a:gd name="T7" fmla="*/ 6 h 6"/>
                <a:gd name="T8" fmla="*/ 12 w 24"/>
                <a:gd name="T9" fmla="*/ 0 h 6"/>
                <a:gd name="T10" fmla="*/ 18 w 24"/>
                <a:gd name="T11" fmla="*/ 6 h 6"/>
                <a:gd name="T12" fmla="*/ 24 w 24"/>
                <a:gd name="T13" fmla="*/ 6 h 6"/>
                <a:gd name="T14" fmla="*/ 24 w 24"/>
                <a:gd name="T15" fmla="*/ 6 h 6"/>
                <a:gd name="T16" fmla="*/ 24 w 24"/>
                <a:gd name="T17" fmla="*/ 6 h 6"/>
                <a:gd name="T18" fmla="*/ 24 w 24"/>
                <a:gd name="T19" fmla="*/ 6 h 6"/>
                <a:gd name="T20" fmla="*/ 24 w 24"/>
                <a:gd name="T21" fmla="*/ 6 h 6"/>
                <a:gd name="T22" fmla="*/ 24 w 24"/>
                <a:gd name="T23" fmla="*/ 6 h 6"/>
                <a:gd name="T24" fmla="*/ 18 w 24"/>
                <a:gd name="T25" fmla="*/ 6 h 6"/>
                <a:gd name="T26" fmla="*/ 12 w 24"/>
                <a:gd name="T27" fmla="*/ 6 h 6"/>
                <a:gd name="T28" fmla="*/ 6 w 24"/>
                <a:gd name="T29" fmla="*/ 6 h 6"/>
                <a:gd name="T30" fmla="*/ 6 w 24"/>
                <a:gd name="T31" fmla="*/ 6 h 6"/>
                <a:gd name="T32" fmla="*/ 0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7" name="Freeform 120"/>
            <p:cNvSpPr>
              <a:spLocks/>
            </p:cNvSpPr>
            <p:nvPr/>
          </p:nvSpPr>
          <p:spPr bwMode="auto">
            <a:xfrm>
              <a:off x="5227" y="962"/>
              <a:ext cx="30" cy="6"/>
            </a:xfrm>
            <a:custGeom>
              <a:avLst/>
              <a:gdLst>
                <a:gd name="T0" fmla="*/ 0 w 30"/>
                <a:gd name="T1" fmla="*/ 6 h 6"/>
                <a:gd name="T2" fmla="*/ 0 w 30"/>
                <a:gd name="T3" fmla="*/ 6 h 6"/>
                <a:gd name="T4" fmla="*/ 6 w 30"/>
                <a:gd name="T5" fmla="*/ 6 h 6"/>
                <a:gd name="T6" fmla="*/ 12 w 30"/>
                <a:gd name="T7" fmla="*/ 0 h 6"/>
                <a:gd name="T8" fmla="*/ 18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0 h 6"/>
                <a:gd name="T20" fmla="*/ 24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0 w 30"/>
                <a:gd name="T31" fmla="*/ 6 h 6"/>
                <a:gd name="T32" fmla="*/ 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8" name="Freeform 121"/>
            <p:cNvSpPr>
              <a:spLocks/>
            </p:cNvSpPr>
            <p:nvPr/>
          </p:nvSpPr>
          <p:spPr bwMode="auto">
            <a:xfrm>
              <a:off x="5227" y="944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6 w 36"/>
                <a:gd name="T3" fmla="*/ 12 h 12"/>
                <a:gd name="T4" fmla="*/ 12 w 36"/>
                <a:gd name="T5" fmla="*/ 6 h 12"/>
                <a:gd name="T6" fmla="*/ 18 w 36"/>
                <a:gd name="T7" fmla="*/ 6 h 12"/>
                <a:gd name="T8" fmla="*/ 24 w 36"/>
                <a:gd name="T9" fmla="*/ 6 h 12"/>
                <a:gd name="T10" fmla="*/ 30 w 36"/>
                <a:gd name="T11" fmla="*/ 0 h 12"/>
                <a:gd name="T12" fmla="*/ 30 w 36"/>
                <a:gd name="T13" fmla="*/ 0 h 12"/>
                <a:gd name="T14" fmla="*/ 36 w 36"/>
                <a:gd name="T15" fmla="*/ 0 h 12"/>
                <a:gd name="T16" fmla="*/ 36 w 36"/>
                <a:gd name="T17" fmla="*/ 0 h 12"/>
                <a:gd name="T18" fmla="*/ 36 w 36"/>
                <a:gd name="T19" fmla="*/ 6 h 12"/>
                <a:gd name="T20" fmla="*/ 30 w 36"/>
                <a:gd name="T21" fmla="*/ 6 h 12"/>
                <a:gd name="T22" fmla="*/ 30 w 36"/>
                <a:gd name="T23" fmla="*/ 6 h 12"/>
                <a:gd name="T24" fmla="*/ 24 w 36"/>
                <a:gd name="T25" fmla="*/ 6 h 12"/>
                <a:gd name="T26" fmla="*/ 18 w 36"/>
                <a:gd name="T27" fmla="*/ 12 h 12"/>
                <a:gd name="T28" fmla="*/ 12 w 36"/>
                <a:gd name="T29" fmla="*/ 12 h 12"/>
                <a:gd name="T30" fmla="*/ 6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9" name="Freeform 122"/>
            <p:cNvSpPr>
              <a:spLocks/>
            </p:cNvSpPr>
            <p:nvPr/>
          </p:nvSpPr>
          <p:spPr bwMode="auto">
            <a:xfrm>
              <a:off x="5233" y="908"/>
              <a:ext cx="36" cy="18"/>
            </a:xfrm>
            <a:custGeom>
              <a:avLst/>
              <a:gdLst>
                <a:gd name="T0" fmla="*/ 0 w 36"/>
                <a:gd name="T1" fmla="*/ 18 h 18"/>
                <a:gd name="T2" fmla="*/ 0 w 36"/>
                <a:gd name="T3" fmla="*/ 18 h 18"/>
                <a:gd name="T4" fmla="*/ 6 w 36"/>
                <a:gd name="T5" fmla="*/ 12 h 18"/>
                <a:gd name="T6" fmla="*/ 12 w 36"/>
                <a:gd name="T7" fmla="*/ 12 h 18"/>
                <a:gd name="T8" fmla="*/ 18 w 36"/>
                <a:gd name="T9" fmla="*/ 6 h 18"/>
                <a:gd name="T10" fmla="*/ 24 w 36"/>
                <a:gd name="T11" fmla="*/ 6 h 18"/>
                <a:gd name="T12" fmla="*/ 30 w 36"/>
                <a:gd name="T13" fmla="*/ 6 h 18"/>
                <a:gd name="T14" fmla="*/ 30 w 36"/>
                <a:gd name="T15" fmla="*/ 0 h 18"/>
                <a:gd name="T16" fmla="*/ 36 w 36"/>
                <a:gd name="T17" fmla="*/ 6 h 18"/>
                <a:gd name="T18" fmla="*/ 36 w 36"/>
                <a:gd name="T19" fmla="*/ 6 h 18"/>
                <a:gd name="T20" fmla="*/ 30 w 36"/>
                <a:gd name="T21" fmla="*/ 6 h 18"/>
                <a:gd name="T22" fmla="*/ 24 w 36"/>
                <a:gd name="T23" fmla="*/ 12 h 18"/>
                <a:gd name="T24" fmla="*/ 18 w 36"/>
                <a:gd name="T25" fmla="*/ 12 h 18"/>
                <a:gd name="T26" fmla="*/ 12 w 36"/>
                <a:gd name="T27" fmla="*/ 12 h 18"/>
                <a:gd name="T28" fmla="*/ 6 w 36"/>
                <a:gd name="T29" fmla="*/ 18 h 18"/>
                <a:gd name="T30" fmla="*/ 0 w 36"/>
                <a:gd name="T31" fmla="*/ 18 h 18"/>
                <a:gd name="T32" fmla="*/ 0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18"/>
                  </a:moveTo>
                  <a:lnTo>
                    <a:pt x="0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0" name="Freeform 123"/>
            <p:cNvSpPr>
              <a:spLocks/>
            </p:cNvSpPr>
            <p:nvPr/>
          </p:nvSpPr>
          <p:spPr bwMode="auto">
            <a:xfrm>
              <a:off x="5227" y="878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0 w 36"/>
                <a:gd name="T21" fmla="*/ 6 h 24"/>
                <a:gd name="T22" fmla="*/ 24 w 36"/>
                <a:gd name="T23" fmla="*/ 12 h 24"/>
                <a:gd name="T24" fmla="*/ 18 w 36"/>
                <a:gd name="T25" fmla="*/ 12 h 24"/>
                <a:gd name="T26" fmla="*/ 12 w 36"/>
                <a:gd name="T27" fmla="*/ 18 h 24"/>
                <a:gd name="T28" fmla="*/ 6 w 36"/>
                <a:gd name="T29" fmla="*/ 18 h 24"/>
                <a:gd name="T30" fmla="*/ 6 w 36"/>
                <a:gd name="T31" fmla="*/ 18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1" name="Freeform 124"/>
            <p:cNvSpPr>
              <a:spLocks/>
            </p:cNvSpPr>
            <p:nvPr/>
          </p:nvSpPr>
          <p:spPr bwMode="auto">
            <a:xfrm>
              <a:off x="5233" y="926"/>
              <a:ext cx="30" cy="18"/>
            </a:xfrm>
            <a:custGeom>
              <a:avLst/>
              <a:gdLst>
                <a:gd name="T0" fmla="*/ 0 w 30"/>
                <a:gd name="T1" fmla="*/ 18 h 18"/>
                <a:gd name="T2" fmla="*/ 0 w 30"/>
                <a:gd name="T3" fmla="*/ 12 h 18"/>
                <a:gd name="T4" fmla="*/ 6 w 30"/>
                <a:gd name="T5" fmla="*/ 12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0 h 18"/>
                <a:gd name="T12" fmla="*/ 24 w 30"/>
                <a:gd name="T13" fmla="*/ 0 h 18"/>
                <a:gd name="T14" fmla="*/ 30 w 30"/>
                <a:gd name="T15" fmla="*/ 0 h 18"/>
                <a:gd name="T16" fmla="*/ 30 w 30"/>
                <a:gd name="T17" fmla="*/ 0 h 18"/>
                <a:gd name="T18" fmla="*/ 30 w 30"/>
                <a:gd name="T19" fmla="*/ 0 h 18"/>
                <a:gd name="T20" fmla="*/ 24 w 30"/>
                <a:gd name="T21" fmla="*/ 6 h 18"/>
                <a:gd name="T22" fmla="*/ 24 w 30"/>
                <a:gd name="T23" fmla="*/ 6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12 h 18"/>
                <a:gd name="T30" fmla="*/ 0 w 30"/>
                <a:gd name="T31" fmla="*/ 12 h 18"/>
                <a:gd name="T32" fmla="*/ 0 w 30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18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2" name="Freeform 125"/>
            <p:cNvSpPr>
              <a:spLocks/>
            </p:cNvSpPr>
            <p:nvPr/>
          </p:nvSpPr>
          <p:spPr bwMode="auto">
            <a:xfrm>
              <a:off x="5191" y="914"/>
              <a:ext cx="42" cy="24"/>
            </a:xfrm>
            <a:custGeom>
              <a:avLst/>
              <a:gdLst>
                <a:gd name="T0" fmla="*/ 0 w 42"/>
                <a:gd name="T1" fmla="*/ 0 h 24"/>
                <a:gd name="T2" fmla="*/ 0 w 42"/>
                <a:gd name="T3" fmla="*/ 0 h 24"/>
                <a:gd name="T4" fmla="*/ 6 w 42"/>
                <a:gd name="T5" fmla="*/ 0 h 24"/>
                <a:gd name="T6" fmla="*/ 12 w 42"/>
                <a:gd name="T7" fmla="*/ 0 h 24"/>
                <a:gd name="T8" fmla="*/ 18 w 42"/>
                <a:gd name="T9" fmla="*/ 6 h 24"/>
                <a:gd name="T10" fmla="*/ 30 w 42"/>
                <a:gd name="T11" fmla="*/ 12 h 24"/>
                <a:gd name="T12" fmla="*/ 36 w 42"/>
                <a:gd name="T13" fmla="*/ 18 h 24"/>
                <a:gd name="T14" fmla="*/ 42 w 42"/>
                <a:gd name="T15" fmla="*/ 24 h 24"/>
                <a:gd name="T16" fmla="*/ 42 w 42"/>
                <a:gd name="T17" fmla="*/ 24 h 24"/>
                <a:gd name="T18" fmla="*/ 42 w 42"/>
                <a:gd name="T19" fmla="*/ 24 h 24"/>
                <a:gd name="T20" fmla="*/ 36 w 42"/>
                <a:gd name="T21" fmla="*/ 24 h 24"/>
                <a:gd name="T22" fmla="*/ 24 w 42"/>
                <a:gd name="T23" fmla="*/ 18 h 24"/>
                <a:gd name="T24" fmla="*/ 18 w 42"/>
                <a:gd name="T25" fmla="*/ 12 h 24"/>
                <a:gd name="T26" fmla="*/ 12 w 42"/>
                <a:gd name="T27" fmla="*/ 6 h 24"/>
                <a:gd name="T28" fmla="*/ 6 w 42"/>
                <a:gd name="T29" fmla="*/ 6 h 24"/>
                <a:gd name="T30" fmla="*/ 0 w 42"/>
                <a:gd name="T31" fmla="*/ 0 h 24"/>
                <a:gd name="T32" fmla="*/ 0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3" name="Freeform 126"/>
            <p:cNvSpPr>
              <a:spLocks/>
            </p:cNvSpPr>
            <p:nvPr/>
          </p:nvSpPr>
          <p:spPr bwMode="auto">
            <a:xfrm>
              <a:off x="5197" y="890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6 h 30"/>
                <a:gd name="T6" fmla="*/ 12 w 36"/>
                <a:gd name="T7" fmla="*/ 6 h 30"/>
                <a:gd name="T8" fmla="*/ 18 w 36"/>
                <a:gd name="T9" fmla="*/ 6 h 30"/>
                <a:gd name="T10" fmla="*/ 24 w 36"/>
                <a:gd name="T11" fmla="*/ 12 h 30"/>
                <a:gd name="T12" fmla="*/ 30 w 36"/>
                <a:gd name="T13" fmla="*/ 18 h 30"/>
                <a:gd name="T14" fmla="*/ 30 w 36"/>
                <a:gd name="T15" fmla="*/ 24 h 30"/>
                <a:gd name="T16" fmla="*/ 36 w 36"/>
                <a:gd name="T17" fmla="*/ 30 h 30"/>
                <a:gd name="T18" fmla="*/ 30 w 36"/>
                <a:gd name="T19" fmla="*/ 24 h 30"/>
                <a:gd name="T20" fmla="*/ 24 w 36"/>
                <a:gd name="T21" fmla="*/ 18 h 30"/>
                <a:gd name="T22" fmla="*/ 18 w 36"/>
                <a:gd name="T23" fmla="*/ 18 h 30"/>
                <a:gd name="T24" fmla="*/ 12 w 36"/>
                <a:gd name="T25" fmla="*/ 12 h 30"/>
                <a:gd name="T26" fmla="*/ 12 w 36"/>
                <a:gd name="T27" fmla="*/ 12 h 30"/>
                <a:gd name="T28" fmla="*/ 6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4" name="Freeform 127"/>
            <p:cNvSpPr>
              <a:spLocks/>
            </p:cNvSpPr>
            <p:nvPr/>
          </p:nvSpPr>
          <p:spPr bwMode="auto">
            <a:xfrm>
              <a:off x="5227" y="896"/>
              <a:ext cx="36" cy="18"/>
            </a:xfrm>
            <a:custGeom>
              <a:avLst/>
              <a:gdLst>
                <a:gd name="T0" fmla="*/ 0 w 36"/>
                <a:gd name="T1" fmla="*/ 18 h 18"/>
                <a:gd name="T2" fmla="*/ 6 w 36"/>
                <a:gd name="T3" fmla="*/ 18 h 18"/>
                <a:gd name="T4" fmla="*/ 12 w 36"/>
                <a:gd name="T5" fmla="*/ 12 h 18"/>
                <a:gd name="T6" fmla="*/ 18 w 36"/>
                <a:gd name="T7" fmla="*/ 6 h 18"/>
                <a:gd name="T8" fmla="*/ 24 w 36"/>
                <a:gd name="T9" fmla="*/ 6 h 18"/>
                <a:gd name="T10" fmla="*/ 24 w 36"/>
                <a:gd name="T11" fmla="*/ 0 h 18"/>
                <a:gd name="T12" fmla="*/ 30 w 36"/>
                <a:gd name="T13" fmla="*/ 0 h 18"/>
                <a:gd name="T14" fmla="*/ 36 w 36"/>
                <a:gd name="T15" fmla="*/ 0 h 18"/>
                <a:gd name="T16" fmla="*/ 36 w 36"/>
                <a:gd name="T17" fmla="*/ 0 h 18"/>
                <a:gd name="T18" fmla="*/ 36 w 36"/>
                <a:gd name="T19" fmla="*/ 0 h 18"/>
                <a:gd name="T20" fmla="*/ 36 w 36"/>
                <a:gd name="T21" fmla="*/ 6 h 18"/>
                <a:gd name="T22" fmla="*/ 30 w 36"/>
                <a:gd name="T23" fmla="*/ 6 h 18"/>
                <a:gd name="T24" fmla="*/ 24 w 36"/>
                <a:gd name="T25" fmla="*/ 12 h 18"/>
                <a:gd name="T26" fmla="*/ 18 w 36"/>
                <a:gd name="T27" fmla="*/ 12 h 18"/>
                <a:gd name="T28" fmla="*/ 12 w 36"/>
                <a:gd name="T29" fmla="*/ 12 h 18"/>
                <a:gd name="T30" fmla="*/ 6 w 36"/>
                <a:gd name="T31" fmla="*/ 18 h 18"/>
                <a:gd name="T32" fmla="*/ 0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5" name="Freeform 128"/>
            <p:cNvSpPr>
              <a:spLocks/>
            </p:cNvSpPr>
            <p:nvPr/>
          </p:nvSpPr>
          <p:spPr bwMode="auto">
            <a:xfrm>
              <a:off x="4588" y="2079"/>
              <a:ext cx="24" cy="36"/>
            </a:xfrm>
            <a:custGeom>
              <a:avLst/>
              <a:gdLst>
                <a:gd name="T0" fmla="*/ 0 w 24"/>
                <a:gd name="T1" fmla="*/ 36 h 36"/>
                <a:gd name="T2" fmla="*/ 0 w 24"/>
                <a:gd name="T3" fmla="*/ 36 h 36"/>
                <a:gd name="T4" fmla="*/ 0 w 24"/>
                <a:gd name="T5" fmla="*/ 30 h 36"/>
                <a:gd name="T6" fmla="*/ 6 w 24"/>
                <a:gd name="T7" fmla="*/ 24 h 36"/>
                <a:gd name="T8" fmla="*/ 6 w 24"/>
                <a:gd name="T9" fmla="*/ 18 h 36"/>
                <a:gd name="T10" fmla="*/ 12 w 24"/>
                <a:gd name="T11" fmla="*/ 12 h 36"/>
                <a:gd name="T12" fmla="*/ 18 w 24"/>
                <a:gd name="T13" fmla="*/ 6 h 36"/>
                <a:gd name="T14" fmla="*/ 24 w 24"/>
                <a:gd name="T15" fmla="*/ 6 h 36"/>
                <a:gd name="T16" fmla="*/ 24 w 24"/>
                <a:gd name="T17" fmla="*/ 0 h 36"/>
                <a:gd name="T18" fmla="*/ 24 w 24"/>
                <a:gd name="T19" fmla="*/ 6 h 36"/>
                <a:gd name="T20" fmla="*/ 18 w 24"/>
                <a:gd name="T21" fmla="*/ 12 h 36"/>
                <a:gd name="T22" fmla="*/ 18 w 24"/>
                <a:gd name="T23" fmla="*/ 18 h 36"/>
                <a:gd name="T24" fmla="*/ 12 w 24"/>
                <a:gd name="T25" fmla="*/ 24 h 36"/>
                <a:gd name="T26" fmla="*/ 6 w 24"/>
                <a:gd name="T27" fmla="*/ 30 h 36"/>
                <a:gd name="T28" fmla="*/ 6 w 24"/>
                <a:gd name="T29" fmla="*/ 36 h 36"/>
                <a:gd name="T30" fmla="*/ 0 w 24"/>
                <a:gd name="T31" fmla="*/ 36 h 36"/>
                <a:gd name="T32" fmla="*/ 0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6" name="Freeform 129"/>
            <p:cNvSpPr>
              <a:spLocks/>
            </p:cNvSpPr>
            <p:nvPr/>
          </p:nvSpPr>
          <p:spPr bwMode="auto">
            <a:xfrm>
              <a:off x="4606" y="2085"/>
              <a:ext cx="12" cy="30"/>
            </a:xfrm>
            <a:custGeom>
              <a:avLst/>
              <a:gdLst>
                <a:gd name="T0" fmla="*/ 0 w 12"/>
                <a:gd name="T1" fmla="*/ 30 h 30"/>
                <a:gd name="T2" fmla="*/ 0 w 12"/>
                <a:gd name="T3" fmla="*/ 24 h 30"/>
                <a:gd name="T4" fmla="*/ 0 w 12"/>
                <a:gd name="T5" fmla="*/ 12 h 30"/>
                <a:gd name="T6" fmla="*/ 6 w 12"/>
                <a:gd name="T7" fmla="*/ 6 h 30"/>
                <a:gd name="T8" fmla="*/ 12 w 12"/>
                <a:gd name="T9" fmla="*/ 0 h 30"/>
                <a:gd name="T10" fmla="*/ 6 w 12"/>
                <a:gd name="T11" fmla="*/ 6 h 30"/>
                <a:gd name="T12" fmla="*/ 6 w 12"/>
                <a:gd name="T13" fmla="*/ 18 h 30"/>
                <a:gd name="T14" fmla="*/ 6 w 12"/>
                <a:gd name="T15" fmla="*/ 24 h 30"/>
                <a:gd name="T16" fmla="*/ 0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7" name="Freeform 130"/>
            <p:cNvSpPr>
              <a:spLocks/>
            </p:cNvSpPr>
            <p:nvPr/>
          </p:nvSpPr>
          <p:spPr bwMode="auto">
            <a:xfrm>
              <a:off x="4457" y="2067"/>
              <a:ext cx="24" cy="18"/>
            </a:xfrm>
            <a:custGeom>
              <a:avLst/>
              <a:gdLst>
                <a:gd name="T0" fmla="*/ 24 w 24"/>
                <a:gd name="T1" fmla="*/ 0 h 18"/>
                <a:gd name="T2" fmla="*/ 24 w 24"/>
                <a:gd name="T3" fmla="*/ 0 h 18"/>
                <a:gd name="T4" fmla="*/ 18 w 24"/>
                <a:gd name="T5" fmla="*/ 6 h 18"/>
                <a:gd name="T6" fmla="*/ 18 w 24"/>
                <a:gd name="T7" fmla="*/ 6 h 18"/>
                <a:gd name="T8" fmla="*/ 12 w 24"/>
                <a:gd name="T9" fmla="*/ 12 h 18"/>
                <a:gd name="T10" fmla="*/ 12 w 24"/>
                <a:gd name="T11" fmla="*/ 18 h 18"/>
                <a:gd name="T12" fmla="*/ 6 w 24"/>
                <a:gd name="T13" fmla="*/ 18 h 18"/>
                <a:gd name="T14" fmla="*/ 6 w 24"/>
                <a:gd name="T15" fmla="*/ 18 h 18"/>
                <a:gd name="T16" fmla="*/ 0 w 24"/>
                <a:gd name="T17" fmla="*/ 18 h 18"/>
                <a:gd name="T18" fmla="*/ 0 w 24"/>
                <a:gd name="T19" fmla="*/ 18 h 18"/>
                <a:gd name="T20" fmla="*/ 0 w 24"/>
                <a:gd name="T21" fmla="*/ 12 h 18"/>
                <a:gd name="T22" fmla="*/ 6 w 24"/>
                <a:gd name="T23" fmla="*/ 12 h 18"/>
                <a:gd name="T24" fmla="*/ 6 w 24"/>
                <a:gd name="T25" fmla="*/ 6 h 18"/>
                <a:gd name="T26" fmla="*/ 12 w 24"/>
                <a:gd name="T27" fmla="*/ 6 h 18"/>
                <a:gd name="T28" fmla="*/ 18 w 24"/>
                <a:gd name="T29" fmla="*/ 6 h 18"/>
                <a:gd name="T30" fmla="*/ 18 w 24"/>
                <a:gd name="T31" fmla="*/ 0 h 18"/>
                <a:gd name="T32" fmla="*/ 24 w 2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8"/>
                <a:gd name="T53" fmla="*/ 24 w 2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8">
                  <a:moveTo>
                    <a:pt x="24" y="0"/>
                  </a:moveTo>
                  <a:lnTo>
                    <a:pt x="24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8" name="Freeform 131"/>
            <p:cNvSpPr>
              <a:spLocks/>
            </p:cNvSpPr>
            <p:nvPr/>
          </p:nvSpPr>
          <p:spPr bwMode="auto">
            <a:xfrm>
              <a:off x="4451" y="2067"/>
              <a:ext cx="24" cy="6"/>
            </a:xfrm>
            <a:custGeom>
              <a:avLst/>
              <a:gdLst>
                <a:gd name="T0" fmla="*/ 24 w 24"/>
                <a:gd name="T1" fmla="*/ 0 h 6"/>
                <a:gd name="T2" fmla="*/ 24 w 24"/>
                <a:gd name="T3" fmla="*/ 0 h 6"/>
                <a:gd name="T4" fmla="*/ 18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0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0 h 6"/>
                <a:gd name="T28" fmla="*/ 18 w 24"/>
                <a:gd name="T29" fmla="*/ 0 h 6"/>
                <a:gd name="T30" fmla="*/ 24 w 24"/>
                <a:gd name="T31" fmla="*/ 0 h 6"/>
                <a:gd name="T32" fmla="*/ 24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9" name="Freeform 132"/>
            <p:cNvSpPr>
              <a:spLocks/>
            </p:cNvSpPr>
            <p:nvPr/>
          </p:nvSpPr>
          <p:spPr bwMode="auto">
            <a:xfrm>
              <a:off x="4457" y="2043"/>
              <a:ext cx="24" cy="24"/>
            </a:xfrm>
            <a:custGeom>
              <a:avLst/>
              <a:gdLst>
                <a:gd name="T0" fmla="*/ 24 w 24"/>
                <a:gd name="T1" fmla="*/ 24 h 24"/>
                <a:gd name="T2" fmla="*/ 18 w 24"/>
                <a:gd name="T3" fmla="*/ 24 h 24"/>
                <a:gd name="T4" fmla="*/ 18 w 24"/>
                <a:gd name="T5" fmla="*/ 18 h 24"/>
                <a:gd name="T6" fmla="*/ 12 w 24"/>
                <a:gd name="T7" fmla="*/ 18 h 24"/>
                <a:gd name="T8" fmla="*/ 6 w 24"/>
                <a:gd name="T9" fmla="*/ 12 h 24"/>
                <a:gd name="T10" fmla="*/ 0 w 24"/>
                <a:gd name="T11" fmla="*/ 6 h 24"/>
                <a:gd name="T12" fmla="*/ 0 w 24"/>
                <a:gd name="T13" fmla="*/ 6 h 24"/>
                <a:gd name="T14" fmla="*/ 0 w 24"/>
                <a:gd name="T15" fmla="*/ 6 h 24"/>
                <a:gd name="T16" fmla="*/ 0 w 24"/>
                <a:gd name="T17" fmla="*/ 0 h 24"/>
                <a:gd name="T18" fmla="*/ 0 w 24"/>
                <a:gd name="T19" fmla="*/ 0 h 24"/>
                <a:gd name="T20" fmla="*/ 6 w 24"/>
                <a:gd name="T21" fmla="*/ 6 h 24"/>
                <a:gd name="T22" fmla="*/ 6 w 24"/>
                <a:gd name="T23" fmla="*/ 6 h 24"/>
                <a:gd name="T24" fmla="*/ 12 w 24"/>
                <a:gd name="T25" fmla="*/ 12 h 24"/>
                <a:gd name="T26" fmla="*/ 18 w 24"/>
                <a:gd name="T27" fmla="*/ 12 h 24"/>
                <a:gd name="T28" fmla="*/ 18 w 24"/>
                <a:gd name="T29" fmla="*/ 18 h 24"/>
                <a:gd name="T30" fmla="*/ 24 w 24"/>
                <a:gd name="T31" fmla="*/ 24 h 24"/>
                <a:gd name="T32" fmla="*/ 24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0" name="Freeform 133"/>
            <p:cNvSpPr>
              <a:spLocks/>
            </p:cNvSpPr>
            <p:nvPr/>
          </p:nvSpPr>
          <p:spPr bwMode="auto">
            <a:xfrm>
              <a:off x="4612" y="2049"/>
              <a:ext cx="6" cy="36"/>
            </a:xfrm>
            <a:custGeom>
              <a:avLst/>
              <a:gdLst>
                <a:gd name="T0" fmla="*/ 0 w 6"/>
                <a:gd name="T1" fmla="*/ 36 h 36"/>
                <a:gd name="T2" fmla="*/ 0 w 6"/>
                <a:gd name="T3" fmla="*/ 24 h 36"/>
                <a:gd name="T4" fmla="*/ 0 w 6"/>
                <a:gd name="T5" fmla="*/ 12 h 36"/>
                <a:gd name="T6" fmla="*/ 0 w 6"/>
                <a:gd name="T7" fmla="*/ 6 h 36"/>
                <a:gd name="T8" fmla="*/ 6 w 6"/>
                <a:gd name="T9" fmla="*/ 0 h 36"/>
                <a:gd name="T10" fmla="*/ 6 w 6"/>
                <a:gd name="T11" fmla="*/ 6 h 36"/>
                <a:gd name="T12" fmla="*/ 6 w 6"/>
                <a:gd name="T13" fmla="*/ 12 h 36"/>
                <a:gd name="T14" fmla="*/ 0 w 6"/>
                <a:gd name="T15" fmla="*/ 24 h 36"/>
                <a:gd name="T16" fmla="*/ 0 w 6"/>
                <a:gd name="T17" fmla="*/ 36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6"/>
                <a:gd name="T29" fmla="*/ 6 w 6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6">
                  <a:moveTo>
                    <a:pt x="0" y="36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1" name="Freeform 134"/>
            <p:cNvSpPr>
              <a:spLocks/>
            </p:cNvSpPr>
            <p:nvPr/>
          </p:nvSpPr>
          <p:spPr bwMode="auto">
            <a:xfrm>
              <a:off x="4618" y="2055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0 w 18"/>
                <a:gd name="T3" fmla="*/ 24 h 36"/>
                <a:gd name="T4" fmla="*/ 6 w 18"/>
                <a:gd name="T5" fmla="*/ 18 h 36"/>
                <a:gd name="T6" fmla="*/ 6 w 18"/>
                <a:gd name="T7" fmla="*/ 6 h 36"/>
                <a:gd name="T8" fmla="*/ 12 w 18"/>
                <a:gd name="T9" fmla="*/ 0 h 36"/>
                <a:gd name="T10" fmla="*/ 18 w 18"/>
                <a:gd name="T11" fmla="*/ 0 h 36"/>
                <a:gd name="T12" fmla="*/ 18 w 18"/>
                <a:gd name="T13" fmla="*/ 6 h 36"/>
                <a:gd name="T14" fmla="*/ 12 w 18"/>
                <a:gd name="T15" fmla="*/ 12 h 36"/>
                <a:gd name="T16" fmla="*/ 12 w 18"/>
                <a:gd name="T17" fmla="*/ 18 h 36"/>
                <a:gd name="T18" fmla="*/ 6 w 18"/>
                <a:gd name="T19" fmla="*/ 24 h 36"/>
                <a:gd name="T20" fmla="*/ 6 w 18"/>
                <a:gd name="T21" fmla="*/ 24 h 36"/>
                <a:gd name="T22" fmla="*/ 0 w 18"/>
                <a:gd name="T23" fmla="*/ 30 h 36"/>
                <a:gd name="T24" fmla="*/ 0 w 18"/>
                <a:gd name="T25" fmla="*/ 3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36"/>
                <a:gd name="T41" fmla="*/ 18 w 18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36">
                  <a:moveTo>
                    <a:pt x="0" y="36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2" name="Freeform 135"/>
            <p:cNvSpPr>
              <a:spLocks/>
            </p:cNvSpPr>
            <p:nvPr/>
          </p:nvSpPr>
          <p:spPr bwMode="auto">
            <a:xfrm>
              <a:off x="4600" y="2049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30 h 30"/>
                <a:gd name="T4" fmla="*/ 0 w 6"/>
                <a:gd name="T5" fmla="*/ 18 h 30"/>
                <a:gd name="T6" fmla="*/ 0 w 6"/>
                <a:gd name="T7" fmla="*/ 6 h 30"/>
                <a:gd name="T8" fmla="*/ 0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0 w 6"/>
                <a:gd name="T15" fmla="*/ 24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3" name="Freeform 136"/>
            <p:cNvSpPr>
              <a:spLocks/>
            </p:cNvSpPr>
            <p:nvPr/>
          </p:nvSpPr>
          <p:spPr bwMode="auto">
            <a:xfrm>
              <a:off x="4588" y="2043"/>
              <a:ext cx="6" cy="30"/>
            </a:xfrm>
            <a:custGeom>
              <a:avLst/>
              <a:gdLst>
                <a:gd name="T0" fmla="*/ 6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6 h 30"/>
                <a:gd name="T8" fmla="*/ 0 w 6"/>
                <a:gd name="T9" fmla="*/ 0 h 30"/>
                <a:gd name="T10" fmla="*/ 0 w 6"/>
                <a:gd name="T11" fmla="*/ 0 h 30"/>
                <a:gd name="T12" fmla="*/ 6 w 6"/>
                <a:gd name="T13" fmla="*/ 6 h 30"/>
                <a:gd name="T14" fmla="*/ 0 w 6"/>
                <a:gd name="T15" fmla="*/ 24 h 30"/>
                <a:gd name="T16" fmla="*/ 6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6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4" name="Freeform 137"/>
            <p:cNvSpPr>
              <a:spLocks/>
            </p:cNvSpPr>
            <p:nvPr/>
          </p:nvSpPr>
          <p:spPr bwMode="auto">
            <a:xfrm>
              <a:off x="4570" y="2037"/>
              <a:ext cx="12" cy="30"/>
            </a:xfrm>
            <a:custGeom>
              <a:avLst/>
              <a:gdLst>
                <a:gd name="T0" fmla="*/ 12 w 12"/>
                <a:gd name="T1" fmla="*/ 30 h 30"/>
                <a:gd name="T2" fmla="*/ 6 w 12"/>
                <a:gd name="T3" fmla="*/ 24 h 30"/>
                <a:gd name="T4" fmla="*/ 6 w 12"/>
                <a:gd name="T5" fmla="*/ 12 h 30"/>
                <a:gd name="T6" fmla="*/ 0 w 12"/>
                <a:gd name="T7" fmla="*/ 0 h 30"/>
                <a:gd name="T8" fmla="*/ 6 w 12"/>
                <a:gd name="T9" fmla="*/ 0 h 30"/>
                <a:gd name="T10" fmla="*/ 6 w 12"/>
                <a:gd name="T11" fmla="*/ 0 h 30"/>
                <a:gd name="T12" fmla="*/ 6 w 12"/>
                <a:gd name="T13" fmla="*/ 12 h 30"/>
                <a:gd name="T14" fmla="*/ 6 w 12"/>
                <a:gd name="T15" fmla="*/ 24 h 30"/>
                <a:gd name="T16" fmla="*/ 12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30"/>
                  </a:moveTo>
                  <a:lnTo>
                    <a:pt x="6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5" name="Freeform 138"/>
            <p:cNvSpPr>
              <a:spLocks/>
            </p:cNvSpPr>
            <p:nvPr/>
          </p:nvSpPr>
          <p:spPr bwMode="auto">
            <a:xfrm>
              <a:off x="4558" y="2025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6 w 12"/>
                <a:gd name="T3" fmla="*/ 30 h 42"/>
                <a:gd name="T4" fmla="*/ 0 w 12"/>
                <a:gd name="T5" fmla="*/ 18 h 42"/>
                <a:gd name="T6" fmla="*/ 0 w 12"/>
                <a:gd name="T7" fmla="*/ 6 h 42"/>
                <a:gd name="T8" fmla="*/ 6 w 12"/>
                <a:gd name="T9" fmla="*/ 0 h 42"/>
                <a:gd name="T10" fmla="*/ 6 w 12"/>
                <a:gd name="T11" fmla="*/ 6 h 42"/>
                <a:gd name="T12" fmla="*/ 6 w 12"/>
                <a:gd name="T13" fmla="*/ 18 h 42"/>
                <a:gd name="T14" fmla="*/ 6 w 12"/>
                <a:gd name="T15" fmla="*/ 30 h 42"/>
                <a:gd name="T16" fmla="*/ 12 w 12"/>
                <a:gd name="T17" fmla="*/ 42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42"/>
                <a:gd name="T29" fmla="*/ 12 w 12"/>
                <a:gd name="T30" fmla="*/ 42 h 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42">
                  <a:moveTo>
                    <a:pt x="12" y="42"/>
                  </a:moveTo>
                  <a:lnTo>
                    <a:pt x="6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6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6" name="Freeform 139"/>
            <p:cNvSpPr>
              <a:spLocks/>
            </p:cNvSpPr>
            <p:nvPr/>
          </p:nvSpPr>
          <p:spPr bwMode="auto">
            <a:xfrm>
              <a:off x="4540" y="2019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42 h 42"/>
                <a:gd name="T4" fmla="*/ 12 w 12"/>
                <a:gd name="T5" fmla="*/ 36 h 42"/>
                <a:gd name="T6" fmla="*/ 6 w 12"/>
                <a:gd name="T7" fmla="*/ 30 h 42"/>
                <a:gd name="T8" fmla="*/ 6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6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24 h 42"/>
                <a:gd name="T22" fmla="*/ 12 w 12"/>
                <a:gd name="T23" fmla="*/ 36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42"/>
                  </a:lnTo>
                  <a:lnTo>
                    <a:pt x="12" y="36"/>
                  </a:lnTo>
                  <a:lnTo>
                    <a:pt x="6" y="30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24"/>
                  </a:lnTo>
                  <a:lnTo>
                    <a:pt x="12" y="36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7" name="Freeform 140"/>
            <p:cNvSpPr>
              <a:spLocks/>
            </p:cNvSpPr>
            <p:nvPr/>
          </p:nvSpPr>
          <p:spPr bwMode="auto">
            <a:xfrm>
              <a:off x="4528" y="2019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42 h 42"/>
                <a:gd name="T4" fmla="*/ 6 w 12"/>
                <a:gd name="T5" fmla="*/ 36 h 42"/>
                <a:gd name="T6" fmla="*/ 6 w 12"/>
                <a:gd name="T7" fmla="*/ 24 h 42"/>
                <a:gd name="T8" fmla="*/ 0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0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18 h 42"/>
                <a:gd name="T22" fmla="*/ 12 w 12"/>
                <a:gd name="T23" fmla="*/ 30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42"/>
                  </a:lnTo>
                  <a:lnTo>
                    <a:pt x="6" y="36"/>
                  </a:lnTo>
                  <a:lnTo>
                    <a:pt x="6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12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8" name="Freeform 141"/>
            <p:cNvSpPr>
              <a:spLocks/>
            </p:cNvSpPr>
            <p:nvPr/>
          </p:nvSpPr>
          <p:spPr bwMode="auto">
            <a:xfrm>
              <a:off x="4498" y="2019"/>
              <a:ext cx="30" cy="48"/>
            </a:xfrm>
            <a:custGeom>
              <a:avLst/>
              <a:gdLst>
                <a:gd name="T0" fmla="*/ 30 w 30"/>
                <a:gd name="T1" fmla="*/ 48 h 48"/>
                <a:gd name="T2" fmla="*/ 24 w 30"/>
                <a:gd name="T3" fmla="*/ 42 h 48"/>
                <a:gd name="T4" fmla="*/ 18 w 30"/>
                <a:gd name="T5" fmla="*/ 36 h 48"/>
                <a:gd name="T6" fmla="*/ 12 w 30"/>
                <a:gd name="T7" fmla="*/ 30 h 48"/>
                <a:gd name="T8" fmla="*/ 6 w 30"/>
                <a:gd name="T9" fmla="*/ 24 h 48"/>
                <a:gd name="T10" fmla="*/ 6 w 30"/>
                <a:gd name="T11" fmla="*/ 18 h 48"/>
                <a:gd name="T12" fmla="*/ 0 w 30"/>
                <a:gd name="T13" fmla="*/ 12 h 48"/>
                <a:gd name="T14" fmla="*/ 0 w 30"/>
                <a:gd name="T15" fmla="*/ 6 h 48"/>
                <a:gd name="T16" fmla="*/ 0 w 30"/>
                <a:gd name="T17" fmla="*/ 0 h 48"/>
                <a:gd name="T18" fmla="*/ 6 w 30"/>
                <a:gd name="T19" fmla="*/ 0 h 48"/>
                <a:gd name="T20" fmla="*/ 6 w 30"/>
                <a:gd name="T21" fmla="*/ 6 h 48"/>
                <a:gd name="T22" fmla="*/ 12 w 30"/>
                <a:gd name="T23" fmla="*/ 12 h 48"/>
                <a:gd name="T24" fmla="*/ 18 w 30"/>
                <a:gd name="T25" fmla="*/ 18 h 48"/>
                <a:gd name="T26" fmla="*/ 18 w 30"/>
                <a:gd name="T27" fmla="*/ 24 h 48"/>
                <a:gd name="T28" fmla="*/ 24 w 30"/>
                <a:gd name="T29" fmla="*/ 30 h 48"/>
                <a:gd name="T30" fmla="*/ 24 w 30"/>
                <a:gd name="T31" fmla="*/ 36 h 48"/>
                <a:gd name="T32" fmla="*/ 30 w 3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8"/>
                <a:gd name="T53" fmla="*/ 30 w 3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8">
                  <a:moveTo>
                    <a:pt x="30" y="48"/>
                  </a:moveTo>
                  <a:lnTo>
                    <a:pt x="24" y="42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6"/>
                  </a:lnTo>
                  <a:lnTo>
                    <a:pt x="3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9" name="Freeform 142"/>
            <p:cNvSpPr>
              <a:spLocks/>
            </p:cNvSpPr>
            <p:nvPr/>
          </p:nvSpPr>
          <p:spPr bwMode="auto">
            <a:xfrm>
              <a:off x="4475" y="2031"/>
              <a:ext cx="35" cy="30"/>
            </a:xfrm>
            <a:custGeom>
              <a:avLst/>
              <a:gdLst>
                <a:gd name="T0" fmla="*/ 35 w 35"/>
                <a:gd name="T1" fmla="*/ 30 h 30"/>
                <a:gd name="T2" fmla="*/ 29 w 35"/>
                <a:gd name="T3" fmla="*/ 30 h 30"/>
                <a:gd name="T4" fmla="*/ 23 w 35"/>
                <a:gd name="T5" fmla="*/ 24 h 30"/>
                <a:gd name="T6" fmla="*/ 17 w 35"/>
                <a:gd name="T7" fmla="*/ 18 h 30"/>
                <a:gd name="T8" fmla="*/ 12 w 35"/>
                <a:gd name="T9" fmla="*/ 12 h 30"/>
                <a:gd name="T10" fmla="*/ 6 w 35"/>
                <a:gd name="T11" fmla="*/ 6 h 30"/>
                <a:gd name="T12" fmla="*/ 0 w 35"/>
                <a:gd name="T13" fmla="*/ 6 h 30"/>
                <a:gd name="T14" fmla="*/ 0 w 35"/>
                <a:gd name="T15" fmla="*/ 0 h 30"/>
                <a:gd name="T16" fmla="*/ 0 w 35"/>
                <a:gd name="T17" fmla="*/ 0 h 30"/>
                <a:gd name="T18" fmla="*/ 6 w 35"/>
                <a:gd name="T19" fmla="*/ 0 h 30"/>
                <a:gd name="T20" fmla="*/ 12 w 35"/>
                <a:gd name="T21" fmla="*/ 0 h 30"/>
                <a:gd name="T22" fmla="*/ 17 w 35"/>
                <a:gd name="T23" fmla="*/ 6 h 30"/>
                <a:gd name="T24" fmla="*/ 17 w 35"/>
                <a:gd name="T25" fmla="*/ 12 h 30"/>
                <a:gd name="T26" fmla="*/ 23 w 35"/>
                <a:gd name="T27" fmla="*/ 18 h 30"/>
                <a:gd name="T28" fmla="*/ 29 w 35"/>
                <a:gd name="T29" fmla="*/ 24 h 30"/>
                <a:gd name="T30" fmla="*/ 35 w 35"/>
                <a:gd name="T31" fmla="*/ 30 h 30"/>
                <a:gd name="T32" fmla="*/ 35 w 35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0"/>
                <a:gd name="T53" fmla="*/ 35 w 35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0">
                  <a:moveTo>
                    <a:pt x="35" y="30"/>
                  </a:moveTo>
                  <a:lnTo>
                    <a:pt x="29" y="30"/>
                  </a:lnTo>
                  <a:lnTo>
                    <a:pt x="23" y="24"/>
                  </a:lnTo>
                  <a:lnTo>
                    <a:pt x="17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23" y="18"/>
                  </a:lnTo>
                  <a:lnTo>
                    <a:pt x="29" y="24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0" name="Freeform 143"/>
            <p:cNvSpPr>
              <a:spLocks/>
            </p:cNvSpPr>
            <p:nvPr/>
          </p:nvSpPr>
          <p:spPr bwMode="auto">
            <a:xfrm>
              <a:off x="4463" y="2031"/>
              <a:ext cx="29" cy="36"/>
            </a:xfrm>
            <a:custGeom>
              <a:avLst/>
              <a:gdLst>
                <a:gd name="T0" fmla="*/ 0 w 29"/>
                <a:gd name="T1" fmla="*/ 0 h 36"/>
                <a:gd name="T2" fmla="*/ 6 w 29"/>
                <a:gd name="T3" fmla="*/ 0 h 36"/>
                <a:gd name="T4" fmla="*/ 6 w 29"/>
                <a:gd name="T5" fmla="*/ 6 h 36"/>
                <a:gd name="T6" fmla="*/ 12 w 29"/>
                <a:gd name="T7" fmla="*/ 12 h 36"/>
                <a:gd name="T8" fmla="*/ 18 w 29"/>
                <a:gd name="T9" fmla="*/ 18 h 36"/>
                <a:gd name="T10" fmla="*/ 18 w 29"/>
                <a:gd name="T11" fmla="*/ 18 h 36"/>
                <a:gd name="T12" fmla="*/ 24 w 29"/>
                <a:gd name="T13" fmla="*/ 24 h 36"/>
                <a:gd name="T14" fmla="*/ 29 w 29"/>
                <a:gd name="T15" fmla="*/ 30 h 36"/>
                <a:gd name="T16" fmla="*/ 29 w 29"/>
                <a:gd name="T17" fmla="*/ 36 h 36"/>
                <a:gd name="T18" fmla="*/ 29 w 29"/>
                <a:gd name="T19" fmla="*/ 30 h 36"/>
                <a:gd name="T20" fmla="*/ 18 w 29"/>
                <a:gd name="T21" fmla="*/ 30 h 36"/>
                <a:gd name="T22" fmla="*/ 18 w 29"/>
                <a:gd name="T23" fmla="*/ 24 h 36"/>
                <a:gd name="T24" fmla="*/ 12 w 29"/>
                <a:gd name="T25" fmla="*/ 18 h 36"/>
                <a:gd name="T26" fmla="*/ 6 w 29"/>
                <a:gd name="T27" fmla="*/ 12 h 36"/>
                <a:gd name="T28" fmla="*/ 0 w 29"/>
                <a:gd name="T29" fmla="*/ 6 h 36"/>
                <a:gd name="T30" fmla="*/ 0 w 29"/>
                <a:gd name="T31" fmla="*/ 6 h 36"/>
                <a:gd name="T32" fmla="*/ 0 w 29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36"/>
                <a:gd name="T53" fmla="*/ 29 w 2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36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29" y="30"/>
                  </a:lnTo>
                  <a:lnTo>
                    <a:pt x="29" y="36"/>
                  </a:lnTo>
                  <a:lnTo>
                    <a:pt x="29" y="30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1" name="Freeform 144"/>
            <p:cNvSpPr>
              <a:spLocks/>
            </p:cNvSpPr>
            <p:nvPr/>
          </p:nvSpPr>
          <p:spPr bwMode="auto">
            <a:xfrm>
              <a:off x="4307" y="2097"/>
              <a:ext cx="156" cy="36"/>
            </a:xfrm>
            <a:custGeom>
              <a:avLst/>
              <a:gdLst>
                <a:gd name="T0" fmla="*/ 156 w 156"/>
                <a:gd name="T1" fmla="*/ 36 h 36"/>
                <a:gd name="T2" fmla="*/ 156 w 156"/>
                <a:gd name="T3" fmla="*/ 36 h 36"/>
                <a:gd name="T4" fmla="*/ 156 w 156"/>
                <a:gd name="T5" fmla="*/ 36 h 36"/>
                <a:gd name="T6" fmla="*/ 150 w 156"/>
                <a:gd name="T7" fmla="*/ 36 h 36"/>
                <a:gd name="T8" fmla="*/ 150 w 156"/>
                <a:gd name="T9" fmla="*/ 36 h 36"/>
                <a:gd name="T10" fmla="*/ 144 w 156"/>
                <a:gd name="T11" fmla="*/ 30 h 36"/>
                <a:gd name="T12" fmla="*/ 132 w 156"/>
                <a:gd name="T13" fmla="*/ 24 h 36"/>
                <a:gd name="T14" fmla="*/ 120 w 156"/>
                <a:gd name="T15" fmla="*/ 18 h 36"/>
                <a:gd name="T16" fmla="*/ 114 w 156"/>
                <a:gd name="T17" fmla="*/ 12 h 36"/>
                <a:gd name="T18" fmla="*/ 102 w 156"/>
                <a:gd name="T19" fmla="*/ 12 h 36"/>
                <a:gd name="T20" fmla="*/ 90 w 156"/>
                <a:gd name="T21" fmla="*/ 6 h 36"/>
                <a:gd name="T22" fmla="*/ 78 w 156"/>
                <a:gd name="T23" fmla="*/ 6 h 36"/>
                <a:gd name="T24" fmla="*/ 72 w 156"/>
                <a:gd name="T25" fmla="*/ 6 h 36"/>
                <a:gd name="T26" fmla="*/ 60 w 156"/>
                <a:gd name="T27" fmla="*/ 6 h 36"/>
                <a:gd name="T28" fmla="*/ 48 w 156"/>
                <a:gd name="T29" fmla="*/ 6 h 36"/>
                <a:gd name="T30" fmla="*/ 42 w 156"/>
                <a:gd name="T31" fmla="*/ 6 h 36"/>
                <a:gd name="T32" fmla="*/ 30 w 156"/>
                <a:gd name="T33" fmla="*/ 12 h 36"/>
                <a:gd name="T34" fmla="*/ 24 w 156"/>
                <a:gd name="T35" fmla="*/ 12 h 36"/>
                <a:gd name="T36" fmla="*/ 12 w 156"/>
                <a:gd name="T37" fmla="*/ 12 h 36"/>
                <a:gd name="T38" fmla="*/ 6 w 156"/>
                <a:gd name="T39" fmla="*/ 18 h 36"/>
                <a:gd name="T40" fmla="*/ 0 w 156"/>
                <a:gd name="T41" fmla="*/ 18 h 36"/>
                <a:gd name="T42" fmla="*/ 0 w 156"/>
                <a:gd name="T43" fmla="*/ 12 h 36"/>
                <a:gd name="T44" fmla="*/ 6 w 156"/>
                <a:gd name="T45" fmla="*/ 12 h 36"/>
                <a:gd name="T46" fmla="*/ 18 w 156"/>
                <a:gd name="T47" fmla="*/ 6 h 36"/>
                <a:gd name="T48" fmla="*/ 24 w 156"/>
                <a:gd name="T49" fmla="*/ 6 h 36"/>
                <a:gd name="T50" fmla="*/ 36 w 156"/>
                <a:gd name="T51" fmla="*/ 0 h 36"/>
                <a:gd name="T52" fmla="*/ 48 w 156"/>
                <a:gd name="T53" fmla="*/ 0 h 36"/>
                <a:gd name="T54" fmla="*/ 60 w 156"/>
                <a:gd name="T55" fmla="*/ 0 h 36"/>
                <a:gd name="T56" fmla="*/ 72 w 156"/>
                <a:gd name="T57" fmla="*/ 0 h 36"/>
                <a:gd name="T58" fmla="*/ 84 w 156"/>
                <a:gd name="T59" fmla="*/ 0 h 36"/>
                <a:gd name="T60" fmla="*/ 96 w 156"/>
                <a:gd name="T61" fmla="*/ 0 h 36"/>
                <a:gd name="T62" fmla="*/ 108 w 156"/>
                <a:gd name="T63" fmla="*/ 6 h 36"/>
                <a:gd name="T64" fmla="*/ 120 w 156"/>
                <a:gd name="T65" fmla="*/ 6 h 36"/>
                <a:gd name="T66" fmla="*/ 132 w 156"/>
                <a:gd name="T67" fmla="*/ 12 h 36"/>
                <a:gd name="T68" fmla="*/ 138 w 156"/>
                <a:gd name="T69" fmla="*/ 18 h 36"/>
                <a:gd name="T70" fmla="*/ 150 w 156"/>
                <a:gd name="T71" fmla="*/ 24 h 36"/>
                <a:gd name="T72" fmla="*/ 156 w 156"/>
                <a:gd name="T73" fmla="*/ 36 h 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"/>
                <a:gd name="T112" fmla="*/ 0 h 36"/>
                <a:gd name="T113" fmla="*/ 156 w 156"/>
                <a:gd name="T114" fmla="*/ 36 h 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" h="36">
                  <a:moveTo>
                    <a:pt x="156" y="36"/>
                  </a:moveTo>
                  <a:lnTo>
                    <a:pt x="156" y="36"/>
                  </a:lnTo>
                  <a:lnTo>
                    <a:pt x="150" y="36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0" y="18"/>
                  </a:lnTo>
                  <a:lnTo>
                    <a:pt x="114" y="12"/>
                  </a:lnTo>
                  <a:lnTo>
                    <a:pt x="102" y="12"/>
                  </a:lnTo>
                  <a:lnTo>
                    <a:pt x="90" y="6"/>
                  </a:lnTo>
                  <a:lnTo>
                    <a:pt x="78" y="6"/>
                  </a:lnTo>
                  <a:lnTo>
                    <a:pt x="72" y="6"/>
                  </a:lnTo>
                  <a:lnTo>
                    <a:pt x="60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6" y="0"/>
                  </a:lnTo>
                  <a:lnTo>
                    <a:pt x="48" y="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6" y="0"/>
                  </a:lnTo>
                  <a:lnTo>
                    <a:pt x="108" y="6"/>
                  </a:lnTo>
                  <a:lnTo>
                    <a:pt x="120" y="6"/>
                  </a:lnTo>
                  <a:lnTo>
                    <a:pt x="132" y="12"/>
                  </a:lnTo>
                  <a:lnTo>
                    <a:pt x="138" y="18"/>
                  </a:lnTo>
                  <a:lnTo>
                    <a:pt x="150" y="24"/>
                  </a:lnTo>
                  <a:lnTo>
                    <a:pt x="156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2" name="Freeform 145"/>
            <p:cNvSpPr>
              <a:spLocks/>
            </p:cNvSpPr>
            <p:nvPr/>
          </p:nvSpPr>
          <p:spPr bwMode="auto">
            <a:xfrm>
              <a:off x="4307" y="2103"/>
              <a:ext cx="18" cy="36"/>
            </a:xfrm>
            <a:custGeom>
              <a:avLst/>
              <a:gdLst>
                <a:gd name="T0" fmla="*/ 18 w 18"/>
                <a:gd name="T1" fmla="*/ 0 h 36"/>
                <a:gd name="T2" fmla="*/ 18 w 18"/>
                <a:gd name="T3" fmla="*/ 6 h 36"/>
                <a:gd name="T4" fmla="*/ 12 w 18"/>
                <a:gd name="T5" fmla="*/ 12 h 36"/>
                <a:gd name="T6" fmla="*/ 12 w 18"/>
                <a:gd name="T7" fmla="*/ 18 h 36"/>
                <a:gd name="T8" fmla="*/ 6 w 18"/>
                <a:gd name="T9" fmla="*/ 18 h 36"/>
                <a:gd name="T10" fmla="*/ 6 w 18"/>
                <a:gd name="T11" fmla="*/ 24 h 36"/>
                <a:gd name="T12" fmla="*/ 0 w 18"/>
                <a:gd name="T13" fmla="*/ 30 h 36"/>
                <a:gd name="T14" fmla="*/ 0 w 18"/>
                <a:gd name="T15" fmla="*/ 36 h 36"/>
                <a:gd name="T16" fmla="*/ 0 w 18"/>
                <a:gd name="T17" fmla="*/ 36 h 36"/>
                <a:gd name="T18" fmla="*/ 6 w 18"/>
                <a:gd name="T19" fmla="*/ 36 h 36"/>
                <a:gd name="T20" fmla="*/ 6 w 18"/>
                <a:gd name="T21" fmla="*/ 30 h 36"/>
                <a:gd name="T22" fmla="*/ 6 w 18"/>
                <a:gd name="T23" fmla="*/ 30 h 36"/>
                <a:gd name="T24" fmla="*/ 12 w 18"/>
                <a:gd name="T25" fmla="*/ 24 h 36"/>
                <a:gd name="T26" fmla="*/ 12 w 18"/>
                <a:gd name="T27" fmla="*/ 18 h 36"/>
                <a:gd name="T28" fmla="*/ 12 w 18"/>
                <a:gd name="T29" fmla="*/ 12 h 36"/>
                <a:gd name="T30" fmla="*/ 18 w 18"/>
                <a:gd name="T31" fmla="*/ 6 h 36"/>
                <a:gd name="T32" fmla="*/ 18 w 1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6"/>
                <a:gd name="T53" fmla="*/ 18 w 1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6">
                  <a:moveTo>
                    <a:pt x="18" y="0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3" name="Freeform 146"/>
            <p:cNvSpPr>
              <a:spLocks/>
            </p:cNvSpPr>
            <p:nvPr/>
          </p:nvSpPr>
          <p:spPr bwMode="auto">
            <a:xfrm>
              <a:off x="4319" y="2103"/>
              <a:ext cx="24" cy="36"/>
            </a:xfrm>
            <a:custGeom>
              <a:avLst/>
              <a:gdLst>
                <a:gd name="T0" fmla="*/ 0 w 24"/>
                <a:gd name="T1" fmla="*/ 36 h 36"/>
                <a:gd name="T2" fmla="*/ 0 w 24"/>
                <a:gd name="T3" fmla="*/ 36 h 36"/>
                <a:gd name="T4" fmla="*/ 0 w 24"/>
                <a:gd name="T5" fmla="*/ 30 h 36"/>
                <a:gd name="T6" fmla="*/ 0 w 24"/>
                <a:gd name="T7" fmla="*/ 24 h 36"/>
                <a:gd name="T8" fmla="*/ 6 w 24"/>
                <a:gd name="T9" fmla="*/ 18 h 36"/>
                <a:gd name="T10" fmla="*/ 6 w 24"/>
                <a:gd name="T11" fmla="*/ 12 h 36"/>
                <a:gd name="T12" fmla="*/ 12 w 24"/>
                <a:gd name="T13" fmla="*/ 6 h 36"/>
                <a:gd name="T14" fmla="*/ 18 w 24"/>
                <a:gd name="T15" fmla="*/ 0 h 36"/>
                <a:gd name="T16" fmla="*/ 24 w 24"/>
                <a:gd name="T17" fmla="*/ 0 h 36"/>
                <a:gd name="T18" fmla="*/ 18 w 24"/>
                <a:gd name="T19" fmla="*/ 6 h 36"/>
                <a:gd name="T20" fmla="*/ 18 w 24"/>
                <a:gd name="T21" fmla="*/ 6 h 36"/>
                <a:gd name="T22" fmla="*/ 12 w 24"/>
                <a:gd name="T23" fmla="*/ 18 h 36"/>
                <a:gd name="T24" fmla="*/ 12 w 24"/>
                <a:gd name="T25" fmla="*/ 24 h 36"/>
                <a:gd name="T26" fmla="*/ 6 w 24"/>
                <a:gd name="T27" fmla="*/ 30 h 36"/>
                <a:gd name="T28" fmla="*/ 6 w 24"/>
                <a:gd name="T29" fmla="*/ 30 h 36"/>
                <a:gd name="T30" fmla="*/ 0 w 24"/>
                <a:gd name="T31" fmla="*/ 36 h 36"/>
                <a:gd name="T32" fmla="*/ 0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4" name="Freeform 147"/>
            <p:cNvSpPr>
              <a:spLocks/>
            </p:cNvSpPr>
            <p:nvPr/>
          </p:nvSpPr>
          <p:spPr bwMode="auto">
            <a:xfrm>
              <a:off x="4343" y="2097"/>
              <a:ext cx="30" cy="48"/>
            </a:xfrm>
            <a:custGeom>
              <a:avLst/>
              <a:gdLst>
                <a:gd name="T0" fmla="*/ 0 w 30"/>
                <a:gd name="T1" fmla="*/ 48 h 48"/>
                <a:gd name="T2" fmla="*/ 0 w 30"/>
                <a:gd name="T3" fmla="*/ 48 h 48"/>
                <a:gd name="T4" fmla="*/ 0 w 30"/>
                <a:gd name="T5" fmla="*/ 42 h 48"/>
                <a:gd name="T6" fmla="*/ 6 w 30"/>
                <a:gd name="T7" fmla="*/ 36 h 48"/>
                <a:gd name="T8" fmla="*/ 6 w 30"/>
                <a:gd name="T9" fmla="*/ 24 h 48"/>
                <a:gd name="T10" fmla="*/ 12 w 30"/>
                <a:gd name="T11" fmla="*/ 18 h 48"/>
                <a:gd name="T12" fmla="*/ 18 w 30"/>
                <a:gd name="T13" fmla="*/ 12 h 48"/>
                <a:gd name="T14" fmla="*/ 24 w 30"/>
                <a:gd name="T15" fmla="*/ 6 h 48"/>
                <a:gd name="T16" fmla="*/ 30 w 30"/>
                <a:gd name="T17" fmla="*/ 0 h 48"/>
                <a:gd name="T18" fmla="*/ 24 w 30"/>
                <a:gd name="T19" fmla="*/ 6 h 48"/>
                <a:gd name="T20" fmla="*/ 24 w 30"/>
                <a:gd name="T21" fmla="*/ 12 h 48"/>
                <a:gd name="T22" fmla="*/ 18 w 30"/>
                <a:gd name="T23" fmla="*/ 18 h 48"/>
                <a:gd name="T24" fmla="*/ 12 w 30"/>
                <a:gd name="T25" fmla="*/ 30 h 48"/>
                <a:gd name="T26" fmla="*/ 12 w 30"/>
                <a:gd name="T27" fmla="*/ 36 h 48"/>
                <a:gd name="T28" fmla="*/ 6 w 30"/>
                <a:gd name="T29" fmla="*/ 42 h 48"/>
                <a:gd name="T30" fmla="*/ 0 w 30"/>
                <a:gd name="T31" fmla="*/ 48 h 48"/>
                <a:gd name="T32" fmla="*/ 0 w 3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8"/>
                <a:gd name="T53" fmla="*/ 30 w 3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8">
                  <a:moveTo>
                    <a:pt x="0" y="48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5" name="Freeform 148"/>
            <p:cNvSpPr>
              <a:spLocks/>
            </p:cNvSpPr>
            <p:nvPr/>
          </p:nvSpPr>
          <p:spPr bwMode="auto">
            <a:xfrm>
              <a:off x="4367" y="2103"/>
              <a:ext cx="36" cy="48"/>
            </a:xfrm>
            <a:custGeom>
              <a:avLst/>
              <a:gdLst>
                <a:gd name="T0" fmla="*/ 0 w 36"/>
                <a:gd name="T1" fmla="*/ 48 h 48"/>
                <a:gd name="T2" fmla="*/ 0 w 36"/>
                <a:gd name="T3" fmla="*/ 48 h 48"/>
                <a:gd name="T4" fmla="*/ 0 w 36"/>
                <a:gd name="T5" fmla="*/ 42 h 48"/>
                <a:gd name="T6" fmla="*/ 6 w 36"/>
                <a:gd name="T7" fmla="*/ 36 h 48"/>
                <a:gd name="T8" fmla="*/ 12 w 36"/>
                <a:gd name="T9" fmla="*/ 24 h 48"/>
                <a:gd name="T10" fmla="*/ 18 w 36"/>
                <a:gd name="T11" fmla="*/ 18 h 48"/>
                <a:gd name="T12" fmla="*/ 24 w 36"/>
                <a:gd name="T13" fmla="*/ 6 h 48"/>
                <a:gd name="T14" fmla="*/ 30 w 36"/>
                <a:gd name="T15" fmla="*/ 0 h 48"/>
                <a:gd name="T16" fmla="*/ 36 w 36"/>
                <a:gd name="T17" fmla="*/ 0 h 48"/>
                <a:gd name="T18" fmla="*/ 30 w 36"/>
                <a:gd name="T19" fmla="*/ 0 h 48"/>
                <a:gd name="T20" fmla="*/ 30 w 36"/>
                <a:gd name="T21" fmla="*/ 6 h 48"/>
                <a:gd name="T22" fmla="*/ 24 w 36"/>
                <a:gd name="T23" fmla="*/ 18 h 48"/>
                <a:gd name="T24" fmla="*/ 18 w 36"/>
                <a:gd name="T25" fmla="*/ 24 h 48"/>
                <a:gd name="T26" fmla="*/ 12 w 36"/>
                <a:gd name="T27" fmla="*/ 36 h 48"/>
                <a:gd name="T28" fmla="*/ 6 w 36"/>
                <a:gd name="T29" fmla="*/ 42 h 48"/>
                <a:gd name="T30" fmla="*/ 6 w 36"/>
                <a:gd name="T31" fmla="*/ 48 h 48"/>
                <a:gd name="T32" fmla="*/ 0 w 36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8"/>
                <a:gd name="T53" fmla="*/ 36 w 36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8">
                  <a:moveTo>
                    <a:pt x="0" y="48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8"/>
                  </a:lnTo>
                  <a:lnTo>
                    <a:pt x="18" y="24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6" name="Freeform 149"/>
            <p:cNvSpPr>
              <a:spLocks/>
            </p:cNvSpPr>
            <p:nvPr/>
          </p:nvSpPr>
          <p:spPr bwMode="auto">
            <a:xfrm>
              <a:off x="4385" y="2103"/>
              <a:ext cx="36" cy="48"/>
            </a:xfrm>
            <a:custGeom>
              <a:avLst/>
              <a:gdLst>
                <a:gd name="T0" fmla="*/ 0 w 36"/>
                <a:gd name="T1" fmla="*/ 48 h 48"/>
                <a:gd name="T2" fmla="*/ 0 w 36"/>
                <a:gd name="T3" fmla="*/ 42 h 48"/>
                <a:gd name="T4" fmla="*/ 0 w 36"/>
                <a:gd name="T5" fmla="*/ 36 h 48"/>
                <a:gd name="T6" fmla="*/ 6 w 36"/>
                <a:gd name="T7" fmla="*/ 30 h 48"/>
                <a:gd name="T8" fmla="*/ 12 w 36"/>
                <a:gd name="T9" fmla="*/ 24 h 48"/>
                <a:gd name="T10" fmla="*/ 18 w 36"/>
                <a:gd name="T11" fmla="*/ 18 h 48"/>
                <a:gd name="T12" fmla="*/ 24 w 36"/>
                <a:gd name="T13" fmla="*/ 12 h 48"/>
                <a:gd name="T14" fmla="*/ 30 w 36"/>
                <a:gd name="T15" fmla="*/ 6 h 48"/>
                <a:gd name="T16" fmla="*/ 36 w 36"/>
                <a:gd name="T17" fmla="*/ 0 h 48"/>
                <a:gd name="T18" fmla="*/ 30 w 36"/>
                <a:gd name="T19" fmla="*/ 6 h 48"/>
                <a:gd name="T20" fmla="*/ 30 w 36"/>
                <a:gd name="T21" fmla="*/ 12 h 48"/>
                <a:gd name="T22" fmla="*/ 24 w 36"/>
                <a:gd name="T23" fmla="*/ 18 h 48"/>
                <a:gd name="T24" fmla="*/ 18 w 36"/>
                <a:gd name="T25" fmla="*/ 30 h 48"/>
                <a:gd name="T26" fmla="*/ 12 w 36"/>
                <a:gd name="T27" fmla="*/ 36 h 48"/>
                <a:gd name="T28" fmla="*/ 6 w 36"/>
                <a:gd name="T29" fmla="*/ 42 h 48"/>
                <a:gd name="T30" fmla="*/ 0 w 36"/>
                <a:gd name="T31" fmla="*/ 48 h 48"/>
                <a:gd name="T32" fmla="*/ 0 w 36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8"/>
                <a:gd name="T53" fmla="*/ 36 w 36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8">
                  <a:moveTo>
                    <a:pt x="0" y="48"/>
                  </a:moveTo>
                  <a:lnTo>
                    <a:pt x="0" y="42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0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18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7" name="Freeform 150"/>
            <p:cNvSpPr>
              <a:spLocks/>
            </p:cNvSpPr>
            <p:nvPr/>
          </p:nvSpPr>
          <p:spPr bwMode="auto">
            <a:xfrm>
              <a:off x="4403" y="2109"/>
              <a:ext cx="30" cy="36"/>
            </a:xfrm>
            <a:custGeom>
              <a:avLst/>
              <a:gdLst>
                <a:gd name="T0" fmla="*/ 0 w 30"/>
                <a:gd name="T1" fmla="*/ 36 h 36"/>
                <a:gd name="T2" fmla="*/ 0 w 30"/>
                <a:gd name="T3" fmla="*/ 36 h 36"/>
                <a:gd name="T4" fmla="*/ 0 w 30"/>
                <a:gd name="T5" fmla="*/ 30 h 36"/>
                <a:gd name="T6" fmla="*/ 6 w 30"/>
                <a:gd name="T7" fmla="*/ 24 h 36"/>
                <a:gd name="T8" fmla="*/ 6 w 30"/>
                <a:gd name="T9" fmla="*/ 18 h 36"/>
                <a:gd name="T10" fmla="*/ 12 w 30"/>
                <a:gd name="T11" fmla="*/ 12 h 36"/>
                <a:gd name="T12" fmla="*/ 18 w 30"/>
                <a:gd name="T13" fmla="*/ 6 h 36"/>
                <a:gd name="T14" fmla="*/ 24 w 30"/>
                <a:gd name="T15" fmla="*/ 6 h 36"/>
                <a:gd name="T16" fmla="*/ 30 w 30"/>
                <a:gd name="T17" fmla="*/ 0 h 36"/>
                <a:gd name="T18" fmla="*/ 30 w 30"/>
                <a:gd name="T19" fmla="*/ 6 h 36"/>
                <a:gd name="T20" fmla="*/ 24 w 30"/>
                <a:gd name="T21" fmla="*/ 12 h 36"/>
                <a:gd name="T22" fmla="*/ 18 w 30"/>
                <a:gd name="T23" fmla="*/ 18 h 36"/>
                <a:gd name="T24" fmla="*/ 18 w 30"/>
                <a:gd name="T25" fmla="*/ 24 h 36"/>
                <a:gd name="T26" fmla="*/ 12 w 30"/>
                <a:gd name="T27" fmla="*/ 30 h 36"/>
                <a:gd name="T28" fmla="*/ 6 w 30"/>
                <a:gd name="T29" fmla="*/ 36 h 36"/>
                <a:gd name="T30" fmla="*/ 6 w 30"/>
                <a:gd name="T31" fmla="*/ 36 h 36"/>
                <a:gd name="T32" fmla="*/ 0 w 30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6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8" name="Freeform 151"/>
            <p:cNvSpPr>
              <a:spLocks/>
            </p:cNvSpPr>
            <p:nvPr/>
          </p:nvSpPr>
          <p:spPr bwMode="auto">
            <a:xfrm>
              <a:off x="4421" y="2121"/>
              <a:ext cx="30" cy="24"/>
            </a:xfrm>
            <a:custGeom>
              <a:avLst/>
              <a:gdLst>
                <a:gd name="T0" fmla="*/ 0 w 30"/>
                <a:gd name="T1" fmla="*/ 24 h 24"/>
                <a:gd name="T2" fmla="*/ 0 w 30"/>
                <a:gd name="T3" fmla="*/ 24 h 24"/>
                <a:gd name="T4" fmla="*/ 6 w 30"/>
                <a:gd name="T5" fmla="*/ 18 h 24"/>
                <a:gd name="T6" fmla="*/ 6 w 30"/>
                <a:gd name="T7" fmla="*/ 18 h 24"/>
                <a:gd name="T8" fmla="*/ 12 w 30"/>
                <a:gd name="T9" fmla="*/ 12 h 24"/>
                <a:gd name="T10" fmla="*/ 18 w 30"/>
                <a:gd name="T11" fmla="*/ 6 h 24"/>
                <a:gd name="T12" fmla="*/ 18 w 30"/>
                <a:gd name="T13" fmla="*/ 0 h 24"/>
                <a:gd name="T14" fmla="*/ 24 w 30"/>
                <a:gd name="T15" fmla="*/ 0 h 24"/>
                <a:gd name="T16" fmla="*/ 30 w 30"/>
                <a:gd name="T17" fmla="*/ 0 h 24"/>
                <a:gd name="T18" fmla="*/ 24 w 30"/>
                <a:gd name="T19" fmla="*/ 0 h 24"/>
                <a:gd name="T20" fmla="*/ 24 w 30"/>
                <a:gd name="T21" fmla="*/ 6 h 24"/>
                <a:gd name="T22" fmla="*/ 18 w 30"/>
                <a:gd name="T23" fmla="*/ 12 h 24"/>
                <a:gd name="T24" fmla="*/ 12 w 30"/>
                <a:gd name="T25" fmla="*/ 12 h 24"/>
                <a:gd name="T26" fmla="*/ 12 w 30"/>
                <a:gd name="T27" fmla="*/ 18 h 24"/>
                <a:gd name="T28" fmla="*/ 6 w 30"/>
                <a:gd name="T29" fmla="*/ 24 h 24"/>
                <a:gd name="T30" fmla="*/ 6 w 30"/>
                <a:gd name="T31" fmla="*/ 24 h 24"/>
                <a:gd name="T32" fmla="*/ 0 w 30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9" name="Freeform 152"/>
            <p:cNvSpPr>
              <a:spLocks/>
            </p:cNvSpPr>
            <p:nvPr/>
          </p:nvSpPr>
          <p:spPr bwMode="auto">
            <a:xfrm>
              <a:off x="4439" y="2127"/>
              <a:ext cx="18" cy="18"/>
            </a:xfrm>
            <a:custGeom>
              <a:avLst/>
              <a:gdLst>
                <a:gd name="T0" fmla="*/ 0 w 18"/>
                <a:gd name="T1" fmla="*/ 18 h 18"/>
                <a:gd name="T2" fmla="*/ 0 w 18"/>
                <a:gd name="T3" fmla="*/ 12 h 18"/>
                <a:gd name="T4" fmla="*/ 0 w 18"/>
                <a:gd name="T5" fmla="*/ 12 h 18"/>
                <a:gd name="T6" fmla="*/ 6 w 18"/>
                <a:gd name="T7" fmla="*/ 6 h 18"/>
                <a:gd name="T8" fmla="*/ 6 w 18"/>
                <a:gd name="T9" fmla="*/ 6 h 18"/>
                <a:gd name="T10" fmla="*/ 12 w 18"/>
                <a:gd name="T11" fmla="*/ 0 h 18"/>
                <a:gd name="T12" fmla="*/ 12 w 18"/>
                <a:gd name="T13" fmla="*/ 0 h 18"/>
                <a:gd name="T14" fmla="*/ 18 w 18"/>
                <a:gd name="T15" fmla="*/ 0 h 18"/>
                <a:gd name="T16" fmla="*/ 18 w 18"/>
                <a:gd name="T17" fmla="*/ 0 h 18"/>
                <a:gd name="T18" fmla="*/ 18 w 18"/>
                <a:gd name="T19" fmla="*/ 0 h 18"/>
                <a:gd name="T20" fmla="*/ 12 w 18"/>
                <a:gd name="T21" fmla="*/ 6 h 18"/>
                <a:gd name="T22" fmla="*/ 12 w 18"/>
                <a:gd name="T23" fmla="*/ 6 h 18"/>
                <a:gd name="T24" fmla="*/ 6 w 18"/>
                <a:gd name="T25" fmla="*/ 12 h 18"/>
                <a:gd name="T26" fmla="*/ 6 w 18"/>
                <a:gd name="T27" fmla="*/ 12 h 18"/>
                <a:gd name="T28" fmla="*/ 6 w 18"/>
                <a:gd name="T29" fmla="*/ 18 h 18"/>
                <a:gd name="T30" fmla="*/ 0 w 18"/>
                <a:gd name="T31" fmla="*/ 18 h 18"/>
                <a:gd name="T32" fmla="*/ 0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0" y="18"/>
                  </a:move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0" name="Freeform 153"/>
            <p:cNvSpPr>
              <a:spLocks/>
            </p:cNvSpPr>
            <p:nvPr/>
          </p:nvSpPr>
          <p:spPr bwMode="auto">
            <a:xfrm>
              <a:off x="4295" y="2109"/>
              <a:ext cx="18" cy="24"/>
            </a:xfrm>
            <a:custGeom>
              <a:avLst/>
              <a:gdLst>
                <a:gd name="T0" fmla="*/ 18 w 18"/>
                <a:gd name="T1" fmla="*/ 0 h 24"/>
                <a:gd name="T2" fmla="*/ 18 w 18"/>
                <a:gd name="T3" fmla="*/ 6 h 24"/>
                <a:gd name="T4" fmla="*/ 18 w 18"/>
                <a:gd name="T5" fmla="*/ 6 h 24"/>
                <a:gd name="T6" fmla="*/ 12 w 18"/>
                <a:gd name="T7" fmla="*/ 12 h 24"/>
                <a:gd name="T8" fmla="*/ 12 w 18"/>
                <a:gd name="T9" fmla="*/ 18 h 24"/>
                <a:gd name="T10" fmla="*/ 12 w 18"/>
                <a:gd name="T11" fmla="*/ 18 h 24"/>
                <a:gd name="T12" fmla="*/ 6 w 18"/>
                <a:gd name="T13" fmla="*/ 24 h 24"/>
                <a:gd name="T14" fmla="*/ 6 w 18"/>
                <a:gd name="T15" fmla="*/ 24 h 24"/>
                <a:gd name="T16" fmla="*/ 0 w 18"/>
                <a:gd name="T17" fmla="*/ 24 h 24"/>
                <a:gd name="T18" fmla="*/ 0 w 18"/>
                <a:gd name="T19" fmla="*/ 24 h 24"/>
                <a:gd name="T20" fmla="*/ 0 w 18"/>
                <a:gd name="T21" fmla="*/ 18 h 24"/>
                <a:gd name="T22" fmla="*/ 6 w 18"/>
                <a:gd name="T23" fmla="*/ 18 h 24"/>
                <a:gd name="T24" fmla="*/ 6 w 18"/>
                <a:gd name="T25" fmla="*/ 12 h 24"/>
                <a:gd name="T26" fmla="*/ 12 w 18"/>
                <a:gd name="T27" fmla="*/ 12 h 24"/>
                <a:gd name="T28" fmla="*/ 18 w 18"/>
                <a:gd name="T29" fmla="*/ 6 h 24"/>
                <a:gd name="T30" fmla="*/ 18 w 18"/>
                <a:gd name="T31" fmla="*/ 6 h 24"/>
                <a:gd name="T32" fmla="*/ 18 w 18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0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1" name="Freeform 154"/>
            <p:cNvSpPr>
              <a:spLocks/>
            </p:cNvSpPr>
            <p:nvPr/>
          </p:nvSpPr>
          <p:spPr bwMode="auto">
            <a:xfrm>
              <a:off x="4295" y="2097"/>
              <a:ext cx="24" cy="12"/>
            </a:xfrm>
            <a:custGeom>
              <a:avLst/>
              <a:gdLst>
                <a:gd name="T0" fmla="*/ 24 w 24"/>
                <a:gd name="T1" fmla="*/ 12 h 12"/>
                <a:gd name="T2" fmla="*/ 18 w 24"/>
                <a:gd name="T3" fmla="*/ 12 h 12"/>
                <a:gd name="T4" fmla="*/ 18 w 24"/>
                <a:gd name="T5" fmla="*/ 12 h 12"/>
                <a:gd name="T6" fmla="*/ 12 w 24"/>
                <a:gd name="T7" fmla="*/ 6 h 12"/>
                <a:gd name="T8" fmla="*/ 12 w 24"/>
                <a:gd name="T9" fmla="*/ 6 h 12"/>
                <a:gd name="T10" fmla="*/ 6 w 24"/>
                <a:gd name="T11" fmla="*/ 6 h 12"/>
                <a:gd name="T12" fmla="*/ 0 w 24"/>
                <a:gd name="T13" fmla="*/ 0 h 12"/>
                <a:gd name="T14" fmla="*/ 0 w 24"/>
                <a:gd name="T15" fmla="*/ 0 h 12"/>
                <a:gd name="T16" fmla="*/ 0 w 24"/>
                <a:gd name="T17" fmla="*/ 6 h 12"/>
                <a:gd name="T18" fmla="*/ 0 w 24"/>
                <a:gd name="T19" fmla="*/ 6 h 12"/>
                <a:gd name="T20" fmla="*/ 0 w 24"/>
                <a:gd name="T21" fmla="*/ 6 h 12"/>
                <a:gd name="T22" fmla="*/ 0 w 24"/>
                <a:gd name="T23" fmla="*/ 6 h 12"/>
                <a:gd name="T24" fmla="*/ 6 w 24"/>
                <a:gd name="T25" fmla="*/ 12 h 12"/>
                <a:gd name="T26" fmla="*/ 12 w 24"/>
                <a:gd name="T27" fmla="*/ 12 h 12"/>
                <a:gd name="T28" fmla="*/ 12 w 24"/>
                <a:gd name="T29" fmla="*/ 12 h 12"/>
                <a:gd name="T30" fmla="*/ 18 w 24"/>
                <a:gd name="T31" fmla="*/ 12 h 12"/>
                <a:gd name="T32" fmla="*/ 24 w 24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12"/>
                  </a:move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" name="Freeform 155"/>
            <p:cNvSpPr>
              <a:spLocks/>
            </p:cNvSpPr>
            <p:nvPr/>
          </p:nvSpPr>
          <p:spPr bwMode="auto">
            <a:xfrm>
              <a:off x="4283" y="2115"/>
              <a:ext cx="30" cy="6"/>
            </a:xfrm>
            <a:custGeom>
              <a:avLst/>
              <a:gdLst>
                <a:gd name="T0" fmla="*/ 30 w 30"/>
                <a:gd name="T1" fmla="*/ 0 h 6"/>
                <a:gd name="T2" fmla="*/ 24 w 30"/>
                <a:gd name="T3" fmla="*/ 0 h 6"/>
                <a:gd name="T4" fmla="*/ 24 w 30"/>
                <a:gd name="T5" fmla="*/ 0 h 6"/>
                <a:gd name="T6" fmla="*/ 18 w 30"/>
                <a:gd name="T7" fmla="*/ 0 h 6"/>
                <a:gd name="T8" fmla="*/ 12 w 30"/>
                <a:gd name="T9" fmla="*/ 0 h 6"/>
                <a:gd name="T10" fmla="*/ 12 w 30"/>
                <a:gd name="T11" fmla="*/ 0 h 6"/>
                <a:gd name="T12" fmla="*/ 6 w 30"/>
                <a:gd name="T13" fmla="*/ 0 h 6"/>
                <a:gd name="T14" fmla="*/ 6 w 30"/>
                <a:gd name="T15" fmla="*/ 0 h 6"/>
                <a:gd name="T16" fmla="*/ 0 w 30"/>
                <a:gd name="T17" fmla="*/ 0 h 6"/>
                <a:gd name="T18" fmla="*/ 6 w 30"/>
                <a:gd name="T19" fmla="*/ 6 h 6"/>
                <a:gd name="T20" fmla="*/ 6 w 30"/>
                <a:gd name="T21" fmla="*/ 6 h 6"/>
                <a:gd name="T22" fmla="*/ 6 w 30"/>
                <a:gd name="T23" fmla="*/ 6 h 6"/>
                <a:gd name="T24" fmla="*/ 12 w 30"/>
                <a:gd name="T25" fmla="*/ 0 h 6"/>
                <a:gd name="T26" fmla="*/ 18 w 30"/>
                <a:gd name="T27" fmla="*/ 0 h 6"/>
                <a:gd name="T28" fmla="*/ 24 w 30"/>
                <a:gd name="T29" fmla="*/ 0 h 6"/>
                <a:gd name="T30" fmla="*/ 24 w 30"/>
                <a:gd name="T31" fmla="*/ 0 h 6"/>
                <a:gd name="T32" fmla="*/ 3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30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" name="Freeform 156"/>
            <p:cNvSpPr>
              <a:spLocks/>
            </p:cNvSpPr>
            <p:nvPr/>
          </p:nvSpPr>
          <p:spPr bwMode="auto">
            <a:xfrm>
              <a:off x="4301" y="2085"/>
              <a:ext cx="24" cy="24"/>
            </a:xfrm>
            <a:custGeom>
              <a:avLst/>
              <a:gdLst>
                <a:gd name="T0" fmla="*/ 24 w 24"/>
                <a:gd name="T1" fmla="*/ 24 h 24"/>
                <a:gd name="T2" fmla="*/ 18 w 24"/>
                <a:gd name="T3" fmla="*/ 18 h 24"/>
                <a:gd name="T4" fmla="*/ 18 w 24"/>
                <a:gd name="T5" fmla="*/ 18 h 24"/>
                <a:gd name="T6" fmla="*/ 12 w 24"/>
                <a:gd name="T7" fmla="*/ 12 h 24"/>
                <a:gd name="T8" fmla="*/ 6 w 24"/>
                <a:gd name="T9" fmla="*/ 12 h 24"/>
                <a:gd name="T10" fmla="*/ 6 w 24"/>
                <a:gd name="T11" fmla="*/ 6 h 24"/>
                <a:gd name="T12" fmla="*/ 0 w 24"/>
                <a:gd name="T13" fmla="*/ 6 h 24"/>
                <a:gd name="T14" fmla="*/ 0 w 24"/>
                <a:gd name="T15" fmla="*/ 6 h 24"/>
                <a:gd name="T16" fmla="*/ 0 w 24"/>
                <a:gd name="T17" fmla="*/ 0 h 24"/>
                <a:gd name="T18" fmla="*/ 0 w 24"/>
                <a:gd name="T19" fmla="*/ 0 h 24"/>
                <a:gd name="T20" fmla="*/ 6 w 24"/>
                <a:gd name="T21" fmla="*/ 6 h 24"/>
                <a:gd name="T22" fmla="*/ 6 w 24"/>
                <a:gd name="T23" fmla="*/ 6 h 24"/>
                <a:gd name="T24" fmla="*/ 12 w 24"/>
                <a:gd name="T25" fmla="*/ 6 h 24"/>
                <a:gd name="T26" fmla="*/ 18 w 24"/>
                <a:gd name="T27" fmla="*/ 12 h 24"/>
                <a:gd name="T28" fmla="*/ 18 w 24"/>
                <a:gd name="T29" fmla="*/ 18 h 24"/>
                <a:gd name="T30" fmla="*/ 24 w 24"/>
                <a:gd name="T31" fmla="*/ 18 h 24"/>
                <a:gd name="T32" fmla="*/ 24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24"/>
                  </a:moveTo>
                  <a:lnTo>
                    <a:pt x="18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" name="Freeform 157"/>
            <p:cNvSpPr>
              <a:spLocks/>
            </p:cNvSpPr>
            <p:nvPr/>
          </p:nvSpPr>
          <p:spPr bwMode="auto">
            <a:xfrm>
              <a:off x="4445" y="2091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0 h 30"/>
                <a:gd name="T8" fmla="*/ 6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6 w 6"/>
                <a:gd name="T15" fmla="*/ 24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" name="Freeform 158"/>
            <p:cNvSpPr>
              <a:spLocks/>
            </p:cNvSpPr>
            <p:nvPr/>
          </p:nvSpPr>
          <p:spPr bwMode="auto">
            <a:xfrm>
              <a:off x="4457" y="2097"/>
              <a:ext cx="12" cy="30"/>
            </a:xfrm>
            <a:custGeom>
              <a:avLst/>
              <a:gdLst>
                <a:gd name="T0" fmla="*/ 0 w 12"/>
                <a:gd name="T1" fmla="*/ 30 h 30"/>
                <a:gd name="T2" fmla="*/ 0 w 12"/>
                <a:gd name="T3" fmla="*/ 24 h 30"/>
                <a:gd name="T4" fmla="*/ 0 w 12"/>
                <a:gd name="T5" fmla="*/ 12 h 30"/>
                <a:gd name="T6" fmla="*/ 6 w 12"/>
                <a:gd name="T7" fmla="*/ 0 h 30"/>
                <a:gd name="T8" fmla="*/ 6 w 12"/>
                <a:gd name="T9" fmla="*/ 0 h 30"/>
                <a:gd name="T10" fmla="*/ 12 w 12"/>
                <a:gd name="T11" fmla="*/ 0 h 30"/>
                <a:gd name="T12" fmla="*/ 6 w 12"/>
                <a:gd name="T13" fmla="*/ 12 h 30"/>
                <a:gd name="T14" fmla="*/ 0 w 12"/>
                <a:gd name="T15" fmla="*/ 24 h 30"/>
                <a:gd name="T16" fmla="*/ 0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" name="Freeform 159"/>
            <p:cNvSpPr>
              <a:spLocks/>
            </p:cNvSpPr>
            <p:nvPr/>
          </p:nvSpPr>
          <p:spPr bwMode="auto">
            <a:xfrm>
              <a:off x="4427" y="2079"/>
              <a:ext cx="6" cy="30"/>
            </a:xfrm>
            <a:custGeom>
              <a:avLst/>
              <a:gdLst>
                <a:gd name="T0" fmla="*/ 6 w 6"/>
                <a:gd name="T1" fmla="*/ 30 h 30"/>
                <a:gd name="T2" fmla="*/ 6 w 6"/>
                <a:gd name="T3" fmla="*/ 30 h 30"/>
                <a:gd name="T4" fmla="*/ 0 w 6"/>
                <a:gd name="T5" fmla="*/ 18 h 30"/>
                <a:gd name="T6" fmla="*/ 0 w 6"/>
                <a:gd name="T7" fmla="*/ 6 h 30"/>
                <a:gd name="T8" fmla="*/ 6 w 6"/>
                <a:gd name="T9" fmla="*/ 0 h 30"/>
                <a:gd name="T10" fmla="*/ 6 w 6"/>
                <a:gd name="T11" fmla="*/ 6 h 30"/>
                <a:gd name="T12" fmla="*/ 6 w 6"/>
                <a:gd name="T13" fmla="*/ 12 h 30"/>
                <a:gd name="T14" fmla="*/ 6 w 6"/>
                <a:gd name="T15" fmla="*/ 24 h 30"/>
                <a:gd name="T16" fmla="*/ 6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6" y="30"/>
                  </a:moveTo>
                  <a:lnTo>
                    <a:pt x="6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" name="Freeform 160"/>
            <p:cNvSpPr>
              <a:spLocks/>
            </p:cNvSpPr>
            <p:nvPr/>
          </p:nvSpPr>
          <p:spPr bwMode="auto">
            <a:xfrm>
              <a:off x="4409" y="2073"/>
              <a:ext cx="12" cy="36"/>
            </a:xfrm>
            <a:custGeom>
              <a:avLst/>
              <a:gdLst>
                <a:gd name="T0" fmla="*/ 12 w 12"/>
                <a:gd name="T1" fmla="*/ 36 h 36"/>
                <a:gd name="T2" fmla="*/ 6 w 12"/>
                <a:gd name="T3" fmla="*/ 24 h 36"/>
                <a:gd name="T4" fmla="*/ 0 w 12"/>
                <a:gd name="T5" fmla="*/ 12 h 36"/>
                <a:gd name="T6" fmla="*/ 0 w 12"/>
                <a:gd name="T7" fmla="*/ 6 h 36"/>
                <a:gd name="T8" fmla="*/ 0 w 12"/>
                <a:gd name="T9" fmla="*/ 0 h 36"/>
                <a:gd name="T10" fmla="*/ 6 w 12"/>
                <a:gd name="T11" fmla="*/ 0 h 36"/>
                <a:gd name="T12" fmla="*/ 12 w 12"/>
                <a:gd name="T13" fmla="*/ 12 h 36"/>
                <a:gd name="T14" fmla="*/ 12 w 12"/>
                <a:gd name="T15" fmla="*/ 24 h 36"/>
                <a:gd name="T16" fmla="*/ 12 w 12"/>
                <a:gd name="T17" fmla="*/ 36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6"/>
                <a:gd name="T29" fmla="*/ 12 w 12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6">
                  <a:moveTo>
                    <a:pt x="12" y="36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2"/>
                  </a:lnTo>
                  <a:lnTo>
                    <a:pt x="12" y="24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" name="Freeform 161"/>
            <p:cNvSpPr>
              <a:spLocks/>
            </p:cNvSpPr>
            <p:nvPr/>
          </p:nvSpPr>
          <p:spPr bwMode="auto">
            <a:xfrm>
              <a:off x="4391" y="2061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36 h 42"/>
                <a:gd name="T4" fmla="*/ 6 w 12"/>
                <a:gd name="T5" fmla="*/ 30 h 42"/>
                <a:gd name="T6" fmla="*/ 6 w 12"/>
                <a:gd name="T7" fmla="*/ 24 h 42"/>
                <a:gd name="T8" fmla="*/ 0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0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18 h 42"/>
                <a:gd name="T22" fmla="*/ 12 w 12"/>
                <a:gd name="T23" fmla="*/ 30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36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12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" name="Freeform 162"/>
            <p:cNvSpPr>
              <a:spLocks/>
            </p:cNvSpPr>
            <p:nvPr/>
          </p:nvSpPr>
          <p:spPr bwMode="auto">
            <a:xfrm>
              <a:off x="4349" y="2061"/>
              <a:ext cx="24" cy="42"/>
            </a:xfrm>
            <a:custGeom>
              <a:avLst/>
              <a:gdLst>
                <a:gd name="T0" fmla="*/ 24 w 24"/>
                <a:gd name="T1" fmla="*/ 42 h 42"/>
                <a:gd name="T2" fmla="*/ 18 w 24"/>
                <a:gd name="T3" fmla="*/ 36 h 42"/>
                <a:gd name="T4" fmla="*/ 18 w 24"/>
                <a:gd name="T5" fmla="*/ 30 h 42"/>
                <a:gd name="T6" fmla="*/ 12 w 24"/>
                <a:gd name="T7" fmla="*/ 24 h 42"/>
                <a:gd name="T8" fmla="*/ 6 w 24"/>
                <a:gd name="T9" fmla="*/ 18 h 42"/>
                <a:gd name="T10" fmla="*/ 6 w 24"/>
                <a:gd name="T11" fmla="*/ 12 h 42"/>
                <a:gd name="T12" fmla="*/ 0 w 24"/>
                <a:gd name="T13" fmla="*/ 6 h 42"/>
                <a:gd name="T14" fmla="*/ 0 w 24"/>
                <a:gd name="T15" fmla="*/ 0 h 42"/>
                <a:gd name="T16" fmla="*/ 0 w 24"/>
                <a:gd name="T17" fmla="*/ 0 h 42"/>
                <a:gd name="T18" fmla="*/ 6 w 24"/>
                <a:gd name="T19" fmla="*/ 0 h 42"/>
                <a:gd name="T20" fmla="*/ 6 w 24"/>
                <a:gd name="T21" fmla="*/ 6 h 42"/>
                <a:gd name="T22" fmla="*/ 12 w 24"/>
                <a:gd name="T23" fmla="*/ 12 h 42"/>
                <a:gd name="T24" fmla="*/ 12 w 24"/>
                <a:gd name="T25" fmla="*/ 18 h 42"/>
                <a:gd name="T26" fmla="*/ 18 w 24"/>
                <a:gd name="T27" fmla="*/ 24 h 42"/>
                <a:gd name="T28" fmla="*/ 18 w 24"/>
                <a:gd name="T29" fmla="*/ 30 h 42"/>
                <a:gd name="T30" fmla="*/ 24 w 24"/>
                <a:gd name="T31" fmla="*/ 36 h 42"/>
                <a:gd name="T32" fmla="*/ 24 w 24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2"/>
                <a:gd name="T53" fmla="*/ 24 w 24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2">
                  <a:moveTo>
                    <a:pt x="24" y="42"/>
                  </a:moveTo>
                  <a:lnTo>
                    <a:pt x="18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" name="Freeform 163"/>
            <p:cNvSpPr>
              <a:spLocks/>
            </p:cNvSpPr>
            <p:nvPr/>
          </p:nvSpPr>
          <p:spPr bwMode="auto">
            <a:xfrm>
              <a:off x="4313" y="2067"/>
              <a:ext cx="24" cy="36"/>
            </a:xfrm>
            <a:custGeom>
              <a:avLst/>
              <a:gdLst>
                <a:gd name="T0" fmla="*/ 24 w 24"/>
                <a:gd name="T1" fmla="*/ 36 h 36"/>
                <a:gd name="T2" fmla="*/ 24 w 24"/>
                <a:gd name="T3" fmla="*/ 36 h 36"/>
                <a:gd name="T4" fmla="*/ 18 w 24"/>
                <a:gd name="T5" fmla="*/ 30 h 36"/>
                <a:gd name="T6" fmla="*/ 12 w 24"/>
                <a:gd name="T7" fmla="*/ 24 h 36"/>
                <a:gd name="T8" fmla="*/ 6 w 24"/>
                <a:gd name="T9" fmla="*/ 18 h 36"/>
                <a:gd name="T10" fmla="*/ 6 w 24"/>
                <a:gd name="T11" fmla="*/ 12 h 36"/>
                <a:gd name="T12" fmla="*/ 0 w 24"/>
                <a:gd name="T13" fmla="*/ 6 h 36"/>
                <a:gd name="T14" fmla="*/ 0 w 24"/>
                <a:gd name="T15" fmla="*/ 0 h 36"/>
                <a:gd name="T16" fmla="*/ 0 w 24"/>
                <a:gd name="T17" fmla="*/ 0 h 36"/>
                <a:gd name="T18" fmla="*/ 6 w 24"/>
                <a:gd name="T19" fmla="*/ 0 h 36"/>
                <a:gd name="T20" fmla="*/ 6 w 24"/>
                <a:gd name="T21" fmla="*/ 6 h 36"/>
                <a:gd name="T22" fmla="*/ 12 w 24"/>
                <a:gd name="T23" fmla="*/ 12 h 36"/>
                <a:gd name="T24" fmla="*/ 12 w 24"/>
                <a:gd name="T25" fmla="*/ 18 h 36"/>
                <a:gd name="T26" fmla="*/ 18 w 24"/>
                <a:gd name="T27" fmla="*/ 24 h 36"/>
                <a:gd name="T28" fmla="*/ 24 w 24"/>
                <a:gd name="T29" fmla="*/ 30 h 36"/>
                <a:gd name="T30" fmla="*/ 24 w 24"/>
                <a:gd name="T31" fmla="*/ 36 h 36"/>
                <a:gd name="T32" fmla="*/ 24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24" y="36"/>
                  </a:moveTo>
                  <a:lnTo>
                    <a:pt x="24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" name="Freeform 164"/>
            <p:cNvSpPr>
              <a:spLocks/>
            </p:cNvSpPr>
            <p:nvPr/>
          </p:nvSpPr>
          <p:spPr bwMode="auto">
            <a:xfrm>
              <a:off x="4367" y="2067"/>
              <a:ext cx="24" cy="36"/>
            </a:xfrm>
            <a:custGeom>
              <a:avLst/>
              <a:gdLst>
                <a:gd name="T0" fmla="*/ 24 w 24"/>
                <a:gd name="T1" fmla="*/ 36 h 36"/>
                <a:gd name="T2" fmla="*/ 18 w 24"/>
                <a:gd name="T3" fmla="*/ 30 h 36"/>
                <a:gd name="T4" fmla="*/ 12 w 24"/>
                <a:gd name="T5" fmla="*/ 24 h 36"/>
                <a:gd name="T6" fmla="*/ 12 w 24"/>
                <a:gd name="T7" fmla="*/ 18 h 36"/>
                <a:gd name="T8" fmla="*/ 6 w 24"/>
                <a:gd name="T9" fmla="*/ 12 h 36"/>
                <a:gd name="T10" fmla="*/ 0 w 24"/>
                <a:gd name="T11" fmla="*/ 6 h 36"/>
                <a:gd name="T12" fmla="*/ 0 w 24"/>
                <a:gd name="T13" fmla="*/ 0 h 36"/>
                <a:gd name="T14" fmla="*/ 0 w 24"/>
                <a:gd name="T15" fmla="*/ 0 h 36"/>
                <a:gd name="T16" fmla="*/ 0 w 24"/>
                <a:gd name="T17" fmla="*/ 0 h 36"/>
                <a:gd name="T18" fmla="*/ 6 w 24"/>
                <a:gd name="T19" fmla="*/ 0 h 36"/>
                <a:gd name="T20" fmla="*/ 6 w 24"/>
                <a:gd name="T21" fmla="*/ 0 h 36"/>
                <a:gd name="T22" fmla="*/ 12 w 24"/>
                <a:gd name="T23" fmla="*/ 6 h 36"/>
                <a:gd name="T24" fmla="*/ 12 w 24"/>
                <a:gd name="T25" fmla="*/ 12 h 36"/>
                <a:gd name="T26" fmla="*/ 18 w 24"/>
                <a:gd name="T27" fmla="*/ 18 h 36"/>
                <a:gd name="T28" fmla="*/ 18 w 24"/>
                <a:gd name="T29" fmla="*/ 24 h 36"/>
                <a:gd name="T30" fmla="*/ 18 w 24"/>
                <a:gd name="T31" fmla="*/ 30 h 36"/>
                <a:gd name="T32" fmla="*/ 24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24" y="36"/>
                  </a:moveTo>
                  <a:lnTo>
                    <a:pt x="18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" name="Freeform 165"/>
            <p:cNvSpPr>
              <a:spLocks/>
            </p:cNvSpPr>
            <p:nvPr/>
          </p:nvSpPr>
          <p:spPr bwMode="auto">
            <a:xfrm>
              <a:off x="4355" y="2097"/>
              <a:ext cx="30" cy="54"/>
            </a:xfrm>
            <a:custGeom>
              <a:avLst/>
              <a:gdLst>
                <a:gd name="T0" fmla="*/ 0 w 30"/>
                <a:gd name="T1" fmla="*/ 54 h 54"/>
                <a:gd name="T2" fmla="*/ 0 w 30"/>
                <a:gd name="T3" fmla="*/ 48 h 54"/>
                <a:gd name="T4" fmla="*/ 0 w 30"/>
                <a:gd name="T5" fmla="*/ 42 h 54"/>
                <a:gd name="T6" fmla="*/ 6 w 30"/>
                <a:gd name="T7" fmla="*/ 36 h 54"/>
                <a:gd name="T8" fmla="*/ 6 w 30"/>
                <a:gd name="T9" fmla="*/ 30 h 54"/>
                <a:gd name="T10" fmla="*/ 12 w 30"/>
                <a:gd name="T11" fmla="*/ 18 h 54"/>
                <a:gd name="T12" fmla="*/ 18 w 30"/>
                <a:gd name="T13" fmla="*/ 12 h 54"/>
                <a:gd name="T14" fmla="*/ 24 w 30"/>
                <a:gd name="T15" fmla="*/ 6 h 54"/>
                <a:gd name="T16" fmla="*/ 30 w 30"/>
                <a:gd name="T17" fmla="*/ 0 h 54"/>
                <a:gd name="T18" fmla="*/ 30 w 30"/>
                <a:gd name="T19" fmla="*/ 6 h 54"/>
                <a:gd name="T20" fmla="*/ 24 w 30"/>
                <a:gd name="T21" fmla="*/ 12 h 54"/>
                <a:gd name="T22" fmla="*/ 24 w 30"/>
                <a:gd name="T23" fmla="*/ 18 h 54"/>
                <a:gd name="T24" fmla="*/ 18 w 30"/>
                <a:gd name="T25" fmla="*/ 30 h 54"/>
                <a:gd name="T26" fmla="*/ 12 w 30"/>
                <a:gd name="T27" fmla="*/ 36 h 54"/>
                <a:gd name="T28" fmla="*/ 6 w 30"/>
                <a:gd name="T29" fmla="*/ 48 h 54"/>
                <a:gd name="T30" fmla="*/ 0 w 30"/>
                <a:gd name="T31" fmla="*/ 54 h 54"/>
                <a:gd name="T32" fmla="*/ 0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0" y="54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3" name="Freeform 166"/>
            <p:cNvSpPr>
              <a:spLocks/>
            </p:cNvSpPr>
            <p:nvPr/>
          </p:nvSpPr>
          <p:spPr bwMode="auto">
            <a:xfrm>
              <a:off x="4331" y="2097"/>
              <a:ext cx="30" cy="42"/>
            </a:xfrm>
            <a:custGeom>
              <a:avLst/>
              <a:gdLst>
                <a:gd name="T0" fmla="*/ 0 w 30"/>
                <a:gd name="T1" fmla="*/ 42 h 42"/>
                <a:gd name="T2" fmla="*/ 0 w 30"/>
                <a:gd name="T3" fmla="*/ 42 h 42"/>
                <a:gd name="T4" fmla="*/ 0 w 30"/>
                <a:gd name="T5" fmla="*/ 36 h 42"/>
                <a:gd name="T6" fmla="*/ 6 w 30"/>
                <a:gd name="T7" fmla="*/ 30 h 42"/>
                <a:gd name="T8" fmla="*/ 6 w 30"/>
                <a:gd name="T9" fmla="*/ 24 h 42"/>
                <a:gd name="T10" fmla="*/ 12 w 30"/>
                <a:gd name="T11" fmla="*/ 18 h 42"/>
                <a:gd name="T12" fmla="*/ 18 w 30"/>
                <a:gd name="T13" fmla="*/ 12 h 42"/>
                <a:gd name="T14" fmla="*/ 24 w 30"/>
                <a:gd name="T15" fmla="*/ 6 h 42"/>
                <a:gd name="T16" fmla="*/ 30 w 30"/>
                <a:gd name="T17" fmla="*/ 0 h 42"/>
                <a:gd name="T18" fmla="*/ 24 w 30"/>
                <a:gd name="T19" fmla="*/ 6 h 42"/>
                <a:gd name="T20" fmla="*/ 18 w 30"/>
                <a:gd name="T21" fmla="*/ 12 h 42"/>
                <a:gd name="T22" fmla="*/ 18 w 30"/>
                <a:gd name="T23" fmla="*/ 18 h 42"/>
                <a:gd name="T24" fmla="*/ 12 w 30"/>
                <a:gd name="T25" fmla="*/ 30 h 42"/>
                <a:gd name="T26" fmla="*/ 6 w 30"/>
                <a:gd name="T27" fmla="*/ 36 h 42"/>
                <a:gd name="T28" fmla="*/ 6 w 30"/>
                <a:gd name="T29" fmla="*/ 42 h 42"/>
                <a:gd name="T30" fmla="*/ 0 w 30"/>
                <a:gd name="T31" fmla="*/ 42 h 42"/>
                <a:gd name="T32" fmla="*/ 0 w 30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2"/>
                <a:gd name="T53" fmla="*/ 30 w 3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2">
                  <a:moveTo>
                    <a:pt x="0" y="42"/>
                  </a:moveTo>
                  <a:lnTo>
                    <a:pt x="0" y="42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4" name="Freeform 167"/>
            <p:cNvSpPr>
              <a:spLocks/>
            </p:cNvSpPr>
            <p:nvPr/>
          </p:nvSpPr>
          <p:spPr bwMode="auto">
            <a:xfrm>
              <a:off x="4331" y="2061"/>
              <a:ext cx="24" cy="42"/>
            </a:xfrm>
            <a:custGeom>
              <a:avLst/>
              <a:gdLst>
                <a:gd name="T0" fmla="*/ 24 w 24"/>
                <a:gd name="T1" fmla="*/ 42 h 42"/>
                <a:gd name="T2" fmla="*/ 24 w 24"/>
                <a:gd name="T3" fmla="*/ 36 h 42"/>
                <a:gd name="T4" fmla="*/ 18 w 24"/>
                <a:gd name="T5" fmla="*/ 36 h 42"/>
                <a:gd name="T6" fmla="*/ 12 w 24"/>
                <a:gd name="T7" fmla="*/ 30 h 42"/>
                <a:gd name="T8" fmla="*/ 6 w 24"/>
                <a:gd name="T9" fmla="*/ 18 h 42"/>
                <a:gd name="T10" fmla="*/ 6 w 24"/>
                <a:gd name="T11" fmla="*/ 12 h 42"/>
                <a:gd name="T12" fmla="*/ 0 w 24"/>
                <a:gd name="T13" fmla="*/ 6 h 42"/>
                <a:gd name="T14" fmla="*/ 0 w 24"/>
                <a:gd name="T15" fmla="*/ 6 h 42"/>
                <a:gd name="T16" fmla="*/ 0 w 24"/>
                <a:gd name="T17" fmla="*/ 0 h 42"/>
                <a:gd name="T18" fmla="*/ 6 w 24"/>
                <a:gd name="T19" fmla="*/ 0 h 42"/>
                <a:gd name="T20" fmla="*/ 6 w 24"/>
                <a:gd name="T21" fmla="*/ 6 h 42"/>
                <a:gd name="T22" fmla="*/ 12 w 24"/>
                <a:gd name="T23" fmla="*/ 12 h 42"/>
                <a:gd name="T24" fmla="*/ 12 w 24"/>
                <a:gd name="T25" fmla="*/ 18 h 42"/>
                <a:gd name="T26" fmla="*/ 18 w 24"/>
                <a:gd name="T27" fmla="*/ 30 h 42"/>
                <a:gd name="T28" fmla="*/ 18 w 24"/>
                <a:gd name="T29" fmla="*/ 36 h 42"/>
                <a:gd name="T30" fmla="*/ 24 w 24"/>
                <a:gd name="T31" fmla="*/ 36 h 42"/>
                <a:gd name="T32" fmla="*/ 24 w 24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2"/>
                <a:gd name="T53" fmla="*/ 24 w 24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2">
                  <a:moveTo>
                    <a:pt x="24" y="42"/>
                  </a:moveTo>
                  <a:lnTo>
                    <a:pt x="24" y="36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5" name="Freeform 168"/>
            <p:cNvSpPr>
              <a:spLocks/>
            </p:cNvSpPr>
            <p:nvPr/>
          </p:nvSpPr>
          <p:spPr bwMode="auto">
            <a:xfrm>
              <a:off x="4194" y="2157"/>
              <a:ext cx="131" cy="29"/>
            </a:xfrm>
            <a:custGeom>
              <a:avLst/>
              <a:gdLst>
                <a:gd name="T0" fmla="*/ 131 w 131"/>
                <a:gd name="T1" fmla="*/ 23 h 29"/>
                <a:gd name="T2" fmla="*/ 131 w 131"/>
                <a:gd name="T3" fmla="*/ 29 h 29"/>
                <a:gd name="T4" fmla="*/ 131 w 131"/>
                <a:gd name="T5" fmla="*/ 29 h 29"/>
                <a:gd name="T6" fmla="*/ 131 w 131"/>
                <a:gd name="T7" fmla="*/ 29 h 29"/>
                <a:gd name="T8" fmla="*/ 125 w 131"/>
                <a:gd name="T9" fmla="*/ 29 h 29"/>
                <a:gd name="T10" fmla="*/ 119 w 131"/>
                <a:gd name="T11" fmla="*/ 23 h 29"/>
                <a:gd name="T12" fmla="*/ 113 w 131"/>
                <a:gd name="T13" fmla="*/ 17 h 29"/>
                <a:gd name="T14" fmla="*/ 101 w 131"/>
                <a:gd name="T15" fmla="*/ 11 h 29"/>
                <a:gd name="T16" fmla="*/ 95 w 131"/>
                <a:gd name="T17" fmla="*/ 5 h 29"/>
                <a:gd name="T18" fmla="*/ 84 w 131"/>
                <a:gd name="T19" fmla="*/ 5 h 29"/>
                <a:gd name="T20" fmla="*/ 78 w 131"/>
                <a:gd name="T21" fmla="*/ 5 h 29"/>
                <a:gd name="T22" fmla="*/ 66 w 131"/>
                <a:gd name="T23" fmla="*/ 5 h 29"/>
                <a:gd name="T24" fmla="*/ 60 w 131"/>
                <a:gd name="T25" fmla="*/ 5 h 29"/>
                <a:gd name="T26" fmla="*/ 54 w 131"/>
                <a:gd name="T27" fmla="*/ 5 h 29"/>
                <a:gd name="T28" fmla="*/ 42 w 131"/>
                <a:gd name="T29" fmla="*/ 5 h 29"/>
                <a:gd name="T30" fmla="*/ 36 w 131"/>
                <a:gd name="T31" fmla="*/ 5 h 29"/>
                <a:gd name="T32" fmla="*/ 24 w 131"/>
                <a:gd name="T33" fmla="*/ 5 h 29"/>
                <a:gd name="T34" fmla="*/ 18 w 131"/>
                <a:gd name="T35" fmla="*/ 5 h 29"/>
                <a:gd name="T36" fmla="*/ 12 w 131"/>
                <a:gd name="T37" fmla="*/ 11 h 29"/>
                <a:gd name="T38" fmla="*/ 6 w 131"/>
                <a:gd name="T39" fmla="*/ 11 h 29"/>
                <a:gd name="T40" fmla="*/ 0 w 131"/>
                <a:gd name="T41" fmla="*/ 11 h 29"/>
                <a:gd name="T42" fmla="*/ 6 w 131"/>
                <a:gd name="T43" fmla="*/ 11 h 29"/>
                <a:gd name="T44" fmla="*/ 6 w 131"/>
                <a:gd name="T45" fmla="*/ 5 h 29"/>
                <a:gd name="T46" fmla="*/ 12 w 131"/>
                <a:gd name="T47" fmla="*/ 5 h 29"/>
                <a:gd name="T48" fmla="*/ 24 w 131"/>
                <a:gd name="T49" fmla="*/ 0 h 29"/>
                <a:gd name="T50" fmla="*/ 30 w 131"/>
                <a:gd name="T51" fmla="*/ 0 h 29"/>
                <a:gd name="T52" fmla="*/ 42 w 131"/>
                <a:gd name="T53" fmla="*/ 0 h 29"/>
                <a:gd name="T54" fmla="*/ 54 w 131"/>
                <a:gd name="T55" fmla="*/ 0 h 29"/>
                <a:gd name="T56" fmla="*/ 60 w 131"/>
                <a:gd name="T57" fmla="*/ 0 h 29"/>
                <a:gd name="T58" fmla="*/ 72 w 131"/>
                <a:gd name="T59" fmla="*/ 0 h 29"/>
                <a:gd name="T60" fmla="*/ 84 w 131"/>
                <a:gd name="T61" fmla="*/ 0 h 29"/>
                <a:gd name="T62" fmla="*/ 95 w 131"/>
                <a:gd name="T63" fmla="*/ 0 h 29"/>
                <a:gd name="T64" fmla="*/ 101 w 131"/>
                <a:gd name="T65" fmla="*/ 5 h 29"/>
                <a:gd name="T66" fmla="*/ 113 w 131"/>
                <a:gd name="T67" fmla="*/ 5 h 29"/>
                <a:gd name="T68" fmla="*/ 119 w 131"/>
                <a:gd name="T69" fmla="*/ 11 h 29"/>
                <a:gd name="T70" fmla="*/ 125 w 131"/>
                <a:gd name="T71" fmla="*/ 17 h 29"/>
                <a:gd name="T72" fmla="*/ 131 w 131"/>
                <a:gd name="T73" fmla="*/ 23 h 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1"/>
                <a:gd name="T112" fmla="*/ 0 h 29"/>
                <a:gd name="T113" fmla="*/ 131 w 131"/>
                <a:gd name="T114" fmla="*/ 29 h 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1" h="29">
                  <a:moveTo>
                    <a:pt x="131" y="23"/>
                  </a:moveTo>
                  <a:lnTo>
                    <a:pt x="131" y="29"/>
                  </a:lnTo>
                  <a:lnTo>
                    <a:pt x="125" y="29"/>
                  </a:lnTo>
                  <a:lnTo>
                    <a:pt x="119" y="23"/>
                  </a:lnTo>
                  <a:lnTo>
                    <a:pt x="113" y="17"/>
                  </a:lnTo>
                  <a:lnTo>
                    <a:pt x="101" y="11"/>
                  </a:lnTo>
                  <a:lnTo>
                    <a:pt x="95" y="5"/>
                  </a:lnTo>
                  <a:lnTo>
                    <a:pt x="84" y="5"/>
                  </a:lnTo>
                  <a:lnTo>
                    <a:pt x="78" y="5"/>
                  </a:lnTo>
                  <a:lnTo>
                    <a:pt x="66" y="5"/>
                  </a:lnTo>
                  <a:lnTo>
                    <a:pt x="60" y="5"/>
                  </a:lnTo>
                  <a:lnTo>
                    <a:pt x="54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24" y="5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6" y="11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5"/>
                  </a:lnTo>
                  <a:lnTo>
                    <a:pt x="12" y="5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5" y="0"/>
                  </a:lnTo>
                  <a:lnTo>
                    <a:pt x="101" y="5"/>
                  </a:lnTo>
                  <a:lnTo>
                    <a:pt x="113" y="5"/>
                  </a:lnTo>
                  <a:lnTo>
                    <a:pt x="119" y="11"/>
                  </a:lnTo>
                  <a:lnTo>
                    <a:pt x="125" y="17"/>
                  </a:lnTo>
                  <a:lnTo>
                    <a:pt x="131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6" name="Freeform 169"/>
            <p:cNvSpPr>
              <a:spLocks/>
            </p:cNvSpPr>
            <p:nvPr/>
          </p:nvSpPr>
          <p:spPr bwMode="auto">
            <a:xfrm>
              <a:off x="4194" y="2162"/>
              <a:ext cx="18" cy="30"/>
            </a:xfrm>
            <a:custGeom>
              <a:avLst/>
              <a:gdLst>
                <a:gd name="T0" fmla="*/ 18 w 18"/>
                <a:gd name="T1" fmla="*/ 0 h 30"/>
                <a:gd name="T2" fmla="*/ 12 w 18"/>
                <a:gd name="T3" fmla="*/ 0 h 30"/>
                <a:gd name="T4" fmla="*/ 12 w 18"/>
                <a:gd name="T5" fmla="*/ 6 h 30"/>
                <a:gd name="T6" fmla="*/ 6 w 18"/>
                <a:gd name="T7" fmla="*/ 12 h 30"/>
                <a:gd name="T8" fmla="*/ 6 w 18"/>
                <a:gd name="T9" fmla="*/ 12 h 30"/>
                <a:gd name="T10" fmla="*/ 6 w 18"/>
                <a:gd name="T11" fmla="*/ 18 h 30"/>
                <a:gd name="T12" fmla="*/ 0 w 18"/>
                <a:gd name="T13" fmla="*/ 24 h 30"/>
                <a:gd name="T14" fmla="*/ 0 w 18"/>
                <a:gd name="T15" fmla="*/ 24 h 30"/>
                <a:gd name="T16" fmla="*/ 0 w 18"/>
                <a:gd name="T17" fmla="*/ 30 h 30"/>
                <a:gd name="T18" fmla="*/ 6 w 18"/>
                <a:gd name="T19" fmla="*/ 24 h 30"/>
                <a:gd name="T20" fmla="*/ 12 w 18"/>
                <a:gd name="T21" fmla="*/ 18 h 30"/>
                <a:gd name="T22" fmla="*/ 12 w 18"/>
                <a:gd name="T23" fmla="*/ 6 h 30"/>
                <a:gd name="T24" fmla="*/ 18 w 18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30"/>
                <a:gd name="T41" fmla="*/ 18 w 18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30">
                  <a:moveTo>
                    <a:pt x="18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7" name="Freeform 170"/>
            <p:cNvSpPr>
              <a:spLocks/>
            </p:cNvSpPr>
            <p:nvPr/>
          </p:nvSpPr>
          <p:spPr bwMode="auto">
            <a:xfrm>
              <a:off x="4206" y="2157"/>
              <a:ext cx="18" cy="35"/>
            </a:xfrm>
            <a:custGeom>
              <a:avLst/>
              <a:gdLst>
                <a:gd name="T0" fmla="*/ 0 w 18"/>
                <a:gd name="T1" fmla="*/ 35 h 35"/>
                <a:gd name="T2" fmla="*/ 0 w 18"/>
                <a:gd name="T3" fmla="*/ 29 h 35"/>
                <a:gd name="T4" fmla="*/ 0 w 18"/>
                <a:gd name="T5" fmla="*/ 29 h 35"/>
                <a:gd name="T6" fmla="*/ 0 w 18"/>
                <a:gd name="T7" fmla="*/ 23 h 35"/>
                <a:gd name="T8" fmla="*/ 0 w 18"/>
                <a:gd name="T9" fmla="*/ 17 h 35"/>
                <a:gd name="T10" fmla="*/ 6 w 18"/>
                <a:gd name="T11" fmla="*/ 17 h 35"/>
                <a:gd name="T12" fmla="*/ 12 w 18"/>
                <a:gd name="T13" fmla="*/ 11 h 35"/>
                <a:gd name="T14" fmla="*/ 12 w 18"/>
                <a:gd name="T15" fmla="*/ 5 h 35"/>
                <a:gd name="T16" fmla="*/ 18 w 18"/>
                <a:gd name="T17" fmla="*/ 0 h 35"/>
                <a:gd name="T18" fmla="*/ 18 w 18"/>
                <a:gd name="T19" fmla="*/ 5 h 35"/>
                <a:gd name="T20" fmla="*/ 12 w 18"/>
                <a:gd name="T21" fmla="*/ 11 h 35"/>
                <a:gd name="T22" fmla="*/ 12 w 18"/>
                <a:gd name="T23" fmla="*/ 17 h 35"/>
                <a:gd name="T24" fmla="*/ 6 w 18"/>
                <a:gd name="T25" fmla="*/ 17 h 35"/>
                <a:gd name="T26" fmla="*/ 6 w 18"/>
                <a:gd name="T27" fmla="*/ 23 h 35"/>
                <a:gd name="T28" fmla="*/ 0 w 18"/>
                <a:gd name="T29" fmla="*/ 29 h 35"/>
                <a:gd name="T30" fmla="*/ 0 w 18"/>
                <a:gd name="T31" fmla="*/ 29 h 35"/>
                <a:gd name="T32" fmla="*/ 0 w 18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5"/>
                <a:gd name="T53" fmla="*/ 18 w 18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5">
                  <a:moveTo>
                    <a:pt x="0" y="35"/>
                  </a:moveTo>
                  <a:lnTo>
                    <a:pt x="0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12" y="5"/>
                  </a:lnTo>
                  <a:lnTo>
                    <a:pt x="18" y="0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12" y="17"/>
                  </a:lnTo>
                  <a:lnTo>
                    <a:pt x="6" y="17"/>
                  </a:lnTo>
                  <a:lnTo>
                    <a:pt x="6" y="23"/>
                  </a:lnTo>
                  <a:lnTo>
                    <a:pt x="0" y="2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8" name="Freeform 171"/>
            <p:cNvSpPr>
              <a:spLocks/>
            </p:cNvSpPr>
            <p:nvPr/>
          </p:nvSpPr>
          <p:spPr bwMode="auto">
            <a:xfrm>
              <a:off x="4224" y="2157"/>
              <a:ext cx="24" cy="41"/>
            </a:xfrm>
            <a:custGeom>
              <a:avLst/>
              <a:gdLst>
                <a:gd name="T0" fmla="*/ 0 w 24"/>
                <a:gd name="T1" fmla="*/ 41 h 41"/>
                <a:gd name="T2" fmla="*/ 0 w 24"/>
                <a:gd name="T3" fmla="*/ 35 h 41"/>
                <a:gd name="T4" fmla="*/ 0 w 24"/>
                <a:gd name="T5" fmla="*/ 35 h 41"/>
                <a:gd name="T6" fmla="*/ 6 w 24"/>
                <a:gd name="T7" fmla="*/ 29 h 41"/>
                <a:gd name="T8" fmla="*/ 6 w 24"/>
                <a:gd name="T9" fmla="*/ 23 h 41"/>
                <a:gd name="T10" fmla="*/ 12 w 24"/>
                <a:gd name="T11" fmla="*/ 11 h 41"/>
                <a:gd name="T12" fmla="*/ 18 w 24"/>
                <a:gd name="T13" fmla="*/ 5 h 41"/>
                <a:gd name="T14" fmla="*/ 24 w 24"/>
                <a:gd name="T15" fmla="*/ 0 h 41"/>
                <a:gd name="T16" fmla="*/ 24 w 24"/>
                <a:gd name="T17" fmla="*/ 0 h 41"/>
                <a:gd name="T18" fmla="*/ 24 w 24"/>
                <a:gd name="T19" fmla="*/ 0 h 41"/>
                <a:gd name="T20" fmla="*/ 24 w 24"/>
                <a:gd name="T21" fmla="*/ 5 h 41"/>
                <a:gd name="T22" fmla="*/ 18 w 24"/>
                <a:gd name="T23" fmla="*/ 11 h 41"/>
                <a:gd name="T24" fmla="*/ 12 w 24"/>
                <a:gd name="T25" fmla="*/ 23 h 41"/>
                <a:gd name="T26" fmla="*/ 12 w 24"/>
                <a:gd name="T27" fmla="*/ 29 h 41"/>
                <a:gd name="T28" fmla="*/ 6 w 24"/>
                <a:gd name="T29" fmla="*/ 35 h 41"/>
                <a:gd name="T30" fmla="*/ 6 w 24"/>
                <a:gd name="T31" fmla="*/ 41 h 41"/>
                <a:gd name="T32" fmla="*/ 0 w 24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1"/>
                <a:gd name="T53" fmla="*/ 24 w 24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1">
                  <a:moveTo>
                    <a:pt x="0" y="41"/>
                  </a:moveTo>
                  <a:lnTo>
                    <a:pt x="0" y="35"/>
                  </a:lnTo>
                  <a:lnTo>
                    <a:pt x="6" y="29"/>
                  </a:lnTo>
                  <a:lnTo>
                    <a:pt x="6" y="23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18" y="11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9" name="Freeform 172"/>
            <p:cNvSpPr>
              <a:spLocks/>
            </p:cNvSpPr>
            <p:nvPr/>
          </p:nvSpPr>
          <p:spPr bwMode="auto">
            <a:xfrm>
              <a:off x="4248" y="2157"/>
              <a:ext cx="24" cy="47"/>
            </a:xfrm>
            <a:custGeom>
              <a:avLst/>
              <a:gdLst>
                <a:gd name="T0" fmla="*/ 0 w 24"/>
                <a:gd name="T1" fmla="*/ 47 h 47"/>
                <a:gd name="T2" fmla="*/ 0 w 24"/>
                <a:gd name="T3" fmla="*/ 41 h 47"/>
                <a:gd name="T4" fmla="*/ 0 w 24"/>
                <a:gd name="T5" fmla="*/ 35 h 47"/>
                <a:gd name="T6" fmla="*/ 0 w 24"/>
                <a:gd name="T7" fmla="*/ 29 h 47"/>
                <a:gd name="T8" fmla="*/ 6 w 24"/>
                <a:gd name="T9" fmla="*/ 23 h 47"/>
                <a:gd name="T10" fmla="*/ 12 w 24"/>
                <a:gd name="T11" fmla="*/ 17 h 47"/>
                <a:gd name="T12" fmla="*/ 18 w 24"/>
                <a:gd name="T13" fmla="*/ 11 h 47"/>
                <a:gd name="T14" fmla="*/ 24 w 24"/>
                <a:gd name="T15" fmla="*/ 5 h 47"/>
                <a:gd name="T16" fmla="*/ 24 w 24"/>
                <a:gd name="T17" fmla="*/ 0 h 47"/>
                <a:gd name="T18" fmla="*/ 24 w 24"/>
                <a:gd name="T19" fmla="*/ 5 h 47"/>
                <a:gd name="T20" fmla="*/ 24 w 24"/>
                <a:gd name="T21" fmla="*/ 11 h 47"/>
                <a:gd name="T22" fmla="*/ 18 w 24"/>
                <a:gd name="T23" fmla="*/ 17 h 47"/>
                <a:gd name="T24" fmla="*/ 12 w 24"/>
                <a:gd name="T25" fmla="*/ 23 h 47"/>
                <a:gd name="T26" fmla="*/ 6 w 24"/>
                <a:gd name="T27" fmla="*/ 35 h 47"/>
                <a:gd name="T28" fmla="*/ 6 w 24"/>
                <a:gd name="T29" fmla="*/ 41 h 47"/>
                <a:gd name="T30" fmla="*/ 0 w 24"/>
                <a:gd name="T31" fmla="*/ 41 h 47"/>
                <a:gd name="T32" fmla="*/ 0 w 24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7"/>
                <a:gd name="T53" fmla="*/ 24 w 24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7">
                  <a:moveTo>
                    <a:pt x="0" y="47"/>
                  </a:moveTo>
                  <a:lnTo>
                    <a:pt x="0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6" y="23"/>
                  </a:lnTo>
                  <a:lnTo>
                    <a:pt x="12" y="17"/>
                  </a:lnTo>
                  <a:lnTo>
                    <a:pt x="18" y="11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0" y="41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0" name="Freeform 173"/>
            <p:cNvSpPr>
              <a:spLocks/>
            </p:cNvSpPr>
            <p:nvPr/>
          </p:nvSpPr>
          <p:spPr bwMode="auto">
            <a:xfrm>
              <a:off x="4260" y="2162"/>
              <a:ext cx="29" cy="36"/>
            </a:xfrm>
            <a:custGeom>
              <a:avLst/>
              <a:gdLst>
                <a:gd name="T0" fmla="*/ 0 w 29"/>
                <a:gd name="T1" fmla="*/ 36 h 36"/>
                <a:gd name="T2" fmla="*/ 0 w 29"/>
                <a:gd name="T3" fmla="*/ 36 h 36"/>
                <a:gd name="T4" fmla="*/ 0 w 29"/>
                <a:gd name="T5" fmla="*/ 30 h 36"/>
                <a:gd name="T6" fmla="*/ 6 w 29"/>
                <a:gd name="T7" fmla="*/ 24 h 36"/>
                <a:gd name="T8" fmla="*/ 12 w 29"/>
                <a:gd name="T9" fmla="*/ 18 h 36"/>
                <a:gd name="T10" fmla="*/ 18 w 29"/>
                <a:gd name="T11" fmla="*/ 12 h 36"/>
                <a:gd name="T12" fmla="*/ 23 w 29"/>
                <a:gd name="T13" fmla="*/ 6 h 36"/>
                <a:gd name="T14" fmla="*/ 23 w 29"/>
                <a:gd name="T15" fmla="*/ 0 h 36"/>
                <a:gd name="T16" fmla="*/ 29 w 29"/>
                <a:gd name="T17" fmla="*/ 0 h 36"/>
                <a:gd name="T18" fmla="*/ 29 w 29"/>
                <a:gd name="T19" fmla="*/ 0 h 36"/>
                <a:gd name="T20" fmla="*/ 23 w 29"/>
                <a:gd name="T21" fmla="*/ 6 h 36"/>
                <a:gd name="T22" fmla="*/ 18 w 29"/>
                <a:gd name="T23" fmla="*/ 12 h 36"/>
                <a:gd name="T24" fmla="*/ 18 w 29"/>
                <a:gd name="T25" fmla="*/ 18 h 36"/>
                <a:gd name="T26" fmla="*/ 12 w 29"/>
                <a:gd name="T27" fmla="*/ 24 h 36"/>
                <a:gd name="T28" fmla="*/ 6 w 29"/>
                <a:gd name="T29" fmla="*/ 30 h 36"/>
                <a:gd name="T30" fmla="*/ 0 w 29"/>
                <a:gd name="T31" fmla="*/ 36 h 36"/>
                <a:gd name="T32" fmla="*/ 0 w 29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36"/>
                <a:gd name="T53" fmla="*/ 29 w 2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23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1" name="Freeform 174"/>
            <p:cNvSpPr>
              <a:spLocks/>
            </p:cNvSpPr>
            <p:nvPr/>
          </p:nvSpPr>
          <p:spPr bwMode="auto">
            <a:xfrm>
              <a:off x="4278" y="2168"/>
              <a:ext cx="23" cy="30"/>
            </a:xfrm>
            <a:custGeom>
              <a:avLst/>
              <a:gdLst>
                <a:gd name="T0" fmla="*/ 0 w 23"/>
                <a:gd name="T1" fmla="*/ 30 h 30"/>
                <a:gd name="T2" fmla="*/ 0 w 23"/>
                <a:gd name="T3" fmla="*/ 24 h 30"/>
                <a:gd name="T4" fmla="*/ 0 w 23"/>
                <a:gd name="T5" fmla="*/ 24 h 30"/>
                <a:gd name="T6" fmla="*/ 0 w 23"/>
                <a:gd name="T7" fmla="*/ 18 h 30"/>
                <a:gd name="T8" fmla="*/ 5 w 23"/>
                <a:gd name="T9" fmla="*/ 12 h 30"/>
                <a:gd name="T10" fmla="*/ 11 w 23"/>
                <a:gd name="T11" fmla="*/ 6 h 30"/>
                <a:gd name="T12" fmla="*/ 11 w 23"/>
                <a:gd name="T13" fmla="*/ 6 h 30"/>
                <a:gd name="T14" fmla="*/ 17 w 23"/>
                <a:gd name="T15" fmla="*/ 0 h 30"/>
                <a:gd name="T16" fmla="*/ 23 w 23"/>
                <a:gd name="T17" fmla="*/ 0 h 30"/>
                <a:gd name="T18" fmla="*/ 23 w 23"/>
                <a:gd name="T19" fmla="*/ 0 h 30"/>
                <a:gd name="T20" fmla="*/ 17 w 23"/>
                <a:gd name="T21" fmla="*/ 6 h 30"/>
                <a:gd name="T22" fmla="*/ 11 w 23"/>
                <a:gd name="T23" fmla="*/ 12 h 30"/>
                <a:gd name="T24" fmla="*/ 11 w 23"/>
                <a:gd name="T25" fmla="*/ 18 h 30"/>
                <a:gd name="T26" fmla="*/ 5 w 23"/>
                <a:gd name="T27" fmla="*/ 24 h 30"/>
                <a:gd name="T28" fmla="*/ 5 w 23"/>
                <a:gd name="T29" fmla="*/ 24 h 30"/>
                <a:gd name="T30" fmla="*/ 0 w 23"/>
                <a:gd name="T31" fmla="*/ 30 h 30"/>
                <a:gd name="T32" fmla="*/ 0 w 23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30"/>
                <a:gd name="T53" fmla="*/ 23 w 23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30">
                  <a:moveTo>
                    <a:pt x="0" y="30"/>
                  </a:moveTo>
                  <a:lnTo>
                    <a:pt x="0" y="24"/>
                  </a:lnTo>
                  <a:lnTo>
                    <a:pt x="0" y="18"/>
                  </a:lnTo>
                  <a:lnTo>
                    <a:pt x="5" y="12"/>
                  </a:lnTo>
                  <a:lnTo>
                    <a:pt x="11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17" y="6"/>
                  </a:lnTo>
                  <a:lnTo>
                    <a:pt x="11" y="12"/>
                  </a:lnTo>
                  <a:lnTo>
                    <a:pt x="11" y="18"/>
                  </a:lnTo>
                  <a:lnTo>
                    <a:pt x="5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2" name="Freeform 175"/>
            <p:cNvSpPr>
              <a:spLocks/>
            </p:cNvSpPr>
            <p:nvPr/>
          </p:nvSpPr>
          <p:spPr bwMode="auto">
            <a:xfrm>
              <a:off x="4289" y="2174"/>
              <a:ext cx="24" cy="24"/>
            </a:xfrm>
            <a:custGeom>
              <a:avLst/>
              <a:gdLst>
                <a:gd name="T0" fmla="*/ 0 w 24"/>
                <a:gd name="T1" fmla="*/ 24 h 24"/>
                <a:gd name="T2" fmla="*/ 0 w 24"/>
                <a:gd name="T3" fmla="*/ 18 h 24"/>
                <a:gd name="T4" fmla="*/ 6 w 24"/>
                <a:gd name="T5" fmla="*/ 18 h 24"/>
                <a:gd name="T6" fmla="*/ 6 w 24"/>
                <a:gd name="T7" fmla="*/ 12 h 24"/>
                <a:gd name="T8" fmla="*/ 12 w 24"/>
                <a:gd name="T9" fmla="*/ 12 h 24"/>
                <a:gd name="T10" fmla="*/ 18 w 24"/>
                <a:gd name="T11" fmla="*/ 6 h 24"/>
                <a:gd name="T12" fmla="*/ 18 w 24"/>
                <a:gd name="T13" fmla="*/ 0 h 24"/>
                <a:gd name="T14" fmla="*/ 24 w 24"/>
                <a:gd name="T15" fmla="*/ 0 h 24"/>
                <a:gd name="T16" fmla="*/ 24 w 24"/>
                <a:gd name="T17" fmla="*/ 0 h 24"/>
                <a:gd name="T18" fmla="*/ 24 w 24"/>
                <a:gd name="T19" fmla="*/ 0 h 24"/>
                <a:gd name="T20" fmla="*/ 18 w 24"/>
                <a:gd name="T21" fmla="*/ 6 h 24"/>
                <a:gd name="T22" fmla="*/ 18 w 24"/>
                <a:gd name="T23" fmla="*/ 12 h 24"/>
                <a:gd name="T24" fmla="*/ 12 w 24"/>
                <a:gd name="T25" fmla="*/ 12 h 24"/>
                <a:gd name="T26" fmla="*/ 12 w 24"/>
                <a:gd name="T27" fmla="*/ 18 h 24"/>
                <a:gd name="T28" fmla="*/ 6 w 24"/>
                <a:gd name="T29" fmla="*/ 18 h 24"/>
                <a:gd name="T30" fmla="*/ 6 w 24"/>
                <a:gd name="T31" fmla="*/ 24 h 24"/>
                <a:gd name="T32" fmla="*/ 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0" y="24"/>
                  </a:moveTo>
                  <a:lnTo>
                    <a:pt x="0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3" name="Freeform 176"/>
            <p:cNvSpPr>
              <a:spLocks/>
            </p:cNvSpPr>
            <p:nvPr/>
          </p:nvSpPr>
          <p:spPr bwMode="auto">
            <a:xfrm>
              <a:off x="4307" y="2180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12 h 12"/>
                <a:gd name="T4" fmla="*/ 6 w 12"/>
                <a:gd name="T5" fmla="*/ 6 h 12"/>
                <a:gd name="T6" fmla="*/ 12 w 12"/>
                <a:gd name="T7" fmla="*/ 0 h 12"/>
                <a:gd name="T8" fmla="*/ 12 w 12"/>
                <a:gd name="T9" fmla="*/ 0 h 12"/>
                <a:gd name="T10" fmla="*/ 12 w 12"/>
                <a:gd name="T11" fmla="*/ 0 h 12"/>
                <a:gd name="T12" fmla="*/ 6 w 12"/>
                <a:gd name="T13" fmla="*/ 6 h 12"/>
                <a:gd name="T14" fmla="*/ 0 w 12"/>
                <a:gd name="T15" fmla="*/ 12 h 12"/>
                <a:gd name="T16" fmla="*/ 0 w 12"/>
                <a:gd name="T17" fmla="*/ 12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12"/>
                  </a:move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4" name="Freeform 177"/>
            <p:cNvSpPr>
              <a:spLocks/>
            </p:cNvSpPr>
            <p:nvPr/>
          </p:nvSpPr>
          <p:spPr bwMode="auto">
            <a:xfrm>
              <a:off x="4182" y="2168"/>
              <a:ext cx="18" cy="18"/>
            </a:xfrm>
            <a:custGeom>
              <a:avLst/>
              <a:gdLst>
                <a:gd name="T0" fmla="*/ 18 w 18"/>
                <a:gd name="T1" fmla="*/ 0 h 18"/>
                <a:gd name="T2" fmla="*/ 18 w 18"/>
                <a:gd name="T3" fmla="*/ 0 h 18"/>
                <a:gd name="T4" fmla="*/ 12 w 18"/>
                <a:gd name="T5" fmla="*/ 12 h 18"/>
                <a:gd name="T6" fmla="*/ 6 w 18"/>
                <a:gd name="T7" fmla="*/ 18 h 18"/>
                <a:gd name="T8" fmla="*/ 6 w 18"/>
                <a:gd name="T9" fmla="*/ 18 h 18"/>
                <a:gd name="T10" fmla="*/ 0 w 18"/>
                <a:gd name="T11" fmla="*/ 12 h 18"/>
                <a:gd name="T12" fmla="*/ 6 w 18"/>
                <a:gd name="T13" fmla="*/ 12 h 18"/>
                <a:gd name="T14" fmla="*/ 6 w 18"/>
                <a:gd name="T15" fmla="*/ 6 h 18"/>
                <a:gd name="T16" fmla="*/ 6 w 18"/>
                <a:gd name="T17" fmla="*/ 6 h 18"/>
                <a:gd name="T18" fmla="*/ 12 w 18"/>
                <a:gd name="T19" fmla="*/ 6 h 18"/>
                <a:gd name="T20" fmla="*/ 18 w 18"/>
                <a:gd name="T21" fmla="*/ 0 h 18"/>
                <a:gd name="T22" fmla="*/ 18 w 18"/>
                <a:gd name="T23" fmla="*/ 0 h 18"/>
                <a:gd name="T24" fmla="*/ 18 w 18"/>
                <a:gd name="T25" fmla="*/ 0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8"/>
                <a:gd name="T41" fmla="*/ 18 w 18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8">
                  <a:moveTo>
                    <a:pt x="18" y="0"/>
                  </a:moveTo>
                  <a:lnTo>
                    <a:pt x="18" y="0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5" name="Freeform 178"/>
            <p:cNvSpPr>
              <a:spLocks/>
            </p:cNvSpPr>
            <p:nvPr/>
          </p:nvSpPr>
          <p:spPr bwMode="auto">
            <a:xfrm>
              <a:off x="4182" y="2157"/>
              <a:ext cx="18" cy="5"/>
            </a:xfrm>
            <a:custGeom>
              <a:avLst/>
              <a:gdLst>
                <a:gd name="T0" fmla="*/ 18 w 18"/>
                <a:gd name="T1" fmla="*/ 5 h 5"/>
                <a:gd name="T2" fmla="*/ 18 w 18"/>
                <a:gd name="T3" fmla="*/ 5 h 5"/>
                <a:gd name="T4" fmla="*/ 18 w 18"/>
                <a:gd name="T5" fmla="*/ 5 h 5"/>
                <a:gd name="T6" fmla="*/ 12 w 18"/>
                <a:gd name="T7" fmla="*/ 5 h 5"/>
                <a:gd name="T8" fmla="*/ 12 w 18"/>
                <a:gd name="T9" fmla="*/ 5 h 5"/>
                <a:gd name="T10" fmla="*/ 6 w 18"/>
                <a:gd name="T11" fmla="*/ 0 h 5"/>
                <a:gd name="T12" fmla="*/ 6 w 18"/>
                <a:gd name="T13" fmla="*/ 0 h 5"/>
                <a:gd name="T14" fmla="*/ 0 w 18"/>
                <a:gd name="T15" fmla="*/ 0 h 5"/>
                <a:gd name="T16" fmla="*/ 0 w 18"/>
                <a:gd name="T17" fmla="*/ 0 h 5"/>
                <a:gd name="T18" fmla="*/ 0 w 18"/>
                <a:gd name="T19" fmla="*/ 0 h 5"/>
                <a:gd name="T20" fmla="*/ 0 w 18"/>
                <a:gd name="T21" fmla="*/ 5 h 5"/>
                <a:gd name="T22" fmla="*/ 6 w 18"/>
                <a:gd name="T23" fmla="*/ 5 h 5"/>
                <a:gd name="T24" fmla="*/ 6 w 18"/>
                <a:gd name="T25" fmla="*/ 5 h 5"/>
                <a:gd name="T26" fmla="*/ 12 w 18"/>
                <a:gd name="T27" fmla="*/ 5 h 5"/>
                <a:gd name="T28" fmla="*/ 12 w 18"/>
                <a:gd name="T29" fmla="*/ 5 h 5"/>
                <a:gd name="T30" fmla="*/ 18 w 18"/>
                <a:gd name="T31" fmla="*/ 5 h 5"/>
                <a:gd name="T32" fmla="*/ 18 w 18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5"/>
                <a:gd name="T53" fmla="*/ 18 w 18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5">
                  <a:moveTo>
                    <a:pt x="18" y="5"/>
                  </a:moveTo>
                  <a:lnTo>
                    <a:pt x="18" y="5"/>
                  </a:lnTo>
                  <a:lnTo>
                    <a:pt x="12" y="5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12" y="5"/>
                  </a:lnTo>
                  <a:lnTo>
                    <a:pt x="18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6" name="Freeform 179"/>
            <p:cNvSpPr>
              <a:spLocks/>
            </p:cNvSpPr>
            <p:nvPr/>
          </p:nvSpPr>
          <p:spPr bwMode="auto">
            <a:xfrm>
              <a:off x="4176" y="2168"/>
              <a:ext cx="24" cy="6"/>
            </a:xfrm>
            <a:custGeom>
              <a:avLst/>
              <a:gdLst>
                <a:gd name="T0" fmla="*/ 24 w 24"/>
                <a:gd name="T1" fmla="*/ 0 h 6"/>
                <a:gd name="T2" fmla="*/ 18 w 24"/>
                <a:gd name="T3" fmla="*/ 0 h 6"/>
                <a:gd name="T4" fmla="*/ 18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12 w 24"/>
                <a:gd name="T25" fmla="*/ 6 h 6"/>
                <a:gd name="T26" fmla="*/ 12 w 24"/>
                <a:gd name="T27" fmla="*/ 0 h 6"/>
                <a:gd name="T28" fmla="*/ 18 w 24"/>
                <a:gd name="T29" fmla="*/ 0 h 6"/>
                <a:gd name="T30" fmla="*/ 18 w 24"/>
                <a:gd name="T31" fmla="*/ 0 h 6"/>
                <a:gd name="T32" fmla="*/ 24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7" name="Freeform 180"/>
            <p:cNvSpPr>
              <a:spLocks/>
            </p:cNvSpPr>
            <p:nvPr/>
          </p:nvSpPr>
          <p:spPr bwMode="auto">
            <a:xfrm>
              <a:off x="4188" y="2145"/>
              <a:ext cx="24" cy="17"/>
            </a:xfrm>
            <a:custGeom>
              <a:avLst/>
              <a:gdLst>
                <a:gd name="T0" fmla="*/ 24 w 24"/>
                <a:gd name="T1" fmla="*/ 17 h 17"/>
                <a:gd name="T2" fmla="*/ 18 w 24"/>
                <a:gd name="T3" fmla="*/ 17 h 17"/>
                <a:gd name="T4" fmla="*/ 18 w 24"/>
                <a:gd name="T5" fmla="*/ 12 h 17"/>
                <a:gd name="T6" fmla="*/ 12 w 24"/>
                <a:gd name="T7" fmla="*/ 12 h 17"/>
                <a:gd name="T8" fmla="*/ 6 w 24"/>
                <a:gd name="T9" fmla="*/ 12 h 17"/>
                <a:gd name="T10" fmla="*/ 6 w 24"/>
                <a:gd name="T11" fmla="*/ 6 h 17"/>
                <a:gd name="T12" fmla="*/ 0 w 24"/>
                <a:gd name="T13" fmla="*/ 6 h 17"/>
                <a:gd name="T14" fmla="*/ 0 w 24"/>
                <a:gd name="T15" fmla="*/ 0 h 17"/>
                <a:gd name="T16" fmla="*/ 0 w 24"/>
                <a:gd name="T17" fmla="*/ 0 h 17"/>
                <a:gd name="T18" fmla="*/ 0 w 24"/>
                <a:gd name="T19" fmla="*/ 0 h 17"/>
                <a:gd name="T20" fmla="*/ 6 w 24"/>
                <a:gd name="T21" fmla="*/ 0 h 17"/>
                <a:gd name="T22" fmla="*/ 6 w 24"/>
                <a:gd name="T23" fmla="*/ 6 h 17"/>
                <a:gd name="T24" fmla="*/ 12 w 24"/>
                <a:gd name="T25" fmla="*/ 6 h 17"/>
                <a:gd name="T26" fmla="*/ 12 w 24"/>
                <a:gd name="T27" fmla="*/ 12 h 17"/>
                <a:gd name="T28" fmla="*/ 18 w 24"/>
                <a:gd name="T29" fmla="*/ 12 h 17"/>
                <a:gd name="T30" fmla="*/ 18 w 24"/>
                <a:gd name="T31" fmla="*/ 17 h 17"/>
                <a:gd name="T32" fmla="*/ 24 w 24"/>
                <a:gd name="T33" fmla="*/ 17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7"/>
                <a:gd name="T53" fmla="*/ 24 w 24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7">
                  <a:moveTo>
                    <a:pt x="24" y="17"/>
                  </a:moveTo>
                  <a:lnTo>
                    <a:pt x="18" y="17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7"/>
                  </a:lnTo>
                  <a:lnTo>
                    <a:pt x="24" y="17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8" name="Freeform 181"/>
            <p:cNvSpPr>
              <a:spLocks/>
            </p:cNvSpPr>
            <p:nvPr/>
          </p:nvSpPr>
          <p:spPr bwMode="auto">
            <a:xfrm>
              <a:off x="4313" y="2151"/>
              <a:ext cx="6" cy="23"/>
            </a:xfrm>
            <a:custGeom>
              <a:avLst/>
              <a:gdLst>
                <a:gd name="T0" fmla="*/ 0 w 6"/>
                <a:gd name="T1" fmla="*/ 23 h 23"/>
                <a:gd name="T2" fmla="*/ 0 w 6"/>
                <a:gd name="T3" fmla="*/ 17 h 23"/>
                <a:gd name="T4" fmla="*/ 0 w 6"/>
                <a:gd name="T5" fmla="*/ 11 h 23"/>
                <a:gd name="T6" fmla="*/ 0 w 6"/>
                <a:gd name="T7" fmla="*/ 0 h 23"/>
                <a:gd name="T8" fmla="*/ 0 w 6"/>
                <a:gd name="T9" fmla="*/ 0 h 23"/>
                <a:gd name="T10" fmla="*/ 6 w 6"/>
                <a:gd name="T11" fmla="*/ 0 h 23"/>
                <a:gd name="T12" fmla="*/ 6 w 6"/>
                <a:gd name="T13" fmla="*/ 6 h 23"/>
                <a:gd name="T14" fmla="*/ 0 w 6"/>
                <a:gd name="T15" fmla="*/ 17 h 23"/>
                <a:gd name="T16" fmla="*/ 0 w 6"/>
                <a:gd name="T17" fmla="*/ 23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3"/>
                <a:gd name="T29" fmla="*/ 6 w 6"/>
                <a:gd name="T30" fmla="*/ 23 h 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3">
                  <a:moveTo>
                    <a:pt x="0" y="23"/>
                  </a:moveTo>
                  <a:lnTo>
                    <a:pt x="0" y="17"/>
                  </a:lnTo>
                  <a:lnTo>
                    <a:pt x="0" y="11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1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9" name="Freeform 182"/>
            <p:cNvSpPr>
              <a:spLocks/>
            </p:cNvSpPr>
            <p:nvPr/>
          </p:nvSpPr>
          <p:spPr bwMode="auto">
            <a:xfrm>
              <a:off x="4319" y="2151"/>
              <a:ext cx="12" cy="29"/>
            </a:xfrm>
            <a:custGeom>
              <a:avLst/>
              <a:gdLst>
                <a:gd name="T0" fmla="*/ 0 w 12"/>
                <a:gd name="T1" fmla="*/ 29 h 29"/>
                <a:gd name="T2" fmla="*/ 0 w 12"/>
                <a:gd name="T3" fmla="*/ 23 h 29"/>
                <a:gd name="T4" fmla="*/ 0 w 12"/>
                <a:gd name="T5" fmla="*/ 11 h 29"/>
                <a:gd name="T6" fmla="*/ 6 w 12"/>
                <a:gd name="T7" fmla="*/ 6 h 29"/>
                <a:gd name="T8" fmla="*/ 6 w 12"/>
                <a:gd name="T9" fmla="*/ 0 h 29"/>
                <a:gd name="T10" fmla="*/ 12 w 12"/>
                <a:gd name="T11" fmla="*/ 6 h 29"/>
                <a:gd name="T12" fmla="*/ 6 w 12"/>
                <a:gd name="T13" fmla="*/ 11 h 29"/>
                <a:gd name="T14" fmla="*/ 6 w 12"/>
                <a:gd name="T15" fmla="*/ 23 h 29"/>
                <a:gd name="T16" fmla="*/ 0 w 12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9"/>
                <a:gd name="T29" fmla="*/ 12 w 1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9">
                  <a:moveTo>
                    <a:pt x="0" y="29"/>
                  </a:moveTo>
                  <a:lnTo>
                    <a:pt x="0" y="23"/>
                  </a:lnTo>
                  <a:lnTo>
                    <a:pt x="0" y="11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6" y="11"/>
                  </a:lnTo>
                  <a:lnTo>
                    <a:pt x="6" y="2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0" name="Freeform 183"/>
            <p:cNvSpPr>
              <a:spLocks/>
            </p:cNvSpPr>
            <p:nvPr/>
          </p:nvSpPr>
          <p:spPr bwMode="auto">
            <a:xfrm>
              <a:off x="4295" y="2139"/>
              <a:ext cx="6" cy="29"/>
            </a:xfrm>
            <a:custGeom>
              <a:avLst/>
              <a:gdLst>
                <a:gd name="T0" fmla="*/ 6 w 6"/>
                <a:gd name="T1" fmla="*/ 29 h 29"/>
                <a:gd name="T2" fmla="*/ 6 w 6"/>
                <a:gd name="T3" fmla="*/ 23 h 29"/>
                <a:gd name="T4" fmla="*/ 0 w 6"/>
                <a:gd name="T5" fmla="*/ 18 h 29"/>
                <a:gd name="T6" fmla="*/ 0 w 6"/>
                <a:gd name="T7" fmla="*/ 6 h 29"/>
                <a:gd name="T8" fmla="*/ 6 w 6"/>
                <a:gd name="T9" fmla="*/ 0 h 29"/>
                <a:gd name="T10" fmla="*/ 6 w 6"/>
                <a:gd name="T11" fmla="*/ 6 h 29"/>
                <a:gd name="T12" fmla="*/ 6 w 6"/>
                <a:gd name="T13" fmla="*/ 12 h 29"/>
                <a:gd name="T14" fmla="*/ 6 w 6"/>
                <a:gd name="T15" fmla="*/ 18 h 29"/>
                <a:gd name="T16" fmla="*/ 6 w 6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9"/>
                <a:gd name="T29" fmla="*/ 6 w 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9">
                  <a:moveTo>
                    <a:pt x="6" y="29"/>
                  </a:moveTo>
                  <a:lnTo>
                    <a:pt x="6" y="23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6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1" name="Freeform 184"/>
            <p:cNvSpPr>
              <a:spLocks/>
            </p:cNvSpPr>
            <p:nvPr/>
          </p:nvSpPr>
          <p:spPr bwMode="auto">
            <a:xfrm>
              <a:off x="4283" y="2133"/>
              <a:ext cx="6" cy="29"/>
            </a:xfrm>
            <a:custGeom>
              <a:avLst/>
              <a:gdLst>
                <a:gd name="T0" fmla="*/ 6 w 6"/>
                <a:gd name="T1" fmla="*/ 29 h 29"/>
                <a:gd name="T2" fmla="*/ 6 w 6"/>
                <a:gd name="T3" fmla="*/ 24 h 29"/>
                <a:gd name="T4" fmla="*/ 0 w 6"/>
                <a:gd name="T5" fmla="*/ 12 h 29"/>
                <a:gd name="T6" fmla="*/ 0 w 6"/>
                <a:gd name="T7" fmla="*/ 6 h 29"/>
                <a:gd name="T8" fmla="*/ 0 w 6"/>
                <a:gd name="T9" fmla="*/ 0 h 29"/>
                <a:gd name="T10" fmla="*/ 6 w 6"/>
                <a:gd name="T11" fmla="*/ 6 h 29"/>
                <a:gd name="T12" fmla="*/ 6 w 6"/>
                <a:gd name="T13" fmla="*/ 12 h 29"/>
                <a:gd name="T14" fmla="*/ 6 w 6"/>
                <a:gd name="T15" fmla="*/ 24 h 29"/>
                <a:gd name="T16" fmla="*/ 6 w 6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9"/>
                <a:gd name="T29" fmla="*/ 6 w 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9">
                  <a:moveTo>
                    <a:pt x="6" y="29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6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2" name="Freeform 185"/>
            <p:cNvSpPr>
              <a:spLocks/>
            </p:cNvSpPr>
            <p:nvPr/>
          </p:nvSpPr>
          <p:spPr bwMode="auto">
            <a:xfrm>
              <a:off x="4266" y="2127"/>
              <a:ext cx="12" cy="30"/>
            </a:xfrm>
            <a:custGeom>
              <a:avLst/>
              <a:gdLst>
                <a:gd name="T0" fmla="*/ 12 w 12"/>
                <a:gd name="T1" fmla="*/ 30 h 30"/>
                <a:gd name="T2" fmla="*/ 6 w 12"/>
                <a:gd name="T3" fmla="*/ 24 h 30"/>
                <a:gd name="T4" fmla="*/ 0 w 12"/>
                <a:gd name="T5" fmla="*/ 12 h 30"/>
                <a:gd name="T6" fmla="*/ 0 w 12"/>
                <a:gd name="T7" fmla="*/ 0 h 30"/>
                <a:gd name="T8" fmla="*/ 0 w 12"/>
                <a:gd name="T9" fmla="*/ 0 h 30"/>
                <a:gd name="T10" fmla="*/ 6 w 12"/>
                <a:gd name="T11" fmla="*/ 6 h 30"/>
                <a:gd name="T12" fmla="*/ 6 w 12"/>
                <a:gd name="T13" fmla="*/ 12 h 30"/>
                <a:gd name="T14" fmla="*/ 12 w 12"/>
                <a:gd name="T15" fmla="*/ 24 h 30"/>
                <a:gd name="T16" fmla="*/ 12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30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3" name="Freeform 186"/>
            <p:cNvSpPr>
              <a:spLocks/>
            </p:cNvSpPr>
            <p:nvPr/>
          </p:nvSpPr>
          <p:spPr bwMode="auto">
            <a:xfrm>
              <a:off x="4230" y="2121"/>
              <a:ext cx="18" cy="36"/>
            </a:xfrm>
            <a:custGeom>
              <a:avLst/>
              <a:gdLst>
                <a:gd name="T0" fmla="*/ 18 w 18"/>
                <a:gd name="T1" fmla="*/ 36 h 36"/>
                <a:gd name="T2" fmla="*/ 18 w 18"/>
                <a:gd name="T3" fmla="*/ 36 h 36"/>
                <a:gd name="T4" fmla="*/ 12 w 18"/>
                <a:gd name="T5" fmla="*/ 30 h 36"/>
                <a:gd name="T6" fmla="*/ 12 w 18"/>
                <a:gd name="T7" fmla="*/ 24 h 36"/>
                <a:gd name="T8" fmla="*/ 6 w 18"/>
                <a:gd name="T9" fmla="*/ 18 h 36"/>
                <a:gd name="T10" fmla="*/ 6 w 18"/>
                <a:gd name="T11" fmla="*/ 12 h 36"/>
                <a:gd name="T12" fmla="*/ 0 w 18"/>
                <a:gd name="T13" fmla="*/ 6 h 36"/>
                <a:gd name="T14" fmla="*/ 0 w 18"/>
                <a:gd name="T15" fmla="*/ 6 h 36"/>
                <a:gd name="T16" fmla="*/ 6 w 18"/>
                <a:gd name="T17" fmla="*/ 0 h 36"/>
                <a:gd name="T18" fmla="*/ 6 w 18"/>
                <a:gd name="T19" fmla="*/ 0 h 36"/>
                <a:gd name="T20" fmla="*/ 6 w 18"/>
                <a:gd name="T21" fmla="*/ 6 h 36"/>
                <a:gd name="T22" fmla="*/ 12 w 18"/>
                <a:gd name="T23" fmla="*/ 12 h 36"/>
                <a:gd name="T24" fmla="*/ 12 w 18"/>
                <a:gd name="T25" fmla="*/ 18 h 36"/>
                <a:gd name="T26" fmla="*/ 12 w 18"/>
                <a:gd name="T27" fmla="*/ 24 h 36"/>
                <a:gd name="T28" fmla="*/ 18 w 18"/>
                <a:gd name="T29" fmla="*/ 30 h 36"/>
                <a:gd name="T30" fmla="*/ 18 w 18"/>
                <a:gd name="T31" fmla="*/ 36 h 36"/>
                <a:gd name="T32" fmla="*/ 18 w 18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6"/>
                <a:gd name="T53" fmla="*/ 18 w 1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6">
                  <a:moveTo>
                    <a:pt x="18" y="36"/>
                  </a:moveTo>
                  <a:lnTo>
                    <a:pt x="18" y="36"/>
                  </a:lnTo>
                  <a:lnTo>
                    <a:pt x="12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4" name="Freeform 187"/>
            <p:cNvSpPr>
              <a:spLocks/>
            </p:cNvSpPr>
            <p:nvPr/>
          </p:nvSpPr>
          <p:spPr bwMode="auto">
            <a:xfrm>
              <a:off x="4200" y="2127"/>
              <a:ext cx="24" cy="35"/>
            </a:xfrm>
            <a:custGeom>
              <a:avLst/>
              <a:gdLst>
                <a:gd name="T0" fmla="*/ 24 w 24"/>
                <a:gd name="T1" fmla="*/ 35 h 35"/>
                <a:gd name="T2" fmla="*/ 18 w 24"/>
                <a:gd name="T3" fmla="*/ 30 h 35"/>
                <a:gd name="T4" fmla="*/ 18 w 24"/>
                <a:gd name="T5" fmla="*/ 30 h 35"/>
                <a:gd name="T6" fmla="*/ 12 w 24"/>
                <a:gd name="T7" fmla="*/ 24 h 35"/>
                <a:gd name="T8" fmla="*/ 6 w 24"/>
                <a:gd name="T9" fmla="*/ 18 h 35"/>
                <a:gd name="T10" fmla="*/ 6 w 24"/>
                <a:gd name="T11" fmla="*/ 12 h 35"/>
                <a:gd name="T12" fmla="*/ 0 w 24"/>
                <a:gd name="T13" fmla="*/ 6 h 35"/>
                <a:gd name="T14" fmla="*/ 0 w 24"/>
                <a:gd name="T15" fmla="*/ 6 h 35"/>
                <a:gd name="T16" fmla="*/ 0 w 24"/>
                <a:gd name="T17" fmla="*/ 0 h 35"/>
                <a:gd name="T18" fmla="*/ 6 w 24"/>
                <a:gd name="T19" fmla="*/ 0 h 35"/>
                <a:gd name="T20" fmla="*/ 6 w 24"/>
                <a:gd name="T21" fmla="*/ 6 h 35"/>
                <a:gd name="T22" fmla="*/ 6 w 24"/>
                <a:gd name="T23" fmla="*/ 12 h 35"/>
                <a:gd name="T24" fmla="*/ 12 w 24"/>
                <a:gd name="T25" fmla="*/ 18 h 35"/>
                <a:gd name="T26" fmla="*/ 12 w 24"/>
                <a:gd name="T27" fmla="*/ 24 h 35"/>
                <a:gd name="T28" fmla="*/ 18 w 24"/>
                <a:gd name="T29" fmla="*/ 30 h 35"/>
                <a:gd name="T30" fmla="*/ 18 w 24"/>
                <a:gd name="T31" fmla="*/ 35 h 35"/>
                <a:gd name="T32" fmla="*/ 24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24" y="35"/>
                  </a:move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5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5" name="Freeform 188"/>
            <p:cNvSpPr>
              <a:spLocks/>
            </p:cNvSpPr>
            <p:nvPr/>
          </p:nvSpPr>
          <p:spPr bwMode="auto">
            <a:xfrm>
              <a:off x="4248" y="2127"/>
              <a:ext cx="18" cy="30"/>
            </a:xfrm>
            <a:custGeom>
              <a:avLst/>
              <a:gdLst>
                <a:gd name="T0" fmla="*/ 18 w 18"/>
                <a:gd name="T1" fmla="*/ 30 h 30"/>
                <a:gd name="T2" fmla="*/ 12 w 18"/>
                <a:gd name="T3" fmla="*/ 30 h 30"/>
                <a:gd name="T4" fmla="*/ 12 w 18"/>
                <a:gd name="T5" fmla="*/ 24 h 30"/>
                <a:gd name="T6" fmla="*/ 6 w 18"/>
                <a:gd name="T7" fmla="*/ 18 h 30"/>
                <a:gd name="T8" fmla="*/ 0 w 18"/>
                <a:gd name="T9" fmla="*/ 12 h 30"/>
                <a:gd name="T10" fmla="*/ 0 w 18"/>
                <a:gd name="T11" fmla="*/ 6 h 30"/>
                <a:gd name="T12" fmla="*/ 0 w 18"/>
                <a:gd name="T13" fmla="*/ 6 h 30"/>
                <a:gd name="T14" fmla="*/ 0 w 18"/>
                <a:gd name="T15" fmla="*/ 0 h 30"/>
                <a:gd name="T16" fmla="*/ 0 w 18"/>
                <a:gd name="T17" fmla="*/ 0 h 30"/>
                <a:gd name="T18" fmla="*/ 0 w 18"/>
                <a:gd name="T19" fmla="*/ 0 h 30"/>
                <a:gd name="T20" fmla="*/ 6 w 18"/>
                <a:gd name="T21" fmla="*/ 6 h 30"/>
                <a:gd name="T22" fmla="*/ 6 w 18"/>
                <a:gd name="T23" fmla="*/ 6 h 30"/>
                <a:gd name="T24" fmla="*/ 6 w 18"/>
                <a:gd name="T25" fmla="*/ 12 h 30"/>
                <a:gd name="T26" fmla="*/ 12 w 18"/>
                <a:gd name="T27" fmla="*/ 18 h 30"/>
                <a:gd name="T28" fmla="*/ 12 w 18"/>
                <a:gd name="T29" fmla="*/ 24 h 30"/>
                <a:gd name="T30" fmla="*/ 12 w 18"/>
                <a:gd name="T31" fmla="*/ 30 h 30"/>
                <a:gd name="T32" fmla="*/ 18 w 18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0"/>
                <a:gd name="T53" fmla="*/ 18 w 1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0">
                  <a:moveTo>
                    <a:pt x="18" y="30"/>
                  </a:moveTo>
                  <a:lnTo>
                    <a:pt x="12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18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6" name="Freeform 189"/>
            <p:cNvSpPr>
              <a:spLocks/>
            </p:cNvSpPr>
            <p:nvPr/>
          </p:nvSpPr>
          <p:spPr bwMode="auto">
            <a:xfrm>
              <a:off x="4236" y="2157"/>
              <a:ext cx="24" cy="41"/>
            </a:xfrm>
            <a:custGeom>
              <a:avLst/>
              <a:gdLst>
                <a:gd name="T0" fmla="*/ 0 w 24"/>
                <a:gd name="T1" fmla="*/ 41 h 41"/>
                <a:gd name="T2" fmla="*/ 0 w 24"/>
                <a:gd name="T3" fmla="*/ 41 h 41"/>
                <a:gd name="T4" fmla="*/ 0 w 24"/>
                <a:gd name="T5" fmla="*/ 35 h 41"/>
                <a:gd name="T6" fmla="*/ 0 w 24"/>
                <a:gd name="T7" fmla="*/ 29 h 41"/>
                <a:gd name="T8" fmla="*/ 6 w 24"/>
                <a:gd name="T9" fmla="*/ 23 h 41"/>
                <a:gd name="T10" fmla="*/ 12 w 24"/>
                <a:gd name="T11" fmla="*/ 11 h 41"/>
                <a:gd name="T12" fmla="*/ 18 w 24"/>
                <a:gd name="T13" fmla="*/ 5 h 41"/>
                <a:gd name="T14" fmla="*/ 24 w 24"/>
                <a:gd name="T15" fmla="*/ 0 h 41"/>
                <a:gd name="T16" fmla="*/ 24 w 24"/>
                <a:gd name="T17" fmla="*/ 0 h 41"/>
                <a:gd name="T18" fmla="*/ 24 w 24"/>
                <a:gd name="T19" fmla="*/ 0 h 41"/>
                <a:gd name="T20" fmla="*/ 24 w 24"/>
                <a:gd name="T21" fmla="*/ 5 h 41"/>
                <a:gd name="T22" fmla="*/ 18 w 24"/>
                <a:gd name="T23" fmla="*/ 17 h 41"/>
                <a:gd name="T24" fmla="*/ 12 w 24"/>
                <a:gd name="T25" fmla="*/ 23 h 41"/>
                <a:gd name="T26" fmla="*/ 6 w 24"/>
                <a:gd name="T27" fmla="*/ 29 h 41"/>
                <a:gd name="T28" fmla="*/ 6 w 24"/>
                <a:gd name="T29" fmla="*/ 35 h 41"/>
                <a:gd name="T30" fmla="*/ 0 w 24"/>
                <a:gd name="T31" fmla="*/ 41 h 41"/>
                <a:gd name="T32" fmla="*/ 0 w 24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1"/>
                <a:gd name="T53" fmla="*/ 24 w 24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1">
                  <a:moveTo>
                    <a:pt x="0" y="41"/>
                  </a:moveTo>
                  <a:lnTo>
                    <a:pt x="0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6" y="23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6" y="29"/>
                  </a:lnTo>
                  <a:lnTo>
                    <a:pt x="6" y="35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7" name="Freeform 190"/>
            <p:cNvSpPr>
              <a:spLocks/>
            </p:cNvSpPr>
            <p:nvPr/>
          </p:nvSpPr>
          <p:spPr bwMode="auto">
            <a:xfrm>
              <a:off x="4212" y="2157"/>
              <a:ext cx="24" cy="35"/>
            </a:xfrm>
            <a:custGeom>
              <a:avLst/>
              <a:gdLst>
                <a:gd name="T0" fmla="*/ 0 w 24"/>
                <a:gd name="T1" fmla="*/ 35 h 35"/>
                <a:gd name="T2" fmla="*/ 0 w 24"/>
                <a:gd name="T3" fmla="*/ 35 h 35"/>
                <a:gd name="T4" fmla="*/ 6 w 24"/>
                <a:gd name="T5" fmla="*/ 29 h 35"/>
                <a:gd name="T6" fmla="*/ 6 w 24"/>
                <a:gd name="T7" fmla="*/ 23 h 35"/>
                <a:gd name="T8" fmla="*/ 6 w 24"/>
                <a:gd name="T9" fmla="*/ 17 h 35"/>
                <a:gd name="T10" fmla="*/ 12 w 24"/>
                <a:gd name="T11" fmla="*/ 11 h 35"/>
                <a:gd name="T12" fmla="*/ 18 w 24"/>
                <a:gd name="T13" fmla="*/ 5 h 35"/>
                <a:gd name="T14" fmla="*/ 24 w 24"/>
                <a:gd name="T15" fmla="*/ 5 h 35"/>
                <a:gd name="T16" fmla="*/ 24 w 24"/>
                <a:gd name="T17" fmla="*/ 0 h 35"/>
                <a:gd name="T18" fmla="*/ 24 w 24"/>
                <a:gd name="T19" fmla="*/ 5 h 35"/>
                <a:gd name="T20" fmla="*/ 24 w 24"/>
                <a:gd name="T21" fmla="*/ 11 h 35"/>
                <a:gd name="T22" fmla="*/ 18 w 24"/>
                <a:gd name="T23" fmla="*/ 17 h 35"/>
                <a:gd name="T24" fmla="*/ 12 w 24"/>
                <a:gd name="T25" fmla="*/ 23 h 35"/>
                <a:gd name="T26" fmla="*/ 12 w 24"/>
                <a:gd name="T27" fmla="*/ 29 h 35"/>
                <a:gd name="T28" fmla="*/ 6 w 24"/>
                <a:gd name="T29" fmla="*/ 29 h 35"/>
                <a:gd name="T30" fmla="*/ 6 w 24"/>
                <a:gd name="T31" fmla="*/ 35 h 35"/>
                <a:gd name="T32" fmla="*/ 0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0" y="35"/>
                  </a:moveTo>
                  <a:lnTo>
                    <a:pt x="0" y="35"/>
                  </a:lnTo>
                  <a:lnTo>
                    <a:pt x="6" y="29"/>
                  </a:lnTo>
                  <a:lnTo>
                    <a:pt x="6" y="23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6" y="29"/>
                  </a:lnTo>
                  <a:lnTo>
                    <a:pt x="6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8" name="Freeform 191"/>
            <p:cNvSpPr>
              <a:spLocks/>
            </p:cNvSpPr>
            <p:nvPr/>
          </p:nvSpPr>
          <p:spPr bwMode="auto">
            <a:xfrm>
              <a:off x="4212" y="2127"/>
              <a:ext cx="24" cy="35"/>
            </a:xfrm>
            <a:custGeom>
              <a:avLst/>
              <a:gdLst>
                <a:gd name="T0" fmla="*/ 24 w 24"/>
                <a:gd name="T1" fmla="*/ 35 h 35"/>
                <a:gd name="T2" fmla="*/ 24 w 24"/>
                <a:gd name="T3" fmla="*/ 30 h 35"/>
                <a:gd name="T4" fmla="*/ 18 w 24"/>
                <a:gd name="T5" fmla="*/ 24 h 35"/>
                <a:gd name="T6" fmla="*/ 12 w 24"/>
                <a:gd name="T7" fmla="*/ 18 h 35"/>
                <a:gd name="T8" fmla="*/ 12 w 24"/>
                <a:gd name="T9" fmla="*/ 18 h 35"/>
                <a:gd name="T10" fmla="*/ 6 w 24"/>
                <a:gd name="T11" fmla="*/ 12 h 35"/>
                <a:gd name="T12" fmla="*/ 6 w 24"/>
                <a:gd name="T13" fmla="*/ 6 h 35"/>
                <a:gd name="T14" fmla="*/ 0 w 24"/>
                <a:gd name="T15" fmla="*/ 0 h 35"/>
                <a:gd name="T16" fmla="*/ 6 w 24"/>
                <a:gd name="T17" fmla="*/ 0 h 35"/>
                <a:gd name="T18" fmla="*/ 6 w 24"/>
                <a:gd name="T19" fmla="*/ 0 h 35"/>
                <a:gd name="T20" fmla="*/ 6 w 24"/>
                <a:gd name="T21" fmla="*/ 0 h 35"/>
                <a:gd name="T22" fmla="*/ 12 w 24"/>
                <a:gd name="T23" fmla="*/ 6 h 35"/>
                <a:gd name="T24" fmla="*/ 12 w 24"/>
                <a:gd name="T25" fmla="*/ 12 h 35"/>
                <a:gd name="T26" fmla="*/ 18 w 24"/>
                <a:gd name="T27" fmla="*/ 18 h 35"/>
                <a:gd name="T28" fmla="*/ 18 w 24"/>
                <a:gd name="T29" fmla="*/ 24 h 35"/>
                <a:gd name="T30" fmla="*/ 24 w 24"/>
                <a:gd name="T31" fmla="*/ 30 h 35"/>
                <a:gd name="T32" fmla="*/ 24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24" y="35"/>
                  </a:moveTo>
                  <a:lnTo>
                    <a:pt x="24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9" name="Freeform 192"/>
            <p:cNvSpPr>
              <a:spLocks/>
            </p:cNvSpPr>
            <p:nvPr/>
          </p:nvSpPr>
          <p:spPr bwMode="auto">
            <a:xfrm>
              <a:off x="5096" y="1636"/>
              <a:ext cx="89" cy="84"/>
            </a:xfrm>
            <a:custGeom>
              <a:avLst/>
              <a:gdLst>
                <a:gd name="T0" fmla="*/ 18 w 89"/>
                <a:gd name="T1" fmla="*/ 18 h 84"/>
                <a:gd name="T2" fmla="*/ 12 w 89"/>
                <a:gd name="T3" fmla="*/ 30 h 84"/>
                <a:gd name="T4" fmla="*/ 12 w 89"/>
                <a:gd name="T5" fmla="*/ 42 h 84"/>
                <a:gd name="T6" fmla="*/ 24 w 89"/>
                <a:gd name="T7" fmla="*/ 42 h 84"/>
                <a:gd name="T8" fmla="*/ 29 w 89"/>
                <a:gd name="T9" fmla="*/ 42 h 84"/>
                <a:gd name="T10" fmla="*/ 29 w 89"/>
                <a:gd name="T11" fmla="*/ 48 h 84"/>
                <a:gd name="T12" fmla="*/ 29 w 89"/>
                <a:gd name="T13" fmla="*/ 48 h 84"/>
                <a:gd name="T14" fmla="*/ 24 w 89"/>
                <a:gd name="T15" fmla="*/ 48 h 84"/>
                <a:gd name="T16" fmla="*/ 18 w 89"/>
                <a:gd name="T17" fmla="*/ 42 h 84"/>
                <a:gd name="T18" fmla="*/ 6 w 89"/>
                <a:gd name="T19" fmla="*/ 48 h 84"/>
                <a:gd name="T20" fmla="*/ 0 w 89"/>
                <a:gd name="T21" fmla="*/ 54 h 84"/>
                <a:gd name="T22" fmla="*/ 6 w 89"/>
                <a:gd name="T23" fmla="*/ 66 h 84"/>
                <a:gd name="T24" fmla="*/ 12 w 89"/>
                <a:gd name="T25" fmla="*/ 66 h 84"/>
                <a:gd name="T26" fmla="*/ 18 w 89"/>
                <a:gd name="T27" fmla="*/ 66 h 84"/>
                <a:gd name="T28" fmla="*/ 24 w 89"/>
                <a:gd name="T29" fmla="*/ 66 h 84"/>
                <a:gd name="T30" fmla="*/ 29 w 89"/>
                <a:gd name="T31" fmla="*/ 60 h 84"/>
                <a:gd name="T32" fmla="*/ 24 w 89"/>
                <a:gd name="T33" fmla="*/ 72 h 84"/>
                <a:gd name="T34" fmla="*/ 24 w 89"/>
                <a:gd name="T35" fmla="*/ 84 h 84"/>
                <a:gd name="T36" fmla="*/ 29 w 89"/>
                <a:gd name="T37" fmla="*/ 84 h 84"/>
                <a:gd name="T38" fmla="*/ 41 w 89"/>
                <a:gd name="T39" fmla="*/ 84 h 84"/>
                <a:gd name="T40" fmla="*/ 41 w 89"/>
                <a:gd name="T41" fmla="*/ 72 h 84"/>
                <a:gd name="T42" fmla="*/ 41 w 89"/>
                <a:gd name="T43" fmla="*/ 66 h 84"/>
                <a:gd name="T44" fmla="*/ 41 w 89"/>
                <a:gd name="T45" fmla="*/ 60 h 84"/>
                <a:gd name="T46" fmla="*/ 41 w 89"/>
                <a:gd name="T47" fmla="*/ 66 h 84"/>
                <a:gd name="T48" fmla="*/ 47 w 89"/>
                <a:gd name="T49" fmla="*/ 72 h 84"/>
                <a:gd name="T50" fmla="*/ 59 w 89"/>
                <a:gd name="T51" fmla="*/ 72 h 84"/>
                <a:gd name="T52" fmla="*/ 71 w 89"/>
                <a:gd name="T53" fmla="*/ 78 h 84"/>
                <a:gd name="T54" fmla="*/ 83 w 89"/>
                <a:gd name="T55" fmla="*/ 72 h 84"/>
                <a:gd name="T56" fmla="*/ 83 w 89"/>
                <a:gd name="T57" fmla="*/ 66 h 84"/>
                <a:gd name="T58" fmla="*/ 83 w 89"/>
                <a:gd name="T59" fmla="*/ 60 h 84"/>
                <a:gd name="T60" fmla="*/ 71 w 89"/>
                <a:gd name="T61" fmla="*/ 54 h 84"/>
                <a:gd name="T62" fmla="*/ 59 w 89"/>
                <a:gd name="T63" fmla="*/ 54 h 84"/>
                <a:gd name="T64" fmla="*/ 65 w 89"/>
                <a:gd name="T65" fmla="*/ 42 h 84"/>
                <a:gd name="T66" fmla="*/ 77 w 89"/>
                <a:gd name="T67" fmla="*/ 42 h 84"/>
                <a:gd name="T68" fmla="*/ 89 w 89"/>
                <a:gd name="T69" fmla="*/ 36 h 84"/>
                <a:gd name="T70" fmla="*/ 89 w 89"/>
                <a:gd name="T71" fmla="*/ 24 h 84"/>
                <a:gd name="T72" fmla="*/ 77 w 89"/>
                <a:gd name="T73" fmla="*/ 18 h 84"/>
                <a:gd name="T74" fmla="*/ 65 w 89"/>
                <a:gd name="T75" fmla="*/ 24 h 84"/>
                <a:gd name="T76" fmla="*/ 65 w 89"/>
                <a:gd name="T77" fmla="*/ 30 h 84"/>
                <a:gd name="T78" fmla="*/ 59 w 89"/>
                <a:gd name="T79" fmla="*/ 36 h 84"/>
                <a:gd name="T80" fmla="*/ 53 w 89"/>
                <a:gd name="T81" fmla="*/ 36 h 84"/>
                <a:gd name="T82" fmla="*/ 53 w 89"/>
                <a:gd name="T83" fmla="*/ 30 h 84"/>
                <a:gd name="T84" fmla="*/ 53 w 89"/>
                <a:gd name="T85" fmla="*/ 24 h 84"/>
                <a:gd name="T86" fmla="*/ 65 w 89"/>
                <a:gd name="T87" fmla="*/ 12 h 84"/>
                <a:gd name="T88" fmla="*/ 59 w 89"/>
                <a:gd name="T89" fmla="*/ 0 h 84"/>
                <a:gd name="T90" fmla="*/ 47 w 89"/>
                <a:gd name="T91" fmla="*/ 0 h 84"/>
                <a:gd name="T92" fmla="*/ 41 w 89"/>
                <a:gd name="T93" fmla="*/ 6 h 84"/>
                <a:gd name="T94" fmla="*/ 35 w 89"/>
                <a:gd name="T95" fmla="*/ 12 h 84"/>
                <a:gd name="T96" fmla="*/ 41 w 89"/>
                <a:gd name="T97" fmla="*/ 18 h 84"/>
                <a:gd name="T98" fmla="*/ 41 w 89"/>
                <a:gd name="T99" fmla="*/ 24 h 84"/>
                <a:gd name="T100" fmla="*/ 41 w 89"/>
                <a:gd name="T101" fmla="*/ 36 h 84"/>
                <a:gd name="T102" fmla="*/ 35 w 89"/>
                <a:gd name="T103" fmla="*/ 36 h 84"/>
                <a:gd name="T104" fmla="*/ 35 w 89"/>
                <a:gd name="T105" fmla="*/ 24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84"/>
                <a:gd name="T161" fmla="*/ 89 w 89"/>
                <a:gd name="T162" fmla="*/ 84 h 8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84">
                  <a:moveTo>
                    <a:pt x="24" y="18"/>
                  </a:moveTo>
                  <a:lnTo>
                    <a:pt x="18" y="18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9" y="42"/>
                  </a:lnTo>
                  <a:lnTo>
                    <a:pt x="29" y="48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6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29" y="66"/>
                  </a:lnTo>
                  <a:lnTo>
                    <a:pt x="24" y="72"/>
                  </a:lnTo>
                  <a:lnTo>
                    <a:pt x="24" y="78"/>
                  </a:lnTo>
                  <a:lnTo>
                    <a:pt x="24" y="84"/>
                  </a:lnTo>
                  <a:lnTo>
                    <a:pt x="29" y="84"/>
                  </a:lnTo>
                  <a:lnTo>
                    <a:pt x="35" y="84"/>
                  </a:lnTo>
                  <a:lnTo>
                    <a:pt x="41" y="84"/>
                  </a:lnTo>
                  <a:lnTo>
                    <a:pt x="41" y="78"/>
                  </a:lnTo>
                  <a:lnTo>
                    <a:pt x="41" y="72"/>
                  </a:lnTo>
                  <a:lnTo>
                    <a:pt x="41" y="66"/>
                  </a:lnTo>
                  <a:lnTo>
                    <a:pt x="41" y="60"/>
                  </a:lnTo>
                  <a:lnTo>
                    <a:pt x="41" y="66"/>
                  </a:lnTo>
                  <a:lnTo>
                    <a:pt x="47" y="66"/>
                  </a:lnTo>
                  <a:lnTo>
                    <a:pt x="47" y="72"/>
                  </a:lnTo>
                  <a:lnTo>
                    <a:pt x="53" y="72"/>
                  </a:lnTo>
                  <a:lnTo>
                    <a:pt x="59" y="72"/>
                  </a:lnTo>
                  <a:lnTo>
                    <a:pt x="65" y="72"/>
                  </a:lnTo>
                  <a:lnTo>
                    <a:pt x="65" y="78"/>
                  </a:lnTo>
                  <a:lnTo>
                    <a:pt x="71" y="78"/>
                  </a:lnTo>
                  <a:lnTo>
                    <a:pt x="77" y="78"/>
                  </a:lnTo>
                  <a:lnTo>
                    <a:pt x="77" y="72"/>
                  </a:lnTo>
                  <a:lnTo>
                    <a:pt x="83" y="72"/>
                  </a:lnTo>
                  <a:lnTo>
                    <a:pt x="83" y="66"/>
                  </a:lnTo>
                  <a:lnTo>
                    <a:pt x="83" y="60"/>
                  </a:lnTo>
                  <a:lnTo>
                    <a:pt x="77" y="54"/>
                  </a:lnTo>
                  <a:lnTo>
                    <a:pt x="71" y="54"/>
                  </a:lnTo>
                  <a:lnTo>
                    <a:pt x="65" y="54"/>
                  </a:lnTo>
                  <a:lnTo>
                    <a:pt x="59" y="54"/>
                  </a:lnTo>
                  <a:lnTo>
                    <a:pt x="59" y="48"/>
                  </a:lnTo>
                  <a:lnTo>
                    <a:pt x="65" y="48"/>
                  </a:lnTo>
                  <a:lnTo>
                    <a:pt x="65" y="42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83" y="36"/>
                  </a:lnTo>
                  <a:lnTo>
                    <a:pt x="89" y="36"/>
                  </a:lnTo>
                  <a:lnTo>
                    <a:pt x="89" y="30"/>
                  </a:lnTo>
                  <a:lnTo>
                    <a:pt x="89" y="24"/>
                  </a:lnTo>
                  <a:lnTo>
                    <a:pt x="83" y="18"/>
                  </a:lnTo>
                  <a:lnTo>
                    <a:pt x="77" y="18"/>
                  </a:lnTo>
                  <a:lnTo>
                    <a:pt x="71" y="18"/>
                  </a:lnTo>
                  <a:lnTo>
                    <a:pt x="65" y="24"/>
                  </a:lnTo>
                  <a:lnTo>
                    <a:pt x="65" y="30"/>
                  </a:lnTo>
                  <a:lnTo>
                    <a:pt x="65" y="36"/>
                  </a:lnTo>
                  <a:lnTo>
                    <a:pt x="59" y="36"/>
                  </a:lnTo>
                  <a:lnTo>
                    <a:pt x="53" y="42"/>
                  </a:lnTo>
                  <a:lnTo>
                    <a:pt x="53" y="36"/>
                  </a:lnTo>
                  <a:lnTo>
                    <a:pt x="47" y="36"/>
                  </a:lnTo>
                  <a:lnTo>
                    <a:pt x="53" y="30"/>
                  </a:lnTo>
                  <a:lnTo>
                    <a:pt x="53" y="24"/>
                  </a:lnTo>
                  <a:lnTo>
                    <a:pt x="59" y="18"/>
                  </a:lnTo>
                  <a:lnTo>
                    <a:pt x="65" y="12"/>
                  </a:lnTo>
                  <a:lnTo>
                    <a:pt x="59" y="6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35" y="6"/>
                  </a:lnTo>
                  <a:lnTo>
                    <a:pt x="35" y="12"/>
                  </a:lnTo>
                  <a:lnTo>
                    <a:pt x="41" y="18"/>
                  </a:lnTo>
                  <a:lnTo>
                    <a:pt x="41" y="24"/>
                  </a:lnTo>
                  <a:lnTo>
                    <a:pt x="41" y="30"/>
                  </a:lnTo>
                  <a:lnTo>
                    <a:pt x="41" y="36"/>
                  </a:lnTo>
                  <a:lnTo>
                    <a:pt x="35" y="36"/>
                  </a:lnTo>
                  <a:lnTo>
                    <a:pt x="35" y="30"/>
                  </a:lnTo>
                  <a:lnTo>
                    <a:pt x="35" y="24"/>
                  </a:lnTo>
                  <a:lnTo>
                    <a:pt x="29" y="18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0" name="Freeform 193"/>
            <p:cNvSpPr>
              <a:spLocks/>
            </p:cNvSpPr>
            <p:nvPr/>
          </p:nvSpPr>
          <p:spPr bwMode="auto">
            <a:xfrm>
              <a:off x="5036" y="1750"/>
              <a:ext cx="89" cy="155"/>
            </a:xfrm>
            <a:custGeom>
              <a:avLst/>
              <a:gdLst>
                <a:gd name="T0" fmla="*/ 89 w 89"/>
                <a:gd name="T1" fmla="*/ 0 h 155"/>
                <a:gd name="T2" fmla="*/ 84 w 89"/>
                <a:gd name="T3" fmla="*/ 12 h 155"/>
                <a:gd name="T4" fmla="*/ 72 w 89"/>
                <a:gd name="T5" fmla="*/ 18 h 155"/>
                <a:gd name="T6" fmla="*/ 66 w 89"/>
                <a:gd name="T7" fmla="*/ 24 h 155"/>
                <a:gd name="T8" fmla="*/ 54 w 89"/>
                <a:gd name="T9" fmla="*/ 30 h 155"/>
                <a:gd name="T10" fmla="*/ 48 w 89"/>
                <a:gd name="T11" fmla="*/ 36 h 155"/>
                <a:gd name="T12" fmla="*/ 36 w 89"/>
                <a:gd name="T13" fmla="*/ 36 h 155"/>
                <a:gd name="T14" fmla="*/ 30 w 89"/>
                <a:gd name="T15" fmla="*/ 42 h 155"/>
                <a:gd name="T16" fmla="*/ 18 w 89"/>
                <a:gd name="T17" fmla="*/ 42 h 155"/>
                <a:gd name="T18" fmla="*/ 18 w 89"/>
                <a:gd name="T19" fmla="*/ 42 h 155"/>
                <a:gd name="T20" fmla="*/ 18 w 89"/>
                <a:gd name="T21" fmla="*/ 48 h 155"/>
                <a:gd name="T22" fmla="*/ 18 w 89"/>
                <a:gd name="T23" fmla="*/ 54 h 155"/>
                <a:gd name="T24" fmla="*/ 18 w 89"/>
                <a:gd name="T25" fmla="*/ 54 h 155"/>
                <a:gd name="T26" fmla="*/ 12 w 89"/>
                <a:gd name="T27" fmla="*/ 60 h 155"/>
                <a:gd name="T28" fmla="*/ 12 w 89"/>
                <a:gd name="T29" fmla="*/ 66 h 155"/>
                <a:gd name="T30" fmla="*/ 6 w 89"/>
                <a:gd name="T31" fmla="*/ 66 h 155"/>
                <a:gd name="T32" fmla="*/ 0 w 89"/>
                <a:gd name="T33" fmla="*/ 72 h 155"/>
                <a:gd name="T34" fmla="*/ 6 w 89"/>
                <a:gd name="T35" fmla="*/ 84 h 155"/>
                <a:gd name="T36" fmla="*/ 12 w 89"/>
                <a:gd name="T37" fmla="*/ 96 h 155"/>
                <a:gd name="T38" fmla="*/ 12 w 89"/>
                <a:gd name="T39" fmla="*/ 108 h 155"/>
                <a:gd name="T40" fmla="*/ 6 w 89"/>
                <a:gd name="T41" fmla="*/ 114 h 155"/>
                <a:gd name="T42" fmla="*/ 12 w 89"/>
                <a:gd name="T43" fmla="*/ 120 h 155"/>
                <a:gd name="T44" fmla="*/ 18 w 89"/>
                <a:gd name="T45" fmla="*/ 120 h 155"/>
                <a:gd name="T46" fmla="*/ 24 w 89"/>
                <a:gd name="T47" fmla="*/ 125 h 155"/>
                <a:gd name="T48" fmla="*/ 30 w 89"/>
                <a:gd name="T49" fmla="*/ 125 h 155"/>
                <a:gd name="T50" fmla="*/ 30 w 89"/>
                <a:gd name="T51" fmla="*/ 131 h 155"/>
                <a:gd name="T52" fmla="*/ 36 w 89"/>
                <a:gd name="T53" fmla="*/ 137 h 155"/>
                <a:gd name="T54" fmla="*/ 42 w 89"/>
                <a:gd name="T55" fmla="*/ 143 h 155"/>
                <a:gd name="T56" fmla="*/ 42 w 89"/>
                <a:gd name="T57" fmla="*/ 155 h 155"/>
                <a:gd name="T58" fmla="*/ 48 w 89"/>
                <a:gd name="T59" fmla="*/ 149 h 155"/>
                <a:gd name="T60" fmla="*/ 48 w 89"/>
                <a:gd name="T61" fmla="*/ 143 h 155"/>
                <a:gd name="T62" fmla="*/ 54 w 89"/>
                <a:gd name="T63" fmla="*/ 137 h 155"/>
                <a:gd name="T64" fmla="*/ 60 w 89"/>
                <a:gd name="T65" fmla="*/ 131 h 155"/>
                <a:gd name="T66" fmla="*/ 60 w 89"/>
                <a:gd name="T67" fmla="*/ 125 h 155"/>
                <a:gd name="T68" fmla="*/ 66 w 89"/>
                <a:gd name="T69" fmla="*/ 125 h 155"/>
                <a:gd name="T70" fmla="*/ 78 w 89"/>
                <a:gd name="T71" fmla="*/ 120 h 155"/>
                <a:gd name="T72" fmla="*/ 84 w 89"/>
                <a:gd name="T73" fmla="*/ 120 h 155"/>
                <a:gd name="T74" fmla="*/ 78 w 89"/>
                <a:gd name="T75" fmla="*/ 114 h 155"/>
                <a:gd name="T76" fmla="*/ 78 w 89"/>
                <a:gd name="T77" fmla="*/ 102 h 155"/>
                <a:gd name="T78" fmla="*/ 78 w 89"/>
                <a:gd name="T79" fmla="*/ 96 h 155"/>
                <a:gd name="T80" fmla="*/ 84 w 89"/>
                <a:gd name="T81" fmla="*/ 84 h 155"/>
                <a:gd name="T82" fmla="*/ 78 w 89"/>
                <a:gd name="T83" fmla="*/ 66 h 155"/>
                <a:gd name="T84" fmla="*/ 78 w 89"/>
                <a:gd name="T85" fmla="*/ 54 h 155"/>
                <a:gd name="T86" fmla="*/ 78 w 89"/>
                <a:gd name="T87" fmla="*/ 36 h 155"/>
                <a:gd name="T88" fmla="*/ 78 w 89"/>
                <a:gd name="T89" fmla="*/ 24 h 155"/>
                <a:gd name="T90" fmla="*/ 84 w 89"/>
                <a:gd name="T91" fmla="*/ 18 h 155"/>
                <a:gd name="T92" fmla="*/ 84 w 89"/>
                <a:gd name="T93" fmla="*/ 12 h 155"/>
                <a:gd name="T94" fmla="*/ 89 w 89"/>
                <a:gd name="T95" fmla="*/ 6 h 155"/>
                <a:gd name="T96" fmla="*/ 89 w 89"/>
                <a:gd name="T97" fmla="*/ 6 h 155"/>
                <a:gd name="T98" fmla="*/ 89 w 89"/>
                <a:gd name="T99" fmla="*/ 6 h 155"/>
                <a:gd name="T100" fmla="*/ 89 w 89"/>
                <a:gd name="T101" fmla="*/ 6 h 155"/>
                <a:gd name="T102" fmla="*/ 89 w 89"/>
                <a:gd name="T103" fmla="*/ 0 h 155"/>
                <a:gd name="T104" fmla="*/ 89 w 89"/>
                <a:gd name="T105" fmla="*/ 0 h 155"/>
                <a:gd name="T106" fmla="*/ 89 w 89"/>
                <a:gd name="T107" fmla="*/ 0 h 1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9"/>
                <a:gd name="T163" fmla="*/ 0 h 155"/>
                <a:gd name="T164" fmla="*/ 89 w 89"/>
                <a:gd name="T165" fmla="*/ 155 h 15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9" h="155">
                  <a:moveTo>
                    <a:pt x="89" y="0"/>
                  </a:moveTo>
                  <a:lnTo>
                    <a:pt x="84" y="12"/>
                  </a:lnTo>
                  <a:lnTo>
                    <a:pt x="72" y="18"/>
                  </a:lnTo>
                  <a:lnTo>
                    <a:pt x="66" y="24"/>
                  </a:lnTo>
                  <a:lnTo>
                    <a:pt x="54" y="30"/>
                  </a:lnTo>
                  <a:lnTo>
                    <a:pt x="48" y="36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18" y="42"/>
                  </a:lnTo>
                  <a:lnTo>
                    <a:pt x="18" y="48"/>
                  </a:lnTo>
                  <a:lnTo>
                    <a:pt x="18" y="54"/>
                  </a:lnTo>
                  <a:lnTo>
                    <a:pt x="12" y="60"/>
                  </a:lnTo>
                  <a:lnTo>
                    <a:pt x="12" y="66"/>
                  </a:lnTo>
                  <a:lnTo>
                    <a:pt x="6" y="66"/>
                  </a:lnTo>
                  <a:lnTo>
                    <a:pt x="0" y="72"/>
                  </a:lnTo>
                  <a:lnTo>
                    <a:pt x="6" y="84"/>
                  </a:lnTo>
                  <a:lnTo>
                    <a:pt x="12" y="96"/>
                  </a:lnTo>
                  <a:lnTo>
                    <a:pt x="12" y="108"/>
                  </a:lnTo>
                  <a:lnTo>
                    <a:pt x="6" y="114"/>
                  </a:lnTo>
                  <a:lnTo>
                    <a:pt x="12" y="120"/>
                  </a:lnTo>
                  <a:lnTo>
                    <a:pt x="18" y="120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30" y="131"/>
                  </a:lnTo>
                  <a:lnTo>
                    <a:pt x="36" y="137"/>
                  </a:lnTo>
                  <a:lnTo>
                    <a:pt x="42" y="143"/>
                  </a:lnTo>
                  <a:lnTo>
                    <a:pt x="42" y="155"/>
                  </a:lnTo>
                  <a:lnTo>
                    <a:pt x="48" y="149"/>
                  </a:lnTo>
                  <a:lnTo>
                    <a:pt x="48" y="143"/>
                  </a:lnTo>
                  <a:lnTo>
                    <a:pt x="54" y="137"/>
                  </a:lnTo>
                  <a:lnTo>
                    <a:pt x="60" y="131"/>
                  </a:lnTo>
                  <a:lnTo>
                    <a:pt x="60" y="125"/>
                  </a:lnTo>
                  <a:lnTo>
                    <a:pt x="66" y="125"/>
                  </a:lnTo>
                  <a:lnTo>
                    <a:pt x="78" y="120"/>
                  </a:lnTo>
                  <a:lnTo>
                    <a:pt x="84" y="120"/>
                  </a:lnTo>
                  <a:lnTo>
                    <a:pt x="78" y="114"/>
                  </a:lnTo>
                  <a:lnTo>
                    <a:pt x="78" y="102"/>
                  </a:lnTo>
                  <a:lnTo>
                    <a:pt x="78" y="96"/>
                  </a:lnTo>
                  <a:lnTo>
                    <a:pt x="84" y="84"/>
                  </a:lnTo>
                  <a:lnTo>
                    <a:pt x="78" y="66"/>
                  </a:lnTo>
                  <a:lnTo>
                    <a:pt x="78" y="54"/>
                  </a:lnTo>
                  <a:lnTo>
                    <a:pt x="78" y="36"/>
                  </a:lnTo>
                  <a:lnTo>
                    <a:pt x="78" y="24"/>
                  </a:lnTo>
                  <a:lnTo>
                    <a:pt x="84" y="18"/>
                  </a:lnTo>
                  <a:lnTo>
                    <a:pt x="84" y="12"/>
                  </a:lnTo>
                  <a:lnTo>
                    <a:pt x="89" y="6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1" name="Freeform 194"/>
            <p:cNvSpPr>
              <a:spLocks/>
            </p:cNvSpPr>
            <p:nvPr/>
          </p:nvSpPr>
          <p:spPr bwMode="auto">
            <a:xfrm>
              <a:off x="5263" y="1714"/>
              <a:ext cx="167" cy="126"/>
            </a:xfrm>
            <a:custGeom>
              <a:avLst/>
              <a:gdLst>
                <a:gd name="T0" fmla="*/ 77 w 167"/>
                <a:gd name="T1" fmla="*/ 0 h 126"/>
                <a:gd name="T2" fmla="*/ 71 w 167"/>
                <a:gd name="T3" fmla="*/ 0 h 126"/>
                <a:gd name="T4" fmla="*/ 66 w 167"/>
                <a:gd name="T5" fmla="*/ 0 h 126"/>
                <a:gd name="T6" fmla="*/ 54 w 167"/>
                <a:gd name="T7" fmla="*/ 6 h 126"/>
                <a:gd name="T8" fmla="*/ 48 w 167"/>
                <a:gd name="T9" fmla="*/ 6 h 126"/>
                <a:gd name="T10" fmla="*/ 36 w 167"/>
                <a:gd name="T11" fmla="*/ 12 h 126"/>
                <a:gd name="T12" fmla="*/ 30 w 167"/>
                <a:gd name="T13" fmla="*/ 12 h 126"/>
                <a:gd name="T14" fmla="*/ 18 w 167"/>
                <a:gd name="T15" fmla="*/ 18 h 126"/>
                <a:gd name="T16" fmla="*/ 12 w 167"/>
                <a:gd name="T17" fmla="*/ 18 h 126"/>
                <a:gd name="T18" fmla="*/ 6 w 167"/>
                <a:gd name="T19" fmla="*/ 18 h 126"/>
                <a:gd name="T20" fmla="*/ 6 w 167"/>
                <a:gd name="T21" fmla="*/ 12 h 126"/>
                <a:gd name="T22" fmla="*/ 0 w 167"/>
                <a:gd name="T23" fmla="*/ 12 h 126"/>
                <a:gd name="T24" fmla="*/ 0 w 167"/>
                <a:gd name="T25" fmla="*/ 12 h 126"/>
                <a:gd name="T26" fmla="*/ 12 w 167"/>
                <a:gd name="T27" fmla="*/ 18 h 126"/>
                <a:gd name="T28" fmla="*/ 18 w 167"/>
                <a:gd name="T29" fmla="*/ 30 h 126"/>
                <a:gd name="T30" fmla="*/ 24 w 167"/>
                <a:gd name="T31" fmla="*/ 36 h 126"/>
                <a:gd name="T32" fmla="*/ 30 w 167"/>
                <a:gd name="T33" fmla="*/ 48 h 126"/>
                <a:gd name="T34" fmla="*/ 36 w 167"/>
                <a:gd name="T35" fmla="*/ 60 h 126"/>
                <a:gd name="T36" fmla="*/ 42 w 167"/>
                <a:gd name="T37" fmla="*/ 66 h 126"/>
                <a:gd name="T38" fmla="*/ 48 w 167"/>
                <a:gd name="T39" fmla="*/ 84 h 126"/>
                <a:gd name="T40" fmla="*/ 48 w 167"/>
                <a:gd name="T41" fmla="*/ 96 h 126"/>
                <a:gd name="T42" fmla="*/ 54 w 167"/>
                <a:gd name="T43" fmla="*/ 96 h 126"/>
                <a:gd name="T44" fmla="*/ 60 w 167"/>
                <a:gd name="T45" fmla="*/ 96 h 126"/>
                <a:gd name="T46" fmla="*/ 66 w 167"/>
                <a:gd name="T47" fmla="*/ 96 h 126"/>
                <a:gd name="T48" fmla="*/ 71 w 167"/>
                <a:gd name="T49" fmla="*/ 102 h 126"/>
                <a:gd name="T50" fmla="*/ 77 w 167"/>
                <a:gd name="T51" fmla="*/ 108 h 126"/>
                <a:gd name="T52" fmla="*/ 83 w 167"/>
                <a:gd name="T53" fmla="*/ 114 h 126"/>
                <a:gd name="T54" fmla="*/ 89 w 167"/>
                <a:gd name="T55" fmla="*/ 120 h 126"/>
                <a:gd name="T56" fmla="*/ 89 w 167"/>
                <a:gd name="T57" fmla="*/ 126 h 126"/>
                <a:gd name="T58" fmla="*/ 95 w 167"/>
                <a:gd name="T59" fmla="*/ 120 h 126"/>
                <a:gd name="T60" fmla="*/ 101 w 167"/>
                <a:gd name="T61" fmla="*/ 120 h 126"/>
                <a:gd name="T62" fmla="*/ 107 w 167"/>
                <a:gd name="T63" fmla="*/ 114 h 126"/>
                <a:gd name="T64" fmla="*/ 119 w 167"/>
                <a:gd name="T65" fmla="*/ 114 h 126"/>
                <a:gd name="T66" fmla="*/ 131 w 167"/>
                <a:gd name="T67" fmla="*/ 114 h 126"/>
                <a:gd name="T68" fmla="*/ 143 w 167"/>
                <a:gd name="T69" fmla="*/ 114 h 126"/>
                <a:gd name="T70" fmla="*/ 155 w 167"/>
                <a:gd name="T71" fmla="*/ 114 h 126"/>
                <a:gd name="T72" fmla="*/ 167 w 167"/>
                <a:gd name="T73" fmla="*/ 120 h 126"/>
                <a:gd name="T74" fmla="*/ 161 w 167"/>
                <a:gd name="T75" fmla="*/ 114 h 126"/>
                <a:gd name="T76" fmla="*/ 161 w 167"/>
                <a:gd name="T77" fmla="*/ 108 h 126"/>
                <a:gd name="T78" fmla="*/ 155 w 167"/>
                <a:gd name="T79" fmla="*/ 102 h 126"/>
                <a:gd name="T80" fmla="*/ 155 w 167"/>
                <a:gd name="T81" fmla="*/ 96 h 126"/>
                <a:gd name="T82" fmla="*/ 149 w 167"/>
                <a:gd name="T83" fmla="*/ 84 h 126"/>
                <a:gd name="T84" fmla="*/ 155 w 167"/>
                <a:gd name="T85" fmla="*/ 78 h 126"/>
                <a:gd name="T86" fmla="*/ 155 w 167"/>
                <a:gd name="T87" fmla="*/ 66 h 126"/>
                <a:gd name="T88" fmla="*/ 161 w 167"/>
                <a:gd name="T89" fmla="*/ 54 h 126"/>
                <a:gd name="T90" fmla="*/ 155 w 167"/>
                <a:gd name="T91" fmla="*/ 48 h 126"/>
                <a:gd name="T92" fmla="*/ 143 w 167"/>
                <a:gd name="T93" fmla="*/ 48 h 126"/>
                <a:gd name="T94" fmla="*/ 137 w 167"/>
                <a:gd name="T95" fmla="*/ 48 h 126"/>
                <a:gd name="T96" fmla="*/ 131 w 167"/>
                <a:gd name="T97" fmla="*/ 42 h 126"/>
                <a:gd name="T98" fmla="*/ 125 w 167"/>
                <a:gd name="T99" fmla="*/ 36 h 126"/>
                <a:gd name="T100" fmla="*/ 119 w 167"/>
                <a:gd name="T101" fmla="*/ 30 h 126"/>
                <a:gd name="T102" fmla="*/ 119 w 167"/>
                <a:gd name="T103" fmla="*/ 18 h 126"/>
                <a:gd name="T104" fmla="*/ 119 w 167"/>
                <a:gd name="T105" fmla="*/ 6 h 126"/>
                <a:gd name="T106" fmla="*/ 113 w 167"/>
                <a:gd name="T107" fmla="*/ 6 h 126"/>
                <a:gd name="T108" fmla="*/ 107 w 167"/>
                <a:gd name="T109" fmla="*/ 6 h 126"/>
                <a:gd name="T110" fmla="*/ 101 w 167"/>
                <a:gd name="T111" fmla="*/ 6 h 126"/>
                <a:gd name="T112" fmla="*/ 95 w 167"/>
                <a:gd name="T113" fmla="*/ 6 h 126"/>
                <a:gd name="T114" fmla="*/ 95 w 167"/>
                <a:gd name="T115" fmla="*/ 6 h 126"/>
                <a:gd name="T116" fmla="*/ 89 w 167"/>
                <a:gd name="T117" fmla="*/ 6 h 126"/>
                <a:gd name="T118" fmla="*/ 83 w 167"/>
                <a:gd name="T119" fmla="*/ 0 h 126"/>
                <a:gd name="T120" fmla="*/ 77 w 167"/>
                <a:gd name="T121" fmla="*/ 0 h 1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7"/>
                <a:gd name="T184" fmla="*/ 0 h 126"/>
                <a:gd name="T185" fmla="*/ 167 w 167"/>
                <a:gd name="T186" fmla="*/ 126 h 1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7" h="126">
                  <a:moveTo>
                    <a:pt x="77" y="0"/>
                  </a:moveTo>
                  <a:lnTo>
                    <a:pt x="71" y="0"/>
                  </a:lnTo>
                  <a:lnTo>
                    <a:pt x="66" y="0"/>
                  </a:lnTo>
                  <a:lnTo>
                    <a:pt x="54" y="6"/>
                  </a:lnTo>
                  <a:lnTo>
                    <a:pt x="48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30" y="48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48" y="84"/>
                  </a:lnTo>
                  <a:lnTo>
                    <a:pt x="48" y="96"/>
                  </a:lnTo>
                  <a:lnTo>
                    <a:pt x="54" y="96"/>
                  </a:lnTo>
                  <a:lnTo>
                    <a:pt x="60" y="96"/>
                  </a:lnTo>
                  <a:lnTo>
                    <a:pt x="66" y="96"/>
                  </a:lnTo>
                  <a:lnTo>
                    <a:pt x="71" y="102"/>
                  </a:lnTo>
                  <a:lnTo>
                    <a:pt x="77" y="108"/>
                  </a:lnTo>
                  <a:lnTo>
                    <a:pt x="83" y="114"/>
                  </a:lnTo>
                  <a:lnTo>
                    <a:pt x="89" y="120"/>
                  </a:lnTo>
                  <a:lnTo>
                    <a:pt x="89" y="126"/>
                  </a:lnTo>
                  <a:lnTo>
                    <a:pt x="95" y="120"/>
                  </a:lnTo>
                  <a:lnTo>
                    <a:pt x="101" y="120"/>
                  </a:lnTo>
                  <a:lnTo>
                    <a:pt x="107" y="114"/>
                  </a:lnTo>
                  <a:lnTo>
                    <a:pt x="119" y="114"/>
                  </a:lnTo>
                  <a:lnTo>
                    <a:pt x="131" y="114"/>
                  </a:lnTo>
                  <a:lnTo>
                    <a:pt x="143" y="114"/>
                  </a:lnTo>
                  <a:lnTo>
                    <a:pt x="155" y="114"/>
                  </a:lnTo>
                  <a:lnTo>
                    <a:pt x="167" y="120"/>
                  </a:lnTo>
                  <a:lnTo>
                    <a:pt x="161" y="114"/>
                  </a:lnTo>
                  <a:lnTo>
                    <a:pt x="161" y="108"/>
                  </a:lnTo>
                  <a:lnTo>
                    <a:pt x="155" y="102"/>
                  </a:lnTo>
                  <a:lnTo>
                    <a:pt x="155" y="96"/>
                  </a:lnTo>
                  <a:lnTo>
                    <a:pt x="149" y="84"/>
                  </a:lnTo>
                  <a:lnTo>
                    <a:pt x="155" y="78"/>
                  </a:lnTo>
                  <a:lnTo>
                    <a:pt x="155" y="66"/>
                  </a:lnTo>
                  <a:lnTo>
                    <a:pt x="161" y="54"/>
                  </a:lnTo>
                  <a:lnTo>
                    <a:pt x="155" y="48"/>
                  </a:lnTo>
                  <a:lnTo>
                    <a:pt x="143" y="48"/>
                  </a:lnTo>
                  <a:lnTo>
                    <a:pt x="137" y="48"/>
                  </a:lnTo>
                  <a:lnTo>
                    <a:pt x="131" y="42"/>
                  </a:lnTo>
                  <a:lnTo>
                    <a:pt x="125" y="36"/>
                  </a:lnTo>
                  <a:lnTo>
                    <a:pt x="119" y="30"/>
                  </a:lnTo>
                  <a:lnTo>
                    <a:pt x="119" y="18"/>
                  </a:lnTo>
                  <a:lnTo>
                    <a:pt x="119" y="6"/>
                  </a:lnTo>
                  <a:lnTo>
                    <a:pt x="113" y="6"/>
                  </a:lnTo>
                  <a:lnTo>
                    <a:pt x="107" y="6"/>
                  </a:lnTo>
                  <a:lnTo>
                    <a:pt x="101" y="6"/>
                  </a:lnTo>
                  <a:lnTo>
                    <a:pt x="95" y="6"/>
                  </a:lnTo>
                  <a:lnTo>
                    <a:pt x="89" y="6"/>
                  </a:lnTo>
                  <a:lnTo>
                    <a:pt x="83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2" name="Freeform 195"/>
            <p:cNvSpPr>
              <a:spLocks/>
            </p:cNvSpPr>
            <p:nvPr/>
          </p:nvSpPr>
          <p:spPr bwMode="auto">
            <a:xfrm>
              <a:off x="5179" y="1523"/>
              <a:ext cx="144" cy="179"/>
            </a:xfrm>
            <a:custGeom>
              <a:avLst/>
              <a:gdLst>
                <a:gd name="T0" fmla="*/ 120 w 144"/>
                <a:gd name="T1" fmla="*/ 83 h 179"/>
                <a:gd name="T2" fmla="*/ 102 w 144"/>
                <a:gd name="T3" fmla="*/ 89 h 179"/>
                <a:gd name="T4" fmla="*/ 78 w 144"/>
                <a:gd name="T5" fmla="*/ 95 h 179"/>
                <a:gd name="T6" fmla="*/ 54 w 144"/>
                <a:gd name="T7" fmla="*/ 113 h 179"/>
                <a:gd name="T8" fmla="*/ 42 w 144"/>
                <a:gd name="T9" fmla="*/ 143 h 179"/>
                <a:gd name="T10" fmla="*/ 42 w 144"/>
                <a:gd name="T11" fmla="*/ 155 h 179"/>
                <a:gd name="T12" fmla="*/ 36 w 144"/>
                <a:gd name="T13" fmla="*/ 167 h 179"/>
                <a:gd name="T14" fmla="*/ 30 w 144"/>
                <a:gd name="T15" fmla="*/ 173 h 179"/>
                <a:gd name="T16" fmla="*/ 24 w 144"/>
                <a:gd name="T17" fmla="*/ 173 h 179"/>
                <a:gd name="T18" fmla="*/ 12 w 144"/>
                <a:gd name="T19" fmla="*/ 173 h 179"/>
                <a:gd name="T20" fmla="*/ 6 w 144"/>
                <a:gd name="T21" fmla="*/ 173 h 179"/>
                <a:gd name="T22" fmla="*/ 0 w 144"/>
                <a:gd name="T23" fmla="*/ 179 h 179"/>
                <a:gd name="T24" fmla="*/ 0 w 144"/>
                <a:gd name="T25" fmla="*/ 179 h 179"/>
                <a:gd name="T26" fmla="*/ 0 w 144"/>
                <a:gd name="T27" fmla="*/ 179 h 179"/>
                <a:gd name="T28" fmla="*/ 12 w 144"/>
                <a:gd name="T29" fmla="*/ 167 h 179"/>
                <a:gd name="T30" fmla="*/ 24 w 144"/>
                <a:gd name="T31" fmla="*/ 155 h 179"/>
                <a:gd name="T32" fmla="*/ 36 w 144"/>
                <a:gd name="T33" fmla="*/ 131 h 179"/>
                <a:gd name="T34" fmla="*/ 36 w 144"/>
                <a:gd name="T35" fmla="*/ 113 h 179"/>
                <a:gd name="T36" fmla="*/ 36 w 144"/>
                <a:gd name="T37" fmla="*/ 101 h 179"/>
                <a:gd name="T38" fmla="*/ 30 w 144"/>
                <a:gd name="T39" fmla="*/ 83 h 179"/>
                <a:gd name="T40" fmla="*/ 36 w 144"/>
                <a:gd name="T41" fmla="*/ 71 h 179"/>
                <a:gd name="T42" fmla="*/ 48 w 144"/>
                <a:gd name="T43" fmla="*/ 65 h 179"/>
                <a:gd name="T44" fmla="*/ 54 w 144"/>
                <a:gd name="T45" fmla="*/ 54 h 179"/>
                <a:gd name="T46" fmla="*/ 60 w 144"/>
                <a:gd name="T47" fmla="*/ 36 h 179"/>
                <a:gd name="T48" fmla="*/ 66 w 144"/>
                <a:gd name="T49" fmla="*/ 30 h 179"/>
                <a:gd name="T50" fmla="*/ 78 w 144"/>
                <a:gd name="T51" fmla="*/ 24 h 179"/>
                <a:gd name="T52" fmla="*/ 102 w 144"/>
                <a:gd name="T53" fmla="*/ 18 h 179"/>
                <a:gd name="T54" fmla="*/ 114 w 144"/>
                <a:gd name="T55" fmla="*/ 6 h 179"/>
                <a:gd name="T56" fmla="*/ 120 w 144"/>
                <a:gd name="T57" fmla="*/ 6 h 179"/>
                <a:gd name="T58" fmla="*/ 120 w 144"/>
                <a:gd name="T59" fmla="*/ 24 h 179"/>
                <a:gd name="T60" fmla="*/ 126 w 144"/>
                <a:gd name="T61" fmla="*/ 42 h 179"/>
                <a:gd name="T62" fmla="*/ 138 w 144"/>
                <a:gd name="T63" fmla="*/ 54 h 179"/>
                <a:gd name="T64" fmla="*/ 144 w 144"/>
                <a:gd name="T65" fmla="*/ 60 h 179"/>
                <a:gd name="T66" fmla="*/ 132 w 144"/>
                <a:gd name="T67" fmla="*/ 60 h 179"/>
                <a:gd name="T68" fmla="*/ 126 w 144"/>
                <a:gd name="T69" fmla="*/ 71 h 179"/>
                <a:gd name="T70" fmla="*/ 126 w 144"/>
                <a:gd name="T71" fmla="*/ 77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4"/>
                <a:gd name="T109" fmla="*/ 0 h 179"/>
                <a:gd name="T110" fmla="*/ 144 w 144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4" h="179">
                  <a:moveTo>
                    <a:pt x="126" y="83"/>
                  </a:moveTo>
                  <a:lnTo>
                    <a:pt x="120" y="83"/>
                  </a:lnTo>
                  <a:lnTo>
                    <a:pt x="114" y="83"/>
                  </a:lnTo>
                  <a:lnTo>
                    <a:pt x="102" y="89"/>
                  </a:lnTo>
                  <a:lnTo>
                    <a:pt x="90" y="89"/>
                  </a:lnTo>
                  <a:lnTo>
                    <a:pt x="78" y="95"/>
                  </a:lnTo>
                  <a:lnTo>
                    <a:pt x="66" y="101"/>
                  </a:lnTo>
                  <a:lnTo>
                    <a:pt x="54" y="113"/>
                  </a:lnTo>
                  <a:lnTo>
                    <a:pt x="48" y="131"/>
                  </a:lnTo>
                  <a:lnTo>
                    <a:pt x="42" y="143"/>
                  </a:lnTo>
                  <a:lnTo>
                    <a:pt x="42" y="149"/>
                  </a:lnTo>
                  <a:lnTo>
                    <a:pt x="42" y="155"/>
                  </a:lnTo>
                  <a:lnTo>
                    <a:pt x="36" y="161"/>
                  </a:lnTo>
                  <a:lnTo>
                    <a:pt x="36" y="167"/>
                  </a:lnTo>
                  <a:lnTo>
                    <a:pt x="30" y="167"/>
                  </a:lnTo>
                  <a:lnTo>
                    <a:pt x="30" y="173"/>
                  </a:lnTo>
                  <a:lnTo>
                    <a:pt x="24" y="173"/>
                  </a:lnTo>
                  <a:lnTo>
                    <a:pt x="18" y="173"/>
                  </a:lnTo>
                  <a:lnTo>
                    <a:pt x="12" y="173"/>
                  </a:lnTo>
                  <a:lnTo>
                    <a:pt x="6" y="173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173"/>
                  </a:lnTo>
                  <a:lnTo>
                    <a:pt x="12" y="167"/>
                  </a:lnTo>
                  <a:lnTo>
                    <a:pt x="18" y="161"/>
                  </a:lnTo>
                  <a:lnTo>
                    <a:pt x="24" y="155"/>
                  </a:lnTo>
                  <a:lnTo>
                    <a:pt x="30" y="143"/>
                  </a:lnTo>
                  <a:lnTo>
                    <a:pt x="36" y="131"/>
                  </a:lnTo>
                  <a:lnTo>
                    <a:pt x="36" y="119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6" y="101"/>
                  </a:lnTo>
                  <a:lnTo>
                    <a:pt x="36" y="89"/>
                  </a:lnTo>
                  <a:lnTo>
                    <a:pt x="30" y="83"/>
                  </a:lnTo>
                  <a:lnTo>
                    <a:pt x="30" y="77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65"/>
                  </a:lnTo>
                  <a:lnTo>
                    <a:pt x="54" y="60"/>
                  </a:lnTo>
                  <a:lnTo>
                    <a:pt x="54" y="54"/>
                  </a:lnTo>
                  <a:lnTo>
                    <a:pt x="60" y="48"/>
                  </a:lnTo>
                  <a:lnTo>
                    <a:pt x="60" y="36"/>
                  </a:lnTo>
                  <a:lnTo>
                    <a:pt x="60" y="30"/>
                  </a:lnTo>
                  <a:lnTo>
                    <a:pt x="66" y="30"/>
                  </a:lnTo>
                  <a:lnTo>
                    <a:pt x="72" y="30"/>
                  </a:lnTo>
                  <a:lnTo>
                    <a:pt x="78" y="24"/>
                  </a:lnTo>
                  <a:lnTo>
                    <a:pt x="90" y="18"/>
                  </a:lnTo>
                  <a:lnTo>
                    <a:pt x="102" y="18"/>
                  </a:lnTo>
                  <a:lnTo>
                    <a:pt x="108" y="12"/>
                  </a:lnTo>
                  <a:lnTo>
                    <a:pt x="114" y="6"/>
                  </a:lnTo>
                  <a:lnTo>
                    <a:pt x="120" y="0"/>
                  </a:lnTo>
                  <a:lnTo>
                    <a:pt x="120" y="6"/>
                  </a:lnTo>
                  <a:lnTo>
                    <a:pt x="120" y="12"/>
                  </a:lnTo>
                  <a:lnTo>
                    <a:pt x="120" y="24"/>
                  </a:lnTo>
                  <a:lnTo>
                    <a:pt x="126" y="30"/>
                  </a:lnTo>
                  <a:lnTo>
                    <a:pt x="126" y="42"/>
                  </a:lnTo>
                  <a:lnTo>
                    <a:pt x="132" y="48"/>
                  </a:lnTo>
                  <a:lnTo>
                    <a:pt x="138" y="54"/>
                  </a:lnTo>
                  <a:lnTo>
                    <a:pt x="144" y="60"/>
                  </a:lnTo>
                  <a:lnTo>
                    <a:pt x="138" y="60"/>
                  </a:lnTo>
                  <a:lnTo>
                    <a:pt x="132" y="60"/>
                  </a:lnTo>
                  <a:lnTo>
                    <a:pt x="126" y="65"/>
                  </a:lnTo>
                  <a:lnTo>
                    <a:pt x="126" y="71"/>
                  </a:lnTo>
                  <a:lnTo>
                    <a:pt x="126" y="77"/>
                  </a:lnTo>
                  <a:lnTo>
                    <a:pt x="126" y="8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3" name="Freeform 196"/>
            <p:cNvSpPr>
              <a:spLocks/>
            </p:cNvSpPr>
            <p:nvPr/>
          </p:nvSpPr>
          <p:spPr bwMode="auto">
            <a:xfrm>
              <a:off x="5131" y="1523"/>
              <a:ext cx="84" cy="173"/>
            </a:xfrm>
            <a:custGeom>
              <a:avLst/>
              <a:gdLst>
                <a:gd name="T0" fmla="*/ 48 w 84"/>
                <a:gd name="T1" fmla="*/ 173 h 173"/>
                <a:gd name="T2" fmla="*/ 42 w 84"/>
                <a:gd name="T3" fmla="*/ 167 h 173"/>
                <a:gd name="T4" fmla="*/ 30 w 84"/>
                <a:gd name="T5" fmla="*/ 167 h 173"/>
                <a:gd name="T6" fmla="*/ 24 w 84"/>
                <a:gd name="T7" fmla="*/ 167 h 173"/>
                <a:gd name="T8" fmla="*/ 30 w 84"/>
                <a:gd name="T9" fmla="*/ 161 h 173"/>
                <a:gd name="T10" fmla="*/ 30 w 84"/>
                <a:gd name="T11" fmla="*/ 155 h 173"/>
                <a:gd name="T12" fmla="*/ 42 w 84"/>
                <a:gd name="T13" fmla="*/ 155 h 173"/>
                <a:gd name="T14" fmla="*/ 48 w 84"/>
                <a:gd name="T15" fmla="*/ 149 h 173"/>
                <a:gd name="T16" fmla="*/ 54 w 84"/>
                <a:gd name="T17" fmla="*/ 143 h 173"/>
                <a:gd name="T18" fmla="*/ 54 w 84"/>
                <a:gd name="T19" fmla="*/ 143 h 173"/>
                <a:gd name="T20" fmla="*/ 54 w 84"/>
                <a:gd name="T21" fmla="*/ 137 h 173"/>
                <a:gd name="T22" fmla="*/ 48 w 84"/>
                <a:gd name="T23" fmla="*/ 137 h 173"/>
                <a:gd name="T24" fmla="*/ 48 w 84"/>
                <a:gd name="T25" fmla="*/ 131 h 173"/>
                <a:gd name="T26" fmla="*/ 36 w 84"/>
                <a:gd name="T27" fmla="*/ 131 h 173"/>
                <a:gd name="T28" fmla="*/ 30 w 84"/>
                <a:gd name="T29" fmla="*/ 137 h 173"/>
                <a:gd name="T30" fmla="*/ 30 w 84"/>
                <a:gd name="T31" fmla="*/ 143 h 173"/>
                <a:gd name="T32" fmla="*/ 30 w 84"/>
                <a:gd name="T33" fmla="*/ 149 h 173"/>
                <a:gd name="T34" fmla="*/ 24 w 84"/>
                <a:gd name="T35" fmla="*/ 149 h 173"/>
                <a:gd name="T36" fmla="*/ 18 w 84"/>
                <a:gd name="T37" fmla="*/ 149 h 173"/>
                <a:gd name="T38" fmla="*/ 18 w 84"/>
                <a:gd name="T39" fmla="*/ 149 h 173"/>
                <a:gd name="T40" fmla="*/ 18 w 84"/>
                <a:gd name="T41" fmla="*/ 143 h 173"/>
                <a:gd name="T42" fmla="*/ 18 w 84"/>
                <a:gd name="T43" fmla="*/ 137 h 173"/>
                <a:gd name="T44" fmla="*/ 24 w 84"/>
                <a:gd name="T45" fmla="*/ 131 h 173"/>
                <a:gd name="T46" fmla="*/ 24 w 84"/>
                <a:gd name="T47" fmla="*/ 125 h 173"/>
                <a:gd name="T48" fmla="*/ 30 w 84"/>
                <a:gd name="T49" fmla="*/ 125 h 173"/>
                <a:gd name="T50" fmla="*/ 30 w 84"/>
                <a:gd name="T51" fmla="*/ 119 h 173"/>
                <a:gd name="T52" fmla="*/ 24 w 84"/>
                <a:gd name="T53" fmla="*/ 119 h 173"/>
                <a:gd name="T54" fmla="*/ 24 w 84"/>
                <a:gd name="T55" fmla="*/ 113 h 173"/>
                <a:gd name="T56" fmla="*/ 12 w 84"/>
                <a:gd name="T57" fmla="*/ 113 h 173"/>
                <a:gd name="T58" fmla="*/ 12 w 84"/>
                <a:gd name="T59" fmla="*/ 113 h 173"/>
                <a:gd name="T60" fmla="*/ 6 w 84"/>
                <a:gd name="T61" fmla="*/ 113 h 173"/>
                <a:gd name="T62" fmla="*/ 6 w 84"/>
                <a:gd name="T63" fmla="*/ 113 h 173"/>
                <a:gd name="T64" fmla="*/ 0 w 84"/>
                <a:gd name="T65" fmla="*/ 101 h 173"/>
                <a:gd name="T66" fmla="*/ 6 w 84"/>
                <a:gd name="T67" fmla="*/ 65 h 173"/>
                <a:gd name="T68" fmla="*/ 30 w 84"/>
                <a:gd name="T69" fmla="*/ 36 h 173"/>
                <a:gd name="T70" fmla="*/ 60 w 84"/>
                <a:gd name="T71" fmla="*/ 12 h 173"/>
                <a:gd name="T72" fmla="*/ 72 w 84"/>
                <a:gd name="T73" fmla="*/ 6 h 173"/>
                <a:gd name="T74" fmla="*/ 78 w 84"/>
                <a:gd name="T75" fmla="*/ 6 h 173"/>
                <a:gd name="T76" fmla="*/ 84 w 84"/>
                <a:gd name="T77" fmla="*/ 0 h 173"/>
                <a:gd name="T78" fmla="*/ 84 w 84"/>
                <a:gd name="T79" fmla="*/ 0 h 173"/>
                <a:gd name="T80" fmla="*/ 78 w 84"/>
                <a:gd name="T81" fmla="*/ 12 h 173"/>
                <a:gd name="T82" fmla="*/ 72 w 84"/>
                <a:gd name="T83" fmla="*/ 30 h 173"/>
                <a:gd name="T84" fmla="*/ 72 w 84"/>
                <a:gd name="T85" fmla="*/ 48 h 173"/>
                <a:gd name="T86" fmla="*/ 72 w 84"/>
                <a:gd name="T87" fmla="*/ 65 h 173"/>
                <a:gd name="T88" fmla="*/ 78 w 84"/>
                <a:gd name="T89" fmla="*/ 83 h 173"/>
                <a:gd name="T90" fmla="*/ 84 w 84"/>
                <a:gd name="T91" fmla="*/ 101 h 173"/>
                <a:gd name="T92" fmla="*/ 84 w 84"/>
                <a:gd name="T93" fmla="*/ 113 h 173"/>
                <a:gd name="T94" fmla="*/ 84 w 84"/>
                <a:gd name="T95" fmla="*/ 131 h 173"/>
                <a:gd name="T96" fmla="*/ 72 w 84"/>
                <a:gd name="T97" fmla="*/ 155 h 173"/>
                <a:gd name="T98" fmla="*/ 60 w 84"/>
                <a:gd name="T99" fmla="*/ 167 h 17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4"/>
                <a:gd name="T151" fmla="*/ 0 h 173"/>
                <a:gd name="T152" fmla="*/ 84 w 84"/>
                <a:gd name="T153" fmla="*/ 173 h 17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4" h="173">
                  <a:moveTo>
                    <a:pt x="48" y="173"/>
                  </a:moveTo>
                  <a:lnTo>
                    <a:pt x="48" y="173"/>
                  </a:lnTo>
                  <a:lnTo>
                    <a:pt x="42" y="167"/>
                  </a:lnTo>
                  <a:lnTo>
                    <a:pt x="36" y="167"/>
                  </a:lnTo>
                  <a:lnTo>
                    <a:pt x="30" y="167"/>
                  </a:lnTo>
                  <a:lnTo>
                    <a:pt x="24" y="167"/>
                  </a:lnTo>
                  <a:lnTo>
                    <a:pt x="24" y="161"/>
                  </a:lnTo>
                  <a:lnTo>
                    <a:pt x="30" y="161"/>
                  </a:lnTo>
                  <a:lnTo>
                    <a:pt x="30" y="155"/>
                  </a:lnTo>
                  <a:lnTo>
                    <a:pt x="36" y="155"/>
                  </a:lnTo>
                  <a:lnTo>
                    <a:pt x="42" y="155"/>
                  </a:lnTo>
                  <a:lnTo>
                    <a:pt x="48" y="149"/>
                  </a:lnTo>
                  <a:lnTo>
                    <a:pt x="54" y="149"/>
                  </a:lnTo>
                  <a:lnTo>
                    <a:pt x="54" y="143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8" y="131"/>
                  </a:lnTo>
                  <a:lnTo>
                    <a:pt x="42" y="131"/>
                  </a:lnTo>
                  <a:lnTo>
                    <a:pt x="36" y="131"/>
                  </a:lnTo>
                  <a:lnTo>
                    <a:pt x="30" y="137"/>
                  </a:lnTo>
                  <a:lnTo>
                    <a:pt x="30" y="143"/>
                  </a:lnTo>
                  <a:lnTo>
                    <a:pt x="30" y="149"/>
                  </a:lnTo>
                  <a:lnTo>
                    <a:pt x="24" y="149"/>
                  </a:lnTo>
                  <a:lnTo>
                    <a:pt x="18" y="155"/>
                  </a:lnTo>
                  <a:lnTo>
                    <a:pt x="18" y="149"/>
                  </a:lnTo>
                  <a:lnTo>
                    <a:pt x="12" y="149"/>
                  </a:lnTo>
                  <a:lnTo>
                    <a:pt x="18" y="143"/>
                  </a:lnTo>
                  <a:lnTo>
                    <a:pt x="18" y="137"/>
                  </a:lnTo>
                  <a:lnTo>
                    <a:pt x="24" y="131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30" y="119"/>
                  </a:lnTo>
                  <a:lnTo>
                    <a:pt x="24" y="119"/>
                  </a:lnTo>
                  <a:lnTo>
                    <a:pt x="24" y="113"/>
                  </a:lnTo>
                  <a:lnTo>
                    <a:pt x="18" y="113"/>
                  </a:lnTo>
                  <a:lnTo>
                    <a:pt x="12" y="113"/>
                  </a:lnTo>
                  <a:lnTo>
                    <a:pt x="6" y="113"/>
                  </a:lnTo>
                  <a:lnTo>
                    <a:pt x="6" y="119"/>
                  </a:lnTo>
                  <a:lnTo>
                    <a:pt x="0" y="101"/>
                  </a:lnTo>
                  <a:lnTo>
                    <a:pt x="0" y="83"/>
                  </a:lnTo>
                  <a:lnTo>
                    <a:pt x="6" y="65"/>
                  </a:lnTo>
                  <a:lnTo>
                    <a:pt x="18" y="54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78" y="12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66" y="42"/>
                  </a:lnTo>
                  <a:lnTo>
                    <a:pt x="72" y="48"/>
                  </a:lnTo>
                  <a:lnTo>
                    <a:pt x="72" y="60"/>
                  </a:lnTo>
                  <a:lnTo>
                    <a:pt x="72" y="65"/>
                  </a:lnTo>
                  <a:lnTo>
                    <a:pt x="78" y="77"/>
                  </a:lnTo>
                  <a:lnTo>
                    <a:pt x="78" y="83"/>
                  </a:lnTo>
                  <a:lnTo>
                    <a:pt x="84" y="89"/>
                  </a:lnTo>
                  <a:lnTo>
                    <a:pt x="84" y="101"/>
                  </a:lnTo>
                  <a:lnTo>
                    <a:pt x="84" y="107"/>
                  </a:lnTo>
                  <a:lnTo>
                    <a:pt x="84" y="113"/>
                  </a:lnTo>
                  <a:lnTo>
                    <a:pt x="84" y="119"/>
                  </a:lnTo>
                  <a:lnTo>
                    <a:pt x="84" y="131"/>
                  </a:lnTo>
                  <a:lnTo>
                    <a:pt x="78" y="143"/>
                  </a:lnTo>
                  <a:lnTo>
                    <a:pt x="72" y="155"/>
                  </a:lnTo>
                  <a:lnTo>
                    <a:pt x="66" y="161"/>
                  </a:lnTo>
                  <a:lnTo>
                    <a:pt x="60" y="167"/>
                  </a:lnTo>
                  <a:lnTo>
                    <a:pt x="48" y="173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4" name="Freeform 197"/>
            <p:cNvSpPr>
              <a:spLocks/>
            </p:cNvSpPr>
            <p:nvPr/>
          </p:nvSpPr>
          <p:spPr bwMode="auto">
            <a:xfrm>
              <a:off x="4994" y="1606"/>
              <a:ext cx="424" cy="299"/>
            </a:xfrm>
            <a:custGeom>
              <a:avLst/>
              <a:gdLst>
                <a:gd name="T0" fmla="*/ 197 w 424"/>
                <a:gd name="T1" fmla="*/ 252 h 299"/>
                <a:gd name="T2" fmla="*/ 179 w 424"/>
                <a:gd name="T3" fmla="*/ 281 h 299"/>
                <a:gd name="T4" fmla="*/ 173 w 424"/>
                <a:gd name="T5" fmla="*/ 287 h 299"/>
                <a:gd name="T6" fmla="*/ 149 w 424"/>
                <a:gd name="T7" fmla="*/ 252 h 299"/>
                <a:gd name="T8" fmla="*/ 131 w 424"/>
                <a:gd name="T9" fmla="*/ 240 h 299"/>
                <a:gd name="T10" fmla="*/ 120 w 424"/>
                <a:gd name="T11" fmla="*/ 210 h 299"/>
                <a:gd name="T12" fmla="*/ 126 w 424"/>
                <a:gd name="T13" fmla="*/ 162 h 299"/>
                <a:gd name="T14" fmla="*/ 149 w 424"/>
                <a:gd name="T15" fmla="*/ 126 h 299"/>
                <a:gd name="T16" fmla="*/ 149 w 424"/>
                <a:gd name="T17" fmla="*/ 108 h 299"/>
                <a:gd name="T18" fmla="*/ 137 w 424"/>
                <a:gd name="T19" fmla="*/ 126 h 299"/>
                <a:gd name="T20" fmla="*/ 114 w 424"/>
                <a:gd name="T21" fmla="*/ 162 h 299"/>
                <a:gd name="T22" fmla="*/ 72 w 424"/>
                <a:gd name="T23" fmla="*/ 186 h 299"/>
                <a:gd name="T24" fmla="*/ 48 w 424"/>
                <a:gd name="T25" fmla="*/ 180 h 299"/>
                <a:gd name="T26" fmla="*/ 24 w 424"/>
                <a:gd name="T27" fmla="*/ 168 h 299"/>
                <a:gd name="T28" fmla="*/ 12 w 424"/>
                <a:gd name="T29" fmla="*/ 156 h 299"/>
                <a:gd name="T30" fmla="*/ 36 w 424"/>
                <a:gd name="T31" fmla="*/ 144 h 299"/>
                <a:gd name="T32" fmla="*/ 66 w 424"/>
                <a:gd name="T33" fmla="*/ 108 h 299"/>
                <a:gd name="T34" fmla="*/ 108 w 424"/>
                <a:gd name="T35" fmla="*/ 96 h 299"/>
                <a:gd name="T36" fmla="*/ 120 w 424"/>
                <a:gd name="T37" fmla="*/ 96 h 299"/>
                <a:gd name="T38" fmla="*/ 131 w 424"/>
                <a:gd name="T39" fmla="*/ 90 h 299"/>
                <a:gd name="T40" fmla="*/ 126 w 424"/>
                <a:gd name="T41" fmla="*/ 108 h 299"/>
                <a:gd name="T42" fmla="*/ 126 w 424"/>
                <a:gd name="T43" fmla="*/ 114 h 299"/>
                <a:gd name="T44" fmla="*/ 137 w 424"/>
                <a:gd name="T45" fmla="*/ 114 h 299"/>
                <a:gd name="T46" fmla="*/ 143 w 424"/>
                <a:gd name="T47" fmla="*/ 102 h 299"/>
                <a:gd name="T48" fmla="*/ 143 w 424"/>
                <a:gd name="T49" fmla="*/ 90 h 299"/>
                <a:gd name="T50" fmla="*/ 149 w 424"/>
                <a:gd name="T51" fmla="*/ 102 h 299"/>
                <a:gd name="T52" fmla="*/ 167 w 424"/>
                <a:gd name="T53" fmla="*/ 102 h 299"/>
                <a:gd name="T54" fmla="*/ 185 w 424"/>
                <a:gd name="T55" fmla="*/ 102 h 299"/>
                <a:gd name="T56" fmla="*/ 197 w 424"/>
                <a:gd name="T57" fmla="*/ 90 h 299"/>
                <a:gd name="T58" fmla="*/ 215 w 424"/>
                <a:gd name="T59" fmla="*/ 90 h 299"/>
                <a:gd name="T60" fmla="*/ 227 w 424"/>
                <a:gd name="T61" fmla="*/ 66 h 299"/>
                <a:gd name="T62" fmla="*/ 263 w 424"/>
                <a:gd name="T63" fmla="*/ 12 h 299"/>
                <a:gd name="T64" fmla="*/ 311 w 424"/>
                <a:gd name="T65" fmla="*/ 0 h 299"/>
                <a:gd name="T66" fmla="*/ 340 w 424"/>
                <a:gd name="T67" fmla="*/ 6 h 299"/>
                <a:gd name="T68" fmla="*/ 376 w 424"/>
                <a:gd name="T69" fmla="*/ 18 h 299"/>
                <a:gd name="T70" fmla="*/ 406 w 424"/>
                <a:gd name="T71" fmla="*/ 24 h 299"/>
                <a:gd name="T72" fmla="*/ 418 w 424"/>
                <a:gd name="T73" fmla="*/ 30 h 299"/>
                <a:gd name="T74" fmla="*/ 376 w 424"/>
                <a:gd name="T75" fmla="*/ 84 h 299"/>
                <a:gd name="T76" fmla="*/ 335 w 424"/>
                <a:gd name="T77" fmla="*/ 108 h 299"/>
                <a:gd name="T78" fmla="*/ 287 w 424"/>
                <a:gd name="T79" fmla="*/ 126 h 299"/>
                <a:gd name="T80" fmla="*/ 251 w 424"/>
                <a:gd name="T81" fmla="*/ 114 h 299"/>
                <a:gd name="T82" fmla="*/ 221 w 424"/>
                <a:gd name="T83" fmla="*/ 102 h 299"/>
                <a:gd name="T84" fmla="*/ 209 w 424"/>
                <a:gd name="T85" fmla="*/ 96 h 299"/>
                <a:gd name="T86" fmla="*/ 191 w 424"/>
                <a:gd name="T87" fmla="*/ 102 h 299"/>
                <a:gd name="T88" fmla="*/ 185 w 424"/>
                <a:gd name="T89" fmla="*/ 108 h 299"/>
                <a:gd name="T90" fmla="*/ 203 w 424"/>
                <a:gd name="T91" fmla="*/ 108 h 299"/>
                <a:gd name="T92" fmla="*/ 227 w 424"/>
                <a:gd name="T93" fmla="*/ 108 h 299"/>
                <a:gd name="T94" fmla="*/ 257 w 424"/>
                <a:gd name="T95" fmla="*/ 114 h 299"/>
                <a:gd name="T96" fmla="*/ 299 w 424"/>
                <a:gd name="T97" fmla="*/ 156 h 299"/>
                <a:gd name="T98" fmla="*/ 317 w 424"/>
                <a:gd name="T99" fmla="*/ 210 h 299"/>
                <a:gd name="T100" fmla="*/ 305 w 424"/>
                <a:gd name="T101" fmla="*/ 222 h 299"/>
                <a:gd name="T102" fmla="*/ 257 w 424"/>
                <a:gd name="T103" fmla="*/ 204 h 299"/>
                <a:gd name="T104" fmla="*/ 221 w 424"/>
                <a:gd name="T105" fmla="*/ 198 h 299"/>
                <a:gd name="T106" fmla="*/ 197 w 424"/>
                <a:gd name="T107" fmla="*/ 168 h 299"/>
                <a:gd name="T108" fmla="*/ 185 w 424"/>
                <a:gd name="T109" fmla="*/ 126 h 299"/>
                <a:gd name="T110" fmla="*/ 167 w 424"/>
                <a:gd name="T111" fmla="*/ 108 h 299"/>
                <a:gd name="T112" fmla="*/ 155 w 424"/>
                <a:gd name="T113" fmla="*/ 108 h 299"/>
                <a:gd name="T114" fmla="*/ 161 w 424"/>
                <a:gd name="T115" fmla="*/ 126 h 299"/>
                <a:gd name="T116" fmla="*/ 191 w 424"/>
                <a:gd name="T117" fmla="*/ 156 h 29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24"/>
                <a:gd name="T178" fmla="*/ 0 h 299"/>
                <a:gd name="T179" fmla="*/ 424 w 424"/>
                <a:gd name="T180" fmla="*/ 299 h 29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24" h="299">
                  <a:moveTo>
                    <a:pt x="203" y="174"/>
                  </a:moveTo>
                  <a:lnTo>
                    <a:pt x="203" y="198"/>
                  </a:lnTo>
                  <a:lnTo>
                    <a:pt x="203" y="222"/>
                  </a:lnTo>
                  <a:lnTo>
                    <a:pt x="203" y="240"/>
                  </a:lnTo>
                  <a:lnTo>
                    <a:pt x="197" y="252"/>
                  </a:lnTo>
                  <a:lnTo>
                    <a:pt x="191" y="258"/>
                  </a:lnTo>
                  <a:lnTo>
                    <a:pt x="191" y="264"/>
                  </a:lnTo>
                  <a:lnTo>
                    <a:pt x="185" y="269"/>
                  </a:lnTo>
                  <a:lnTo>
                    <a:pt x="179" y="275"/>
                  </a:lnTo>
                  <a:lnTo>
                    <a:pt x="179" y="281"/>
                  </a:lnTo>
                  <a:lnTo>
                    <a:pt x="179" y="287"/>
                  </a:lnTo>
                  <a:lnTo>
                    <a:pt x="173" y="293"/>
                  </a:lnTo>
                  <a:lnTo>
                    <a:pt x="173" y="299"/>
                  </a:lnTo>
                  <a:lnTo>
                    <a:pt x="173" y="293"/>
                  </a:lnTo>
                  <a:lnTo>
                    <a:pt x="173" y="287"/>
                  </a:lnTo>
                  <a:lnTo>
                    <a:pt x="167" y="281"/>
                  </a:lnTo>
                  <a:lnTo>
                    <a:pt x="161" y="275"/>
                  </a:lnTo>
                  <a:lnTo>
                    <a:pt x="161" y="264"/>
                  </a:lnTo>
                  <a:lnTo>
                    <a:pt x="155" y="258"/>
                  </a:lnTo>
                  <a:lnTo>
                    <a:pt x="149" y="252"/>
                  </a:lnTo>
                  <a:lnTo>
                    <a:pt x="143" y="246"/>
                  </a:lnTo>
                  <a:lnTo>
                    <a:pt x="137" y="246"/>
                  </a:lnTo>
                  <a:lnTo>
                    <a:pt x="137" y="240"/>
                  </a:lnTo>
                  <a:lnTo>
                    <a:pt x="131" y="240"/>
                  </a:lnTo>
                  <a:lnTo>
                    <a:pt x="131" y="234"/>
                  </a:lnTo>
                  <a:lnTo>
                    <a:pt x="126" y="234"/>
                  </a:lnTo>
                  <a:lnTo>
                    <a:pt x="126" y="228"/>
                  </a:lnTo>
                  <a:lnTo>
                    <a:pt x="120" y="210"/>
                  </a:lnTo>
                  <a:lnTo>
                    <a:pt x="120" y="198"/>
                  </a:lnTo>
                  <a:lnTo>
                    <a:pt x="120" y="180"/>
                  </a:lnTo>
                  <a:lnTo>
                    <a:pt x="120" y="168"/>
                  </a:lnTo>
                  <a:lnTo>
                    <a:pt x="126" y="168"/>
                  </a:lnTo>
                  <a:lnTo>
                    <a:pt x="126" y="162"/>
                  </a:lnTo>
                  <a:lnTo>
                    <a:pt x="131" y="156"/>
                  </a:lnTo>
                  <a:lnTo>
                    <a:pt x="131" y="150"/>
                  </a:lnTo>
                  <a:lnTo>
                    <a:pt x="137" y="144"/>
                  </a:lnTo>
                  <a:lnTo>
                    <a:pt x="143" y="138"/>
                  </a:lnTo>
                  <a:lnTo>
                    <a:pt x="149" y="126"/>
                  </a:lnTo>
                  <a:lnTo>
                    <a:pt x="149" y="120"/>
                  </a:lnTo>
                  <a:lnTo>
                    <a:pt x="149" y="114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43" y="120"/>
                  </a:lnTo>
                  <a:lnTo>
                    <a:pt x="137" y="126"/>
                  </a:lnTo>
                  <a:lnTo>
                    <a:pt x="137" y="132"/>
                  </a:lnTo>
                  <a:lnTo>
                    <a:pt x="131" y="138"/>
                  </a:lnTo>
                  <a:lnTo>
                    <a:pt x="131" y="144"/>
                  </a:lnTo>
                  <a:lnTo>
                    <a:pt x="126" y="156"/>
                  </a:lnTo>
                  <a:lnTo>
                    <a:pt x="114" y="162"/>
                  </a:lnTo>
                  <a:lnTo>
                    <a:pt x="108" y="168"/>
                  </a:lnTo>
                  <a:lnTo>
                    <a:pt x="96" y="174"/>
                  </a:lnTo>
                  <a:lnTo>
                    <a:pt x="90" y="180"/>
                  </a:lnTo>
                  <a:lnTo>
                    <a:pt x="78" y="180"/>
                  </a:lnTo>
                  <a:lnTo>
                    <a:pt x="72" y="186"/>
                  </a:lnTo>
                  <a:lnTo>
                    <a:pt x="60" y="186"/>
                  </a:lnTo>
                  <a:lnTo>
                    <a:pt x="60" y="180"/>
                  </a:lnTo>
                  <a:lnTo>
                    <a:pt x="54" y="180"/>
                  </a:lnTo>
                  <a:lnTo>
                    <a:pt x="48" y="180"/>
                  </a:lnTo>
                  <a:lnTo>
                    <a:pt x="42" y="180"/>
                  </a:lnTo>
                  <a:lnTo>
                    <a:pt x="36" y="180"/>
                  </a:lnTo>
                  <a:lnTo>
                    <a:pt x="30" y="174"/>
                  </a:lnTo>
                  <a:lnTo>
                    <a:pt x="24" y="168"/>
                  </a:lnTo>
                  <a:lnTo>
                    <a:pt x="18" y="168"/>
                  </a:lnTo>
                  <a:lnTo>
                    <a:pt x="6" y="162"/>
                  </a:lnTo>
                  <a:lnTo>
                    <a:pt x="0" y="162"/>
                  </a:lnTo>
                  <a:lnTo>
                    <a:pt x="6" y="156"/>
                  </a:lnTo>
                  <a:lnTo>
                    <a:pt x="12" y="156"/>
                  </a:lnTo>
                  <a:lnTo>
                    <a:pt x="18" y="156"/>
                  </a:lnTo>
                  <a:lnTo>
                    <a:pt x="24" y="156"/>
                  </a:lnTo>
                  <a:lnTo>
                    <a:pt x="30" y="150"/>
                  </a:lnTo>
                  <a:lnTo>
                    <a:pt x="36" y="144"/>
                  </a:lnTo>
                  <a:lnTo>
                    <a:pt x="42" y="138"/>
                  </a:lnTo>
                  <a:lnTo>
                    <a:pt x="42" y="132"/>
                  </a:lnTo>
                  <a:lnTo>
                    <a:pt x="48" y="120"/>
                  </a:lnTo>
                  <a:lnTo>
                    <a:pt x="60" y="114"/>
                  </a:lnTo>
                  <a:lnTo>
                    <a:pt x="66" y="108"/>
                  </a:lnTo>
                  <a:lnTo>
                    <a:pt x="78" y="102"/>
                  </a:lnTo>
                  <a:lnTo>
                    <a:pt x="84" y="96"/>
                  </a:lnTo>
                  <a:lnTo>
                    <a:pt x="96" y="96"/>
                  </a:lnTo>
                  <a:lnTo>
                    <a:pt x="108" y="96"/>
                  </a:lnTo>
                  <a:lnTo>
                    <a:pt x="114" y="96"/>
                  </a:lnTo>
                  <a:lnTo>
                    <a:pt x="120" y="96"/>
                  </a:lnTo>
                  <a:lnTo>
                    <a:pt x="126" y="96"/>
                  </a:lnTo>
                  <a:lnTo>
                    <a:pt x="126" y="90"/>
                  </a:lnTo>
                  <a:lnTo>
                    <a:pt x="131" y="90"/>
                  </a:lnTo>
                  <a:lnTo>
                    <a:pt x="131" y="96"/>
                  </a:lnTo>
                  <a:lnTo>
                    <a:pt x="126" y="102"/>
                  </a:lnTo>
                  <a:lnTo>
                    <a:pt x="126" y="108"/>
                  </a:lnTo>
                  <a:lnTo>
                    <a:pt x="126" y="114"/>
                  </a:lnTo>
                  <a:lnTo>
                    <a:pt x="131" y="114"/>
                  </a:lnTo>
                  <a:lnTo>
                    <a:pt x="137" y="114"/>
                  </a:lnTo>
                  <a:lnTo>
                    <a:pt x="143" y="114"/>
                  </a:lnTo>
                  <a:lnTo>
                    <a:pt x="143" y="108"/>
                  </a:lnTo>
                  <a:lnTo>
                    <a:pt x="143" y="102"/>
                  </a:lnTo>
                  <a:lnTo>
                    <a:pt x="143" y="96"/>
                  </a:lnTo>
                  <a:lnTo>
                    <a:pt x="143" y="90"/>
                  </a:lnTo>
                  <a:lnTo>
                    <a:pt x="143" y="96"/>
                  </a:lnTo>
                  <a:lnTo>
                    <a:pt x="149" y="96"/>
                  </a:lnTo>
                  <a:lnTo>
                    <a:pt x="149" y="102"/>
                  </a:lnTo>
                  <a:lnTo>
                    <a:pt x="155" y="102"/>
                  </a:lnTo>
                  <a:lnTo>
                    <a:pt x="161" y="102"/>
                  </a:lnTo>
                  <a:lnTo>
                    <a:pt x="167" y="102"/>
                  </a:lnTo>
                  <a:lnTo>
                    <a:pt x="167" y="108"/>
                  </a:lnTo>
                  <a:lnTo>
                    <a:pt x="173" y="108"/>
                  </a:lnTo>
                  <a:lnTo>
                    <a:pt x="179" y="108"/>
                  </a:lnTo>
                  <a:lnTo>
                    <a:pt x="179" y="102"/>
                  </a:lnTo>
                  <a:lnTo>
                    <a:pt x="185" y="102"/>
                  </a:lnTo>
                  <a:lnTo>
                    <a:pt x="185" y="96"/>
                  </a:lnTo>
                  <a:lnTo>
                    <a:pt x="191" y="96"/>
                  </a:lnTo>
                  <a:lnTo>
                    <a:pt x="191" y="90"/>
                  </a:lnTo>
                  <a:lnTo>
                    <a:pt x="197" y="90"/>
                  </a:lnTo>
                  <a:lnTo>
                    <a:pt x="203" y="90"/>
                  </a:lnTo>
                  <a:lnTo>
                    <a:pt x="209" y="90"/>
                  </a:lnTo>
                  <a:lnTo>
                    <a:pt x="215" y="90"/>
                  </a:lnTo>
                  <a:lnTo>
                    <a:pt x="215" y="84"/>
                  </a:lnTo>
                  <a:lnTo>
                    <a:pt x="221" y="84"/>
                  </a:lnTo>
                  <a:lnTo>
                    <a:pt x="221" y="78"/>
                  </a:lnTo>
                  <a:lnTo>
                    <a:pt x="227" y="72"/>
                  </a:lnTo>
                  <a:lnTo>
                    <a:pt x="227" y="66"/>
                  </a:lnTo>
                  <a:lnTo>
                    <a:pt x="227" y="60"/>
                  </a:lnTo>
                  <a:lnTo>
                    <a:pt x="233" y="48"/>
                  </a:lnTo>
                  <a:lnTo>
                    <a:pt x="239" y="30"/>
                  </a:lnTo>
                  <a:lnTo>
                    <a:pt x="251" y="18"/>
                  </a:lnTo>
                  <a:lnTo>
                    <a:pt x="263" y="12"/>
                  </a:lnTo>
                  <a:lnTo>
                    <a:pt x="275" y="6"/>
                  </a:lnTo>
                  <a:lnTo>
                    <a:pt x="287" y="6"/>
                  </a:lnTo>
                  <a:lnTo>
                    <a:pt x="299" y="0"/>
                  </a:lnTo>
                  <a:lnTo>
                    <a:pt x="305" y="0"/>
                  </a:lnTo>
                  <a:lnTo>
                    <a:pt x="311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29" y="6"/>
                  </a:lnTo>
                  <a:lnTo>
                    <a:pt x="335" y="6"/>
                  </a:lnTo>
                  <a:lnTo>
                    <a:pt x="340" y="6"/>
                  </a:lnTo>
                  <a:lnTo>
                    <a:pt x="346" y="6"/>
                  </a:lnTo>
                  <a:lnTo>
                    <a:pt x="352" y="12"/>
                  </a:lnTo>
                  <a:lnTo>
                    <a:pt x="364" y="12"/>
                  </a:lnTo>
                  <a:lnTo>
                    <a:pt x="370" y="18"/>
                  </a:lnTo>
                  <a:lnTo>
                    <a:pt x="376" y="18"/>
                  </a:lnTo>
                  <a:lnTo>
                    <a:pt x="382" y="24"/>
                  </a:lnTo>
                  <a:lnTo>
                    <a:pt x="388" y="24"/>
                  </a:lnTo>
                  <a:lnTo>
                    <a:pt x="394" y="24"/>
                  </a:lnTo>
                  <a:lnTo>
                    <a:pt x="400" y="24"/>
                  </a:lnTo>
                  <a:lnTo>
                    <a:pt x="406" y="24"/>
                  </a:lnTo>
                  <a:lnTo>
                    <a:pt x="412" y="24"/>
                  </a:lnTo>
                  <a:lnTo>
                    <a:pt x="424" y="24"/>
                  </a:lnTo>
                  <a:lnTo>
                    <a:pt x="418" y="30"/>
                  </a:lnTo>
                  <a:lnTo>
                    <a:pt x="412" y="42"/>
                  </a:lnTo>
                  <a:lnTo>
                    <a:pt x="400" y="48"/>
                  </a:lnTo>
                  <a:lnTo>
                    <a:pt x="394" y="60"/>
                  </a:lnTo>
                  <a:lnTo>
                    <a:pt x="382" y="72"/>
                  </a:lnTo>
                  <a:lnTo>
                    <a:pt x="376" y="84"/>
                  </a:lnTo>
                  <a:lnTo>
                    <a:pt x="364" y="96"/>
                  </a:lnTo>
                  <a:lnTo>
                    <a:pt x="352" y="102"/>
                  </a:lnTo>
                  <a:lnTo>
                    <a:pt x="346" y="108"/>
                  </a:lnTo>
                  <a:lnTo>
                    <a:pt x="340" y="108"/>
                  </a:lnTo>
                  <a:lnTo>
                    <a:pt x="335" y="108"/>
                  </a:lnTo>
                  <a:lnTo>
                    <a:pt x="323" y="114"/>
                  </a:lnTo>
                  <a:lnTo>
                    <a:pt x="317" y="114"/>
                  </a:lnTo>
                  <a:lnTo>
                    <a:pt x="305" y="120"/>
                  </a:lnTo>
                  <a:lnTo>
                    <a:pt x="299" y="120"/>
                  </a:lnTo>
                  <a:lnTo>
                    <a:pt x="287" y="126"/>
                  </a:lnTo>
                  <a:lnTo>
                    <a:pt x="281" y="126"/>
                  </a:lnTo>
                  <a:lnTo>
                    <a:pt x="275" y="126"/>
                  </a:lnTo>
                  <a:lnTo>
                    <a:pt x="263" y="120"/>
                  </a:lnTo>
                  <a:lnTo>
                    <a:pt x="257" y="120"/>
                  </a:lnTo>
                  <a:lnTo>
                    <a:pt x="251" y="114"/>
                  </a:lnTo>
                  <a:lnTo>
                    <a:pt x="239" y="114"/>
                  </a:lnTo>
                  <a:lnTo>
                    <a:pt x="233" y="108"/>
                  </a:lnTo>
                  <a:lnTo>
                    <a:pt x="227" y="108"/>
                  </a:lnTo>
                  <a:lnTo>
                    <a:pt x="221" y="102"/>
                  </a:lnTo>
                  <a:lnTo>
                    <a:pt x="215" y="102"/>
                  </a:lnTo>
                  <a:lnTo>
                    <a:pt x="215" y="96"/>
                  </a:lnTo>
                  <a:lnTo>
                    <a:pt x="209" y="96"/>
                  </a:lnTo>
                  <a:lnTo>
                    <a:pt x="203" y="96"/>
                  </a:lnTo>
                  <a:lnTo>
                    <a:pt x="197" y="96"/>
                  </a:lnTo>
                  <a:lnTo>
                    <a:pt x="197" y="102"/>
                  </a:lnTo>
                  <a:lnTo>
                    <a:pt x="191" y="102"/>
                  </a:lnTo>
                  <a:lnTo>
                    <a:pt x="185" y="102"/>
                  </a:lnTo>
                  <a:lnTo>
                    <a:pt x="185" y="108"/>
                  </a:lnTo>
                  <a:lnTo>
                    <a:pt x="191" y="108"/>
                  </a:lnTo>
                  <a:lnTo>
                    <a:pt x="197" y="108"/>
                  </a:lnTo>
                  <a:lnTo>
                    <a:pt x="203" y="108"/>
                  </a:lnTo>
                  <a:lnTo>
                    <a:pt x="209" y="108"/>
                  </a:lnTo>
                  <a:lnTo>
                    <a:pt x="215" y="108"/>
                  </a:lnTo>
                  <a:lnTo>
                    <a:pt x="221" y="108"/>
                  </a:lnTo>
                  <a:lnTo>
                    <a:pt x="227" y="108"/>
                  </a:lnTo>
                  <a:lnTo>
                    <a:pt x="233" y="108"/>
                  </a:lnTo>
                  <a:lnTo>
                    <a:pt x="239" y="108"/>
                  </a:lnTo>
                  <a:lnTo>
                    <a:pt x="251" y="114"/>
                  </a:lnTo>
                  <a:lnTo>
                    <a:pt x="257" y="114"/>
                  </a:lnTo>
                  <a:lnTo>
                    <a:pt x="269" y="120"/>
                  </a:lnTo>
                  <a:lnTo>
                    <a:pt x="281" y="126"/>
                  </a:lnTo>
                  <a:lnTo>
                    <a:pt x="287" y="138"/>
                  </a:lnTo>
                  <a:lnTo>
                    <a:pt x="293" y="144"/>
                  </a:lnTo>
                  <a:lnTo>
                    <a:pt x="299" y="156"/>
                  </a:lnTo>
                  <a:lnTo>
                    <a:pt x="305" y="168"/>
                  </a:lnTo>
                  <a:lnTo>
                    <a:pt x="311" y="174"/>
                  </a:lnTo>
                  <a:lnTo>
                    <a:pt x="317" y="192"/>
                  </a:lnTo>
                  <a:lnTo>
                    <a:pt x="317" y="204"/>
                  </a:lnTo>
                  <a:lnTo>
                    <a:pt x="317" y="210"/>
                  </a:lnTo>
                  <a:lnTo>
                    <a:pt x="317" y="216"/>
                  </a:lnTo>
                  <a:lnTo>
                    <a:pt x="317" y="228"/>
                  </a:lnTo>
                  <a:lnTo>
                    <a:pt x="317" y="234"/>
                  </a:lnTo>
                  <a:lnTo>
                    <a:pt x="311" y="228"/>
                  </a:lnTo>
                  <a:lnTo>
                    <a:pt x="305" y="222"/>
                  </a:lnTo>
                  <a:lnTo>
                    <a:pt x="293" y="216"/>
                  </a:lnTo>
                  <a:lnTo>
                    <a:pt x="287" y="216"/>
                  </a:lnTo>
                  <a:lnTo>
                    <a:pt x="275" y="210"/>
                  </a:lnTo>
                  <a:lnTo>
                    <a:pt x="263" y="204"/>
                  </a:lnTo>
                  <a:lnTo>
                    <a:pt x="257" y="204"/>
                  </a:lnTo>
                  <a:lnTo>
                    <a:pt x="245" y="204"/>
                  </a:lnTo>
                  <a:lnTo>
                    <a:pt x="239" y="204"/>
                  </a:lnTo>
                  <a:lnTo>
                    <a:pt x="233" y="198"/>
                  </a:lnTo>
                  <a:lnTo>
                    <a:pt x="227" y="198"/>
                  </a:lnTo>
                  <a:lnTo>
                    <a:pt x="221" y="198"/>
                  </a:lnTo>
                  <a:lnTo>
                    <a:pt x="215" y="192"/>
                  </a:lnTo>
                  <a:lnTo>
                    <a:pt x="209" y="192"/>
                  </a:lnTo>
                  <a:lnTo>
                    <a:pt x="203" y="180"/>
                  </a:lnTo>
                  <a:lnTo>
                    <a:pt x="203" y="174"/>
                  </a:lnTo>
                  <a:lnTo>
                    <a:pt x="197" y="168"/>
                  </a:lnTo>
                  <a:lnTo>
                    <a:pt x="191" y="156"/>
                  </a:lnTo>
                  <a:lnTo>
                    <a:pt x="191" y="144"/>
                  </a:lnTo>
                  <a:lnTo>
                    <a:pt x="191" y="132"/>
                  </a:lnTo>
                  <a:lnTo>
                    <a:pt x="185" y="126"/>
                  </a:lnTo>
                  <a:lnTo>
                    <a:pt x="185" y="120"/>
                  </a:lnTo>
                  <a:lnTo>
                    <a:pt x="179" y="120"/>
                  </a:lnTo>
                  <a:lnTo>
                    <a:pt x="179" y="114"/>
                  </a:lnTo>
                  <a:lnTo>
                    <a:pt x="173" y="114"/>
                  </a:lnTo>
                  <a:lnTo>
                    <a:pt x="167" y="108"/>
                  </a:lnTo>
                  <a:lnTo>
                    <a:pt x="161" y="108"/>
                  </a:lnTo>
                  <a:lnTo>
                    <a:pt x="155" y="108"/>
                  </a:lnTo>
                  <a:lnTo>
                    <a:pt x="155" y="114"/>
                  </a:lnTo>
                  <a:lnTo>
                    <a:pt x="155" y="120"/>
                  </a:lnTo>
                  <a:lnTo>
                    <a:pt x="161" y="120"/>
                  </a:lnTo>
                  <a:lnTo>
                    <a:pt x="161" y="126"/>
                  </a:lnTo>
                  <a:lnTo>
                    <a:pt x="167" y="126"/>
                  </a:lnTo>
                  <a:lnTo>
                    <a:pt x="173" y="132"/>
                  </a:lnTo>
                  <a:lnTo>
                    <a:pt x="179" y="138"/>
                  </a:lnTo>
                  <a:lnTo>
                    <a:pt x="185" y="150"/>
                  </a:lnTo>
                  <a:lnTo>
                    <a:pt x="191" y="156"/>
                  </a:lnTo>
                  <a:lnTo>
                    <a:pt x="197" y="168"/>
                  </a:lnTo>
                  <a:lnTo>
                    <a:pt x="203" y="174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5" name="Freeform 198"/>
            <p:cNvSpPr>
              <a:spLocks/>
            </p:cNvSpPr>
            <p:nvPr/>
          </p:nvSpPr>
          <p:spPr bwMode="auto">
            <a:xfrm>
              <a:off x="5000" y="1565"/>
              <a:ext cx="125" cy="125"/>
            </a:xfrm>
            <a:custGeom>
              <a:avLst/>
              <a:gdLst>
                <a:gd name="T0" fmla="*/ 96 w 125"/>
                <a:gd name="T1" fmla="*/ 125 h 125"/>
                <a:gd name="T2" fmla="*/ 102 w 125"/>
                <a:gd name="T3" fmla="*/ 119 h 125"/>
                <a:gd name="T4" fmla="*/ 108 w 125"/>
                <a:gd name="T5" fmla="*/ 113 h 125"/>
                <a:gd name="T6" fmla="*/ 114 w 125"/>
                <a:gd name="T7" fmla="*/ 119 h 125"/>
                <a:gd name="T8" fmla="*/ 120 w 125"/>
                <a:gd name="T9" fmla="*/ 119 h 125"/>
                <a:gd name="T10" fmla="*/ 120 w 125"/>
                <a:gd name="T11" fmla="*/ 119 h 125"/>
                <a:gd name="T12" fmla="*/ 125 w 125"/>
                <a:gd name="T13" fmla="*/ 119 h 125"/>
                <a:gd name="T14" fmla="*/ 125 w 125"/>
                <a:gd name="T15" fmla="*/ 119 h 125"/>
                <a:gd name="T16" fmla="*/ 125 w 125"/>
                <a:gd name="T17" fmla="*/ 119 h 125"/>
                <a:gd name="T18" fmla="*/ 120 w 125"/>
                <a:gd name="T19" fmla="*/ 113 h 125"/>
                <a:gd name="T20" fmla="*/ 120 w 125"/>
                <a:gd name="T21" fmla="*/ 113 h 125"/>
                <a:gd name="T22" fmla="*/ 114 w 125"/>
                <a:gd name="T23" fmla="*/ 113 h 125"/>
                <a:gd name="T24" fmla="*/ 108 w 125"/>
                <a:gd name="T25" fmla="*/ 107 h 125"/>
                <a:gd name="T26" fmla="*/ 108 w 125"/>
                <a:gd name="T27" fmla="*/ 101 h 125"/>
                <a:gd name="T28" fmla="*/ 108 w 125"/>
                <a:gd name="T29" fmla="*/ 95 h 125"/>
                <a:gd name="T30" fmla="*/ 108 w 125"/>
                <a:gd name="T31" fmla="*/ 95 h 125"/>
                <a:gd name="T32" fmla="*/ 114 w 125"/>
                <a:gd name="T33" fmla="*/ 95 h 125"/>
                <a:gd name="T34" fmla="*/ 114 w 125"/>
                <a:gd name="T35" fmla="*/ 89 h 125"/>
                <a:gd name="T36" fmla="*/ 120 w 125"/>
                <a:gd name="T37" fmla="*/ 77 h 125"/>
                <a:gd name="T38" fmla="*/ 120 w 125"/>
                <a:gd name="T39" fmla="*/ 53 h 125"/>
                <a:gd name="T40" fmla="*/ 102 w 125"/>
                <a:gd name="T41" fmla="*/ 29 h 125"/>
                <a:gd name="T42" fmla="*/ 72 w 125"/>
                <a:gd name="T43" fmla="*/ 18 h 125"/>
                <a:gd name="T44" fmla="*/ 48 w 125"/>
                <a:gd name="T45" fmla="*/ 12 h 125"/>
                <a:gd name="T46" fmla="*/ 30 w 125"/>
                <a:gd name="T47" fmla="*/ 12 h 125"/>
                <a:gd name="T48" fmla="*/ 18 w 125"/>
                <a:gd name="T49" fmla="*/ 6 h 125"/>
                <a:gd name="T50" fmla="*/ 6 w 125"/>
                <a:gd name="T51" fmla="*/ 0 h 125"/>
                <a:gd name="T52" fmla="*/ 6 w 125"/>
                <a:gd name="T53" fmla="*/ 6 h 125"/>
                <a:gd name="T54" fmla="*/ 12 w 125"/>
                <a:gd name="T55" fmla="*/ 23 h 125"/>
                <a:gd name="T56" fmla="*/ 18 w 125"/>
                <a:gd name="T57" fmla="*/ 41 h 125"/>
                <a:gd name="T58" fmla="*/ 24 w 125"/>
                <a:gd name="T59" fmla="*/ 53 h 125"/>
                <a:gd name="T60" fmla="*/ 30 w 125"/>
                <a:gd name="T61" fmla="*/ 71 h 125"/>
                <a:gd name="T62" fmla="*/ 36 w 125"/>
                <a:gd name="T63" fmla="*/ 89 h 125"/>
                <a:gd name="T64" fmla="*/ 54 w 125"/>
                <a:gd name="T65" fmla="*/ 113 h 125"/>
                <a:gd name="T66" fmla="*/ 78 w 125"/>
                <a:gd name="T67" fmla="*/ 125 h 1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5"/>
                <a:gd name="T103" fmla="*/ 0 h 125"/>
                <a:gd name="T104" fmla="*/ 125 w 125"/>
                <a:gd name="T105" fmla="*/ 125 h 12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5" h="125">
                  <a:moveTo>
                    <a:pt x="96" y="125"/>
                  </a:moveTo>
                  <a:lnTo>
                    <a:pt x="96" y="125"/>
                  </a:lnTo>
                  <a:lnTo>
                    <a:pt x="102" y="119"/>
                  </a:lnTo>
                  <a:lnTo>
                    <a:pt x="108" y="113"/>
                  </a:lnTo>
                  <a:lnTo>
                    <a:pt x="114" y="113"/>
                  </a:lnTo>
                  <a:lnTo>
                    <a:pt x="114" y="119"/>
                  </a:lnTo>
                  <a:lnTo>
                    <a:pt x="120" y="119"/>
                  </a:lnTo>
                  <a:lnTo>
                    <a:pt x="125" y="119"/>
                  </a:lnTo>
                  <a:lnTo>
                    <a:pt x="125" y="113"/>
                  </a:lnTo>
                  <a:lnTo>
                    <a:pt x="120" y="113"/>
                  </a:lnTo>
                  <a:lnTo>
                    <a:pt x="114" y="113"/>
                  </a:lnTo>
                  <a:lnTo>
                    <a:pt x="108" y="113"/>
                  </a:lnTo>
                  <a:lnTo>
                    <a:pt x="108" y="107"/>
                  </a:lnTo>
                  <a:lnTo>
                    <a:pt x="108" y="101"/>
                  </a:lnTo>
                  <a:lnTo>
                    <a:pt x="108" y="95"/>
                  </a:lnTo>
                  <a:lnTo>
                    <a:pt x="114" y="95"/>
                  </a:lnTo>
                  <a:lnTo>
                    <a:pt x="114" y="89"/>
                  </a:lnTo>
                  <a:lnTo>
                    <a:pt x="120" y="89"/>
                  </a:lnTo>
                  <a:lnTo>
                    <a:pt x="120" y="77"/>
                  </a:lnTo>
                  <a:lnTo>
                    <a:pt x="120" y="65"/>
                  </a:lnTo>
                  <a:lnTo>
                    <a:pt x="120" y="53"/>
                  </a:lnTo>
                  <a:lnTo>
                    <a:pt x="114" y="41"/>
                  </a:lnTo>
                  <a:lnTo>
                    <a:pt x="102" y="29"/>
                  </a:lnTo>
                  <a:lnTo>
                    <a:pt x="90" y="23"/>
                  </a:lnTo>
                  <a:lnTo>
                    <a:pt x="72" y="18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23"/>
                  </a:lnTo>
                  <a:lnTo>
                    <a:pt x="18" y="29"/>
                  </a:lnTo>
                  <a:lnTo>
                    <a:pt x="18" y="41"/>
                  </a:lnTo>
                  <a:lnTo>
                    <a:pt x="24" y="47"/>
                  </a:lnTo>
                  <a:lnTo>
                    <a:pt x="24" y="53"/>
                  </a:lnTo>
                  <a:lnTo>
                    <a:pt x="24" y="65"/>
                  </a:lnTo>
                  <a:lnTo>
                    <a:pt x="30" y="71"/>
                  </a:lnTo>
                  <a:lnTo>
                    <a:pt x="30" y="83"/>
                  </a:lnTo>
                  <a:lnTo>
                    <a:pt x="36" y="89"/>
                  </a:lnTo>
                  <a:lnTo>
                    <a:pt x="42" y="101"/>
                  </a:lnTo>
                  <a:lnTo>
                    <a:pt x="54" y="113"/>
                  </a:lnTo>
                  <a:lnTo>
                    <a:pt x="66" y="119"/>
                  </a:lnTo>
                  <a:lnTo>
                    <a:pt x="78" y="125"/>
                  </a:lnTo>
                  <a:lnTo>
                    <a:pt x="96" y="125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6" name="Freeform 199"/>
            <p:cNvSpPr>
              <a:spLocks/>
            </p:cNvSpPr>
            <p:nvPr/>
          </p:nvSpPr>
          <p:spPr bwMode="auto">
            <a:xfrm>
              <a:off x="5137" y="1642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6 w 12"/>
                <a:gd name="T9" fmla="*/ 0 h 12"/>
                <a:gd name="T10" fmla="*/ 12 w 12"/>
                <a:gd name="T11" fmla="*/ 0 h 12"/>
                <a:gd name="T12" fmla="*/ 12 w 12"/>
                <a:gd name="T13" fmla="*/ 0 h 12"/>
                <a:gd name="T14" fmla="*/ 12 w 12"/>
                <a:gd name="T15" fmla="*/ 0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12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6 w 12"/>
                <a:gd name="T29" fmla="*/ 12 h 12"/>
                <a:gd name="T30" fmla="*/ 0 w 12"/>
                <a:gd name="T31" fmla="*/ 6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7" name="Freeform 200"/>
            <p:cNvSpPr>
              <a:spLocks/>
            </p:cNvSpPr>
            <p:nvPr/>
          </p:nvSpPr>
          <p:spPr bwMode="auto">
            <a:xfrm>
              <a:off x="5167" y="166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12 w 12"/>
                <a:gd name="T9" fmla="*/ 0 h 12"/>
                <a:gd name="T10" fmla="*/ 12 w 12"/>
                <a:gd name="T11" fmla="*/ 6 h 12"/>
                <a:gd name="T12" fmla="*/ 12 w 12"/>
                <a:gd name="T13" fmla="*/ 6 h 12"/>
                <a:gd name="T14" fmla="*/ 12 w 12"/>
                <a:gd name="T15" fmla="*/ 12 h 12"/>
                <a:gd name="T16" fmla="*/ 12 w 12"/>
                <a:gd name="T17" fmla="*/ 12 h 12"/>
                <a:gd name="T18" fmla="*/ 6 w 12"/>
                <a:gd name="T19" fmla="*/ 12 h 12"/>
                <a:gd name="T20" fmla="*/ 6 w 12"/>
                <a:gd name="T21" fmla="*/ 12 h 12"/>
                <a:gd name="T22" fmla="*/ 0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6 h 12"/>
                <a:gd name="T32" fmla="*/ 0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8" name="Freeform 201"/>
            <p:cNvSpPr>
              <a:spLocks/>
            </p:cNvSpPr>
            <p:nvPr/>
          </p:nvSpPr>
          <p:spPr bwMode="auto">
            <a:xfrm>
              <a:off x="5131" y="1678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6 w 18"/>
                <a:gd name="T3" fmla="*/ 0 h 12"/>
                <a:gd name="T4" fmla="*/ 6 w 18"/>
                <a:gd name="T5" fmla="*/ 0 h 12"/>
                <a:gd name="T6" fmla="*/ 12 w 18"/>
                <a:gd name="T7" fmla="*/ 0 h 12"/>
                <a:gd name="T8" fmla="*/ 12 w 18"/>
                <a:gd name="T9" fmla="*/ 0 h 12"/>
                <a:gd name="T10" fmla="*/ 18 w 18"/>
                <a:gd name="T11" fmla="*/ 0 h 12"/>
                <a:gd name="T12" fmla="*/ 18 w 18"/>
                <a:gd name="T13" fmla="*/ 6 h 12"/>
                <a:gd name="T14" fmla="*/ 12 w 18"/>
                <a:gd name="T15" fmla="*/ 6 h 12"/>
                <a:gd name="T16" fmla="*/ 12 w 18"/>
                <a:gd name="T17" fmla="*/ 12 h 12"/>
                <a:gd name="T18" fmla="*/ 12 w 18"/>
                <a:gd name="T19" fmla="*/ 12 h 12"/>
                <a:gd name="T20" fmla="*/ 6 w 18"/>
                <a:gd name="T21" fmla="*/ 12 h 12"/>
                <a:gd name="T22" fmla="*/ 6 w 18"/>
                <a:gd name="T23" fmla="*/ 12 h 12"/>
                <a:gd name="T24" fmla="*/ 6 w 18"/>
                <a:gd name="T25" fmla="*/ 12 h 12"/>
                <a:gd name="T26" fmla="*/ 0 w 18"/>
                <a:gd name="T27" fmla="*/ 6 h 12"/>
                <a:gd name="T28" fmla="*/ 0 w 18"/>
                <a:gd name="T29" fmla="*/ 6 h 12"/>
                <a:gd name="T30" fmla="*/ 0 w 18"/>
                <a:gd name="T31" fmla="*/ 0 h 12"/>
                <a:gd name="T32" fmla="*/ 0 w 18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9" name="Freeform 202"/>
            <p:cNvSpPr>
              <a:spLocks/>
            </p:cNvSpPr>
            <p:nvPr/>
          </p:nvSpPr>
          <p:spPr bwMode="auto">
            <a:xfrm>
              <a:off x="5108" y="1660"/>
              <a:ext cx="17" cy="12"/>
            </a:xfrm>
            <a:custGeom>
              <a:avLst/>
              <a:gdLst>
                <a:gd name="T0" fmla="*/ 6 w 17"/>
                <a:gd name="T1" fmla="*/ 0 h 12"/>
                <a:gd name="T2" fmla="*/ 6 w 17"/>
                <a:gd name="T3" fmla="*/ 0 h 12"/>
                <a:gd name="T4" fmla="*/ 0 w 17"/>
                <a:gd name="T5" fmla="*/ 6 h 12"/>
                <a:gd name="T6" fmla="*/ 0 w 17"/>
                <a:gd name="T7" fmla="*/ 6 h 12"/>
                <a:gd name="T8" fmla="*/ 6 w 17"/>
                <a:gd name="T9" fmla="*/ 12 h 12"/>
                <a:gd name="T10" fmla="*/ 6 w 17"/>
                <a:gd name="T11" fmla="*/ 12 h 12"/>
                <a:gd name="T12" fmla="*/ 12 w 17"/>
                <a:gd name="T13" fmla="*/ 12 h 12"/>
                <a:gd name="T14" fmla="*/ 12 w 17"/>
                <a:gd name="T15" fmla="*/ 12 h 12"/>
                <a:gd name="T16" fmla="*/ 17 w 17"/>
                <a:gd name="T17" fmla="*/ 12 h 12"/>
                <a:gd name="T18" fmla="*/ 17 w 17"/>
                <a:gd name="T19" fmla="*/ 12 h 12"/>
                <a:gd name="T20" fmla="*/ 17 w 17"/>
                <a:gd name="T21" fmla="*/ 6 h 12"/>
                <a:gd name="T22" fmla="*/ 17 w 17"/>
                <a:gd name="T23" fmla="*/ 6 h 12"/>
                <a:gd name="T24" fmla="*/ 17 w 17"/>
                <a:gd name="T25" fmla="*/ 0 h 12"/>
                <a:gd name="T26" fmla="*/ 12 w 17"/>
                <a:gd name="T27" fmla="*/ 0 h 12"/>
                <a:gd name="T28" fmla="*/ 12 w 17"/>
                <a:gd name="T29" fmla="*/ 0 h 12"/>
                <a:gd name="T30" fmla="*/ 6 w 17"/>
                <a:gd name="T31" fmla="*/ 0 h 12"/>
                <a:gd name="T32" fmla="*/ 6 w 17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2"/>
                <a:gd name="T53" fmla="*/ 17 w 17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2">
                  <a:moveTo>
                    <a:pt x="6" y="0"/>
                  </a:move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0" name="Freeform 203"/>
            <p:cNvSpPr>
              <a:spLocks/>
            </p:cNvSpPr>
            <p:nvPr/>
          </p:nvSpPr>
          <p:spPr bwMode="auto">
            <a:xfrm>
              <a:off x="5102" y="1684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6 w 12"/>
                <a:gd name="T9" fmla="*/ 0 h 12"/>
                <a:gd name="T10" fmla="*/ 6 w 12"/>
                <a:gd name="T11" fmla="*/ 0 h 12"/>
                <a:gd name="T12" fmla="*/ 12 w 12"/>
                <a:gd name="T13" fmla="*/ 0 h 12"/>
                <a:gd name="T14" fmla="*/ 12 w 12"/>
                <a:gd name="T15" fmla="*/ 6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12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6 w 12"/>
                <a:gd name="T29" fmla="*/ 12 h 12"/>
                <a:gd name="T30" fmla="*/ 0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1" name="Freeform 204"/>
            <p:cNvSpPr>
              <a:spLocks/>
            </p:cNvSpPr>
            <p:nvPr/>
          </p:nvSpPr>
          <p:spPr bwMode="auto">
            <a:xfrm>
              <a:off x="5125" y="1708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12 h 12"/>
                <a:gd name="T4" fmla="*/ 0 w 12"/>
                <a:gd name="T5" fmla="*/ 12 h 12"/>
                <a:gd name="T6" fmla="*/ 0 w 12"/>
                <a:gd name="T7" fmla="*/ 6 h 12"/>
                <a:gd name="T8" fmla="*/ 0 w 12"/>
                <a:gd name="T9" fmla="*/ 6 h 12"/>
                <a:gd name="T10" fmla="*/ 0 w 12"/>
                <a:gd name="T11" fmla="*/ 0 h 12"/>
                <a:gd name="T12" fmla="*/ 0 w 12"/>
                <a:gd name="T13" fmla="*/ 0 h 12"/>
                <a:gd name="T14" fmla="*/ 6 w 12"/>
                <a:gd name="T15" fmla="*/ 0 h 12"/>
                <a:gd name="T16" fmla="*/ 6 w 12"/>
                <a:gd name="T17" fmla="*/ 0 h 12"/>
                <a:gd name="T18" fmla="*/ 6 w 12"/>
                <a:gd name="T19" fmla="*/ 0 h 12"/>
                <a:gd name="T20" fmla="*/ 6 w 12"/>
                <a:gd name="T21" fmla="*/ 0 h 12"/>
                <a:gd name="T22" fmla="*/ 6 w 12"/>
                <a:gd name="T23" fmla="*/ 0 h 12"/>
                <a:gd name="T24" fmla="*/ 12 w 12"/>
                <a:gd name="T25" fmla="*/ 6 h 12"/>
                <a:gd name="T26" fmla="*/ 6 w 12"/>
                <a:gd name="T27" fmla="*/ 6 h 12"/>
                <a:gd name="T28" fmla="*/ 6 w 12"/>
                <a:gd name="T29" fmla="*/ 12 h 12"/>
                <a:gd name="T30" fmla="*/ 6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2" name="Freeform 205"/>
            <p:cNvSpPr>
              <a:spLocks/>
            </p:cNvSpPr>
            <p:nvPr/>
          </p:nvSpPr>
          <p:spPr bwMode="auto">
            <a:xfrm>
              <a:off x="5143" y="1690"/>
              <a:ext cx="12" cy="18"/>
            </a:xfrm>
            <a:custGeom>
              <a:avLst/>
              <a:gdLst>
                <a:gd name="T0" fmla="*/ 0 w 12"/>
                <a:gd name="T1" fmla="*/ 12 h 18"/>
                <a:gd name="T2" fmla="*/ 0 w 12"/>
                <a:gd name="T3" fmla="*/ 6 h 18"/>
                <a:gd name="T4" fmla="*/ 0 w 12"/>
                <a:gd name="T5" fmla="*/ 6 h 18"/>
                <a:gd name="T6" fmla="*/ 6 w 12"/>
                <a:gd name="T7" fmla="*/ 0 h 18"/>
                <a:gd name="T8" fmla="*/ 6 w 12"/>
                <a:gd name="T9" fmla="*/ 0 h 18"/>
                <a:gd name="T10" fmla="*/ 12 w 12"/>
                <a:gd name="T11" fmla="*/ 0 h 18"/>
                <a:gd name="T12" fmla="*/ 12 w 12"/>
                <a:gd name="T13" fmla="*/ 6 h 18"/>
                <a:gd name="T14" fmla="*/ 12 w 12"/>
                <a:gd name="T15" fmla="*/ 6 h 18"/>
                <a:gd name="T16" fmla="*/ 12 w 12"/>
                <a:gd name="T17" fmla="*/ 12 h 18"/>
                <a:gd name="T18" fmla="*/ 12 w 12"/>
                <a:gd name="T19" fmla="*/ 12 h 18"/>
                <a:gd name="T20" fmla="*/ 12 w 12"/>
                <a:gd name="T21" fmla="*/ 18 h 18"/>
                <a:gd name="T22" fmla="*/ 6 w 12"/>
                <a:gd name="T23" fmla="*/ 18 h 18"/>
                <a:gd name="T24" fmla="*/ 6 w 12"/>
                <a:gd name="T25" fmla="*/ 18 h 18"/>
                <a:gd name="T26" fmla="*/ 0 w 12"/>
                <a:gd name="T27" fmla="*/ 18 h 18"/>
                <a:gd name="T28" fmla="*/ 0 w 12"/>
                <a:gd name="T29" fmla="*/ 18 h 18"/>
                <a:gd name="T30" fmla="*/ 0 w 12"/>
                <a:gd name="T31" fmla="*/ 12 h 18"/>
                <a:gd name="T32" fmla="*/ 0 w 12"/>
                <a:gd name="T33" fmla="*/ 1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0" y="12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3" name="Freeform 206"/>
            <p:cNvSpPr>
              <a:spLocks/>
            </p:cNvSpPr>
            <p:nvPr/>
          </p:nvSpPr>
          <p:spPr bwMode="auto">
            <a:xfrm>
              <a:off x="5161" y="1696"/>
              <a:ext cx="12" cy="12"/>
            </a:xfrm>
            <a:custGeom>
              <a:avLst/>
              <a:gdLst>
                <a:gd name="T0" fmla="*/ 12 w 12"/>
                <a:gd name="T1" fmla="*/ 0 h 12"/>
                <a:gd name="T2" fmla="*/ 12 w 12"/>
                <a:gd name="T3" fmla="*/ 0 h 12"/>
                <a:gd name="T4" fmla="*/ 12 w 12"/>
                <a:gd name="T5" fmla="*/ 6 h 12"/>
                <a:gd name="T6" fmla="*/ 12 w 12"/>
                <a:gd name="T7" fmla="*/ 6 h 12"/>
                <a:gd name="T8" fmla="*/ 12 w 12"/>
                <a:gd name="T9" fmla="*/ 6 h 12"/>
                <a:gd name="T10" fmla="*/ 12 w 12"/>
                <a:gd name="T11" fmla="*/ 12 h 12"/>
                <a:gd name="T12" fmla="*/ 6 w 12"/>
                <a:gd name="T13" fmla="*/ 12 h 12"/>
                <a:gd name="T14" fmla="*/ 6 w 12"/>
                <a:gd name="T15" fmla="*/ 12 h 12"/>
                <a:gd name="T16" fmla="*/ 0 w 12"/>
                <a:gd name="T17" fmla="*/ 12 h 12"/>
                <a:gd name="T18" fmla="*/ 0 w 12"/>
                <a:gd name="T19" fmla="*/ 12 h 12"/>
                <a:gd name="T20" fmla="*/ 0 w 12"/>
                <a:gd name="T21" fmla="*/ 6 h 12"/>
                <a:gd name="T22" fmla="*/ 0 w 12"/>
                <a:gd name="T23" fmla="*/ 6 h 12"/>
                <a:gd name="T24" fmla="*/ 0 w 12"/>
                <a:gd name="T25" fmla="*/ 6 h 12"/>
                <a:gd name="T26" fmla="*/ 0 w 12"/>
                <a:gd name="T27" fmla="*/ 0 h 12"/>
                <a:gd name="T28" fmla="*/ 0 w 12"/>
                <a:gd name="T29" fmla="*/ 0 h 12"/>
                <a:gd name="T30" fmla="*/ 6 w 12"/>
                <a:gd name="T31" fmla="*/ 0 h 12"/>
                <a:gd name="T32" fmla="*/ 12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12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4" name="Freeform 207"/>
            <p:cNvSpPr>
              <a:spLocks/>
            </p:cNvSpPr>
            <p:nvPr/>
          </p:nvSpPr>
          <p:spPr bwMode="auto">
            <a:xfrm>
              <a:off x="5012" y="1714"/>
              <a:ext cx="108" cy="72"/>
            </a:xfrm>
            <a:custGeom>
              <a:avLst/>
              <a:gdLst>
                <a:gd name="T0" fmla="*/ 108 w 108"/>
                <a:gd name="T1" fmla="*/ 6 h 72"/>
                <a:gd name="T2" fmla="*/ 108 w 108"/>
                <a:gd name="T3" fmla="*/ 6 h 72"/>
                <a:gd name="T4" fmla="*/ 108 w 108"/>
                <a:gd name="T5" fmla="*/ 0 h 72"/>
                <a:gd name="T6" fmla="*/ 102 w 108"/>
                <a:gd name="T7" fmla="*/ 6 h 72"/>
                <a:gd name="T8" fmla="*/ 90 w 108"/>
                <a:gd name="T9" fmla="*/ 6 h 72"/>
                <a:gd name="T10" fmla="*/ 66 w 108"/>
                <a:gd name="T11" fmla="*/ 0 h 72"/>
                <a:gd name="T12" fmla="*/ 48 w 108"/>
                <a:gd name="T13" fmla="*/ 0 h 72"/>
                <a:gd name="T14" fmla="*/ 48 w 108"/>
                <a:gd name="T15" fmla="*/ 0 h 72"/>
                <a:gd name="T16" fmla="*/ 60 w 108"/>
                <a:gd name="T17" fmla="*/ 0 h 72"/>
                <a:gd name="T18" fmla="*/ 78 w 108"/>
                <a:gd name="T19" fmla="*/ 6 h 72"/>
                <a:gd name="T20" fmla="*/ 96 w 108"/>
                <a:gd name="T21" fmla="*/ 12 h 72"/>
                <a:gd name="T22" fmla="*/ 90 w 108"/>
                <a:gd name="T23" fmla="*/ 18 h 72"/>
                <a:gd name="T24" fmla="*/ 84 w 108"/>
                <a:gd name="T25" fmla="*/ 18 h 72"/>
                <a:gd name="T26" fmla="*/ 72 w 108"/>
                <a:gd name="T27" fmla="*/ 24 h 72"/>
                <a:gd name="T28" fmla="*/ 60 w 108"/>
                <a:gd name="T29" fmla="*/ 18 h 72"/>
                <a:gd name="T30" fmla="*/ 42 w 108"/>
                <a:gd name="T31" fmla="*/ 18 h 72"/>
                <a:gd name="T32" fmla="*/ 30 w 108"/>
                <a:gd name="T33" fmla="*/ 18 h 72"/>
                <a:gd name="T34" fmla="*/ 36 w 108"/>
                <a:gd name="T35" fmla="*/ 18 h 72"/>
                <a:gd name="T36" fmla="*/ 48 w 108"/>
                <a:gd name="T37" fmla="*/ 18 h 72"/>
                <a:gd name="T38" fmla="*/ 54 w 108"/>
                <a:gd name="T39" fmla="*/ 24 h 72"/>
                <a:gd name="T40" fmla="*/ 72 w 108"/>
                <a:gd name="T41" fmla="*/ 24 h 72"/>
                <a:gd name="T42" fmla="*/ 72 w 108"/>
                <a:gd name="T43" fmla="*/ 30 h 72"/>
                <a:gd name="T44" fmla="*/ 66 w 108"/>
                <a:gd name="T45" fmla="*/ 30 h 72"/>
                <a:gd name="T46" fmla="*/ 54 w 108"/>
                <a:gd name="T47" fmla="*/ 36 h 72"/>
                <a:gd name="T48" fmla="*/ 48 w 108"/>
                <a:gd name="T49" fmla="*/ 36 h 72"/>
                <a:gd name="T50" fmla="*/ 42 w 108"/>
                <a:gd name="T51" fmla="*/ 36 h 72"/>
                <a:gd name="T52" fmla="*/ 36 w 108"/>
                <a:gd name="T53" fmla="*/ 30 h 72"/>
                <a:gd name="T54" fmla="*/ 24 w 108"/>
                <a:gd name="T55" fmla="*/ 30 h 72"/>
                <a:gd name="T56" fmla="*/ 36 w 108"/>
                <a:gd name="T57" fmla="*/ 36 h 72"/>
                <a:gd name="T58" fmla="*/ 42 w 108"/>
                <a:gd name="T59" fmla="*/ 42 h 72"/>
                <a:gd name="T60" fmla="*/ 24 w 108"/>
                <a:gd name="T61" fmla="*/ 48 h 72"/>
                <a:gd name="T62" fmla="*/ 6 w 108"/>
                <a:gd name="T63" fmla="*/ 48 h 72"/>
                <a:gd name="T64" fmla="*/ 0 w 108"/>
                <a:gd name="T65" fmla="*/ 54 h 72"/>
                <a:gd name="T66" fmla="*/ 12 w 108"/>
                <a:gd name="T67" fmla="*/ 54 h 72"/>
                <a:gd name="T68" fmla="*/ 30 w 108"/>
                <a:gd name="T69" fmla="*/ 48 h 72"/>
                <a:gd name="T70" fmla="*/ 48 w 108"/>
                <a:gd name="T71" fmla="*/ 42 h 72"/>
                <a:gd name="T72" fmla="*/ 48 w 108"/>
                <a:gd name="T73" fmla="*/ 60 h 72"/>
                <a:gd name="T74" fmla="*/ 36 w 108"/>
                <a:gd name="T75" fmla="*/ 72 h 72"/>
                <a:gd name="T76" fmla="*/ 42 w 108"/>
                <a:gd name="T77" fmla="*/ 72 h 72"/>
                <a:gd name="T78" fmla="*/ 54 w 108"/>
                <a:gd name="T79" fmla="*/ 48 h 72"/>
                <a:gd name="T80" fmla="*/ 60 w 108"/>
                <a:gd name="T81" fmla="*/ 42 h 72"/>
                <a:gd name="T82" fmla="*/ 72 w 108"/>
                <a:gd name="T83" fmla="*/ 36 h 72"/>
                <a:gd name="T84" fmla="*/ 78 w 108"/>
                <a:gd name="T85" fmla="*/ 30 h 72"/>
                <a:gd name="T86" fmla="*/ 78 w 108"/>
                <a:gd name="T87" fmla="*/ 60 h 72"/>
                <a:gd name="T88" fmla="*/ 72 w 108"/>
                <a:gd name="T89" fmla="*/ 66 h 72"/>
                <a:gd name="T90" fmla="*/ 78 w 108"/>
                <a:gd name="T91" fmla="*/ 60 h 72"/>
                <a:gd name="T92" fmla="*/ 84 w 108"/>
                <a:gd name="T93" fmla="*/ 30 h 72"/>
                <a:gd name="T94" fmla="*/ 96 w 108"/>
                <a:gd name="T95" fmla="*/ 18 h 72"/>
                <a:gd name="T96" fmla="*/ 102 w 108"/>
                <a:gd name="T97" fmla="*/ 18 h 72"/>
                <a:gd name="T98" fmla="*/ 102 w 108"/>
                <a:gd name="T99" fmla="*/ 24 h 72"/>
                <a:gd name="T100" fmla="*/ 102 w 108"/>
                <a:gd name="T101" fmla="*/ 54 h 72"/>
                <a:gd name="T102" fmla="*/ 108 w 108"/>
                <a:gd name="T103" fmla="*/ 18 h 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8"/>
                <a:gd name="T157" fmla="*/ 0 h 72"/>
                <a:gd name="T158" fmla="*/ 108 w 108"/>
                <a:gd name="T159" fmla="*/ 72 h 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8" h="72">
                  <a:moveTo>
                    <a:pt x="108" y="6"/>
                  </a:moveTo>
                  <a:lnTo>
                    <a:pt x="108" y="6"/>
                  </a:lnTo>
                  <a:lnTo>
                    <a:pt x="108" y="0"/>
                  </a:lnTo>
                  <a:lnTo>
                    <a:pt x="102" y="6"/>
                  </a:lnTo>
                  <a:lnTo>
                    <a:pt x="96" y="6"/>
                  </a:lnTo>
                  <a:lnTo>
                    <a:pt x="90" y="6"/>
                  </a:lnTo>
                  <a:lnTo>
                    <a:pt x="84" y="6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6"/>
                  </a:lnTo>
                  <a:lnTo>
                    <a:pt x="90" y="12"/>
                  </a:lnTo>
                  <a:lnTo>
                    <a:pt x="96" y="12"/>
                  </a:lnTo>
                  <a:lnTo>
                    <a:pt x="96" y="18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78" y="24"/>
                  </a:lnTo>
                  <a:lnTo>
                    <a:pt x="72" y="24"/>
                  </a:lnTo>
                  <a:lnTo>
                    <a:pt x="72" y="18"/>
                  </a:lnTo>
                  <a:lnTo>
                    <a:pt x="66" y="18"/>
                  </a:lnTo>
                  <a:lnTo>
                    <a:pt x="60" y="18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66" y="30"/>
                  </a:lnTo>
                  <a:lnTo>
                    <a:pt x="60" y="30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2" y="54"/>
                  </a:lnTo>
                  <a:lnTo>
                    <a:pt x="18" y="48"/>
                  </a:lnTo>
                  <a:lnTo>
                    <a:pt x="24" y="48"/>
                  </a:lnTo>
                  <a:lnTo>
                    <a:pt x="30" y="48"/>
                  </a:lnTo>
                  <a:lnTo>
                    <a:pt x="36" y="48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60"/>
                  </a:lnTo>
                  <a:lnTo>
                    <a:pt x="42" y="66"/>
                  </a:lnTo>
                  <a:lnTo>
                    <a:pt x="42" y="72"/>
                  </a:lnTo>
                  <a:lnTo>
                    <a:pt x="36" y="72"/>
                  </a:lnTo>
                  <a:lnTo>
                    <a:pt x="42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54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66" y="36"/>
                  </a:lnTo>
                  <a:lnTo>
                    <a:pt x="72" y="36"/>
                  </a:lnTo>
                  <a:lnTo>
                    <a:pt x="78" y="36"/>
                  </a:lnTo>
                  <a:lnTo>
                    <a:pt x="78" y="30"/>
                  </a:lnTo>
                  <a:lnTo>
                    <a:pt x="78" y="42"/>
                  </a:lnTo>
                  <a:lnTo>
                    <a:pt x="78" y="48"/>
                  </a:lnTo>
                  <a:lnTo>
                    <a:pt x="78" y="60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8" y="66"/>
                  </a:lnTo>
                  <a:lnTo>
                    <a:pt x="78" y="60"/>
                  </a:lnTo>
                  <a:lnTo>
                    <a:pt x="84" y="48"/>
                  </a:lnTo>
                  <a:lnTo>
                    <a:pt x="84" y="36"/>
                  </a:lnTo>
                  <a:lnTo>
                    <a:pt x="84" y="30"/>
                  </a:lnTo>
                  <a:lnTo>
                    <a:pt x="90" y="24"/>
                  </a:lnTo>
                  <a:lnTo>
                    <a:pt x="96" y="24"/>
                  </a:lnTo>
                  <a:lnTo>
                    <a:pt x="96" y="18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102" y="36"/>
                  </a:lnTo>
                  <a:lnTo>
                    <a:pt x="102" y="48"/>
                  </a:lnTo>
                  <a:lnTo>
                    <a:pt x="102" y="54"/>
                  </a:lnTo>
                  <a:lnTo>
                    <a:pt x="102" y="42"/>
                  </a:lnTo>
                  <a:lnTo>
                    <a:pt x="108" y="30"/>
                  </a:lnTo>
                  <a:lnTo>
                    <a:pt x="108" y="18"/>
                  </a:lnTo>
                  <a:lnTo>
                    <a:pt x="108" y="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5" name="Freeform 208"/>
            <p:cNvSpPr>
              <a:spLocks/>
            </p:cNvSpPr>
            <p:nvPr/>
          </p:nvSpPr>
          <p:spPr bwMode="auto">
            <a:xfrm>
              <a:off x="5024" y="1583"/>
              <a:ext cx="84" cy="83"/>
            </a:xfrm>
            <a:custGeom>
              <a:avLst/>
              <a:gdLst>
                <a:gd name="T0" fmla="*/ 84 w 84"/>
                <a:gd name="T1" fmla="*/ 77 h 83"/>
                <a:gd name="T2" fmla="*/ 84 w 84"/>
                <a:gd name="T3" fmla="*/ 77 h 83"/>
                <a:gd name="T4" fmla="*/ 84 w 84"/>
                <a:gd name="T5" fmla="*/ 71 h 83"/>
                <a:gd name="T6" fmla="*/ 78 w 84"/>
                <a:gd name="T7" fmla="*/ 65 h 83"/>
                <a:gd name="T8" fmla="*/ 72 w 84"/>
                <a:gd name="T9" fmla="*/ 59 h 83"/>
                <a:gd name="T10" fmla="*/ 72 w 84"/>
                <a:gd name="T11" fmla="*/ 35 h 83"/>
                <a:gd name="T12" fmla="*/ 66 w 84"/>
                <a:gd name="T13" fmla="*/ 29 h 83"/>
                <a:gd name="T14" fmla="*/ 66 w 84"/>
                <a:gd name="T15" fmla="*/ 29 h 83"/>
                <a:gd name="T16" fmla="*/ 66 w 84"/>
                <a:gd name="T17" fmla="*/ 35 h 83"/>
                <a:gd name="T18" fmla="*/ 66 w 84"/>
                <a:gd name="T19" fmla="*/ 53 h 83"/>
                <a:gd name="T20" fmla="*/ 66 w 84"/>
                <a:gd name="T21" fmla="*/ 59 h 83"/>
                <a:gd name="T22" fmla="*/ 60 w 84"/>
                <a:gd name="T23" fmla="*/ 53 h 83"/>
                <a:gd name="T24" fmla="*/ 54 w 84"/>
                <a:gd name="T25" fmla="*/ 53 h 83"/>
                <a:gd name="T26" fmla="*/ 54 w 84"/>
                <a:gd name="T27" fmla="*/ 47 h 83"/>
                <a:gd name="T28" fmla="*/ 48 w 84"/>
                <a:gd name="T29" fmla="*/ 41 h 83"/>
                <a:gd name="T30" fmla="*/ 48 w 84"/>
                <a:gd name="T31" fmla="*/ 23 h 83"/>
                <a:gd name="T32" fmla="*/ 42 w 84"/>
                <a:gd name="T33" fmla="*/ 11 h 83"/>
                <a:gd name="T34" fmla="*/ 42 w 84"/>
                <a:gd name="T35" fmla="*/ 5 h 83"/>
                <a:gd name="T36" fmla="*/ 42 w 84"/>
                <a:gd name="T37" fmla="*/ 0 h 83"/>
                <a:gd name="T38" fmla="*/ 42 w 84"/>
                <a:gd name="T39" fmla="*/ 5 h 83"/>
                <a:gd name="T40" fmla="*/ 42 w 84"/>
                <a:gd name="T41" fmla="*/ 11 h 83"/>
                <a:gd name="T42" fmla="*/ 42 w 84"/>
                <a:gd name="T43" fmla="*/ 17 h 83"/>
                <a:gd name="T44" fmla="*/ 42 w 84"/>
                <a:gd name="T45" fmla="*/ 23 h 83"/>
                <a:gd name="T46" fmla="*/ 42 w 84"/>
                <a:gd name="T47" fmla="*/ 35 h 83"/>
                <a:gd name="T48" fmla="*/ 36 w 84"/>
                <a:gd name="T49" fmla="*/ 35 h 83"/>
                <a:gd name="T50" fmla="*/ 24 w 84"/>
                <a:gd name="T51" fmla="*/ 23 h 83"/>
                <a:gd name="T52" fmla="*/ 12 w 84"/>
                <a:gd name="T53" fmla="*/ 11 h 83"/>
                <a:gd name="T54" fmla="*/ 0 w 84"/>
                <a:gd name="T55" fmla="*/ 0 h 83"/>
                <a:gd name="T56" fmla="*/ 0 w 84"/>
                <a:gd name="T57" fmla="*/ 5 h 83"/>
                <a:gd name="T58" fmla="*/ 6 w 84"/>
                <a:gd name="T59" fmla="*/ 11 h 83"/>
                <a:gd name="T60" fmla="*/ 12 w 84"/>
                <a:gd name="T61" fmla="*/ 17 h 83"/>
                <a:gd name="T62" fmla="*/ 18 w 84"/>
                <a:gd name="T63" fmla="*/ 23 h 83"/>
                <a:gd name="T64" fmla="*/ 18 w 84"/>
                <a:gd name="T65" fmla="*/ 29 h 83"/>
                <a:gd name="T66" fmla="*/ 24 w 84"/>
                <a:gd name="T67" fmla="*/ 35 h 83"/>
                <a:gd name="T68" fmla="*/ 30 w 84"/>
                <a:gd name="T69" fmla="*/ 41 h 83"/>
                <a:gd name="T70" fmla="*/ 36 w 84"/>
                <a:gd name="T71" fmla="*/ 41 h 83"/>
                <a:gd name="T72" fmla="*/ 36 w 84"/>
                <a:gd name="T73" fmla="*/ 47 h 83"/>
                <a:gd name="T74" fmla="*/ 30 w 84"/>
                <a:gd name="T75" fmla="*/ 47 h 83"/>
                <a:gd name="T76" fmla="*/ 24 w 84"/>
                <a:gd name="T77" fmla="*/ 41 h 83"/>
                <a:gd name="T78" fmla="*/ 18 w 84"/>
                <a:gd name="T79" fmla="*/ 41 h 83"/>
                <a:gd name="T80" fmla="*/ 18 w 84"/>
                <a:gd name="T81" fmla="*/ 41 h 83"/>
                <a:gd name="T82" fmla="*/ 12 w 84"/>
                <a:gd name="T83" fmla="*/ 41 h 83"/>
                <a:gd name="T84" fmla="*/ 18 w 84"/>
                <a:gd name="T85" fmla="*/ 47 h 83"/>
                <a:gd name="T86" fmla="*/ 24 w 84"/>
                <a:gd name="T87" fmla="*/ 47 h 83"/>
                <a:gd name="T88" fmla="*/ 36 w 84"/>
                <a:gd name="T89" fmla="*/ 53 h 83"/>
                <a:gd name="T90" fmla="*/ 42 w 84"/>
                <a:gd name="T91" fmla="*/ 53 h 83"/>
                <a:gd name="T92" fmla="*/ 48 w 84"/>
                <a:gd name="T93" fmla="*/ 53 h 83"/>
                <a:gd name="T94" fmla="*/ 54 w 84"/>
                <a:gd name="T95" fmla="*/ 59 h 83"/>
                <a:gd name="T96" fmla="*/ 60 w 84"/>
                <a:gd name="T97" fmla="*/ 59 h 83"/>
                <a:gd name="T98" fmla="*/ 66 w 84"/>
                <a:gd name="T99" fmla="*/ 65 h 83"/>
                <a:gd name="T100" fmla="*/ 66 w 84"/>
                <a:gd name="T101" fmla="*/ 65 h 83"/>
                <a:gd name="T102" fmla="*/ 54 w 84"/>
                <a:gd name="T103" fmla="*/ 71 h 83"/>
                <a:gd name="T104" fmla="*/ 48 w 84"/>
                <a:gd name="T105" fmla="*/ 71 h 83"/>
                <a:gd name="T106" fmla="*/ 42 w 84"/>
                <a:gd name="T107" fmla="*/ 71 h 83"/>
                <a:gd name="T108" fmla="*/ 36 w 84"/>
                <a:gd name="T109" fmla="*/ 71 h 83"/>
                <a:gd name="T110" fmla="*/ 36 w 84"/>
                <a:gd name="T111" fmla="*/ 71 h 83"/>
                <a:gd name="T112" fmla="*/ 42 w 84"/>
                <a:gd name="T113" fmla="*/ 71 h 83"/>
                <a:gd name="T114" fmla="*/ 54 w 84"/>
                <a:gd name="T115" fmla="*/ 77 h 83"/>
                <a:gd name="T116" fmla="*/ 60 w 84"/>
                <a:gd name="T117" fmla="*/ 71 h 83"/>
                <a:gd name="T118" fmla="*/ 72 w 84"/>
                <a:gd name="T119" fmla="*/ 71 h 83"/>
                <a:gd name="T120" fmla="*/ 78 w 84"/>
                <a:gd name="T121" fmla="*/ 71 h 83"/>
                <a:gd name="T122" fmla="*/ 78 w 84"/>
                <a:gd name="T123" fmla="*/ 77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"/>
                <a:gd name="T187" fmla="*/ 0 h 83"/>
                <a:gd name="T188" fmla="*/ 84 w 84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" h="83">
                  <a:moveTo>
                    <a:pt x="84" y="83"/>
                  </a:moveTo>
                  <a:lnTo>
                    <a:pt x="84" y="77"/>
                  </a:lnTo>
                  <a:lnTo>
                    <a:pt x="84" y="71"/>
                  </a:lnTo>
                  <a:lnTo>
                    <a:pt x="78" y="71"/>
                  </a:lnTo>
                  <a:lnTo>
                    <a:pt x="78" y="65"/>
                  </a:lnTo>
                  <a:lnTo>
                    <a:pt x="72" y="59"/>
                  </a:lnTo>
                  <a:lnTo>
                    <a:pt x="72" y="47"/>
                  </a:lnTo>
                  <a:lnTo>
                    <a:pt x="72" y="35"/>
                  </a:lnTo>
                  <a:lnTo>
                    <a:pt x="72" y="29"/>
                  </a:lnTo>
                  <a:lnTo>
                    <a:pt x="66" y="29"/>
                  </a:lnTo>
                  <a:lnTo>
                    <a:pt x="66" y="23"/>
                  </a:lnTo>
                  <a:lnTo>
                    <a:pt x="66" y="29"/>
                  </a:lnTo>
                  <a:lnTo>
                    <a:pt x="66" y="35"/>
                  </a:lnTo>
                  <a:lnTo>
                    <a:pt x="66" y="47"/>
                  </a:lnTo>
                  <a:lnTo>
                    <a:pt x="66" y="53"/>
                  </a:lnTo>
                  <a:lnTo>
                    <a:pt x="66" y="59"/>
                  </a:lnTo>
                  <a:lnTo>
                    <a:pt x="66" y="53"/>
                  </a:lnTo>
                  <a:lnTo>
                    <a:pt x="60" y="53"/>
                  </a:lnTo>
                  <a:lnTo>
                    <a:pt x="54" y="53"/>
                  </a:lnTo>
                  <a:lnTo>
                    <a:pt x="54" y="47"/>
                  </a:lnTo>
                  <a:lnTo>
                    <a:pt x="48" y="47"/>
                  </a:lnTo>
                  <a:lnTo>
                    <a:pt x="48" y="41"/>
                  </a:lnTo>
                  <a:lnTo>
                    <a:pt x="48" y="35"/>
                  </a:lnTo>
                  <a:lnTo>
                    <a:pt x="48" y="23"/>
                  </a:lnTo>
                  <a:lnTo>
                    <a:pt x="42" y="17"/>
                  </a:lnTo>
                  <a:lnTo>
                    <a:pt x="42" y="11"/>
                  </a:lnTo>
                  <a:lnTo>
                    <a:pt x="42" y="5"/>
                  </a:lnTo>
                  <a:lnTo>
                    <a:pt x="42" y="0"/>
                  </a:lnTo>
                  <a:lnTo>
                    <a:pt x="42" y="5"/>
                  </a:lnTo>
                  <a:lnTo>
                    <a:pt x="42" y="11"/>
                  </a:lnTo>
                  <a:lnTo>
                    <a:pt x="42" y="17"/>
                  </a:lnTo>
                  <a:lnTo>
                    <a:pt x="42" y="23"/>
                  </a:lnTo>
                  <a:lnTo>
                    <a:pt x="42" y="29"/>
                  </a:lnTo>
                  <a:lnTo>
                    <a:pt x="42" y="35"/>
                  </a:lnTo>
                  <a:lnTo>
                    <a:pt x="42" y="41"/>
                  </a:lnTo>
                  <a:lnTo>
                    <a:pt x="36" y="35"/>
                  </a:lnTo>
                  <a:lnTo>
                    <a:pt x="30" y="29"/>
                  </a:lnTo>
                  <a:lnTo>
                    <a:pt x="24" y="23"/>
                  </a:lnTo>
                  <a:lnTo>
                    <a:pt x="18" y="17"/>
                  </a:lnTo>
                  <a:lnTo>
                    <a:pt x="12" y="11"/>
                  </a:lnTo>
                  <a:lnTo>
                    <a:pt x="6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6" y="11"/>
                  </a:lnTo>
                  <a:lnTo>
                    <a:pt x="12" y="17"/>
                  </a:lnTo>
                  <a:lnTo>
                    <a:pt x="18" y="23"/>
                  </a:lnTo>
                  <a:lnTo>
                    <a:pt x="18" y="29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30" y="35"/>
                  </a:lnTo>
                  <a:lnTo>
                    <a:pt x="30" y="41"/>
                  </a:lnTo>
                  <a:lnTo>
                    <a:pt x="36" y="41"/>
                  </a:lnTo>
                  <a:lnTo>
                    <a:pt x="36" y="47"/>
                  </a:lnTo>
                  <a:lnTo>
                    <a:pt x="30" y="47"/>
                  </a:lnTo>
                  <a:lnTo>
                    <a:pt x="24" y="41"/>
                  </a:lnTo>
                  <a:lnTo>
                    <a:pt x="18" y="41"/>
                  </a:lnTo>
                  <a:lnTo>
                    <a:pt x="12" y="41"/>
                  </a:lnTo>
                  <a:lnTo>
                    <a:pt x="18" y="47"/>
                  </a:lnTo>
                  <a:lnTo>
                    <a:pt x="24" y="47"/>
                  </a:lnTo>
                  <a:lnTo>
                    <a:pt x="30" y="53"/>
                  </a:lnTo>
                  <a:lnTo>
                    <a:pt x="36" y="53"/>
                  </a:lnTo>
                  <a:lnTo>
                    <a:pt x="42" y="53"/>
                  </a:lnTo>
                  <a:lnTo>
                    <a:pt x="48" y="53"/>
                  </a:lnTo>
                  <a:lnTo>
                    <a:pt x="54" y="53"/>
                  </a:lnTo>
                  <a:lnTo>
                    <a:pt x="54" y="59"/>
                  </a:lnTo>
                  <a:lnTo>
                    <a:pt x="60" y="59"/>
                  </a:lnTo>
                  <a:lnTo>
                    <a:pt x="60" y="65"/>
                  </a:lnTo>
                  <a:lnTo>
                    <a:pt x="66" y="65"/>
                  </a:lnTo>
                  <a:lnTo>
                    <a:pt x="60" y="71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2" y="71"/>
                  </a:lnTo>
                  <a:lnTo>
                    <a:pt x="36" y="71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77"/>
                  </a:lnTo>
                  <a:lnTo>
                    <a:pt x="54" y="77"/>
                  </a:lnTo>
                  <a:lnTo>
                    <a:pt x="60" y="71"/>
                  </a:lnTo>
                  <a:lnTo>
                    <a:pt x="66" y="71"/>
                  </a:lnTo>
                  <a:lnTo>
                    <a:pt x="72" y="71"/>
                  </a:lnTo>
                  <a:lnTo>
                    <a:pt x="78" y="71"/>
                  </a:lnTo>
                  <a:lnTo>
                    <a:pt x="78" y="77"/>
                  </a:lnTo>
                  <a:lnTo>
                    <a:pt x="84" y="83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6" name="Freeform 209"/>
            <p:cNvSpPr>
              <a:spLocks/>
            </p:cNvSpPr>
            <p:nvPr/>
          </p:nvSpPr>
          <p:spPr bwMode="auto">
            <a:xfrm>
              <a:off x="5149" y="1553"/>
              <a:ext cx="54" cy="125"/>
            </a:xfrm>
            <a:custGeom>
              <a:avLst/>
              <a:gdLst>
                <a:gd name="T0" fmla="*/ 6 w 54"/>
                <a:gd name="T1" fmla="*/ 101 h 125"/>
                <a:gd name="T2" fmla="*/ 12 w 54"/>
                <a:gd name="T3" fmla="*/ 95 h 125"/>
                <a:gd name="T4" fmla="*/ 12 w 54"/>
                <a:gd name="T5" fmla="*/ 95 h 125"/>
                <a:gd name="T6" fmla="*/ 18 w 54"/>
                <a:gd name="T7" fmla="*/ 89 h 125"/>
                <a:gd name="T8" fmla="*/ 6 w 54"/>
                <a:gd name="T9" fmla="*/ 71 h 125"/>
                <a:gd name="T10" fmla="*/ 0 w 54"/>
                <a:gd name="T11" fmla="*/ 47 h 125"/>
                <a:gd name="T12" fmla="*/ 6 w 54"/>
                <a:gd name="T13" fmla="*/ 47 h 125"/>
                <a:gd name="T14" fmla="*/ 12 w 54"/>
                <a:gd name="T15" fmla="*/ 71 h 125"/>
                <a:gd name="T16" fmla="*/ 24 w 54"/>
                <a:gd name="T17" fmla="*/ 59 h 125"/>
                <a:gd name="T18" fmla="*/ 24 w 54"/>
                <a:gd name="T19" fmla="*/ 35 h 125"/>
                <a:gd name="T20" fmla="*/ 18 w 54"/>
                <a:gd name="T21" fmla="*/ 12 h 125"/>
                <a:gd name="T22" fmla="*/ 24 w 54"/>
                <a:gd name="T23" fmla="*/ 12 h 125"/>
                <a:gd name="T24" fmla="*/ 24 w 54"/>
                <a:gd name="T25" fmla="*/ 24 h 125"/>
                <a:gd name="T26" fmla="*/ 30 w 54"/>
                <a:gd name="T27" fmla="*/ 24 h 125"/>
                <a:gd name="T28" fmla="*/ 42 w 54"/>
                <a:gd name="T29" fmla="*/ 0 h 125"/>
                <a:gd name="T30" fmla="*/ 42 w 54"/>
                <a:gd name="T31" fmla="*/ 0 h 125"/>
                <a:gd name="T32" fmla="*/ 36 w 54"/>
                <a:gd name="T33" fmla="*/ 18 h 125"/>
                <a:gd name="T34" fmla="*/ 36 w 54"/>
                <a:gd name="T35" fmla="*/ 30 h 125"/>
                <a:gd name="T36" fmla="*/ 48 w 54"/>
                <a:gd name="T37" fmla="*/ 30 h 125"/>
                <a:gd name="T38" fmla="*/ 48 w 54"/>
                <a:gd name="T39" fmla="*/ 30 h 125"/>
                <a:gd name="T40" fmla="*/ 42 w 54"/>
                <a:gd name="T41" fmla="*/ 30 h 125"/>
                <a:gd name="T42" fmla="*/ 36 w 54"/>
                <a:gd name="T43" fmla="*/ 35 h 125"/>
                <a:gd name="T44" fmla="*/ 30 w 54"/>
                <a:gd name="T45" fmla="*/ 41 h 125"/>
                <a:gd name="T46" fmla="*/ 24 w 54"/>
                <a:gd name="T47" fmla="*/ 71 h 125"/>
                <a:gd name="T48" fmla="*/ 30 w 54"/>
                <a:gd name="T49" fmla="*/ 71 h 125"/>
                <a:gd name="T50" fmla="*/ 42 w 54"/>
                <a:gd name="T51" fmla="*/ 71 h 125"/>
                <a:gd name="T52" fmla="*/ 48 w 54"/>
                <a:gd name="T53" fmla="*/ 71 h 125"/>
                <a:gd name="T54" fmla="*/ 54 w 54"/>
                <a:gd name="T55" fmla="*/ 71 h 125"/>
                <a:gd name="T56" fmla="*/ 48 w 54"/>
                <a:gd name="T57" fmla="*/ 71 h 125"/>
                <a:gd name="T58" fmla="*/ 36 w 54"/>
                <a:gd name="T59" fmla="*/ 77 h 125"/>
                <a:gd name="T60" fmla="*/ 24 w 54"/>
                <a:gd name="T61" fmla="*/ 83 h 125"/>
                <a:gd name="T62" fmla="*/ 18 w 54"/>
                <a:gd name="T63" fmla="*/ 95 h 125"/>
                <a:gd name="T64" fmla="*/ 24 w 54"/>
                <a:gd name="T65" fmla="*/ 101 h 125"/>
                <a:gd name="T66" fmla="*/ 30 w 54"/>
                <a:gd name="T67" fmla="*/ 95 h 125"/>
                <a:gd name="T68" fmla="*/ 42 w 54"/>
                <a:gd name="T69" fmla="*/ 95 h 125"/>
                <a:gd name="T70" fmla="*/ 48 w 54"/>
                <a:gd name="T71" fmla="*/ 89 h 125"/>
                <a:gd name="T72" fmla="*/ 54 w 54"/>
                <a:gd name="T73" fmla="*/ 83 h 125"/>
                <a:gd name="T74" fmla="*/ 48 w 54"/>
                <a:gd name="T75" fmla="*/ 95 h 125"/>
                <a:gd name="T76" fmla="*/ 42 w 54"/>
                <a:gd name="T77" fmla="*/ 101 h 125"/>
                <a:gd name="T78" fmla="*/ 36 w 54"/>
                <a:gd name="T79" fmla="*/ 107 h 125"/>
                <a:gd name="T80" fmla="*/ 36 w 54"/>
                <a:gd name="T81" fmla="*/ 107 h 125"/>
                <a:gd name="T82" fmla="*/ 30 w 54"/>
                <a:gd name="T83" fmla="*/ 101 h 125"/>
                <a:gd name="T84" fmla="*/ 18 w 54"/>
                <a:gd name="T85" fmla="*/ 101 h 125"/>
                <a:gd name="T86" fmla="*/ 12 w 54"/>
                <a:gd name="T87" fmla="*/ 113 h 125"/>
                <a:gd name="T88" fmla="*/ 6 w 54"/>
                <a:gd name="T89" fmla="*/ 119 h 125"/>
                <a:gd name="T90" fmla="*/ 6 w 54"/>
                <a:gd name="T91" fmla="*/ 119 h 125"/>
                <a:gd name="T92" fmla="*/ 6 w 54"/>
                <a:gd name="T93" fmla="*/ 107 h 125"/>
                <a:gd name="T94" fmla="*/ 6 w 54"/>
                <a:gd name="T95" fmla="*/ 107 h 12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"/>
                <a:gd name="T145" fmla="*/ 0 h 125"/>
                <a:gd name="T146" fmla="*/ 54 w 54"/>
                <a:gd name="T147" fmla="*/ 125 h 12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" h="125">
                  <a:moveTo>
                    <a:pt x="0" y="107"/>
                  </a:moveTo>
                  <a:lnTo>
                    <a:pt x="6" y="101"/>
                  </a:lnTo>
                  <a:lnTo>
                    <a:pt x="6" y="95"/>
                  </a:lnTo>
                  <a:lnTo>
                    <a:pt x="12" y="95"/>
                  </a:lnTo>
                  <a:lnTo>
                    <a:pt x="18" y="89"/>
                  </a:lnTo>
                  <a:lnTo>
                    <a:pt x="12" y="83"/>
                  </a:lnTo>
                  <a:lnTo>
                    <a:pt x="12" y="77"/>
                  </a:lnTo>
                  <a:lnTo>
                    <a:pt x="6" y="71"/>
                  </a:lnTo>
                  <a:lnTo>
                    <a:pt x="0" y="59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6" y="47"/>
                  </a:lnTo>
                  <a:lnTo>
                    <a:pt x="6" y="53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8" y="71"/>
                  </a:lnTo>
                  <a:lnTo>
                    <a:pt x="18" y="65"/>
                  </a:lnTo>
                  <a:lnTo>
                    <a:pt x="24" y="59"/>
                  </a:lnTo>
                  <a:lnTo>
                    <a:pt x="24" y="47"/>
                  </a:lnTo>
                  <a:lnTo>
                    <a:pt x="24" y="41"/>
                  </a:lnTo>
                  <a:lnTo>
                    <a:pt x="24" y="35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4" y="30"/>
                  </a:lnTo>
                  <a:lnTo>
                    <a:pt x="24" y="35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6" y="6"/>
                  </a:lnTo>
                  <a:lnTo>
                    <a:pt x="42" y="0"/>
                  </a:lnTo>
                  <a:lnTo>
                    <a:pt x="36" y="6"/>
                  </a:lnTo>
                  <a:lnTo>
                    <a:pt x="36" y="18"/>
                  </a:lnTo>
                  <a:lnTo>
                    <a:pt x="30" y="30"/>
                  </a:lnTo>
                  <a:lnTo>
                    <a:pt x="30" y="35"/>
                  </a:lnTo>
                  <a:lnTo>
                    <a:pt x="36" y="30"/>
                  </a:lnTo>
                  <a:lnTo>
                    <a:pt x="42" y="30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42" y="35"/>
                  </a:lnTo>
                  <a:lnTo>
                    <a:pt x="36" y="35"/>
                  </a:lnTo>
                  <a:lnTo>
                    <a:pt x="36" y="41"/>
                  </a:lnTo>
                  <a:lnTo>
                    <a:pt x="30" y="41"/>
                  </a:lnTo>
                  <a:lnTo>
                    <a:pt x="30" y="47"/>
                  </a:lnTo>
                  <a:lnTo>
                    <a:pt x="24" y="59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71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30" y="83"/>
                  </a:lnTo>
                  <a:lnTo>
                    <a:pt x="24" y="83"/>
                  </a:lnTo>
                  <a:lnTo>
                    <a:pt x="18" y="89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24" y="101"/>
                  </a:lnTo>
                  <a:lnTo>
                    <a:pt x="30" y="101"/>
                  </a:lnTo>
                  <a:lnTo>
                    <a:pt x="30" y="95"/>
                  </a:lnTo>
                  <a:lnTo>
                    <a:pt x="36" y="95"/>
                  </a:lnTo>
                  <a:lnTo>
                    <a:pt x="42" y="95"/>
                  </a:lnTo>
                  <a:lnTo>
                    <a:pt x="48" y="95"/>
                  </a:lnTo>
                  <a:lnTo>
                    <a:pt x="48" y="89"/>
                  </a:lnTo>
                  <a:lnTo>
                    <a:pt x="54" y="89"/>
                  </a:lnTo>
                  <a:lnTo>
                    <a:pt x="54" y="83"/>
                  </a:lnTo>
                  <a:lnTo>
                    <a:pt x="54" y="89"/>
                  </a:lnTo>
                  <a:lnTo>
                    <a:pt x="48" y="95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07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0" y="107"/>
                  </a:lnTo>
                  <a:lnTo>
                    <a:pt x="30" y="101"/>
                  </a:lnTo>
                  <a:lnTo>
                    <a:pt x="24" y="101"/>
                  </a:lnTo>
                  <a:lnTo>
                    <a:pt x="18" y="101"/>
                  </a:lnTo>
                  <a:lnTo>
                    <a:pt x="12" y="107"/>
                  </a:lnTo>
                  <a:lnTo>
                    <a:pt x="12" y="113"/>
                  </a:lnTo>
                  <a:lnTo>
                    <a:pt x="12" y="119"/>
                  </a:lnTo>
                  <a:lnTo>
                    <a:pt x="6" y="119"/>
                  </a:lnTo>
                  <a:lnTo>
                    <a:pt x="0" y="125"/>
                  </a:lnTo>
                  <a:lnTo>
                    <a:pt x="6" y="119"/>
                  </a:lnTo>
                  <a:lnTo>
                    <a:pt x="6" y="113"/>
                  </a:lnTo>
                  <a:lnTo>
                    <a:pt x="12" y="113"/>
                  </a:lnTo>
                  <a:lnTo>
                    <a:pt x="6" y="107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7" name="Freeform 210"/>
            <p:cNvSpPr>
              <a:spLocks/>
            </p:cNvSpPr>
            <p:nvPr/>
          </p:nvSpPr>
          <p:spPr bwMode="auto">
            <a:xfrm>
              <a:off x="5137" y="1618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6 w 12"/>
                <a:gd name="T3" fmla="*/ 18 h 18"/>
                <a:gd name="T4" fmla="*/ 6 w 12"/>
                <a:gd name="T5" fmla="*/ 18 h 18"/>
                <a:gd name="T6" fmla="*/ 6 w 12"/>
                <a:gd name="T7" fmla="*/ 18 h 18"/>
                <a:gd name="T8" fmla="*/ 6 w 12"/>
                <a:gd name="T9" fmla="*/ 18 h 18"/>
                <a:gd name="T10" fmla="*/ 0 w 12"/>
                <a:gd name="T11" fmla="*/ 12 h 18"/>
                <a:gd name="T12" fmla="*/ 0 w 12"/>
                <a:gd name="T13" fmla="*/ 12 h 18"/>
                <a:gd name="T14" fmla="*/ 0 w 12"/>
                <a:gd name="T15" fmla="*/ 6 h 18"/>
                <a:gd name="T16" fmla="*/ 0 w 12"/>
                <a:gd name="T17" fmla="*/ 6 h 18"/>
                <a:gd name="T18" fmla="*/ 0 w 12"/>
                <a:gd name="T19" fmla="*/ 0 h 18"/>
                <a:gd name="T20" fmla="*/ 0 w 12"/>
                <a:gd name="T21" fmla="*/ 0 h 18"/>
                <a:gd name="T22" fmla="*/ 6 w 12"/>
                <a:gd name="T23" fmla="*/ 6 h 18"/>
                <a:gd name="T24" fmla="*/ 6 w 12"/>
                <a:gd name="T25" fmla="*/ 6 h 18"/>
                <a:gd name="T26" fmla="*/ 6 w 12"/>
                <a:gd name="T27" fmla="*/ 6 h 18"/>
                <a:gd name="T28" fmla="*/ 6 w 12"/>
                <a:gd name="T29" fmla="*/ 12 h 18"/>
                <a:gd name="T30" fmla="*/ 6 w 12"/>
                <a:gd name="T31" fmla="*/ 12 h 18"/>
                <a:gd name="T32" fmla="*/ 12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18"/>
                  </a:move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8" name="Freeform 211"/>
            <p:cNvSpPr>
              <a:spLocks/>
            </p:cNvSpPr>
            <p:nvPr/>
          </p:nvSpPr>
          <p:spPr bwMode="auto">
            <a:xfrm>
              <a:off x="5209" y="1618"/>
              <a:ext cx="173" cy="102"/>
            </a:xfrm>
            <a:custGeom>
              <a:avLst/>
              <a:gdLst>
                <a:gd name="T0" fmla="*/ 18 w 173"/>
                <a:gd name="T1" fmla="*/ 72 h 102"/>
                <a:gd name="T2" fmla="*/ 36 w 173"/>
                <a:gd name="T3" fmla="*/ 60 h 102"/>
                <a:gd name="T4" fmla="*/ 42 w 173"/>
                <a:gd name="T5" fmla="*/ 36 h 102"/>
                <a:gd name="T6" fmla="*/ 60 w 173"/>
                <a:gd name="T7" fmla="*/ 18 h 102"/>
                <a:gd name="T8" fmla="*/ 72 w 173"/>
                <a:gd name="T9" fmla="*/ 0 h 102"/>
                <a:gd name="T10" fmla="*/ 78 w 173"/>
                <a:gd name="T11" fmla="*/ 0 h 102"/>
                <a:gd name="T12" fmla="*/ 66 w 173"/>
                <a:gd name="T13" fmla="*/ 12 h 102"/>
                <a:gd name="T14" fmla="*/ 54 w 173"/>
                <a:gd name="T15" fmla="*/ 30 h 102"/>
                <a:gd name="T16" fmla="*/ 48 w 173"/>
                <a:gd name="T17" fmla="*/ 48 h 102"/>
                <a:gd name="T18" fmla="*/ 48 w 173"/>
                <a:gd name="T19" fmla="*/ 54 h 102"/>
                <a:gd name="T20" fmla="*/ 60 w 173"/>
                <a:gd name="T21" fmla="*/ 48 h 102"/>
                <a:gd name="T22" fmla="*/ 72 w 173"/>
                <a:gd name="T23" fmla="*/ 36 h 102"/>
                <a:gd name="T24" fmla="*/ 90 w 173"/>
                <a:gd name="T25" fmla="*/ 18 h 102"/>
                <a:gd name="T26" fmla="*/ 114 w 173"/>
                <a:gd name="T27" fmla="*/ 0 h 102"/>
                <a:gd name="T28" fmla="*/ 120 w 173"/>
                <a:gd name="T29" fmla="*/ 0 h 102"/>
                <a:gd name="T30" fmla="*/ 102 w 173"/>
                <a:gd name="T31" fmla="*/ 12 h 102"/>
                <a:gd name="T32" fmla="*/ 84 w 173"/>
                <a:gd name="T33" fmla="*/ 36 h 102"/>
                <a:gd name="T34" fmla="*/ 84 w 173"/>
                <a:gd name="T35" fmla="*/ 42 h 102"/>
                <a:gd name="T36" fmla="*/ 96 w 173"/>
                <a:gd name="T37" fmla="*/ 36 h 102"/>
                <a:gd name="T38" fmla="*/ 108 w 173"/>
                <a:gd name="T39" fmla="*/ 36 h 102"/>
                <a:gd name="T40" fmla="*/ 125 w 173"/>
                <a:gd name="T41" fmla="*/ 24 h 102"/>
                <a:gd name="T42" fmla="*/ 149 w 173"/>
                <a:gd name="T43" fmla="*/ 12 h 102"/>
                <a:gd name="T44" fmla="*/ 155 w 173"/>
                <a:gd name="T45" fmla="*/ 12 h 102"/>
                <a:gd name="T46" fmla="*/ 137 w 173"/>
                <a:gd name="T47" fmla="*/ 18 h 102"/>
                <a:gd name="T48" fmla="*/ 120 w 173"/>
                <a:gd name="T49" fmla="*/ 36 h 102"/>
                <a:gd name="T50" fmla="*/ 137 w 173"/>
                <a:gd name="T51" fmla="*/ 36 h 102"/>
                <a:gd name="T52" fmla="*/ 161 w 173"/>
                <a:gd name="T53" fmla="*/ 30 h 102"/>
                <a:gd name="T54" fmla="*/ 173 w 173"/>
                <a:gd name="T55" fmla="*/ 30 h 102"/>
                <a:gd name="T56" fmla="*/ 155 w 173"/>
                <a:gd name="T57" fmla="*/ 36 h 102"/>
                <a:gd name="T58" fmla="*/ 125 w 173"/>
                <a:gd name="T59" fmla="*/ 42 h 102"/>
                <a:gd name="T60" fmla="*/ 131 w 173"/>
                <a:gd name="T61" fmla="*/ 54 h 102"/>
                <a:gd name="T62" fmla="*/ 149 w 173"/>
                <a:gd name="T63" fmla="*/ 60 h 102"/>
                <a:gd name="T64" fmla="*/ 155 w 173"/>
                <a:gd name="T65" fmla="*/ 66 h 102"/>
                <a:gd name="T66" fmla="*/ 137 w 173"/>
                <a:gd name="T67" fmla="*/ 60 h 102"/>
                <a:gd name="T68" fmla="*/ 114 w 173"/>
                <a:gd name="T69" fmla="*/ 48 h 102"/>
                <a:gd name="T70" fmla="*/ 102 w 173"/>
                <a:gd name="T71" fmla="*/ 48 h 102"/>
                <a:gd name="T72" fmla="*/ 84 w 173"/>
                <a:gd name="T73" fmla="*/ 48 h 102"/>
                <a:gd name="T74" fmla="*/ 90 w 173"/>
                <a:gd name="T75" fmla="*/ 60 h 102"/>
                <a:gd name="T76" fmla="*/ 108 w 173"/>
                <a:gd name="T77" fmla="*/ 72 h 102"/>
                <a:gd name="T78" fmla="*/ 120 w 173"/>
                <a:gd name="T79" fmla="*/ 78 h 102"/>
                <a:gd name="T80" fmla="*/ 125 w 173"/>
                <a:gd name="T81" fmla="*/ 84 h 102"/>
                <a:gd name="T82" fmla="*/ 108 w 173"/>
                <a:gd name="T83" fmla="*/ 72 h 102"/>
                <a:gd name="T84" fmla="*/ 84 w 173"/>
                <a:gd name="T85" fmla="*/ 60 h 102"/>
                <a:gd name="T86" fmla="*/ 72 w 173"/>
                <a:gd name="T87" fmla="*/ 54 h 102"/>
                <a:gd name="T88" fmla="*/ 60 w 173"/>
                <a:gd name="T89" fmla="*/ 60 h 102"/>
                <a:gd name="T90" fmla="*/ 48 w 173"/>
                <a:gd name="T91" fmla="*/ 60 h 102"/>
                <a:gd name="T92" fmla="*/ 48 w 173"/>
                <a:gd name="T93" fmla="*/ 66 h 102"/>
                <a:gd name="T94" fmla="*/ 66 w 173"/>
                <a:gd name="T95" fmla="*/ 78 h 102"/>
                <a:gd name="T96" fmla="*/ 84 w 173"/>
                <a:gd name="T97" fmla="*/ 96 h 102"/>
                <a:gd name="T98" fmla="*/ 90 w 173"/>
                <a:gd name="T99" fmla="*/ 102 h 102"/>
                <a:gd name="T100" fmla="*/ 66 w 173"/>
                <a:gd name="T101" fmla="*/ 90 h 102"/>
                <a:gd name="T102" fmla="*/ 42 w 173"/>
                <a:gd name="T103" fmla="*/ 72 h 102"/>
                <a:gd name="T104" fmla="*/ 30 w 173"/>
                <a:gd name="T105" fmla="*/ 78 h 102"/>
                <a:gd name="T106" fmla="*/ 6 w 173"/>
                <a:gd name="T107" fmla="*/ 84 h 102"/>
                <a:gd name="T108" fmla="*/ 6 w 173"/>
                <a:gd name="T109" fmla="*/ 78 h 1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3"/>
                <a:gd name="T166" fmla="*/ 0 h 102"/>
                <a:gd name="T167" fmla="*/ 173 w 173"/>
                <a:gd name="T168" fmla="*/ 102 h 10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3" h="102">
                  <a:moveTo>
                    <a:pt x="6" y="78"/>
                  </a:moveTo>
                  <a:lnTo>
                    <a:pt x="12" y="78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42" y="48"/>
                  </a:lnTo>
                  <a:lnTo>
                    <a:pt x="42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78" y="6"/>
                  </a:lnTo>
                  <a:lnTo>
                    <a:pt x="72" y="6"/>
                  </a:lnTo>
                  <a:lnTo>
                    <a:pt x="66" y="12"/>
                  </a:lnTo>
                  <a:lnTo>
                    <a:pt x="66" y="18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54" y="30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54"/>
                  </a:lnTo>
                  <a:lnTo>
                    <a:pt x="54" y="54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36"/>
                  </a:lnTo>
                  <a:lnTo>
                    <a:pt x="78" y="30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14" y="6"/>
                  </a:lnTo>
                  <a:lnTo>
                    <a:pt x="108" y="6"/>
                  </a:lnTo>
                  <a:lnTo>
                    <a:pt x="102" y="12"/>
                  </a:lnTo>
                  <a:lnTo>
                    <a:pt x="96" y="18"/>
                  </a:lnTo>
                  <a:lnTo>
                    <a:pt x="90" y="24"/>
                  </a:lnTo>
                  <a:lnTo>
                    <a:pt x="84" y="30"/>
                  </a:lnTo>
                  <a:lnTo>
                    <a:pt x="84" y="36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2" y="36"/>
                  </a:lnTo>
                  <a:lnTo>
                    <a:pt x="108" y="36"/>
                  </a:lnTo>
                  <a:lnTo>
                    <a:pt x="114" y="30"/>
                  </a:lnTo>
                  <a:lnTo>
                    <a:pt x="120" y="30"/>
                  </a:lnTo>
                  <a:lnTo>
                    <a:pt x="125" y="24"/>
                  </a:lnTo>
                  <a:lnTo>
                    <a:pt x="131" y="18"/>
                  </a:lnTo>
                  <a:lnTo>
                    <a:pt x="137" y="18"/>
                  </a:lnTo>
                  <a:lnTo>
                    <a:pt x="143" y="12"/>
                  </a:lnTo>
                  <a:lnTo>
                    <a:pt x="149" y="12"/>
                  </a:lnTo>
                  <a:lnTo>
                    <a:pt x="155" y="12"/>
                  </a:lnTo>
                  <a:lnTo>
                    <a:pt x="149" y="12"/>
                  </a:lnTo>
                  <a:lnTo>
                    <a:pt x="149" y="18"/>
                  </a:lnTo>
                  <a:lnTo>
                    <a:pt x="143" y="18"/>
                  </a:lnTo>
                  <a:lnTo>
                    <a:pt x="137" y="18"/>
                  </a:lnTo>
                  <a:lnTo>
                    <a:pt x="131" y="24"/>
                  </a:lnTo>
                  <a:lnTo>
                    <a:pt x="125" y="30"/>
                  </a:lnTo>
                  <a:lnTo>
                    <a:pt x="120" y="36"/>
                  </a:lnTo>
                  <a:lnTo>
                    <a:pt x="125" y="36"/>
                  </a:lnTo>
                  <a:lnTo>
                    <a:pt x="131" y="36"/>
                  </a:lnTo>
                  <a:lnTo>
                    <a:pt x="137" y="36"/>
                  </a:lnTo>
                  <a:lnTo>
                    <a:pt x="143" y="36"/>
                  </a:lnTo>
                  <a:lnTo>
                    <a:pt x="149" y="30"/>
                  </a:lnTo>
                  <a:lnTo>
                    <a:pt x="155" y="30"/>
                  </a:lnTo>
                  <a:lnTo>
                    <a:pt x="161" y="30"/>
                  </a:lnTo>
                  <a:lnTo>
                    <a:pt x="167" y="30"/>
                  </a:lnTo>
                  <a:lnTo>
                    <a:pt x="173" y="24"/>
                  </a:lnTo>
                  <a:lnTo>
                    <a:pt x="173" y="30"/>
                  </a:lnTo>
                  <a:lnTo>
                    <a:pt x="167" y="30"/>
                  </a:lnTo>
                  <a:lnTo>
                    <a:pt x="161" y="36"/>
                  </a:lnTo>
                  <a:lnTo>
                    <a:pt x="155" y="36"/>
                  </a:lnTo>
                  <a:lnTo>
                    <a:pt x="149" y="36"/>
                  </a:lnTo>
                  <a:lnTo>
                    <a:pt x="143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20" y="42"/>
                  </a:lnTo>
                  <a:lnTo>
                    <a:pt x="125" y="48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3" y="60"/>
                  </a:lnTo>
                  <a:lnTo>
                    <a:pt x="149" y="60"/>
                  </a:lnTo>
                  <a:lnTo>
                    <a:pt x="155" y="60"/>
                  </a:lnTo>
                  <a:lnTo>
                    <a:pt x="155" y="66"/>
                  </a:lnTo>
                  <a:lnTo>
                    <a:pt x="149" y="66"/>
                  </a:lnTo>
                  <a:lnTo>
                    <a:pt x="143" y="66"/>
                  </a:lnTo>
                  <a:lnTo>
                    <a:pt x="137" y="60"/>
                  </a:lnTo>
                  <a:lnTo>
                    <a:pt x="131" y="60"/>
                  </a:lnTo>
                  <a:lnTo>
                    <a:pt x="125" y="54"/>
                  </a:lnTo>
                  <a:lnTo>
                    <a:pt x="120" y="54"/>
                  </a:lnTo>
                  <a:lnTo>
                    <a:pt x="114" y="48"/>
                  </a:lnTo>
                  <a:lnTo>
                    <a:pt x="108" y="48"/>
                  </a:lnTo>
                  <a:lnTo>
                    <a:pt x="102" y="48"/>
                  </a:lnTo>
                  <a:lnTo>
                    <a:pt x="96" y="48"/>
                  </a:lnTo>
                  <a:lnTo>
                    <a:pt x="90" y="48"/>
                  </a:lnTo>
                  <a:lnTo>
                    <a:pt x="84" y="48"/>
                  </a:lnTo>
                  <a:lnTo>
                    <a:pt x="84" y="54"/>
                  </a:lnTo>
                  <a:lnTo>
                    <a:pt x="90" y="54"/>
                  </a:lnTo>
                  <a:lnTo>
                    <a:pt x="90" y="60"/>
                  </a:lnTo>
                  <a:lnTo>
                    <a:pt x="96" y="60"/>
                  </a:lnTo>
                  <a:lnTo>
                    <a:pt x="102" y="66"/>
                  </a:lnTo>
                  <a:lnTo>
                    <a:pt x="108" y="72"/>
                  </a:lnTo>
                  <a:lnTo>
                    <a:pt x="114" y="72"/>
                  </a:lnTo>
                  <a:lnTo>
                    <a:pt x="120" y="78"/>
                  </a:lnTo>
                  <a:lnTo>
                    <a:pt x="125" y="84"/>
                  </a:lnTo>
                  <a:lnTo>
                    <a:pt x="131" y="84"/>
                  </a:lnTo>
                  <a:lnTo>
                    <a:pt x="125" y="84"/>
                  </a:lnTo>
                  <a:lnTo>
                    <a:pt x="120" y="84"/>
                  </a:lnTo>
                  <a:lnTo>
                    <a:pt x="120" y="78"/>
                  </a:lnTo>
                  <a:lnTo>
                    <a:pt x="114" y="78"/>
                  </a:lnTo>
                  <a:lnTo>
                    <a:pt x="108" y="72"/>
                  </a:lnTo>
                  <a:lnTo>
                    <a:pt x="96" y="72"/>
                  </a:lnTo>
                  <a:lnTo>
                    <a:pt x="90" y="66"/>
                  </a:lnTo>
                  <a:lnTo>
                    <a:pt x="90" y="60"/>
                  </a:lnTo>
                  <a:lnTo>
                    <a:pt x="84" y="60"/>
                  </a:lnTo>
                  <a:lnTo>
                    <a:pt x="78" y="54"/>
                  </a:lnTo>
                  <a:lnTo>
                    <a:pt x="72" y="54"/>
                  </a:lnTo>
                  <a:lnTo>
                    <a:pt x="66" y="54"/>
                  </a:lnTo>
                  <a:lnTo>
                    <a:pt x="66" y="60"/>
                  </a:lnTo>
                  <a:lnTo>
                    <a:pt x="60" y="60"/>
                  </a:lnTo>
                  <a:lnTo>
                    <a:pt x="54" y="60"/>
                  </a:lnTo>
                  <a:lnTo>
                    <a:pt x="48" y="60"/>
                  </a:lnTo>
                  <a:lnTo>
                    <a:pt x="48" y="66"/>
                  </a:lnTo>
                  <a:lnTo>
                    <a:pt x="48" y="72"/>
                  </a:lnTo>
                  <a:lnTo>
                    <a:pt x="54" y="72"/>
                  </a:lnTo>
                  <a:lnTo>
                    <a:pt x="60" y="78"/>
                  </a:lnTo>
                  <a:lnTo>
                    <a:pt x="66" y="78"/>
                  </a:lnTo>
                  <a:lnTo>
                    <a:pt x="72" y="84"/>
                  </a:lnTo>
                  <a:lnTo>
                    <a:pt x="78" y="90"/>
                  </a:lnTo>
                  <a:lnTo>
                    <a:pt x="84" y="96"/>
                  </a:lnTo>
                  <a:lnTo>
                    <a:pt x="90" y="96"/>
                  </a:lnTo>
                  <a:lnTo>
                    <a:pt x="90" y="102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72" y="90"/>
                  </a:lnTo>
                  <a:lnTo>
                    <a:pt x="66" y="90"/>
                  </a:lnTo>
                  <a:lnTo>
                    <a:pt x="60" y="84"/>
                  </a:lnTo>
                  <a:lnTo>
                    <a:pt x="54" y="78"/>
                  </a:lnTo>
                  <a:lnTo>
                    <a:pt x="48" y="78"/>
                  </a:lnTo>
                  <a:lnTo>
                    <a:pt x="42" y="72"/>
                  </a:lnTo>
                  <a:lnTo>
                    <a:pt x="36" y="72"/>
                  </a:lnTo>
                  <a:lnTo>
                    <a:pt x="30" y="78"/>
                  </a:lnTo>
                  <a:lnTo>
                    <a:pt x="24" y="78"/>
                  </a:lnTo>
                  <a:lnTo>
                    <a:pt x="18" y="78"/>
                  </a:lnTo>
                  <a:lnTo>
                    <a:pt x="12" y="84"/>
                  </a:lnTo>
                  <a:lnTo>
                    <a:pt x="6" y="84"/>
                  </a:lnTo>
                  <a:lnTo>
                    <a:pt x="0" y="84"/>
                  </a:lnTo>
                  <a:lnTo>
                    <a:pt x="6" y="84"/>
                  </a:lnTo>
                  <a:lnTo>
                    <a:pt x="6" y="7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9" name="Freeform 212"/>
            <p:cNvSpPr>
              <a:spLocks/>
            </p:cNvSpPr>
            <p:nvPr/>
          </p:nvSpPr>
          <p:spPr bwMode="auto">
            <a:xfrm>
              <a:off x="5179" y="1720"/>
              <a:ext cx="120" cy="102"/>
            </a:xfrm>
            <a:custGeom>
              <a:avLst/>
              <a:gdLst>
                <a:gd name="T0" fmla="*/ 6 w 120"/>
                <a:gd name="T1" fmla="*/ 6 h 102"/>
                <a:gd name="T2" fmla="*/ 12 w 120"/>
                <a:gd name="T3" fmla="*/ 12 h 102"/>
                <a:gd name="T4" fmla="*/ 24 w 120"/>
                <a:gd name="T5" fmla="*/ 12 h 102"/>
                <a:gd name="T6" fmla="*/ 42 w 120"/>
                <a:gd name="T7" fmla="*/ 6 h 102"/>
                <a:gd name="T8" fmla="*/ 72 w 120"/>
                <a:gd name="T9" fmla="*/ 6 h 102"/>
                <a:gd name="T10" fmla="*/ 84 w 120"/>
                <a:gd name="T11" fmla="*/ 12 h 102"/>
                <a:gd name="T12" fmla="*/ 72 w 120"/>
                <a:gd name="T13" fmla="*/ 12 h 102"/>
                <a:gd name="T14" fmla="*/ 60 w 120"/>
                <a:gd name="T15" fmla="*/ 12 h 102"/>
                <a:gd name="T16" fmla="*/ 36 w 120"/>
                <a:gd name="T17" fmla="*/ 12 h 102"/>
                <a:gd name="T18" fmla="*/ 30 w 120"/>
                <a:gd name="T19" fmla="*/ 18 h 102"/>
                <a:gd name="T20" fmla="*/ 42 w 120"/>
                <a:gd name="T21" fmla="*/ 24 h 102"/>
                <a:gd name="T22" fmla="*/ 48 w 120"/>
                <a:gd name="T23" fmla="*/ 24 h 102"/>
                <a:gd name="T24" fmla="*/ 66 w 120"/>
                <a:gd name="T25" fmla="*/ 24 h 102"/>
                <a:gd name="T26" fmla="*/ 90 w 120"/>
                <a:gd name="T27" fmla="*/ 30 h 102"/>
                <a:gd name="T28" fmla="*/ 108 w 120"/>
                <a:gd name="T29" fmla="*/ 36 h 102"/>
                <a:gd name="T30" fmla="*/ 108 w 120"/>
                <a:gd name="T31" fmla="*/ 42 h 102"/>
                <a:gd name="T32" fmla="*/ 96 w 120"/>
                <a:gd name="T33" fmla="*/ 36 h 102"/>
                <a:gd name="T34" fmla="*/ 78 w 120"/>
                <a:gd name="T35" fmla="*/ 30 h 102"/>
                <a:gd name="T36" fmla="*/ 60 w 120"/>
                <a:gd name="T37" fmla="*/ 36 h 102"/>
                <a:gd name="T38" fmla="*/ 72 w 120"/>
                <a:gd name="T39" fmla="*/ 42 h 102"/>
                <a:gd name="T40" fmla="*/ 84 w 120"/>
                <a:gd name="T41" fmla="*/ 48 h 102"/>
                <a:gd name="T42" fmla="*/ 108 w 120"/>
                <a:gd name="T43" fmla="*/ 54 h 102"/>
                <a:gd name="T44" fmla="*/ 120 w 120"/>
                <a:gd name="T45" fmla="*/ 66 h 102"/>
                <a:gd name="T46" fmla="*/ 108 w 120"/>
                <a:gd name="T47" fmla="*/ 60 h 102"/>
                <a:gd name="T48" fmla="*/ 96 w 120"/>
                <a:gd name="T49" fmla="*/ 54 h 102"/>
                <a:gd name="T50" fmla="*/ 90 w 120"/>
                <a:gd name="T51" fmla="*/ 60 h 102"/>
                <a:gd name="T52" fmla="*/ 108 w 120"/>
                <a:gd name="T53" fmla="*/ 72 h 102"/>
                <a:gd name="T54" fmla="*/ 114 w 120"/>
                <a:gd name="T55" fmla="*/ 84 h 102"/>
                <a:gd name="T56" fmla="*/ 120 w 120"/>
                <a:gd name="T57" fmla="*/ 96 h 102"/>
                <a:gd name="T58" fmla="*/ 120 w 120"/>
                <a:gd name="T59" fmla="*/ 96 h 102"/>
                <a:gd name="T60" fmla="*/ 102 w 120"/>
                <a:gd name="T61" fmla="*/ 78 h 102"/>
                <a:gd name="T62" fmla="*/ 84 w 120"/>
                <a:gd name="T63" fmla="*/ 60 h 102"/>
                <a:gd name="T64" fmla="*/ 78 w 120"/>
                <a:gd name="T65" fmla="*/ 54 h 102"/>
                <a:gd name="T66" fmla="*/ 78 w 120"/>
                <a:gd name="T67" fmla="*/ 66 h 102"/>
                <a:gd name="T68" fmla="*/ 90 w 120"/>
                <a:gd name="T69" fmla="*/ 90 h 102"/>
                <a:gd name="T70" fmla="*/ 84 w 120"/>
                <a:gd name="T71" fmla="*/ 90 h 102"/>
                <a:gd name="T72" fmla="*/ 78 w 120"/>
                <a:gd name="T73" fmla="*/ 72 h 102"/>
                <a:gd name="T74" fmla="*/ 66 w 120"/>
                <a:gd name="T75" fmla="*/ 48 h 102"/>
                <a:gd name="T76" fmla="*/ 60 w 120"/>
                <a:gd name="T77" fmla="*/ 42 h 102"/>
                <a:gd name="T78" fmla="*/ 54 w 120"/>
                <a:gd name="T79" fmla="*/ 36 h 102"/>
                <a:gd name="T80" fmla="*/ 48 w 120"/>
                <a:gd name="T81" fmla="*/ 36 h 102"/>
                <a:gd name="T82" fmla="*/ 48 w 120"/>
                <a:gd name="T83" fmla="*/ 48 h 102"/>
                <a:gd name="T84" fmla="*/ 60 w 120"/>
                <a:gd name="T85" fmla="*/ 78 h 102"/>
                <a:gd name="T86" fmla="*/ 60 w 120"/>
                <a:gd name="T87" fmla="*/ 84 h 102"/>
                <a:gd name="T88" fmla="*/ 54 w 120"/>
                <a:gd name="T89" fmla="*/ 72 h 102"/>
                <a:gd name="T90" fmla="*/ 42 w 120"/>
                <a:gd name="T91" fmla="*/ 54 h 102"/>
                <a:gd name="T92" fmla="*/ 42 w 120"/>
                <a:gd name="T93" fmla="*/ 30 h 102"/>
                <a:gd name="T94" fmla="*/ 36 w 120"/>
                <a:gd name="T95" fmla="*/ 24 h 102"/>
                <a:gd name="T96" fmla="*/ 24 w 120"/>
                <a:gd name="T97" fmla="*/ 24 h 102"/>
                <a:gd name="T98" fmla="*/ 24 w 120"/>
                <a:gd name="T99" fmla="*/ 24 h 102"/>
                <a:gd name="T100" fmla="*/ 24 w 120"/>
                <a:gd name="T101" fmla="*/ 48 h 102"/>
                <a:gd name="T102" fmla="*/ 30 w 120"/>
                <a:gd name="T103" fmla="*/ 66 h 102"/>
                <a:gd name="T104" fmla="*/ 30 w 120"/>
                <a:gd name="T105" fmla="*/ 72 h 102"/>
                <a:gd name="T106" fmla="*/ 24 w 120"/>
                <a:gd name="T107" fmla="*/ 54 h 102"/>
                <a:gd name="T108" fmla="*/ 18 w 120"/>
                <a:gd name="T109" fmla="*/ 18 h 102"/>
                <a:gd name="T110" fmla="*/ 6 w 120"/>
                <a:gd name="T111" fmla="*/ 12 h 102"/>
                <a:gd name="T112" fmla="*/ 0 w 120"/>
                <a:gd name="T113" fmla="*/ 6 h 102"/>
                <a:gd name="T114" fmla="*/ 0 w 120"/>
                <a:gd name="T115" fmla="*/ 0 h 102"/>
                <a:gd name="T116" fmla="*/ 0 w 120"/>
                <a:gd name="T117" fmla="*/ 0 h 1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20"/>
                <a:gd name="T178" fmla="*/ 0 h 102"/>
                <a:gd name="T179" fmla="*/ 120 w 120"/>
                <a:gd name="T180" fmla="*/ 102 h 1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20" h="102">
                  <a:moveTo>
                    <a:pt x="0" y="0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12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84" y="30"/>
                  </a:lnTo>
                  <a:lnTo>
                    <a:pt x="90" y="30"/>
                  </a:lnTo>
                  <a:lnTo>
                    <a:pt x="102" y="30"/>
                  </a:lnTo>
                  <a:lnTo>
                    <a:pt x="108" y="36"/>
                  </a:lnTo>
                  <a:lnTo>
                    <a:pt x="114" y="42"/>
                  </a:lnTo>
                  <a:lnTo>
                    <a:pt x="108" y="42"/>
                  </a:lnTo>
                  <a:lnTo>
                    <a:pt x="108" y="36"/>
                  </a:lnTo>
                  <a:lnTo>
                    <a:pt x="102" y="36"/>
                  </a:lnTo>
                  <a:lnTo>
                    <a:pt x="96" y="36"/>
                  </a:lnTo>
                  <a:lnTo>
                    <a:pt x="90" y="36"/>
                  </a:lnTo>
                  <a:lnTo>
                    <a:pt x="84" y="36"/>
                  </a:lnTo>
                  <a:lnTo>
                    <a:pt x="78" y="30"/>
                  </a:lnTo>
                  <a:lnTo>
                    <a:pt x="72" y="30"/>
                  </a:lnTo>
                  <a:lnTo>
                    <a:pt x="66" y="30"/>
                  </a:lnTo>
                  <a:lnTo>
                    <a:pt x="60" y="36"/>
                  </a:lnTo>
                  <a:lnTo>
                    <a:pt x="66" y="36"/>
                  </a:lnTo>
                  <a:lnTo>
                    <a:pt x="72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48"/>
                  </a:lnTo>
                  <a:lnTo>
                    <a:pt x="102" y="48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20" y="60"/>
                  </a:lnTo>
                  <a:lnTo>
                    <a:pt x="120" y="66"/>
                  </a:lnTo>
                  <a:lnTo>
                    <a:pt x="114" y="60"/>
                  </a:lnTo>
                  <a:lnTo>
                    <a:pt x="108" y="60"/>
                  </a:lnTo>
                  <a:lnTo>
                    <a:pt x="102" y="54"/>
                  </a:lnTo>
                  <a:lnTo>
                    <a:pt x="96" y="54"/>
                  </a:lnTo>
                  <a:lnTo>
                    <a:pt x="90" y="54"/>
                  </a:lnTo>
                  <a:lnTo>
                    <a:pt x="84" y="54"/>
                  </a:lnTo>
                  <a:lnTo>
                    <a:pt x="90" y="60"/>
                  </a:lnTo>
                  <a:lnTo>
                    <a:pt x="96" y="66"/>
                  </a:lnTo>
                  <a:lnTo>
                    <a:pt x="102" y="72"/>
                  </a:lnTo>
                  <a:lnTo>
                    <a:pt x="108" y="72"/>
                  </a:lnTo>
                  <a:lnTo>
                    <a:pt x="108" y="78"/>
                  </a:lnTo>
                  <a:lnTo>
                    <a:pt x="114" y="84"/>
                  </a:lnTo>
                  <a:lnTo>
                    <a:pt x="114" y="90"/>
                  </a:lnTo>
                  <a:lnTo>
                    <a:pt x="120" y="90"/>
                  </a:lnTo>
                  <a:lnTo>
                    <a:pt x="120" y="96"/>
                  </a:lnTo>
                  <a:lnTo>
                    <a:pt x="120" y="102"/>
                  </a:lnTo>
                  <a:lnTo>
                    <a:pt x="120" y="96"/>
                  </a:lnTo>
                  <a:lnTo>
                    <a:pt x="114" y="90"/>
                  </a:lnTo>
                  <a:lnTo>
                    <a:pt x="108" y="84"/>
                  </a:lnTo>
                  <a:lnTo>
                    <a:pt x="102" y="78"/>
                  </a:lnTo>
                  <a:lnTo>
                    <a:pt x="96" y="66"/>
                  </a:lnTo>
                  <a:lnTo>
                    <a:pt x="90" y="60"/>
                  </a:lnTo>
                  <a:lnTo>
                    <a:pt x="84" y="60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78" y="66"/>
                  </a:lnTo>
                  <a:lnTo>
                    <a:pt x="84" y="78"/>
                  </a:lnTo>
                  <a:lnTo>
                    <a:pt x="84" y="84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84" y="90"/>
                  </a:lnTo>
                  <a:lnTo>
                    <a:pt x="78" y="84"/>
                  </a:lnTo>
                  <a:lnTo>
                    <a:pt x="78" y="72"/>
                  </a:lnTo>
                  <a:lnTo>
                    <a:pt x="72" y="60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54" y="42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54"/>
                  </a:lnTo>
                  <a:lnTo>
                    <a:pt x="54" y="66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54" y="78"/>
                  </a:lnTo>
                  <a:lnTo>
                    <a:pt x="54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2" y="42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24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54"/>
                  </a:lnTo>
                  <a:lnTo>
                    <a:pt x="30" y="60"/>
                  </a:lnTo>
                  <a:lnTo>
                    <a:pt x="30" y="66"/>
                  </a:lnTo>
                  <a:lnTo>
                    <a:pt x="30" y="72"/>
                  </a:lnTo>
                  <a:lnTo>
                    <a:pt x="30" y="78"/>
                  </a:lnTo>
                  <a:lnTo>
                    <a:pt x="30" y="72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18" y="42"/>
                  </a:lnTo>
                  <a:lnTo>
                    <a:pt x="18" y="30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0" name="Freeform 213"/>
            <p:cNvSpPr>
              <a:spLocks/>
            </p:cNvSpPr>
            <p:nvPr/>
          </p:nvSpPr>
          <p:spPr bwMode="auto">
            <a:xfrm>
              <a:off x="5114" y="1732"/>
              <a:ext cx="83" cy="138"/>
            </a:xfrm>
            <a:custGeom>
              <a:avLst/>
              <a:gdLst>
                <a:gd name="T0" fmla="*/ 35 w 83"/>
                <a:gd name="T1" fmla="*/ 0 h 138"/>
                <a:gd name="T2" fmla="*/ 41 w 83"/>
                <a:gd name="T3" fmla="*/ 18 h 138"/>
                <a:gd name="T4" fmla="*/ 41 w 83"/>
                <a:gd name="T5" fmla="*/ 24 h 138"/>
                <a:gd name="T6" fmla="*/ 47 w 83"/>
                <a:gd name="T7" fmla="*/ 30 h 138"/>
                <a:gd name="T8" fmla="*/ 53 w 83"/>
                <a:gd name="T9" fmla="*/ 36 h 138"/>
                <a:gd name="T10" fmla="*/ 65 w 83"/>
                <a:gd name="T11" fmla="*/ 42 h 138"/>
                <a:gd name="T12" fmla="*/ 77 w 83"/>
                <a:gd name="T13" fmla="*/ 60 h 138"/>
                <a:gd name="T14" fmla="*/ 83 w 83"/>
                <a:gd name="T15" fmla="*/ 78 h 138"/>
                <a:gd name="T16" fmla="*/ 83 w 83"/>
                <a:gd name="T17" fmla="*/ 84 h 138"/>
                <a:gd name="T18" fmla="*/ 83 w 83"/>
                <a:gd name="T19" fmla="*/ 84 h 138"/>
                <a:gd name="T20" fmla="*/ 77 w 83"/>
                <a:gd name="T21" fmla="*/ 72 h 138"/>
                <a:gd name="T22" fmla="*/ 71 w 83"/>
                <a:gd name="T23" fmla="*/ 66 h 138"/>
                <a:gd name="T24" fmla="*/ 65 w 83"/>
                <a:gd name="T25" fmla="*/ 54 h 138"/>
                <a:gd name="T26" fmla="*/ 59 w 83"/>
                <a:gd name="T27" fmla="*/ 42 h 138"/>
                <a:gd name="T28" fmla="*/ 53 w 83"/>
                <a:gd name="T29" fmla="*/ 36 h 138"/>
                <a:gd name="T30" fmla="*/ 47 w 83"/>
                <a:gd name="T31" fmla="*/ 36 h 138"/>
                <a:gd name="T32" fmla="*/ 41 w 83"/>
                <a:gd name="T33" fmla="*/ 42 h 138"/>
                <a:gd name="T34" fmla="*/ 47 w 83"/>
                <a:gd name="T35" fmla="*/ 54 h 138"/>
                <a:gd name="T36" fmla="*/ 47 w 83"/>
                <a:gd name="T37" fmla="*/ 66 h 138"/>
                <a:gd name="T38" fmla="*/ 59 w 83"/>
                <a:gd name="T39" fmla="*/ 72 h 138"/>
                <a:gd name="T40" fmla="*/ 71 w 83"/>
                <a:gd name="T41" fmla="*/ 90 h 138"/>
                <a:gd name="T42" fmla="*/ 77 w 83"/>
                <a:gd name="T43" fmla="*/ 102 h 138"/>
                <a:gd name="T44" fmla="*/ 77 w 83"/>
                <a:gd name="T45" fmla="*/ 114 h 138"/>
                <a:gd name="T46" fmla="*/ 77 w 83"/>
                <a:gd name="T47" fmla="*/ 108 h 138"/>
                <a:gd name="T48" fmla="*/ 71 w 83"/>
                <a:gd name="T49" fmla="*/ 96 h 138"/>
                <a:gd name="T50" fmla="*/ 65 w 83"/>
                <a:gd name="T51" fmla="*/ 84 h 138"/>
                <a:gd name="T52" fmla="*/ 53 w 83"/>
                <a:gd name="T53" fmla="*/ 78 h 138"/>
                <a:gd name="T54" fmla="*/ 47 w 83"/>
                <a:gd name="T55" fmla="*/ 72 h 138"/>
                <a:gd name="T56" fmla="*/ 53 w 83"/>
                <a:gd name="T57" fmla="*/ 84 h 138"/>
                <a:gd name="T58" fmla="*/ 53 w 83"/>
                <a:gd name="T59" fmla="*/ 120 h 138"/>
                <a:gd name="T60" fmla="*/ 53 w 83"/>
                <a:gd name="T61" fmla="*/ 138 h 138"/>
                <a:gd name="T62" fmla="*/ 53 w 83"/>
                <a:gd name="T63" fmla="*/ 138 h 138"/>
                <a:gd name="T64" fmla="*/ 53 w 83"/>
                <a:gd name="T65" fmla="*/ 126 h 138"/>
                <a:gd name="T66" fmla="*/ 41 w 83"/>
                <a:gd name="T67" fmla="*/ 90 h 138"/>
                <a:gd name="T68" fmla="*/ 35 w 83"/>
                <a:gd name="T69" fmla="*/ 84 h 138"/>
                <a:gd name="T70" fmla="*/ 29 w 83"/>
                <a:gd name="T71" fmla="*/ 90 h 138"/>
                <a:gd name="T72" fmla="*/ 23 w 83"/>
                <a:gd name="T73" fmla="*/ 96 h 138"/>
                <a:gd name="T74" fmla="*/ 17 w 83"/>
                <a:gd name="T75" fmla="*/ 108 h 138"/>
                <a:gd name="T76" fmla="*/ 17 w 83"/>
                <a:gd name="T77" fmla="*/ 114 h 138"/>
                <a:gd name="T78" fmla="*/ 17 w 83"/>
                <a:gd name="T79" fmla="*/ 114 h 138"/>
                <a:gd name="T80" fmla="*/ 17 w 83"/>
                <a:gd name="T81" fmla="*/ 102 h 138"/>
                <a:gd name="T82" fmla="*/ 23 w 83"/>
                <a:gd name="T83" fmla="*/ 90 h 138"/>
                <a:gd name="T84" fmla="*/ 29 w 83"/>
                <a:gd name="T85" fmla="*/ 78 h 138"/>
                <a:gd name="T86" fmla="*/ 35 w 83"/>
                <a:gd name="T87" fmla="*/ 72 h 138"/>
                <a:gd name="T88" fmla="*/ 35 w 83"/>
                <a:gd name="T89" fmla="*/ 60 h 138"/>
                <a:gd name="T90" fmla="*/ 35 w 83"/>
                <a:gd name="T91" fmla="*/ 42 h 138"/>
                <a:gd name="T92" fmla="*/ 35 w 83"/>
                <a:gd name="T93" fmla="*/ 36 h 138"/>
                <a:gd name="T94" fmla="*/ 23 w 83"/>
                <a:gd name="T95" fmla="*/ 48 h 138"/>
                <a:gd name="T96" fmla="*/ 11 w 83"/>
                <a:gd name="T97" fmla="*/ 60 h 138"/>
                <a:gd name="T98" fmla="*/ 6 w 83"/>
                <a:gd name="T99" fmla="*/ 72 h 138"/>
                <a:gd name="T100" fmla="*/ 0 w 83"/>
                <a:gd name="T101" fmla="*/ 84 h 138"/>
                <a:gd name="T102" fmla="*/ 0 w 83"/>
                <a:gd name="T103" fmla="*/ 78 h 138"/>
                <a:gd name="T104" fmla="*/ 0 w 83"/>
                <a:gd name="T105" fmla="*/ 72 h 138"/>
                <a:gd name="T106" fmla="*/ 11 w 83"/>
                <a:gd name="T107" fmla="*/ 60 h 138"/>
                <a:gd name="T108" fmla="*/ 17 w 83"/>
                <a:gd name="T109" fmla="*/ 42 h 138"/>
                <a:gd name="T110" fmla="*/ 29 w 83"/>
                <a:gd name="T111" fmla="*/ 30 h 138"/>
                <a:gd name="T112" fmla="*/ 35 w 83"/>
                <a:gd name="T113" fmla="*/ 24 h 138"/>
                <a:gd name="T114" fmla="*/ 35 w 83"/>
                <a:gd name="T115" fmla="*/ 12 h 138"/>
                <a:gd name="T116" fmla="*/ 35 w 83"/>
                <a:gd name="T117" fmla="*/ 6 h 138"/>
                <a:gd name="T118" fmla="*/ 35 w 83"/>
                <a:gd name="T119" fmla="*/ 0 h 13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3"/>
                <a:gd name="T181" fmla="*/ 0 h 138"/>
                <a:gd name="T182" fmla="*/ 83 w 83"/>
                <a:gd name="T183" fmla="*/ 138 h 13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3" h="138">
                  <a:moveTo>
                    <a:pt x="35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41" y="18"/>
                  </a:lnTo>
                  <a:lnTo>
                    <a:pt x="41" y="24"/>
                  </a:lnTo>
                  <a:lnTo>
                    <a:pt x="47" y="30"/>
                  </a:lnTo>
                  <a:lnTo>
                    <a:pt x="53" y="30"/>
                  </a:lnTo>
                  <a:lnTo>
                    <a:pt x="53" y="36"/>
                  </a:lnTo>
                  <a:lnTo>
                    <a:pt x="59" y="42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7" y="60"/>
                  </a:lnTo>
                  <a:lnTo>
                    <a:pt x="77" y="72"/>
                  </a:lnTo>
                  <a:lnTo>
                    <a:pt x="83" y="78"/>
                  </a:lnTo>
                  <a:lnTo>
                    <a:pt x="83" y="84"/>
                  </a:lnTo>
                  <a:lnTo>
                    <a:pt x="77" y="78"/>
                  </a:lnTo>
                  <a:lnTo>
                    <a:pt x="77" y="72"/>
                  </a:lnTo>
                  <a:lnTo>
                    <a:pt x="71" y="66"/>
                  </a:lnTo>
                  <a:lnTo>
                    <a:pt x="71" y="60"/>
                  </a:lnTo>
                  <a:lnTo>
                    <a:pt x="65" y="54"/>
                  </a:lnTo>
                  <a:lnTo>
                    <a:pt x="59" y="48"/>
                  </a:lnTo>
                  <a:lnTo>
                    <a:pt x="59" y="42"/>
                  </a:lnTo>
                  <a:lnTo>
                    <a:pt x="53" y="36"/>
                  </a:lnTo>
                  <a:lnTo>
                    <a:pt x="47" y="36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1" y="48"/>
                  </a:lnTo>
                  <a:lnTo>
                    <a:pt x="47" y="54"/>
                  </a:lnTo>
                  <a:lnTo>
                    <a:pt x="47" y="60"/>
                  </a:lnTo>
                  <a:lnTo>
                    <a:pt x="47" y="66"/>
                  </a:lnTo>
                  <a:lnTo>
                    <a:pt x="53" y="72"/>
                  </a:lnTo>
                  <a:lnTo>
                    <a:pt x="59" y="72"/>
                  </a:lnTo>
                  <a:lnTo>
                    <a:pt x="65" y="78"/>
                  </a:lnTo>
                  <a:lnTo>
                    <a:pt x="71" y="90"/>
                  </a:lnTo>
                  <a:lnTo>
                    <a:pt x="71" y="96"/>
                  </a:lnTo>
                  <a:lnTo>
                    <a:pt x="77" y="102"/>
                  </a:lnTo>
                  <a:lnTo>
                    <a:pt x="77" y="114"/>
                  </a:lnTo>
                  <a:lnTo>
                    <a:pt x="77" y="108"/>
                  </a:lnTo>
                  <a:lnTo>
                    <a:pt x="71" y="102"/>
                  </a:lnTo>
                  <a:lnTo>
                    <a:pt x="71" y="96"/>
                  </a:lnTo>
                  <a:lnTo>
                    <a:pt x="65" y="90"/>
                  </a:lnTo>
                  <a:lnTo>
                    <a:pt x="65" y="84"/>
                  </a:lnTo>
                  <a:lnTo>
                    <a:pt x="59" y="84"/>
                  </a:lnTo>
                  <a:lnTo>
                    <a:pt x="53" y="78"/>
                  </a:lnTo>
                  <a:lnTo>
                    <a:pt x="47" y="72"/>
                  </a:lnTo>
                  <a:lnTo>
                    <a:pt x="53" y="84"/>
                  </a:lnTo>
                  <a:lnTo>
                    <a:pt x="53" y="102"/>
                  </a:lnTo>
                  <a:lnTo>
                    <a:pt x="53" y="120"/>
                  </a:lnTo>
                  <a:lnTo>
                    <a:pt x="53" y="138"/>
                  </a:lnTo>
                  <a:lnTo>
                    <a:pt x="53" y="132"/>
                  </a:lnTo>
                  <a:lnTo>
                    <a:pt x="53" y="126"/>
                  </a:lnTo>
                  <a:lnTo>
                    <a:pt x="47" y="108"/>
                  </a:lnTo>
                  <a:lnTo>
                    <a:pt x="41" y="90"/>
                  </a:lnTo>
                  <a:lnTo>
                    <a:pt x="41" y="78"/>
                  </a:lnTo>
                  <a:lnTo>
                    <a:pt x="35" y="84"/>
                  </a:lnTo>
                  <a:lnTo>
                    <a:pt x="29" y="90"/>
                  </a:lnTo>
                  <a:lnTo>
                    <a:pt x="23" y="96"/>
                  </a:lnTo>
                  <a:lnTo>
                    <a:pt x="23" y="102"/>
                  </a:lnTo>
                  <a:lnTo>
                    <a:pt x="17" y="108"/>
                  </a:lnTo>
                  <a:lnTo>
                    <a:pt x="17" y="114"/>
                  </a:lnTo>
                  <a:lnTo>
                    <a:pt x="17" y="108"/>
                  </a:lnTo>
                  <a:lnTo>
                    <a:pt x="17" y="102"/>
                  </a:lnTo>
                  <a:lnTo>
                    <a:pt x="17" y="96"/>
                  </a:lnTo>
                  <a:lnTo>
                    <a:pt x="23" y="90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35" y="72"/>
                  </a:lnTo>
                  <a:lnTo>
                    <a:pt x="35" y="60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5" y="36"/>
                  </a:lnTo>
                  <a:lnTo>
                    <a:pt x="29" y="42"/>
                  </a:lnTo>
                  <a:lnTo>
                    <a:pt x="23" y="48"/>
                  </a:lnTo>
                  <a:lnTo>
                    <a:pt x="17" y="54"/>
                  </a:lnTo>
                  <a:lnTo>
                    <a:pt x="11" y="60"/>
                  </a:lnTo>
                  <a:lnTo>
                    <a:pt x="6" y="66"/>
                  </a:lnTo>
                  <a:lnTo>
                    <a:pt x="6" y="72"/>
                  </a:lnTo>
                  <a:lnTo>
                    <a:pt x="0" y="78"/>
                  </a:lnTo>
                  <a:lnTo>
                    <a:pt x="0" y="84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6" y="66"/>
                  </a:lnTo>
                  <a:lnTo>
                    <a:pt x="11" y="60"/>
                  </a:lnTo>
                  <a:lnTo>
                    <a:pt x="11" y="54"/>
                  </a:lnTo>
                  <a:lnTo>
                    <a:pt x="17" y="42"/>
                  </a:lnTo>
                  <a:lnTo>
                    <a:pt x="23" y="36"/>
                  </a:lnTo>
                  <a:lnTo>
                    <a:pt x="29" y="30"/>
                  </a:lnTo>
                  <a:lnTo>
                    <a:pt x="35" y="24"/>
                  </a:lnTo>
                  <a:lnTo>
                    <a:pt x="35" y="18"/>
                  </a:lnTo>
                  <a:lnTo>
                    <a:pt x="35" y="12"/>
                  </a:lnTo>
                  <a:lnTo>
                    <a:pt x="35" y="6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1" name="Freeform 214"/>
            <p:cNvSpPr>
              <a:spLocks/>
            </p:cNvSpPr>
            <p:nvPr/>
          </p:nvSpPr>
          <p:spPr bwMode="auto">
            <a:xfrm>
              <a:off x="5197" y="1553"/>
              <a:ext cx="102" cy="143"/>
            </a:xfrm>
            <a:custGeom>
              <a:avLst/>
              <a:gdLst>
                <a:gd name="T0" fmla="*/ 6 w 102"/>
                <a:gd name="T1" fmla="*/ 137 h 143"/>
                <a:gd name="T2" fmla="*/ 12 w 102"/>
                <a:gd name="T3" fmla="*/ 119 h 143"/>
                <a:gd name="T4" fmla="*/ 18 w 102"/>
                <a:gd name="T5" fmla="*/ 101 h 143"/>
                <a:gd name="T6" fmla="*/ 30 w 102"/>
                <a:gd name="T7" fmla="*/ 83 h 143"/>
                <a:gd name="T8" fmla="*/ 24 w 102"/>
                <a:gd name="T9" fmla="*/ 77 h 143"/>
                <a:gd name="T10" fmla="*/ 18 w 102"/>
                <a:gd name="T11" fmla="*/ 65 h 143"/>
                <a:gd name="T12" fmla="*/ 18 w 102"/>
                <a:gd name="T13" fmla="*/ 59 h 143"/>
                <a:gd name="T14" fmla="*/ 24 w 102"/>
                <a:gd name="T15" fmla="*/ 59 h 143"/>
                <a:gd name="T16" fmla="*/ 24 w 102"/>
                <a:gd name="T17" fmla="*/ 65 h 143"/>
                <a:gd name="T18" fmla="*/ 30 w 102"/>
                <a:gd name="T19" fmla="*/ 71 h 143"/>
                <a:gd name="T20" fmla="*/ 36 w 102"/>
                <a:gd name="T21" fmla="*/ 65 h 143"/>
                <a:gd name="T22" fmla="*/ 48 w 102"/>
                <a:gd name="T23" fmla="*/ 59 h 143"/>
                <a:gd name="T24" fmla="*/ 54 w 102"/>
                <a:gd name="T25" fmla="*/ 47 h 143"/>
                <a:gd name="T26" fmla="*/ 60 w 102"/>
                <a:gd name="T27" fmla="*/ 41 h 143"/>
                <a:gd name="T28" fmla="*/ 60 w 102"/>
                <a:gd name="T29" fmla="*/ 35 h 143"/>
                <a:gd name="T30" fmla="*/ 54 w 102"/>
                <a:gd name="T31" fmla="*/ 18 h 143"/>
                <a:gd name="T32" fmla="*/ 48 w 102"/>
                <a:gd name="T33" fmla="*/ 6 h 143"/>
                <a:gd name="T34" fmla="*/ 48 w 102"/>
                <a:gd name="T35" fmla="*/ 6 h 143"/>
                <a:gd name="T36" fmla="*/ 54 w 102"/>
                <a:gd name="T37" fmla="*/ 12 h 143"/>
                <a:gd name="T38" fmla="*/ 60 w 102"/>
                <a:gd name="T39" fmla="*/ 30 h 143"/>
                <a:gd name="T40" fmla="*/ 66 w 102"/>
                <a:gd name="T41" fmla="*/ 30 h 143"/>
                <a:gd name="T42" fmla="*/ 72 w 102"/>
                <a:gd name="T43" fmla="*/ 18 h 143"/>
                <a:gd name="T44" fmla="*/ 78 w 102"/>
                <a:gd name="T45" fmla="*/ 6 h 143"/>
                <a:gd name="T46" fmla="*/ 84 w 102"/>
                <a:gd name="T47" fmla="*/ 0 h 143"/>
                <a:gd name="T48" fmla="*/ 90 w 102"/>
                <a:gd name="T49" fmla="*/ 0 h 143"/>
                <a:gd name="T50" fmla="*/ 90 w 102"/>
                <a:gd name="T51" fmla="*/ 0 h 143"/>
                <a:gd name="T52" fmla="*/ 84 w 102"/>
                <a:gd name="T53" fmla="*/ 6 h 143"/>
                <a:gd name="T54" fmla="*/ 78 w 102"/>
                <a:gd name="T55" fmla="*/ 12 h 143"/>
                <a:gd name="T56" fmla="*/ 72 w 102"/>
                <a:gd name="T57" fmla="*/ 30 h 143"/>
                <a:gd name="T58" fmla="*/ 66 w 102"/>
                <a:gd name="T59" fmla="*/ 35 h 143"/>
                <a:gd name="T60" fmla="*/ 72 w 102"/>
                <a:gd name="T61" fmla="*/ 35 h 143"/>
                <a:gd name="T62" fmla="*/ 78 w 102"/>
                <a:gd name="T63" fmla="*/ 35 h 143"/>
                <a:gd name="T64" fmla="*/ 90 w 102"/>
                <a:gd name="T65" fmla="*/ 30 h 143"/>
                <a:gd name="T66" fmla="*/ 96 w 102"/>
                <a:gd name="T67" fmla="*/ 30 h 143"/>
                <a:gd name="T68" fmla="*/ 102 w 102"/>
                <a:gd name="T69" fmla="*/ 24 h 143"/>
                <a:gd name="T70" fmla="*/ 102 w 102"/>
                <a:gd name="T71" fmla="*/ 24 h 143"/>
                <a:gd name="T72" fmla="*/ 102 w 102"/>
                <a:gd name="T73" fmla="*/ 30 h 143"/>
                <a:gd name="T74" fmla="*/ 90 w 102"/>
                <a:gd name="T75" fmla="*/ 35 h 143"/>
                <a:gd name="T76" fmla="*/ 78 w 102"/>
                <a:gd name="T77" fmla="*/ 41 h 143"/>
                <a:gd name="T78" fmla="*/ 66 w 102"/>
                <a:gd name="T79" fmla="*/ 47 h 143"/>
                <a:gd name="T80" fmla="*/ 60 w 102"/>
                <a:gd name="T81" fmla="*/ 47 h 143"/>
                <a:gd name="T82" fmla="*/ 48 w 102"/>
                <a:gd name="T83" fmla="*/ 59 h 143"/>
                <a:gd name="T84" fmla="*/ 48 w 102"/>
                <a:gd name="T85" fmla="*/ 65 h 143"/>
                <a:gd name="T86" fmla="*/ 54 w 102"/>
                <a:gd name="T87" fmla="*/ 65 h 143"/>
                <a:gd name="T88" fmla="*/ 54 w 102"/>
                <a:gd name="T89" fmla="*/ 71 h 143"/>
                <a:gd name="T90" fmla="*/ 48 w 102"/>
                <a:gd name="T91" fmla="*/ 71 h 143"/>
                <a:gd name="T92" fmla="*/ 42 w 102"/>
                <a:gd name="T93" fmla="*/ 77 h 143"/>
                <a:gd name="T94" fmla="*/ 42 w 102"/>
                <a:gd name="T95" fmla="*/ 77 h 143"/>
                <a:gd name="T96" fmla="*/ 42 w 102"/>
                <a:gd name="T97" fmla="*/ 77 h 143"/>
                <a:gd name="T98" fmla="*/ 36 w 102"/>
                <a:gd name="T99" fmla="*/ 89 h 143"/>
                <a:gd name="T100" fmla="*/ 24 w 102"/>
                <a:gd name="T101" fmla="*/ 107 h 143"/>
                <a:gd name="T102" fmla="*/ 18 w 102"/>
                <a:gd name="T103" fmla="*/ 125 h 143"/>
                <a:gd name="T104" fmla="*/ 18 w 102"/>
                <a:gd name="T105" fmla="*/ 131 h 143"/>
                <a:gd name="T106" fmla="*/ 18 w 102"/>
                <a:gd name="T107" fmla="*/ 137 h 143"/>
                <a:gd name="T108" fmla="*/ 12 w 102"/>
                <a:gd name="T109" fmla="*/ 137 h 143"/>
                <a:gd name="T110" fmla="*/ 6 w 102"/>
                <a:gd name="T111" fmla="*/ 143 h 14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43"/>
                <a:gd name="T170" fmla="*/ 102 w 102"/>
                <a:gd name="T171" fmla="*/ 143 h 14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43">
                  <a:moveTo>
                    <a:pt x="0" y="143"/>
                  </a:moveTo>
                  <a:lnTo>
                    <a:pt x="6" y="137"/>
                  </a:lnTo>
                  <a:lnTo>
                    <a:pt x="12" y="125"/>
                  </a:lnTo>
                  <a:lnTo>
                    <a:pt x="12" y="119"/>
                  </a:lnTo>
                  <a:lnTo>
                    <a:pt x="18" y="107"/>
                  </a:lnTo>
                  <a:lnTo>
                    <a:pt x="18" y="101"/>
                  </a:lnTo>
                  <a:lnTo>
                    <a:pt x="24" y="95"/>
                  </a:lnTo>
                  <a:lnTo>
                    <a:pt x="30" y="83"/>
                  </a:lnTo>
                  <a:lnTo>
                    <a:pt x="30" y="77"/>
                  </a:lnTo>
                  <a:lnTo>
                    <a:pt x="24" y="77"/>
                  </a:lnTo>
                  <a:lnTo>
                    <a:pt x="24" y="71"/>
                  </a:lnTo>
                  <a:lnTo>
                    <a:pt x="18" y="65"/>
                  </a:lnTo>
                  <a:lnTo>
                    <a:pt x="18" y="59"/>
                  </a:lnTo>
                  <a:lnTo>
                    <a:pt x="24" y="59"/>
                  </a:lnTo>
                  <a:lnTo>
                    <a:pt x="24" y="65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36" y="65"/>
                  </a:lnTo>
                  <a:lnTo>
                    <a:pt x="42" y="59"/>
                  </a:lnTo>
                  <a:lnTo>
                    <a:pt x="48" y="59"/>
                  </a:lnTo>
                  <a:lnTo>
                    <a:pt x="48" y="53"/>
                  </a:lnTo>
                  <a:lnTo>
                    <a:pt x="54" y="47"/>
                  </a:lnTo>
                  <a:lnTo>
                    <a:pt x="54" y="41"/>
                  </a:lnTo>
                  <a:lnTo>
                    <a:pt x="60" y="41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54" y="18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60" y="18"/>
                  </a:lnTo>
                  <a:lnTo>
                    <a:pt x="60" y="30"/>
                  </a:lnTo>
                  <a:lnTo>
                    <a:pt x="66" y="35"/>
                  </a:lnTo>
                  <a:lnTo>
                    <a:pt x="66" y="30"/>
                  </a:lnTo>
                  <a:lnTo>
                    <a:pt x="66" y="24"/>
                  </a:lnTo>
                  <a:lnTo>
                    <a:pt x="72" y="18"/>
                  </a:lnTo>
                  <a:lnTo>
                    <a:pt x="72" y="12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84" y="12"/>
                  </a:lnTo>
                  <a:lnTo>
                    <a:pt x="78" y="12"/>
                  </a:lnTo>
                  <a:lnTo>
                    <a:pt x="78" y="24"/>
                  </a:lnTo>
                  <a:lnTo>
                    <a:pt x="72" y="30"/>
                  </a:lnTo>
                  <a:lnTo>
                    <a:pt x="66" y="35"/>
                  </a:lnTo>
                  <a:lnTo>
                    <a:pt x="72" y="35"/>
                  </a:lnTo>
                  <a:lnTo>
                    <a:pt x="78" y="35"/>
                  </a:lnTo>
                  <a:lnTo>
                    <a:pt x="84" y="35"/>
                  </a:lnTo>
                  <a:lnTo>
                    <a:pt x="90" y="30"/>
                  </a:lnTo>
                  <a:lnTo>
                    <a:pt x="96" y="30"/>
                  </a:lnTo>
                  <a:lnTo>
                    <a:pt x="102" y="24"/>
                  </a:lnTo>
                  <a:lnTo>
                    <a:pt x="102" y="30"/>
                  </a:lnTo>
                  <a:lnTo>
                    <a:pt x="96" y="30"/>
                  </a:lnTo>
                  <a:lnTo>
                    <a:pt x="90" y="35"/>
                  </a:lnTo>
                  <a:lnTo>
                    <a:pt x="84" y="41"/>
                  </a:lnTo>
                  <a:lnTo>
                    <a:pt x="78" y="41"/>
                  </a:lnTo>
                  <a:lnTo>
                    <a:pt x="72" y="41"/>
                  </a:lnTo>
                  <a:lnTo>
                    <a:pt x="66" y="47"/>
                  </a:lnTo>
                  <a:lnTo>
                    <a:pt x="60" y="47"/>
                  </a:lnTo>
                  <a:lnTo>
                    <a:pt x="54" y="53"/>
                  </a:lnTo>
                  <a:lnTo>
                    <a:pt x="48" y="59"/>
                  </a:lnTo>
                  <a:lnTo>
                    <a:pt x="48" y="65"/>
                  </a:lnTo>
                  <a:lnTo>
                    <a:pt x="54" y="65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8" y="77"/>
                  </a:lnTo>
                  <a:lnTo>
                    <a:pt x="42" y="77"/>
                  </a:lnTo>
                  <a:lnTo>
                    <a:pt x="42" y="71"/>
                  </a:lnTo>
                  <a:lnTo>
                    <a:pt x="42" y="77"/>
                  </a:lnTo>
                  <a:lnTo>
                    <a:pt x="36" y="83"/>
                  </a:lnTo>
                  <a:lnTo>
                    <a:pt x="36" y="89"/>
                  </a:lnTo>
                  <a:lnTo>
                    <a:pt x="30" y="101"/>
                  </a:lnTo>
                  <a:lnTo>
                    <a:pt x="24" y="107"/>
                  </a:lnTo>
                  <a:lnTo>
                    <a:pt x="24" y="113"/>
                  </a:lnTo>
                  <a:lnTo>
                    <a:pt x="18" y="125"/>
                  </a:lnTo>
                  <a:lnTo>
                    <a:pt x="18" y="131"/>
                  </a:lnTo>
                  <a:lnTo>
                    <a:pt x="18" y="137"/>
                  </a:lnTo>
                  <a:lnTo>
                    <a:pt x="12" y="137"/>
                  </a:lnTo>
                  <a:lnTo>
                    <a:pt x="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2" name="Freeform 215"/>
            <p:cNvSpPr>
              <a:spLocks/>
            </p:cNvSpPr>
            <p:nvPr/>
          </p:nvSpPr>
          <p:spPr bwMode="auto">
            <a:xfrm>
              <a:off x="5048" y="1780"/>
              <a:ext cx="66" cy="113"/>
            </a:xfrm>
            <a:custGeom>
              <a:avLst/>
              <a:gdLst>
                <a:gd name="T0" fmla="*/ 48 w 66"/>
                <a:gd name="T1" fmla="*/ 6 h 113"/>
                <a:gd name="T2" fmla="*/ 36 w 66"/>
                <a:gd name="T3" fmla="*/ 24 h 113"/>
                <a:gd name="T4" fmla="*/ 36 w 66"/>
                <a:gd name="T5" fmla="*/ 24 h 113"/>
                <a:gd name="T6" fmla="*/ 24 w 66"/>
                <a:gd name="T7" fmla="*/ 30 h 113"/>
                <a:gd name="T8" fmla="*/ 12 w 66"/>
                <a:gd name="T9" fmla="*/ 36 h 113"/>
                <a:gd name="T10" fmla="*/ 6 w 66"/>
                <a:gd name="T11" fmla="*/ 42 h 113"/>
                <a:gd name="T12" fmla="*/ 0 w 66"/>
                <a:gd name="T13" fmla="*/ 42 h 113"/>
                <a:gd name="T14" fmla="*/ 0 w 66"/>
                <a:gd name="T15" fmla="*/ 48 h 113"/>
                <a:gd name="T16" fmla="*/ 6 w 66"/>
                <a:gd name="T17" fmla="*/ 42 h 113"/>
                <a:gd name="T18" fmla="*/ 12 w 66"/>
                <a:gd name="T19" fmla="*/ 36 h 113"/>
                <a:gd name="T20" fmla="*/ 24 w 66"/>
                <a:gd name="T21" fmla="*/ 36 h 113"/>
                <a:gd name="T22" fmla="*/ 30 w 66"/>
                <a:gd name="T23" fmla="*/ 30 h 113"/>
                <a:gd name="T24" fmla="*/ 36 w 66"/>
                <a:gd name="T25" fmla="*/ 36 h 113"/>
                <a:gd name="T26" fmla="*/ 30 w 66"/>
                <a:gd name="T27" fmla="*/ 48 h 113"/>
                <a:gd name="T28" fmla="*/ 24 w 66"/>
                <a:gd name="T29" fmla="*/ 60 h 113"/>
                <a:gd name="T30" fmla="*/ 18 w 66"/>
                <a:gd name="T31" fmla="*/ 66 h 113"/>
                <a:gd name="T32" fmla="*/ 12 w 66"/>
                <a:gd name="T33" fmla="*/ 72 h 113"/>
                <a:gd name="T34" fmla="*/ 6 w 66"/>
                <a:gd name="T35" fmla="*/ 78 h 113"/>
                <a:gd name="T36" fmla="*/ 6 w 66"/>
                <a:gd name="T37" fmla="*/ 84 h 113"/>
                <a:gd name="T38" fmla="*/ 6 w 66"/>
                <a:gd name="T39" fmla="*/ 84 h 113"/>
                <a:gd name="T40" fmla="*/ 6 w 66"/>
                <a:gd name="T41" fmla="*/ 84 h 113"/>
                <a:gd name="T42" fmla="*/ 12 w 66"/>
                <a:gd name="T43" fmla="*/ 78 h 113"/>
                <a:gd name="T44" fmla="*/ 24 w 66"/>
                <a:gd name="T45" fmla="*/ 72 h 113"/>
                <a:gd name="T46" fmla="*/ 30 w 66"/>
                <a:gd name="T47" fmla="*/ 66 h 113"/>
                <a:gd name="T48" fmla="*/ 30 w 66"/>
                <a:gd name="T49" fmla="*/ 72 h 113"/>
                <a:gd name="T50" fmla="*/ 30 w 66"/>
                <a:gd name="T51" fmla="*/ 101 h 113"/>
                <a:gd name="T52" fmla="*/ 36 w 66"/>
                <a:gd name="T53" fmla="*/ 113 h 113"/>
                <a:gd name="T54" fmla="*/ 36 w 66"/>
                <a:gd name="T55" fmla="*/ 113 h 113"/>
                <a:gd name="T56" fmla="*/ 36 w 66"/>
                <a:gd name="T57" fmla="*/ 101 h 113"/>
                <a:gd name="T58" fmla="*/ 36 w 66"/>
                <a:gd name="T59" fmla="*/ 66 h 113"/>
                <a:gd name="T60" fmla="*/ 36 w 66"/>
                <a:gd name="T61" fmla="*/ 54 h 113"/>
                <a:gd name="T62" fmla="*/ 36 w 66"/>
                <a:gd name="T63" fmla="*/ 60 h 113"/>
                <a:gd name="T64" fmla="*/ 42 w 66"/>
                <a:gd name="T65" fmla="*/ 66 h 113"/>
                <a:gd name="T66" fmla="*/ 48 w 66"/>
                <a:gd name="T67" fmla="*/ 72 h 113"/>
                <a:gd name="T68" fmla="*/ 54 w 66"/>
                <a:gd name="T69" fmla="*/ 78 h 113"/>
                <a:gd name="T70" fmla="*/ 60 w 66"/>
                <a:gd name="T71" fmla="*/ 84 h 113"/>
                <a:gd name="T72" fmla="*/ 66 w 66"/>
                <a:gd name="T73" fmla="*/ 84 h 113"/>
                <a:gd name="T74" fmla="*/ 60 w 66"/>
                <a:gd name="T75" fmla="*/ 84 h 113"/>
                <a:gd name="T76" fmla="*/ 54 w 66"/>
                <a:gd name="T77" fmla="*/ 78 h 113"/>
                <a:gd name="T78" fmla="*/ 48 w 66"/>
                <a:gd name="T79" fmla="*/ 72 h 113"/>
                <a:gd name="T80" fmla="*/ 48 w 66"/>
                <a:gd name="T81" fmla="*/ 60 h 113"/>
                <a:gd name="T82" fmla="*/ 42 w 66"/>
                <a:gd name="T83" fmla="*/ 54 h 113"/>
                <a:gd name="T84" fmla="*/ 42 w 66"/>
                <a:gd name="T85" fmla="*/ 48 h 113"/>
                <a:gd name="T86" fmla="*/ 42 w 66"/>
                <a:gd name="T87" fmla="*/ 36 h 113"/>
                <a:gd name="T88" fmla="*/ 42 w 66"/>
                <a:gd name="T89" fmla="*/ 30 h 113"/>
                <a:gd name="T90" fmla="*/ 48 w 66"/>
                <a:gd name="T91" fmla="*/ 30 h 113"/>
                <a:gd name="T92" fmla="*/ 48 w 66"/>
                <a:gd name="T93" fmla="*/ 36 h 113"/>
                <a:gd name="T94" fmla="*/ 54 w 66"/>
                <a:gd name="T95" fmla="*/ 42 h 113"/>
                <a:gd name="T96" fmla="*/ 60 w 66"/>
                <a:gd name="T97" fmla="*/ 48 h 113"/>
                <a:gd name="T98" fmla="*/ 66 w 66"/>
                <a:gd name="T99" fmla="*/ 48 h 113"/>
                <a:gd name="T100" fmla="*/ 66 w 66"/>
                <a:gd name="T101" fmla="*/ 54 h 113"/>
                <a:gd name="T102" fmla="*/ 66 w 66"/>
                <a:gd name="T103" fmla="*/ 48 h 113"/>
                <a:gd name="T104" fmla="*/ 60 w 66"/>
                <a:gd name="T105" fmla="*/ 36 h 113"/>
                <a:gd name="T106" fmla="*/ 48 w 66"/>
                <a:gd name="T107" fmla="*/ 30 h 113"/>
                <a:gd name="T108" fmla="*/ 48 w 66"/>
                <a:gd name="T109" fmla="*/ 24 h 113"/>
                <a:gd name="T110" fmla="*/ 48 w 66"/>
                <a:gd name="T111" fmla="*/ 12 h 113"/>
                <a:gd name="T112" fmla="*/ 54 w 66"/>
                <a:gd name="T113" fmla="*/ 6 h 113"/>
                <a:gd name="T114" fmla="*/ 48 w 66"/>
                <a:gd name="T115" fmla="*/ 0 h 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6"/>
                <a:gd name="T175" fmla="*/ 0 h 113"/>
                <a:gd name="T176" fmla="*/ 66 w 66"/>
                <a:gd name="T177" fmla="*/ 113 h 1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6" h="113">
                  <a:moveTo>
                    <a:pt x="48" y="6"/>
                  </a:moveTo>
                  <a:lnTo>
                    <a:pt x="48" y="6"/>
                  </a:lnTo>
                  <a:lnTo>
                    <a:pt x="42" y="18"/>
                  </a:lnTo>
                  <a:lnTo>
                    <a:pt x="36" y="24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42"/>
                  </a:lnTo>
                  <a:lnTo>
                    <a:pt x="12" y="42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30" y="48"/>
                  </a:lnTo>
                  <a:lnTo>
                    <a:pt x="30" y="54"/>
                  </a:lnTo>
                  <a:lnTo>
                    <a:pt x="24" y="60"/>
                  </a:lnTo>
                  <a:lnTo>
                    <a:pt x="18" y="66"/>
                  </a:lnTo>
                  <a:lnTo>
                    <a:pt x="12" y="72"/>
                  </a:lnTo>
                  <a:lnTo>
                    <a:pt x="6" y="78"/>
                  </a:lnTo>
                  <a:lnTo>
                    <a:pt x="6" y="84"/>
                  </a:lnTo>
                  <a:lnTo>
                    <a:pt x="12" y="78"/>
                  </a:lnTo>
                  <a:lnTo>
                    <a:pt x="18" y="72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0" y="72"/>
                  </a:lnTo>
                  <a:lnTo>
                    <a:pt x="30" y="90"/>
                  </a:lnTo>
                  <a:lnTo>
                    <a:pt x="30" y="101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6" y="101"/>
                  </a:lnTo>
                  <a:lnTo>
                    <a:pt x="36" y="84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48" y="72"/>
                  </a:lnTo>
                  <a:lnTo>
                    <a:pt x="48" y="78"/>
                  </a:lnTo>
                  <a:lnTo>
                    <a:pt x="54" y="78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0" y="84"/>
                  </a:lnTo>
                  <a:lnTo>
                    <a:pt x="60" y="78"/>
                  </a:lnTo>
                  <a:lnTo>
                    <a:pt x="54" y="78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42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0" y="48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48" y="18"/>
                  </a:lnTo>
                  <a:lnTo>
                    <a:pt x="48" y="12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3" name="Freeform 216"/>
            <p:cNvSpPr>
              <a:spLocks/>
            </p:cNvSpPr>
            <p:nvPr/>
          </p:nvSpPr>
          <p:spPr bwMode="auto">
            <a:xfrm>
              <a:off x="5281" y="1732"/>
              <a:ext cx="131" cy="102"/>
            </a:xfrm>
            <a:custGeom>
              <a:avLst/>
              <a:gdLst>
                <a:gd name="T0" fmla="*/ 6 w 131"/>
                <a:gd name="T1" fmla="*/ 12 h 102"/>
                <a:gd name="T2" fmla="*/ 12 w 131"/>
                <a:gd name="T3" fmla="*/ 18 h 102"/>
                <a:gd name="T4" fmla="*/ 24 w 131"/>
                <a:gd name="T5" fmla="*/ 24 h 102"/>
                <a:gd name="T6" fmla="*/ 30 w 131"/>
                <a:gd name="T7" fmla="*/ 24 h 102"/>
                <a:gd name="T8" fmla="*/ 30 w 131"/>
                <a:gd name="T9" fmla="*/ 48 h 102"/>
                <a:gd name="T10" fmla="*/ 36 w 131"/>
                <a:gd name="T11" fmla="*/ 66 h 102"/>
                <a:gd name="T12" fmla="*/ 36 w 131"/>
                <a:gd name="T13" fmla="*/ 60 h 102"/>
                <a:gd name="T14" fmla="*/ 36 w 131"/>
                <a:gd name="T15" fmla="*/ 36 h 102"/>
                <a:gd name="T16" fmla="*/ 42 w 131"/>
                <a:gd name="T17" fmla="*/ 30 h 102"/>
                <a:gd name="T18" fmla="*/ 53 w 131"/>
                <a:gd name="T19" fmla="*/ 42 h 102"/>
                <a:gd name="T20" fmla="*/ 59 w 131"/>
                <a:gd name="T21" fmla="*/ 48 h 102"/>
                <a:gd name="T22" fmla="*/ 71 w 131"/>
                <a:gd name="T23" fmla="*/ 90 h 102"/>
                <a:gd name="T24" fmla="*/ 77 w 131"/>
                <a:gd name="T25" fmla="*/ 102 h 102"/>
                <a:gd name="T26" fmla="*/ 71 w 131"/>
                <a:gd name="T27" fmla="*/ 84 h 102"/>
                <a:gd name="T28" fmla="*/ 65 w 131"/>
                <a:gd name="T29" fmla="*/ 54 h 102"/>
                <a:gd name="T30" fmla="*/ 89 w 131"/>
                <a:gd name="T31" fmla="*/ 66 h 102"/>
                <a:gd name="T32" fmla="*/ 119 w 131"/>
                <a:gd name="T33" fmla="*/ 84 h 102"/>
                <a:gd name="T34" fmla="*/ 131 w 131"/>
                <a:gd name="T35" fmla="*/ 90 h 102"/>
                <a:gd name="T36" fmla="*/ 125 w 131"/>
                <a:gd name="T37" fmla="*/ 84 h 102"/>
                <a:gd name="T38" fmla="*/ 107 w 131"/>
                <a:gd name="T39" fmla="*/ 72 h 102"/>
                <a:gd name="T40" fmla="*/ 83 w 131"/>
                <a:gd name="T41" fmla="*/ 54 h 102"/>
                <a:gd name="T42" fmla="*/ 65 w 131"/>
                <a:gd name="T43" fmla="*/ 48 h 102"/>
                <a:gd name="T44" fmla="*/ 77 w 131"/>
                <a:gd name="T45" fmla="*/ 42 h 102"/>
                <a:gd name="T46" fmla="*/ 95 w 131"/>
                <a:gd name="T47" fmla="*/ 42 h 102"/>
                <a:gd name="T48" fmla="*/ 119 w 131"/>
                <a:gd name="T49" fmla="*/ 42 h 102"/>
                <a:gd name="T50" fmla="*/ 131 w 131"/>
                <a:gd name="T51" fmla="*/ 42 h 102"/>
                <a:gd name="T52" fmla="*/ 125 w 131"/>
                <a:gd name="T53" fmla="*/ 36 h 102"/>
                <a:gd name="T54" fmla="*/ 107 w 131"/>
                <a:gd name="T55" fmla="*/ 36 h 102"/>
                <a:gd name="T56" fmla="*/ 77 w 131"/>
                <a:gd name="T57" fmla="*/ 36 h 102"/>
                <a:gd name="T58" fmla="*/ 65 w 131"/>
                <a:gd name="T59" fmla="*/ 36 h 102"/>
                <a:gd name="T60" fmla="*/ 53 w 131"/>
                <a:gd name="T61" fmla="*/ 30 h 102"/>
                <a:gd name="T62" fmla="*/ 48 w 131"/>
                <a:gd name="T63" fmla="*/ 24 h 102"/>
                <a:gd name="T64" fmla="*/ 53 w 131"/>
                <a:gd name="T65" fmla="*/ 18 h 102"/>
                <a:gd name="T66" fmla="*/ 71 w 131"/>
                <a:gd name="T67" fmla="*/ 6 h 102"/>
                <a:gd name="T68" fmla="*/ 83 w 131"/>
                <a:gd name="T69" fmla="*/ 0 h 102"/>
                <a:gd name="T70" fmla="*/ 83 w 131"/>
                <a:gd name="T71" fmla="*/ 0 h 102"/>
                <a:gd name="T72" fmla="*/ 65 w 131"/>
                <a:gd name="T73" fmla="*/ 6 h 102"/>
                <a:gd name="T74" fmla="*/ 48 w 131"/>
                <a:gd name="T75" fmla="*/ 12 h 102"/>
                <a:gd name="T76" fmla="*/ 42 w 131"/>
                <a:gd name="T77" fmla="*/ 18 h 102"/>
                <a:gd name="T78" fmla="*/ 30 w 131"/>
                <a:gd name="T79" fmla="*/ 18 h 102"/>
                <a:gd name="T80" fmla="*/ 18 w 131"/>
                <a:gd name="T81" fmla="*/ 12 h 102"/>
                <a:gd name="T82" fmla="*/ 6 w 131"/>
                <a:gd name="T83" fmla="*/ 6 h 102"/>
                <a:gd name="T84" fmla="*/ 0 w 131"/>
                <a:gd name="T85" fmla="*/ 6 h 1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1"/>
                <a:gd name="T130" fmla="*/ 0 h 102"/>
                <a:gd name="T131" fmla="*/ 131 w 131"/>
                <a:gd name="T132" fmla="*/ 102 h 10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1" h="102">
                  <a:moveTo>
                    <a:pt x="0" y="6"/>
                  </a:moveTo>
                  <a:lnTo>
                    <a:pt x="6" y="1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0" y="36"/>
                  </a:lnTo>
                  <a:lnTo>
                    <a:pt x="30" y="48"/>
                  </a:lnTo>
                  <a:lnTo>
                    <a:pt x="30" y="54"/>
                  </a:lnTo>
                  <a:lnTo>
                    <a:pt x="30" y="66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6" y="30"/>
                  </a:lnTo>
                  <a:lnTo>
                    <a:pt x="42" y="30"/>
                  </a:lnTo>
                  <a:lnTo>
                    <a:pt x="48" y="36"/>
                  </a:lnTo>
                  <a:lnTo>
                    <a:pt x="53" y="42"/>
                  </a:lnTo>
                  <a:lnTo>
                    <a:pt x="59" y="48"/>
                  </a:lnTo>
                  <a:lnTo>
                    <a:pt x="59" y="60"/>
                  </a:lnTo>
                  <a:lnTo>
                    <a:pt x="65" y="78"/>
                  </a:lnTo>
                  <a:lnTo>
                    <a:pt x="71" y="90"/>
                  </a:lnTo>
                  <a:lnTo>
                    <a:pt x="71" y="102"/>
                  </a:lnTo>
                  <a:lnTo>
                    <a:pt x="77" y="102"/>
                  </a:lnTo>
                  <a:lnTo>
                    <a:pt x="71" y="96"/>
                  </a:lnTo>
                  <a:lnTo>
                    <a:pt x="71" y="90"/>
                  </a:lnTo>
                  <a:lnTo>
                    <a:pt x="71" y="84"/>
                  </a:lnTo>
                  <a:lnTo>
                    <a:pt x="71" y="72"/>
                  </a:lnTo>
                  <a:lnTo>
                    <a:pt x="65" y="60"/>
                  </a:lnTo>
                  <a:lnTo>
                    <a:pt x="65" y="54"/>
                  </a:lnTo>
                  <a:lnTo>
                    <a:pt x="71" y="54"/>
                  </a:lnTo>
                  <a:lnTo>
                    <a:pt x="83" y="60"/>
                  </a:lnTo>
                  <a:lnTo>
                    <a:pt x="89" y="66"/>
                  </a:lnTo>
                  <a:lnTo>
                    <a:pt x="101" y="72"/>
                  </a:lnTo>
                  <a:lnTo>
                    <a:pt x="113" y="78"/>
                  </a:lnTo>
                  <a:lnTo>
                    <a:pt x="119" y="84"/>
                  </a:lnTo>
                  <a:lnTo>
                    <a:pt x="125" y="84"/>
                  </a:lnTo>
                  <a:lnTo>
                    <a:pt x="131" y="90"/>
                  </a:lnTo>
                  <a:lnTo>
                    <a:pt x="131" y="84"/>
                  </a:lnTo>
                  <a:lnTo>
                    <a:pt x="125" y="84"/>
                  </a:lnTo>
                  <a:lnTo>
                    <a:pt x="125" y="78"/>
                  </a:lnTo>
                  <a:lnTo>
                    <a:pt x="113" y="72"/>
                  </a:lnTo>
                  <a:lnTo>
                    <a:pt x="107" y="72"/>
                  </a:lnTo>
                  <a:lnTo>
                    <a:pt x="101" y="66"/>
                  </a:lnTo>
                  <a:lnTo>
                    <a:pt x="89" y="60"/>
                  </a:lnTo>
                  <a:lnTo>
                    <a:pt x="83" y="54"/>
                  </a:lnTo>
                  <a:lnTo>
                    <a:pt x="77" y="48"/>
                  </a:lnTo>
                  <a:lnTo>
                    <a:pt x="71" y="48"/>
                  </a:lnTo>
                  <a:lnTo>
                    <a:pt x="65" y="48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83" y="42"/>
                  </a:lnTo>
                  <a:lnTo>
                    <a:pt x="89" y="42"/>
                  </a:lnTo>
                  <a:lnTo>
                    <a:pt x="95" y="42"/>
                  </a:lnTo>
                  <a:lnTo>
                    <a:pt x="101" y="42"/>
                  </a:lnTo>
                  <a:lnTo>
                    <a:pt x="107" y="42"/>
                  </a:lnTo>
                  <a:lnTo>
                    <a:pt x="119" y="42"/>
                  </a:lnTo>
                  <a:lnTo>
                    <a:pt x="125" y="42"/>
                  </a:lnTo>
                  <a:lnTo>
                    <a:pt x="131" y="42"/>
                  </a:lnTo>
                  <a:lnTo>
                    <a:pt x="125" y="36"/>
                  </a:lnTo>
                  <a:lnTo>
                    <a:pt x="119" y="36"/>
                  </a:lnTo>
                  <a:lnTo>
                    <a:pt x="113" y="36"/>
                  </a:lnTo>
                  <a:lnTo>
                    <a:pt x="107" y="36"/>
                  </a:lnTo>
                  <a:lnTo>
                    <a:pt x="95" y="36"/>
                  </a:lnTo>
                  <a:lnTo>
                    <a:pt x="89" y="36"/>
                  </a:lnTo>
                  <a:lnTo>
                    <a:pt x="77" y="36"/>
                  </a:lnTo>
                  <a:lnTo>
                    <a:pt x="71" y="36"/>
                  </a:lnTo>
                  <a:lnTo>
                    <a:pt x="65" y="36"/>
                  </a:lnTo>
                  <a:lnTo>
                    <a:pt x="59" y="36"/>
                  </a:lnTo>
                  <a:lnTo>
                    <a:pt x="53" y="30"/>
                  </a:lnTo>
                  <a:lnTo>
                    <a:pt x="48" y="24"/>
                  </a:lnTo>
                  <a:lnTo>
                    <a:pt x="48" y="18"/>
                  </a:lnTo>
                  <a:lnTo>
                    <a:pt x="53" y="18"/>
                  </a:lnTo>
                  <a:lnTo>
                    <a:pt x="59" y="12"/>
                  </a:lnTo>
                  <a:lnTo>
                    <a:pt x="65" y="12"/>
                  </a:lnTo>
                  <a:lnTo>
                    <a:pt x="71" y="6"/>
                  </a:lnTo>
                  <a:lnTo>
                    <a:pt x="77" y="6"/>
                  </a:lnTo>
                  <a:lnTo>
                    <a:pt x="77" y="0"/>
                  </a:lnTo>
                  <a:lnTo>
                    <a:pt x="83" y="0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6"/>
                  </a:lnTo>
                  <a:lnTo>
                    <a:pt x="59" y="6"/>
                  </a:lnTo>
                  <a:lnTo>
                    <a:pt x="53" y="12"/>
                  </a:lnTo>
                  <a:lnTo>
                    <a:pt x="48" y="12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4" name="Freeform 217"/>
            <p:cNvSpPr>
              <a:spLocks/>
            </p:cNvSpPr>
            <p:nvPr/>
          </p:nvSpPr>
          <p:spPr bwMode="auto">
            <a:xfrm>
              <a:off x="4564" y="1953"/>
              <a:ext cx="329" cy="329"/>
            </a:xfrm>
            <a:custGeom>
              <a:avLst/>
              <a:gdLst>
                <a:gd name="T0" fmla="*/ 132 w 329"/>
                <a:gd name="T1" fmla="*/ 72 h 329"/>
                <a:gd name="T2" fmla="*/ 90 w 329"/>
                <a:gd name="T3" fmla="*/ 48 h 329"/>
                <a:gd name="T4" fmla="*/ 36 w 329"/>
                <a:gd name="T5" fmla="*/ 36 h 329"/>
                <a:gd name="T6" fmla="*/ 18 w 329"/>
                <a:gd name="T7" fmla="*/ 30 h 329"/>
                <a:gd name="T8" fmla="*/ 30 w 329"/>
                <a:gd name="T9" fmla="*/ 72 h 329"/>
                <a:gd name="T10" fmla="*/ 48 w 329"/>
                <a:gd name="T11" fmla="*/ 114 h 329"/>
                <a:gd name="T12" fmla="*/ 90 w 329"/>
                <a:gd name="T13" fmla="*/ 138 h 329"/>
                <a:gd name="T14" fmla="*/ 120 w 329"/>
                <a:gd name="T15" fmla="*/ 156 h 329"/>
                <a:gd name="T16" fmla="*/ 108 w 329"/>
                <a:gd name="T17" fmla="*/ 162 h 329"/>
                <a:gd name="T18" fmla="*/ 84 w 329"/>
                <a:gd name="T19" fmla="*/ 156 h 329"/>
                <a:gd name="T20" fmla="*/ 48 w 329"/>
                <a:gd name="T21" fmla="*/ 174 h 329"/>
                <a:gd name="T22" fmla="*/ 24 w 329"/>
                <a:gd name="T23" fmla="*/ 204 h 329"/>
                <a:gd name="T24" fmla="*/ 0 w 329"/>
                <a:gd name="T25" fmla="*/ 215 h 329"/>
                <a:gd name="T26" fmla="*/ 6 w 329"/>
                <a:gd name="T27" fmla="*/ 227 h 329"/>
                <a:gd name="T28" fmla="*/ 24 w 329"/>
                <a:gd name="T29" fmla="*/ 233 h 329"/>
                <a:gd name="T30" fmla="*/ 66 w 329"/>
                <a:gd name="T31" fmla="*/ 239 h 329"/>
                <a:gd name="T32" fmla="*/ 114 w 329"/>
                <a:gd name="T33" fmla="*/ 215 h 329"/>
                <a:gd name="T34" fmla="*/ 120 w 329"/>
                <a:gd name="T35" fmla="*/ 192 h 329"/>
                <a:gd name="T36" fmla="*/ 137 w 329"/>
                <a:gd name="T37" fmla="*/ 174 h 329"/>
                <a:gd name="T38" fmla="*/ 143 w 329"/>
                <a:gd name="T39" fmla="*/ 180 h 329"/>
                <a:gd name="T40" fmla="*/ 132 w 329"/>
                <a:gd name="T41" fmla="*/ 209 h 329"/>
                <a:gd name="T42" fmla="*/ 120 w 329"/>
                <a:gd name="T43" fmla="*/ 215 h 329"/>
                <a:gd name="T44" fmla="*/ 102 w 329"/>
                <a:gd name="T45" fmla="*/ 233 h 329"/>
                <a:gd name="T46" fmla="*/ 90 w 329"/>
                <a:gd name="T47" fmla="*/ 269 h 329"/>
                <a:gd name="T48" fmla="*/ 96 w 329"/>
                <a:gd name="T49" fmla="*/ 293 h 329"/>
                <a:gd name="T50" fmla="*/ 90 w 329"/>
                <a:gd name="T51" fmla="*/ 329 h 329"/>
                <a:gd name="T52" fmla="*/ 120 w 329"/>
                <a:gd name="T53" fmla="*/ 323 h 329"/>
                <a:gd name="T54" fmla="*/ 161 w 329"/>
                <a:gd name="T55" fmla="*/ 293 h 329"/>
                <a:gd name="T56" fmla="*/ 179 w 329"/>
                <a:gd name="T57" fmla="*/ 251 h 329"/>
                <a:gd name="T58" fmla="*/ 167 w 329"/>
                <a:gd name="T59" fmla="*/ 209 h 329"/>
                <a:gd name="T60" fmla="*/ 167 w 329"/>
                <a:gd name="T61" fmla="*/ 186 h 329"/>
                <a:gd name="T62" fmla="*/ 179 w 329"/>
                <a:gd name="T63" fmla="*/ 209 h 329"/>
                <a:gd name="T64" fmla="*/ 191 w 329"/>
                <a:gd name="T65" fmla="*/ 251 h 329"/>
                <a:gd name="T66" fmla="*/ 227 w 329"/>
                <a:gd name="T67" fmla="*/ 275 h 329"/>
                <a:gd name="T68" fmla="*/ 269 w 329"/>
                <a:gd name="T69" fmla="*/ 293 h 329"/>
                <a:gd name="T70" fmla="*/ 287 w 329"/>
                <a:gd name="T71" fmla="*/ 269 h 329"/>
                <a:gd name="T72" fmla="*/ 245 w 329"/>
                <a:gd name="T73" fmla="*/ 204 h 329"/>
                <a:gd name="T74" fmla="*/ 221 w 329"/>
                <a:gd name="T75" fmla="*/ 198 h 329"/>
                <a:gd name="T76" fmla="*/ 215 w 329"/>
                <a:gd name="T77" fmla="*/ 186 h 329"/>
                <a:gd name="T78" fmla="*/ 251 w 329"/>
                <a:gd name="T79" fmla="*/ 198 h 329"/>
                <a:gd name="T80" fmla="*/ 293 w 329"/>
                <a:gd name="T81" fmla="*/ 192 h 329"/>
                <a:gd name="T82" fmla="*/ 323 w 329"/>
                <a:gd name="T83" fmla="*/ 186 h 329"/>
                <a:gd name="T84" fmla="*/ 317 w 329"/>
                <a:gd name="T85" fmla="*/ 174 h 329"/>
                <a:gd name="T86" fmla="*/ 293 w 329"/>
                <a:gd name="T87" fmla="*/ 150 h 329"/>
                <a:gd name="T88" fmla="*/ 257 w 329"/>
                <a:gd name="T89" fmla="*/ 126 h 329"/>
                <a:gd name="T90" fmla="*/ 215 w 329"/>
                <a:gd name="T91" fmla="*/ 126 h 329"/>
                <a:gd name="T92" fmla="*/ 203 w 329"/>
                <a:gd name="T93" fmla="*/ 138 h 329"/>
                <a:gd name="T94" fmla="*/ 197 w 329"/>
                <a:gd name="T95" fmla="*/ 126 h 329"/>
                <a:gd name="T96" fmla="*/ 209 w 329"/>
                <a:gd name="T97" fmla="*/ 120 h 329"/>
                <a:gd name="T98" fmla="*/ 227 w 329"/>
                <a:gd name="T99" fmla="*/ 114 h 329"/>
                <a:gd name="T100" fmla="*/ 245 w 329"/>
                <a:gd name="T101" fmla="*/ 60 h 329"/>
                <a:gd name="T102" fmla="*/ 233 w 329"/>
                <a:gd name="T103" fmla="*/ 6 h 329"/>
                <a:gd name="T104" fmla="*/ 215 w 329"/>
                <a:gd name="T105" fmla="*/ 24 h 329"/>
                <a:gd name="T106" fmla="*/ 179 w 329"/>
                <a:gd name="T107" fmla="*/ 36 h 329"/>
                <a:gd name="T108" fmla="*/ 149 w 329"/>
                <a:gd name="T109" fmla="*/ 90 h 329"/>
                <a:gd name="T110" fmla="*/ 143 w 329"/>
                <a:gd name="T111" fmla="*/ 120 h 32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29"/>
                <a:gd name="T169" fmla="*/ 0 h 329"/>
                <a:gd name="T170" fmla="*/ 329 w 329"/>
                <a:gd name="T171" fmla="*/ 329 h 32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29" h="329">
                  <a:moveTo>
                    <a:pt x="143" y="120"/>
                  </a:moveTo>
                  <a:lnTo>
                    <a:pt x="143" y="108"/>
                  </a:lnTo>
                  <a:lnTo>
                    <a:pt x="137" y="96"/>
                  </a:lnTo>
                  <a:lnTo>
                    <a:pt x="132" y="84"/>
                  </a:lnTo>
                  <a:lnTo>
                    <a:pt x="132" y="72"/>
                  </a:lnTo>
                  <a:lnTo>
                    <a:pt x="120" y="66"/>
                  </a:lnTo>
                  <a:lnTo>
                    <a:pt x="114" y="60"/>
                  </a:lnTo>
                  <a:lnTo>
                    <a:pt x="108" y="54"/>
                  </a:lnTo>
                  <a:lnTo>
                    <a:pt x="96" y="48"/>
                  </a:lnTo>
                  <a:lnTo>
                    <a:pt x="90" y="48"/>
                  </a:lnTo>
                  <a:lnTo>
                    <a:pt x="78" y="48"/>
                  </a:lnTo>
                  <a:lnTo>
                    <a:pt x="66" y="42"/>
                  </a:lnTo>
                  <a:lnTo>
                    <a:pt x="54" y="42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30" y="36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30" y="60"/>
                  </a:lnTo>
                  <a:lnTo>
                    <a:pt x="30" y="72"/>
                  </a:lnTo>
                  <a:lnTo>
                    <a:pt x="30" y="84"/>
                  </a:lnTo>
                  <a:lnTo>
                    <a:pt x="36" y="90"/>
                  </a:lnTo>
                  <a:lnTo>
                    <a:pt x="42" y="96"/>
                  </a:lnTo>
                  <a:lnTo>
                    <a:pt x="42" y="108"/>
                  </a:lnTo>
                  <a:lnTo>
                    <a:pt x="48" y="114"/>
                  </a:lnTo>
                  <a:lnTo>
                    <a:pt x="60" y="120"/>
                  </a:lnTo>
                  <a:lnTo>
                    <a:pt x="66" y="126"/>
                  </a:lnTo>
                  <a:lnTo>
                    <a:pt x="72" y="132"/>
                  </a:lnTo>
                  <a:lnTo>
                    <a:pt x="84" y="138"/>
                  </a:lnTo>
                  <a:lnTo>
                    <a:pt x="90" y="138"/>
                  </a:lnTo>
                  <a:lnTo>
                    <a:pt x="96" y="138"/>
                  </a:lnTo>
                  <a:lnTo>
                    <a:pt x="102" y="144"/>
                  </a:lnTo>
                  <a:lnTo>
                    <a:pt x="114" y="144"/>
                  </a:lnTo>
                  <a:lnTo>
                    <a:pt x="114" y="150"/>
                  </a:lnTo>
                  <a:lnTo>
                    <a:pt x="120" y="156"/>
                  </a:lnTo>
                  <a:lnTo>
                    <a:pt x="126" y="162"/>
                  </a:lnTo>
                  <a:lnTo>
                    <a:pt x="120" y="162"/>
                  </a:lnTo>
                  <a:lnTo>
                    <a:pt x="114" y="162"/>
                  </a:lnTo>
                  <a:lnTo>
                    <a:pt x="108" y="162"/>
                  </a:lnTo>
                  <a:lnTo>
                    <a:pt x="102" y="162"/>
                  </a:lnTo>
                  <a:lnTo>
                    <a:pt x="102" y="156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4" y="156"/>
                  </a:lnTo>
                  <a:lnTo>
                    <a:pt x="72" y="156"/>
                  </a:lnTo>
                  <a:lnTo>
                    <a:pt x="66" y="162"/>
                  </a:lnTo>
                  <a:lnTo>
                    <a:pt x="60" y="162"/>
                  </a:lnTo>
                  <a:lnTo>
                    <a:pt x="54" y="168"/>
                  </a:lnTo>
                  <a:lnTo>
                    <a:pt x="48" y="174"/>
                  </a:lnTo>
                  <a:lnTo>
                    <a:pt x="42" y="180"/>
                  </a:lnTo>
                  <a:lnTo>
                    <a:pt x="42" y="186"/>
                  </a:lnTo>
                  <a:lnTo>
                    <a:pt x="36" y="192"/>
                  </a:lnTo>
                  <a:lnTo>
                    <a:pt x="30" y="198"/>
                  </a:lnTo>
                  <a:lnTo>
                    <a:pt x="24" y="204"/>
                  </a:lnTo>
                  <a:lnTo>
                    <a:pt x="18" y="204"/>
                  </a:lnTo>
                  <a:lnTo>
                    <a:pt x="18" y="209"/>
                  </a:lnTo>
                  <a:lnTo>
                    <a:pt x="12" y="215"/>
                  </a:lnTo>
                  <a:lnTo>
                    <a:pt x="6" y="215"/>
                  </a:lnTo>
                  <a:lnTo>
                    <a:pt x="0" y="215"/>
                  </a:lnTo>
                  <a:lnTo>
                    <a:pt x="0" y="221"/>
                  </a:lnTo>
                  <a:lnTo>
                    <a:pt x="6" y="227"/>
                  </a:lnTo>
                  <a:lnTo>
                    <a:pt x="12" y="233"/>
                  </a:lnTo>
                  <a:lnTo>
                    <a:pt x="18" y="233"/>
                  </a:lnTo>
                  <a:lnTo>
                    <a:pt x="24" y="233"/>
                  </a:lnTo>
                  <a:lnTo>
                    <a:pt x="30" y="239"/>
                  </a:lnTo>
                  <a:lnTo>
                    <a:pt x="36" y="239"/>
                  </a:lnTo>
                  <a:lnTo>
                    <a:pt x="48" y="239"/>
                  </a:lnTo>
                  <a:lnTo>
                    <a:pt x="54" y="245"/>
                  </a:lnTo>
                  <a:lnTo>
                    <a:pt x="66" y="239"/>
                  </a:lnTo>
                  <a:lnTo>
                    <a:pt x="78" y="239"/>
                  </a:lnTo>
                  <a:lnTo>
                    <a:pt x="84" y="239"/>
                  </a:lnTo>
                  <a:lnTo>
                    <a:pt x="96" y="233"/>
                  </a:lnTo>
                  <a:lnTo>
                    <a:pt x="102" y="221"/>
                  </a:lnTo>
                  <a:lnTo>
                    <a:pt x="114" y="215"/>
                  </a:lnTo>
                  <a:lnTo>
                    <a:pt x="114" y="209"/>
                  </a:lnTo>
                  <a:lnTo>
                    <a:pt x="114" y="204"/>
                  </a:lnTo>
                  <a:lnTo>
                    <a:pt x="120" y="204"/>
                  </a:lnTo>
                  <a:lnTo>
                    <a:pt x="120" y="198"/>
                  </a:lnTo>
                  <a:lnTo>
                    <a:pt x="120" y="192"/>
                  </a:lnTo>
                  <a:lnTo>
                    <a:pt x="126" y="186"/>
                  </a:lnTo>
                  <a:lnTo>
                    <a:pt x="126" y="180"/>
                  </a:lnTo>
                  <a:lnTo>
                    <a:pt x="132" y="180"/>
                  </a:lnTo>
                  <a:lnTo>
                    <a:pt x="132" y="174"/>
                  </a:lnTo>
                  <a:lnTo>
                    <a:pt x="137" y="174"/>
                  </a:lnTo>
                  <a:lnTo>
                    <a:pt x="137" y="168"/>
                  </a:lnTo>
                  <a:lnTo>
                    <a:pt x="143" y="168"/>
                  </a:lnTo>
                  <a:lnTo>
                    <a:pt x="143" y="174"/>
                  </a:lnTo>
                  <a:lnTo>
                    <a:pt x="143" y="180"/>
                  </a:lnTo>
                  <a:lnTo>
                    <a:pt x="149" y="186"/>
                  </a:lnTo>
                  <a:lnTo>
                    <a:pt x="143" y="192"/>
                  </a:lnTo>
                  <a:lnTo>
                    <a:pt x="143" y="198"/>
                  </a:lnTo>
                  <a:lnTo>
                    <a:pt x="137" y="204"/>
                  </a:lnTo>
                  <a:lnTo>
                    <a:pt x="132" y="209"/>
                  </a:lnTo>
                  <a:lnTo>
                    <a:pt x="126" y="209"/>
                  </a:lnTo>
                  <a:lnTo>
                    <a:pt x="120" y="215"/>
                  </a:lnTo>
                  <a:lnTo>
                    <a:pt x="114" y="215"/>
                  </a:lnTo>
                  <a:lnTo>
                    <a:pt x="114" y="221"/>
                  </a:lnTo>
                  <a:lnTo>
                    <a:pt x="108" y="227"/>
                  </a:lnTo>
                  <a:lnTo>
                    <a:pt x="102" y="233"/>
                  </a:lnTo>
                  <a:lnTo>
                    <a:pt x="102" y="239"/>
                  </a:lnTo>
                  <a:lnTo>
                    <a:pt x="96" y="245"/>
                  </a:lnTo>
                  <a:lnTo>
                    <a:pt x="96" y="251"/>
                  </a:lnTo>
                  <a:lnTo>
                    <a:pt x="90" y="263"/>
                  </a:lnTo>
                  <a:lnTo>
                    <a:pt x="90" y="269"/>
                  </a:lnTo>
                  <a:lnTo>
                    <a:pt x="90" y="275"/>
                  </a:lnTo>
                  <a:lnTo>
                    <a:pt x="90" y="281"/>
                  </a:lnTo>
                  <a:lnTo>
                    <a:pt x="96" y="287"/>
                  </a:lnTo>
                  <a:lnTo>
                    <a:pt x="96" y="293"/>
                  </a:lnTo>
                  <a:lnTo>
                    <a:pt x="96" y="305"/>
                  </a:lnTo>
                  <a:lnTo>
                    <a:pt x="96" y="311"/>
                  </a:lnTo>
                  <a:lnTo>
                    <a:pt x="90" y="317"/>
                  </a:lnTo>
                  <a:lnTo>
                    <a:pt x="90" y="323"/>
                  </a:lnTo>
                  <a:lnTo>
                    <a:pt x="90" y="329"/>
                  </a:lnTo>
                  <a:lnTo>
                    <a:pt x="96" y="329"/>
                  </a:lnTo>
                  <a:lnTo>
                    <a:pt x="108" y="323"/>
                  </a:lnTo>
                  <a:lnTo>
                    <a:pt x="120" y="323"/>
                  </a:lnTo>
                  <a:lnTo>
                    <a:pt x="132" y="317"/>
                  </a:lnTo>
                  <a:lnTo>
                    <a:pt x="137" y="317"/>
                  </a:lnTo>
                  <a:lnTo>
                    <a:pt x="149" y="311"/>
                  </a:lnTo>
                  <a:lnTo>
                    <a:pt x="155" y="305"/>
                  </a:lnTo>
                  <a:lnTo>
                    <a:pt x="161" y="293"/>
                  </a:lnTo>
                  <a:lnTo>
                    <a:pt x="167" y="287"/>
                  </a:lnTo>
                  <a:lnTo>
                    <a:pt x="173" y="281"/>
                  </a:lnTo>
                  <a:lnTo>
                    <a:pt x="173" y="269"/>
                  </a:lnTo>
                  <a:lnTo>
                    <a:pt x="179" y="263"/>
                  </a:lnTo>
                  <a:lnTo>
                    <a:pt x="179" y="251"/>
                  </a:lnTo>
                  <a:lnTo>
                    <a:pt x="179" y="245"/>
                  </a:lnTo>
                  <a:lnTo>
                    <a:pt x="179" y="233"/>
                  </a:lnTo>
                  <a:lnTo>
                    <a:pt x="173" y="221"/>
                  </a:lnTo>
                  <a:lnTo>
                    <a:pt x="173" y="215"/>
                  </a:lnTo>
                  <a:lnTo>
                    <a:pt x="167" y="209"/>
                  </a:lnTo>
                  <a:lnTo>
                    <a:pt x="161" y="204"/>
                  </a:lnTo>
                  <a:lnTo>
                    <a:pt x="161" y="198"/>
                  </a:lnTo>
                  <a:lnTo>
                    <a:pt x="161" y="192"/>
                  </a:lnTo>
                  <a:lnTo>
                    <a:pt x="167" y="186"/>
                  </a:lnTo>
                  <a:lnTo>
                    <a:pt x="173" y="186"/>
                  </a:lnTo>
                  <a:lnTo>
                    <a:pt x="179" y="192"/>
                  </a:lnTo>
                  <a:lnTo>
                    <a:pt x="179" y="198"/>
                  </a:lnTo>
                  <a:lnTo>
                    <a:pt x="179" y="209"/>
                  </a:lnTo>
                  <a:lnTo>
                    <a:pt x="185" y="221"/>
                  </a:lnTo>
                  <a:lnTo>
                    <a:pt x="185" y="227"/>
                  </a:lnTo>
                  <a:lnTo>
                    <a:pt x="185" y="233"/>
                  </a:lnTo>
                  <a:lnTo>
                    <a:pt x="191" y="239"/>
                  </a:lnTo>
                  <a:lnTo>
                    <a:pt x="191" y="251"/>
                  </a:lnTo>
                  <a:lnTo>
                    <a:pt x="197" y="257"/>
                  </a:lnTo>
                  <a:lnTo>
                    <a:pt x="203" y="263"/>
                  </a:lnTo>
                  <a:lnTo>
                    <a:pt x="209" y="269"/>
                  </a:lnTo>
                  <a:lnTo>
                    <a:pt x="221" y="269"/>
                  </a:lnTo>
                  <a:lnTo>
                    <a:pt x="227" y="275"/>
                  </a:lnTo>
                  <a:lnTo>
                    <a:pt x="239" y="281"/>
                  </a:lnTo>
                  <a:lnTo>
                    <a:pt x="245" y="281"/>
                  </a:lnTo>
                  <a:lnTo>
                    <a:pt x="257" y="287"/>
                  </a:lnTo>
                  <a:lnTo>
                    <a:pt x="263" y="293"/>
                  </a:lnTo>
                  <a:lnTo>
                    <a:pt x="269" y="293"/>
                  </a:lnTo>
                  <a:lnTo>
                    <a:pt x="275" y="299"/>
                  </a:lnTo>
                  <a:lnTo>
                    <a:pt x="281" y="311"/>
                  </a:lnTo>
                  <a:lnTo>
                    <a:pt x="281" y="299"/>
                  </a:lnTo>
                  <a:lnTo>
                    <a:pt x="287" y="281"/>
                  </a:lnTo>
                  <a:lnTo>
                    <a:pt x="287" y="269"/>
                  </a:lnTo>
                  <a:lnTo>
                    <a:pt x="287" y="251"/>
                  </a:lnTo>
                  <a:lnTo>
                    <a:pt x="281" y="233"/>
                  </a:lnTo>
                  <a:lnTo>
                    <a:pt x="275" y="221"/>
                  </a:lnTo>
                  <a:lnTo>
                    <a:pt x="263" y="209"/>
                  </a:lnTo>
                  <a:lnTo>
                    <a:pt x="245" y="204"/>
                  </a:lnTo>
                  <a:lnTo>
                    <a:pt x="239" y="198"/>
                  </a:lnTo>
                  <a:lnTo>
                    <a:pt x="233" y="198"/>
                  </a:lnTo>
                  <a:lnTo>
                    <a:pt x="227" y="198"/>
                  </a:lnTo>
                  <a:lnTo>
                    <a:pt x="221" y="198"/>
                  </a:lnTo>
                  <a:lnTo>
                    <a:pt x="215" y="198"/>
                  </a:lnTo>
                  <a:lnTo>
                    <a:pt x="215" y="192"/>
                  </a:lnTo>
                  <a:lnTo>
                    <a:pt x="209" y="192"/>
                  </a:lnTo>
                  <a:lnTo>
                    <a:pt x="215" y="192"/>
                  </a:lnTo>
                  <a:lnTo>
                    <a:pt x="215" y="186"/>
                  </a:lnTo>
                  <a:lnTo>
                    <a:pt x="215" y="180"/>
                  </a:lnTo>
                  <a:lnTo>
                    <a:pt x="227" y="186"/>
                  </a:lnTo>
                  <a:lnTo>
                    <a:pt x="239" y="192"/>
                  </a:lnTo>
                  <a:lnTo>
                    <a:pt x="251" y="198"/>
                  </a:lnTo>
                  <a:lnTo>
                    <a:pt x="263" y="198"/>
                  </a:lnTo>
                  <a:lnTo>
                    <a:pt x="269" y="198"/>
                  </a:lnTo>
                  <a:lnTo>
                    <a:pt x="281" y="198"/>
                  </a:lnTo>
                  <a:lnTo>
                    <a:pt x="287" y="198"/>
                  </a:lnTo>
                  <a:lnTo>
                    <a:pt x="293" y="192"/>
                  </a:lnTo>
                  <a:lnTo>
                    <a:pt x="305" y="192"/>
                  </a:lnTo>
                  <a:lnTo>
                    <a:pt x="311" y="186"/>
                  </a:lnTo>
                  <a:lnTo>
                    <a:pt x="317" y="186"/>
                  </a:lnTo>
                  <a:lnTo>
                    <a:pt x="323" y="186"/>
                  </a:lnTo>
                  <a:lnTo>
                    <a:pt x="323" y="180"/>
                  </a:lnTo>
                  <a:lnTo>
                    <a:pt x="329" y="180"/>
                  </a:lnTo>
                  <a:lnTo>
                    <a:pt x="323" y="180"/>
                  </a:lnTo>
                  <a:lnTo>
                    <a:pt x="317" y="174"/>
                  </a:lnTo>
                  <a:lnTo>
                    <a:pt x="311" y="174"/>
                  </a:lnTo>
                  <a:lnTo>
                    <a:pt x="305" y="168"/>
                  </a:lnTo>
                  <a:lnTo>
                    <a:pt x="299" y="162"/>
                  </a:lnTo>
                  <a:lnTo>
                    <a:pt x="299" y="156"/>
                  </a:lnTo>
                  <a:lnTo>
                    <a:pt x="293" y="150"/>
                  </a:lnTo>
                  <a:lnTo>
                    <a:pt x="287" y="144"/>
                  </a:lnTo>
                  <a:lnTo>
                    <a:pt x="281" y="138"/>
                  </a:lnTo>
                  <a:lnTo>
                    <a:pt x="275" y="132"/>
                  </a:lnTo>
                  <a:lnTo>
                    <a:pt x="269" y="126"/>
                  </a:lnTo>
                  <a:lnTo>
                    <a:pt x="257" y="126"/>
                  </a:lnTo>
                  <a:lnTo>
                    <a:pt x="251" y="120"/>
                  </a:lnTo>
                  <a:lnTo>
                    <a:pt x="239" y="120"/>
                  </a:lnTo>
                  <a:lnTo>
                    <a:pt x="227" y="120"/>
                  </a:lnTo>
                  <a:lnTo>
                    <a:pt x="221" y="126"/>
                  </a:lnTo>
                  <a:lnTo>
                    <a:pt x="215" y="126"/>
                  </a:lnTo>
                  <a:lnTo>
                    <a:pt x="215" y="132"/>
                  </a:lnTo>
                  <a:lnTo>
                    <a:pt x="209" y="132"/>
                  </a:lnTo>
                  <a:lnTo>
                    <a:pt x="203" y="138"/>
                  </a:lnTo>
                  <a:lnTo>
                    <a:pt x="197" y="138"/>
                  </a:lnTo>
                  <a:lnTo>
                    <a:pt x="197" y="132"/>
                  </a:lnTo>
                  <a:lnTo>
                    <a:pt x="197" y="126"/>
                  </a:lnTo>
                  <a:lnTo>
                    <a:pt x="203" y="126"/>
                  </a:lnTo>
                  <a:lnTo>
                    <a:pt x="203" y="120"/>
                  </a:lnTo>
                  <a:lnTo>
                    <a:pt x="209" y="120"/>
                  </a:lnTo>
                  <a:lnTo>
                    <a:pt x="215" y="120"/>
                  </a:lnTo>
                  <a:lnTo>
                    <a:pt x="221" y="120"/>
                  </a:lnTo>
                  <a:lnTo>
                    <a:pt x="227" y="114"/>
                  </a:lnTo>
                  <a:lnTo>
                    <a:pt x="233" y="102"/>
                  </a:lnTo>
                  <a:lnTo>
                    <a:pt x="239" y="96"/>
                  </a:lnTo>
                  <a:lnTo>
                    <a:pt x="239" y="84"/>
                  </a:lnTo>
                  <a:lnTo>
                    <a:pt x="245" y="72"/>
                  </a:lnTo>
                  <a:lnTo>
                    <a:pt x="245" y="60"/>
                  </a:lnTo>
                  <a:lnTo>
                    <a:pt x="245" y="54"/>
                  </a:lnTo>
                  <a:lnTo>
                    <a:pt x="239" y="42"/>
                  </a:lnTo>
                  <a:lnTo>
                    <a:pt x="239" y="30"/>
                  </a:lnTo>
                  <a:lnTo>
                    <a:pt x="233" y="18"/>
                  </a:lnTo>
                  <a:lnTo>
                    <a:pt x="233" y="6"/>
                  </a:lnTo>
                  <a:lnTo>
                    <a:pt x="233" y="0"/>
                  </a:lnTo>
                  <a:lnTo>
                    <a:pt x="227" y="6"/>
                  </a:lnTo>
                  <a:lnTo>
                    <a:pt x="221" y="12"/>
                  </a:lnTo>
                  <a:lnTo>
                    <a:pt x="221" y="18"/>
                  </a:lnTo>
                  <a:lnTo>
                    <a:pt x="215" y="24"/>
                  </a:lnTo>
                  <a:lnTo>
                    <a:pt x="209" y="30"/>
                  </a:lnTo>
                  <a:lnTo>
                    <a:pt x="203" y="30"/>
                  </a:lnTo>
                  <a:lnTo>
                    <a:pt x="197" y="30"/>
                  </a:lnTo>
                  <a:lnTo>
                    <a:pt x="191" y="36"/>
                  </a:lnTo>
                  <a:lnTo>
                    <a:pt x="179" y="36"/>
                  </a:lnTo>
                  <a:lnTo>
                    <a:pt x="173" y="48"/>
                  </a:lnTo>
                  <a:lnTo>
                    <a:pt x="167" y="54"/>
                  </a:lnTo>
                  <a:lnTo>
                    <a:pt x="161" y="66"/>
                  </a:lnTo>
                  <a:lnTo>
                    <a:pt x="155" y="78"/>
                  </a:lnTo>
                  <a:lnTo>
                    <a:pt x="149" y="90"/>
                  </a:lnTo>
                  <a:lnTo>
                    <a:pt x="149" y="102"/>
                  </a:lnTo>
                  <a:lnTo>
                    <a:pt x="155" y="120"/>
                  </a:lnTo>
                  <a:lnTo>
                    <a:pt x="149" y="120"/>
                  </a:lnTo>
                  <a:lnTo>
                    <a:pt x="143" y="12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5" name="Freeform 218"/>
            <p:cNvSpPr>
              <a:spLocks/>
            </p:cNvSpPr>
            <p:nvPr/>
          </p:nvSpPr>
          <p:spPr bwMode="auto">
            <a:xfrm>
              <a:off x="4654" y="1929"/>
              <a:ext cx="101" cy="144"/>
            </a:xfrm>
            <a:custGeom>
              <a:avLst/>
              <a:gdLst>
                <a:gd name="T0" fmla="*/ 101 w 101"/>
                <a:gd name="T1" fmla="*/ 60 h 144"/>
                <a:gd name="T2" fmla="*/ 95 w 101"/>
                <a:gd name="T3" fmla="*/ 60 h 144"/>
                <a:gd name="T4" fmla="*/ 89 w 101"/>
                <a:gd name="T5" fmla="*/ 66 h 144"/>
                <a:gd name="T6" fmla="*/ 83 w 101"/>
                <a:gd name="T7" fmla="*/ 72 h 144"/>
                <a:gd name="T8" fmla="*/ 77 w 101"/>
                <a:gd name="T9" fmla="*/ 72 h 144"/>
                <a:gd name="T10" fmla="*/ 71 w 101"/>
                <a:gd name="T11" fmla="*/ 78 h 144"/>
                <a:gd name="T12" fmla="*/ 71 w 101"/>
                <a:gd name="T13" fmla="*/ 90 h 144"/>
                <a:gd name="T14" fmla="*/ 65 w 101"/>
                <a:gd name="T15" fmla="*/ 96 h 144"/>
                <a:gd name="T16" fmla="*/ 65 w 101"/>
                <a:gd name="T17" fmla="*/ 102 h 144"/>
                <a:gd name="T18" fmla="*/ 59 w 101"/>
                <a:gd name="T19" fmla="*/ 108 h 144"/>
                <a:gd name="T20" fmla="*/ 59 w 101"/>
                <a:gd name="T21" fmla="*/ 108 h 144"/>
                <a:gd name="T22" fmla="*/ 59 w 101"/>
                <a:gd name="T23" fmla="*/ 114 h 144"/>
                <a:gd name="T24" fmla="*/ 59 w 101"/>
                <a:gd name="T25" fmla="*/ 114 h 144"/>
                <a:gd name="T26" fmla="*/ 59 w 101"/>
                <a:gd name="T27" fmla="*/ 120 h 144"/>
                <a:gd name="T28" fmla="*/ 59 w 101"/>
                <a:gd name="T29" fmla="*/ 126 h 144"/>
                <a:gd name="T30" fmla="*/ 65 w 101"/>
                <a:gd name="T31" fmla="*/ 138 h 144"/>
                <a:gd name="T32" fmla="*/ 65 w 101"/>
                <a:gd name="T33" fmla="*/ 144 h 144"/>
                <a:gd name="T34" fmla="*/ 59 w 101"/>
                <a:gd name="T35" fmla="*/ 144 h 144"/>
                <a:gd name="T36" fmla="*/ 59 w 101"/>
                <a:gd name="T37" fmla="*/ 144 h 144"/>
                <a:gd name="T38" fmla="*/ 53 w 101"/>
                <a:gd name="T39" fmla="*/ 144 h 144"/>
                <a:gd name="T40" fmla="*/ 53 w 101"/>
                <a:gd name="T41" fmla="*/ 144 h 144"/>
                <a:gd name="T42" fmla="*/ 53 w 101"/>
                <a:gd name="T43" fmla="*/ 132 h 144"/>
                <a:gd name="T44" fmla="*/ 47 w 101"/>
                <a:gd name="T45" fmla="*/ 120 h 144"/>
                <a:gd name="T46" fmla="*/ 42 w 101"/>
                <a:gd name="T47" fmla="*/ 108 h 144"/>
                <a:gd name="T48" fmla="*/ 42 w 101"/>
                <a:gd name="T49" fmla="*/ 96 h 144"/>
                <a:gd name="T50" fmla="*/ 30 w 101"/>
                <a:gd name="T51" fmla="*/ 90 h 144"/>
                <a:gd name="T52" fmla="*/ 24 w 101"/>
                <a:gd name="T53" fmla="*/ 84 h 144"/>
                <a:gd name="T54" fmla="*/ 18 w 101"/>
                <a:gd name="T55" fmla="*/ 78 h 144"/>
                <a:gd name="T56" fmla="*/ 6 w 101"/>
                <a:gd name="T57" fmla="*/ 72 h 144"/>
                <a:gd name="T58" fmla="*/ 12 w 101"/>
                <a:gd name="T59" fmla="*/ 66 h 144"/>
                <a:gd name="T60" fmla="*/ 12 w 101"/>
                <a:gd name="T61" fmla="*/ 60 h 144"/>
                <a:gd name="T62" fmla="*/ 6 w 101"/>
                <a:gd name="T63" fmla="*/ 54 h 144"/>
                <a:gd name="T64" fmla="*/ 0 w 101"/>
                <a:gd name="T65" fmla="*/ 48 h 144"/>
                <a:gd name="T66" fmla="*/ 6 w 101"/>
                <a:gd name="T67" fmla="*/ 48 h 144"/>
                <a:gd name="T68" fmla="*/ 6 w 101"/>
                <a:gd name="T69" fmla="*/ 42 h 144"/>
                <a:gd name="T70" fmla="*/ 12 w 101"/>
                <a:gd name="T71" fmla="*/ 36 h 144"/>
                <a:gd name="T72" fmla="*/ 12 w 101"/>
                <a:gd name="T73" fmla="*/ 24 h 144"/>
                <a:gd name="T74" fmla="*/ 12 w 101"/>
                <a:gd name="T75" fmla="*/ 18 h 144"/>
                <a:gd name="T76" fmla="*/ 12 w 101"/>
                <a:gd name="T77" fmla="*/ 12 h 144"/>
                <a:gd name="T78" fmla="*/ 12 w 101"/>
                <a:gd name="T79" fmla="*/ 6 h 144"/>
                <a:gd name="T80" fmla="*/ 12 w 101"/>
                <a:gd name="T81" fmla="*/ 0 h 144"/>
                <a:gd name="T82" fmla="*/ 12 w 101"/>
                <a:gd name="T83" fmla="*/ 6 h 144"/>
                <a:gd name="T84" fmla="*/ 18 w 101"/>
                <a:gd name="T85" fmla="*/ 6 h 144"/>
                <a:gd name="T86" fmla="*/ 24 w 101"/>
                <a:gd name="T87" fmla="*/ 12 h 144"/>
                <a:gd name="T88" fmla="*/ 30 w 101"/>
                <a:gd name="T89" fmla="*/ 18 h 144"/>
                <a:gd name="T90" fmla="*/ 36 w 101"/>
                <a:gd name="T91" fmla="*/ 18 h 144"/>
                <a:gd name="T92" fmla="*/ 47 w 101"/>
                <a:gd name="T93" fmla="*/ 24 h 144"/>
                <a:gd name="T94" fmla="*/ 53 w 101"/>
                <a:gd name="T95" fmla="*/ 24 h 144"/>
                <a:gd name="T96" fmla="*/ 65 w 101"/>
                <a:gd name="T97" fmla="*/ 24 h 144"/>
                <a:gd name="T98" fmla="*/ 65 w 101"/>
                <a:gd name="T99" fmla="*/ 30 h 144"/>
                <a:gd name="T100" fmla="*/ 65 w 101"/>
                <a:gd name="T101" fmla="*/ 36 h 144"/>
                <a:gd name="T102" fmla="*/ 65 w 101"/>
                <a:gd name="T103" fmla="*/ 42 h 144"/>
                <a:gd name="T104" fmla="*/ 65 w 101"/>
                <a:gd name="T105" fmla="*/ 48 h 144"/>
                <a:gd name="T106" fmla="*/ 71 w 101"/>
                <a:gd name="T107" fmla="*/ 54 h 144"/>
                <a:gd name="T108" fmla="*/ 77 w 101"/>
                <a:gd name="T109" fmla="*/ 60 h 144"/>
                <a:gd name="T110" fmla="*/ 89 w 101"/>
                <a:gd name="T111" fmla="*/ 60 h 144"/>
                <a:gd name="T112" fmla="*/ 101 w 101"/>
                <a:gd name="T113" fmla="*/ 60 h 1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1"/>
                <a:gd name="T172" fmla="*/ 0 h 144"/>
                <a:gd name="T173" fmla="*/ 101 w 101"/>
                <a:gd name="T174" fmla="*/ 144 h 1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1" h="144">
                  <a:moveTo>
                    <a:pt x="101" y="60"/>
                  </a:moveTo>
                  <a:lnTo>
                    <a:pt x="95" y="60"/>
                  </a:lnTo>
                  <a:lnTo>
                    <a:pt x="89" y="66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1" y="78"/>
                  </a:lnTo>
                  <a:lnTo>
                    <a:pt x="71" y="90"/>
                  </a:lnTo>
                  <a:lnTo>
                    <a:pt x="65" y="96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9" y="114"/>
                  </a:lnTo>
                  <a:lnTo>
                    <a:pt x="59" y="120"/>
                  </a:lnTo>
                  <a:lnTo>
                    <a:pt x="59" y="126"/>
                  </a:lnTo>
                  <a:lnTo>
                    <a:pt x="65" y="138"/>
                  </a:lnTo>
                  <a:lnTo>
                    <a:pt x="65" y="144"/>
                  </a:lnTo>
                  <a:lnTo>
                    <a:pt x="59" y="144"/>
                  </a:lnTo>
                  <a:lnTo>
                    <a:pt x="53" y="144"/>
                  </a:lnTo>
                  <a:lnTo>
                    <a:pt x="53" y="132"/>
                  </a:lnTo>
                  <a:lnTo>
                    <a:pt x="47" y="120"/>
                  </a:lnTo>
                  <a:lnTo>
                    <a:pt x="42" y="108"/>
                  </a:lnTo>
                  <a:lnTo>
                    <a:pt x="42" y="96"/>
                  </a:lnTo>
                  <a:lnTo>
                    <a:pt x="30" y="90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6" y="72"/>
                  </a:lnTo>
                  <a:lnTo>
                    <a:pt x="12" y="66"/>
                  </a:lnTo>
                  <a:lnTo>
                    <a:pt x="12" y="60"/>
                  </a:lnTo>
                  <a:lnTo>
                    <a:pt x="6" y="5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6" y="42"/>
                  </a:lnTo>
                  <a:lnTo>
                    <a:pt x="12" y="36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7" y="24"/>
                  </a:lnTo>
                  <a:lnTo>
                    <a:pt x="53" y="24"/>
                  </a:lnTo>
                  <a:lnTo>
                    <a:pt x="65" y="24"/>
                  </a:lnTo>
                  <a:lnTo>
                    <a:pt x="65" y="30"/>
                  </a:lnTo>
                  <a:lnTo>
                    <a:pt x="65" y="36"/>
                  </a:lnTo>
                  <a:lnTo>
                    <a:pt x="65" y="42"/>
                  </a:lnTo>
                  <a:lnTo>
                    <a:pt x="65" y="48"/>
                  </a:lnTo>
                  <a:lnTo>
                    <a:pt x="71" y="54"/>
                  </a:lnTo>
                  <a:lnTo>
                    <a:pt x="77" y="60"/>
                  </a:lnTo>
                  <a:lnTo>
                    <a:pt x="89" y="60"/>
                  </a:lnTo>
                  <a:lnTo>
                    <a:pt x="101" y="6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6" name="Freeform 219"/>
            <p:cNvSpPr>
              <a:spLocks/>
            </p:cNvSpPr>
            <p:nvPr/>
          </p:nvSpPr>
          <p:spPr bwMode="auto">
            <a:xfrm>
              <a:off x="4564" y="2168"/>
              <a:ext cx="114" cy="132"/>
            </a:xfrm>
            <a:custGeom>
              <a:avLst/>
              <a:gdLst>
                <a:gd name="T0" fmla="*/ 42 w 114"/>
                <a:gd name="T1" fmla="*/ 24 h 132"/>
                <a:gd name="T2" fmla="*/ 48 w 114"/>
                <a:gd name="T3" fmla="*/ 24 h 132"/>
                <a:gd name="T4" fmla="*/ 54 w 114"/>
                <a:gd name="T5" fmla="*/ 24 h 132"/>
                <a:gd name="T6" fmla="*/ 60 w 114"/>
                <a:gd name="T7" fmla="*/ 24 h 132"/>
                <a:gd name="T8" fmla="*/ 66 w 114"/>
                <a:gd name="T9" fmla="*/ 24 h 132"/>
                <a:gd name="T10" fmla="*/ 78 w 114"/>
                <a:gd name="T11" fmla="*/ 24 h 132"/>
                <a:gd name="T12" fmla="*/ 84 w 114"/>
                <a:gd name="T13" fmla="*/ 24 h 132"/>
                <a:gd name="T14" fmla="*/ 90 w 114"/>
                <a:gd name="T15" fmla="*/ 18 h 132"/>
                <a:gd name="T16" fmla="*/ 102 w 114"/>
                <a:gd name="T17" fmla="*/ 12 h 132"/>
                <a:gd name="T18" fmla="*/ 108 w 114"/>
                <a:gd name="T19" fmla="*/ 6 h 132"/>
                <a:gd name="T20" fmla="*/ 114 w 114"/>
                <a:gd name="T21" fmla="*/ 0 h 132"/>
                <a:gd name="T22" fmla="*/ 114 w 114"/>
                <a:gd name="T23" fmla="*/ 6 h 132"/>
                <a:gd name="T24" fmla="*/ 108 w 114"/>
                <a:gd name="T25" fmla="*/ 12 h 132"/>
                <a:gd name="T26" fmla="*/ 102 w 114"/>
                <a:gd name="T27" fmla="*/ 24 h 132"/>
                <a:gd name="T28" fmla="*/ 96 w 114"/>
                <a:gd name="T29" fmla="*/ 36 h 132"/>
                <a:gd name="T30" fmla="*/ 90 w 114"/>
                <a:gd name="T31" fmla="*/ 54 h 132"/>
                <a:gd name="T32" fmla="*/ 90 w 114"/>
                <a:gd name="T33" fmla="*/ 66 h 132"/>
                <a:gd name="T34" fmla="*/ 96 w 114"/>
                <a:gd name="T35" fmla="*/ 78 h 132"/>
                <a:gd name="T36" fmla="*/ 90 w 114"/>
                <a:gd name="T37" fmla="*/ 78 h 132"/>
                <a:gd name="T38" fmla="*/ 84 w 114"/>
                <a:gd name="T39" fmla="*/ 84 h 132"/>
                <a:gd name="T40" fmla="*/ 72 w 114"/>
                <a:gd name="T41" fmla="*/ 96 h 132"/>
                <a:gd name="T42" fmla="*/ 72 w 114"/>
                <a:gd name="T43" fmla="*/ 114 h 132"/>
                <a:gd name="T44" fmla="*/ 66 w 114"/>
                <a:gd name="T45" fmla="*/ 120 h 132"/>
                <a:gd name="T46" fmla="*/ 48 w 114"/>
                <a:gd name="T47" fmla="*/ 114 h 132"/>
                <a:gd name="T48" fmla="*/ 36 w 114"/>
                <a:gd name="T49" fmla="*/ 114 h 132"/>
                <a:gd name="T50" fmla="*/ 24 w 114"/>
                <a:gd name="T51" fmla="*/ 126 h 132"/>
                <a:gd name="T52" fmla="*/ 18 w 114"/>
                <a:gd name="T53" fmla="*/ 126 h 132"/>
                <a:gd name="T54" fmla="*/ 18 w 114"/>
                <a:gd name="T55" fmla="*/ 108 h 132"/>
                <a:gd name="T56" fmla="*/ 12 w 114"/>
                <a:gd name="T57" fmla="*/ 96 h 132"/>
                <a:gd name="T58" fmla="*/ 6 w 114"/>
                <a:gd name="T59" fmla="*/ 84 h 132"/>
                <a:gd name="T60" fmla="*/ 6 w 114"/>
                <a:gd name="T61" fmla="*/ 72 h 132"/>
                <a:gd name="T62" fmla="*/ 12 w 114"/>
                <a:gd name="T63" fmla="*/ 54 h 132"/>
                <a:gd name="T64" fmla="*/ 12 w 114"/>
                <a:gd name="T65" fmla="*/ 48 h 132"/>
                <a:gd name="T66" fmla="*/ 24 w 114"/>
                <a:gd name="T67" fmla="*/ 42 h 132"/>
                <a:gd name="T68" fmla="*/ 30 w 114"/>
                <a:gd name="T69" fmla="*/ 36 h 132"/>
                <a:gd name="T70" fmla="*/ 36 w 114"/>
                <a:gd name="T71" fmla="*/ 30 h 1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"/>
                <a:gd name="T109" fmla="*/ 0 h 132"/>
                <a:gd name="T110" fmla="*/ 114 w 114"/>
                <a:gd name="T111" fmla="*/ 132 h 1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" h="132">
                  <a:moveTo>
                    <a:pt x="36" y="24"/>
                  </a:moveTo>
                  <a:lnTo>
                    <a:pt x="42" y="24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102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14" y="0"/>
                  </a:lnTo>
                  <a:lnTo>
                    <a:pt x="114" y="6"/>
                  </a:lnTo>
                  <a:lnTo>
                    <a:pt x="108" y="12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96" y="30"/>
                  </a:lnTo>
                  <a:lnTo>
                    <a:pt x="96" y="36"/>
                  </a:lnTo>
                  <a:lnTo>
                    <a:pt x="90" y="48"/>
                  </a:lnTo>
                  <a:lnTo>
                    <a:pt x="90" y="54"/>
                  </a:lnTo>
                  <a:lnTo>
                    <a:pt x="90" y="60"/>
                  </a:lnTo>
                  <a:lnTo>
                    <a:pt x="90" y="66"/>
                  </a:lnTo>
                  <a:lnTo>
                    <a:pt x="96" y="72"/>
                  </a:lnTo>
                  <a:lnTo>
                    <a:pt x="96" y="78"/>
                  </a:lnTo>
                  <a:lnTo>
                    <a:pt x="90" y="78"/>
                  </a:lnTo>
                  <a:lnTo>
                    <a:pt x="84" y="84"/>
                  </a:lnTo>
                  <a:lnTo>
                    <a:pt x="78" y="90"/>
                  </a:lnTo>
                  <a:lnTo>
                    <a:pt x="72" y="96"/>
                  </a:lnTo>
                  <a:lnTo>
                    <a:pt x="72" y="102"/>
                  </a:lnTo>
                  <a:lnTo>
                    <a:pt x="72" y="114"/>
                  </a:lnTo>
                  <a:lnTo>
                    <a:pt x="72" y="120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48" y="114"/>
                  </a:lnTo>
                  <a:lnTo>
                    <a:pt x="42" y="114"/>
                  </a:lnTo>
                  <a:lnTo>
                    <a:pt x="36" y="114"/>
                  </a:lnTo>
                  <a:lnTo>
                    <a:pt x="30" y="120"/>
                  </a:lnTo>
                  <a:lnTo>
                    <a:pt x="24" y="126"/>
                  </a:lnTo>
                  <a:lnTo>
                    <a:pt x="18" y="132"/>
                  </a:lnTo>
                  <a:lnTo>
                    <a:pt x="18" y="126"/>
                  </a:lnTo>
                  <a:lnTo>
                    <a:pt x="18" y="120"/>
                  </a:lnTo>
                  <a:lnTo>
                    <a:pt x="18" y="108"/>
                  </a:lnTo>
                  <a:lnTo>
                    <a:pt x="18" y="102"/>
                  </a:lnTo>
                  <a:lnTo>
                    <a:pt x="12" y="96"/>
                  </a:lnTo>
                  <a:lnTo>
                    <a:pt x="6" y="90"/>
                  </a:lnTo>
                  <a:lnTo>
                    <a:pt x="6" y="84"/>
                  </a:lnTo>
                  <a:lnTo>
                    <a:pt x="0" y="84"/>
                  </a:lnTo>
                  <a:lnTo>
                    <a:pt x="6" y="72"/>
                  </a:lnTo>
                  <a:lnTo>
                    <a:pt x="12" y="66"/>
                  </a:lnTo>
                  <a:lnTo>
                    <a:pt x="12" y="54"/>
                  </a:lnTo>
                  <a:lnTo>
                    <a:pt x="6" y="48"/>
                  </a:lnTo>
                  <a:lnTo>
                    <a:pt x="12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24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7" name="Freeform 220"/>
            <p:cNvSpPr>
              <a:spLocks/>
            </p:cNvSpPr>
            <p:nvPr/>
          </p:nvSpPr>
          <p:spPr bwMode="auto">
            <a:xfrm>
              <a:off x="4660" y="1947"/>
              <a:ext cx="71" cy="96"/>
            </a:xfrm>
            <a:custGeom>
              <a:avLst/>
              <a:gdLst>
                <a:gd name="T0" fmla="*/ 53 w 71"/>
                <a:gd name="T1" fmla="*/ 90 h 96"/>
                <a:gd name="T2" fmla="*/ 53 w 71"/>
                <a:gd name="T3" fmla="*/ 96 h 96"/>
                <a:gd name="T4" fmla="*/ 53 w 71"/>
                <a:gd name="T5" fmla="*/ 90 h 96"/>
                <a:gd name="T6" fmla="*/ 47 w 71"/>
                <a:gd name="T7" fmla="*/ 78 h 96"/>
                <a:gd name="T8" fmla="*/ 41 w 71"/>
                <a:gd name="T9" fmla="*/ 72 h 96"/>
                <a:gd name="T10" fmla="*/ 36 w 71"/>
                <a:gd name="T11" fmla="*/ 72 h 96"/>
                <a:gd name="T12" fmla="*/ 30 w 71"/>
                <a:gd name="T13" fmla="*/ 66 h 96"/>
                <a:gd name="T14" fmla="*/ 24 w 71"/>
                <a:gd name="T15" fmla="*/ 66 h 96"/>
                <a:gd name="T16" fmla="*/ 18 w 71"/>
                <a:gd name="T17" fmla="*/ 66 h 96"/>
                <a:gd name="T18" fmla="*/ 18 w 71"/>
                <a:gd name="T19" fmla="*/ 66 h 96"/>
                <a:gd name="T20" fmla="*/ 18 w 71"/>
                <a:gd name="T21" fmla="*/ 60 h 96"/>
                <a:gd name="T22" fmla="*/ 30 w 71"/>
                <a:gd name="T23" fmla="*/ 66 h 96"/>
                <a:gd name="T24" fmla="*/ 36 w 71"/>
                <a:gd name="T25" fmla="*/ 66 h 96"/>
                <a:gd name="T26" fmla="*/ 41 w 71"/>
                <a:gd name="T27" fmla="*/ 66 h 96"/>
                <a:gd name="T28" fmla="*/ 41 w 71"/>
                <a:gd name="T29" fmla="*/ 60 h 96"/>
                <a:gd name="T30" fmla="*/ 36 w 71"/>
                <a:gd name="T31" fmla="*/ 54 h 96"/>
                <a:gd name="T32" fmla="*/ 30 w 71"/>
                <a:gd name="T33" fmla="*/ 48 h 96"/>
                <a:gd name="T34" fmla="*/ 18 w 71"/>
                <a:gd name="T35" fmla="*/ 42 h 96"/>
                <a:gd name="T36" fmla="*/ 12 w 71"/>
                <a:gd name="T37" fmla="*/ 36 h 96"/>
                <a:gd name="T38" fmla="*/ 6 w 71"/>
                <a:gd name="T39" fmla="*/ 36 h 96"/>
                <a:gd name="T40" fmla="*/ 0 w 71"/>
                <a:gd name="T41" fmla="*/ 30 h 96"/>
                <a:gd name="T42" fmla="*/ 0 w 71"/>
                <a:gd name="T43" fmla="*/ 30 h 96"/>
                <a:gd name="T44" fmla="*/ 6 w 71"/>
                <a:gd name="T45" fmla="*/ 30 h 96"/>
                <a:gd name="T46" fmla="*/ 12 w 71"/>
                <a:gd name="T47" fmla="*/ 36 h 96"/>
                <a:gd name="T48" fmla="*/ 24 w 71"/>
                <a:gd name="T49" fmla="*/ 42 h 96"/>
                <a:gd name="T50" fmla="*/ 30 w 71"/>
                <a:gd name="T51" fmla="*/ 42 h 96"/>
                <a:gd name="T52" fmla="*/ 36 w 71"/>
                <a:gd name="T53" fmla="*/ 42 h 96"/>
                <a:gd name="T54" fmla="*/ 30 w 71"/>
                <a:gd name="T55" fmla="*/ 24 h 96"/>
                <a:gd name="T56" fmla="*/ 24 w 71"/>
                <a:gd name="T57" fmla="*/ 12 h 96"/>
                <a:gd name="T58" fmla="*/ 18 w 71"/>
                <a:gd name="T59" fmla="*/ 6 h 96"/>
                <a:gd name="T60" fmla="*/ 12 w 71"/>
                <a:gd name="T61" fmla="*/ 0 h 96"/>
                <a:gd name="T62" fmla="*/ 18 w 71"/>
                <a:gd name="T63" fmla="*/ 0 h 96"/>
                <a:gd name="T64" fmla="*/ 24 w 71"/>
                <a:gd name="T65" fmla="*/ 6 h 96"/>
                <a:gd name="T66" fmla="*/ 30 w 71"/>
                <a:gd name="T67" fmla="*/ 12 h 96"/>
                <a:gd name="T68" fmla="*/ 36 w 71"/>
                <a:gd name="T69" fmla="*/ 24 h 96"/>
                <a:gd name="T70" fmla="*/ 41 w 71"/>
                <a:gd name="T71" fmla="*/ 36 h 96"/>
                <a:gd name="T72" fmla="*/ 47 w 71"/>
                <a:gd name="T73" fmla="*/ 36 h 96"/>
                <a:gd name="T74" fmla="*/ 53 w 71"/>
                <a:gd name="T75" fmla="*/ 18 h 96"/>
                <a:gd name="T76" fmla="*/ 53 w 71"/>
                <a:gd name="T77" fmla="*/ 6 h 96"/>
                <a:gd name="T78" fmla="*/ 53 w 71"/>
                <a:gd name="T79" fmla="*/ 12 h 96"/>
                <a:gd name="T80" fmla="*/ 53 w 71"/>
                <a:gd name="T81" fmla="*/ 18 h 96"/>
                <a:gd name="T82" fmla="*/ 47 w 71"/>
                <a:gd name="T83" fmla="*/ 36 h 96"/>
                <a:gd name="T84" fmla="*/ 47 w 71"/>
                <a:gd name="T85" fmla="*/ 54 h 96"/>
                <a:gd name="T86" fmla="*/ 47 w 71"/>
                <a:gd name="T87" fmla="*/ 60 h 96"/>
                <a:gd name="T88" fmla="*/ 53 w 71"/>
                <a:gd name="T89" fmla="*/ 66 h 96"/>
                <a:gd name="T90" fmla="*/ 59 w 71"/>
                <a:gd name="T91" fmla="*/ 60 h 96"/>
                <a:gd name="T92" fmla="*/ 59 w 71"/>
                <a:gd name="T93" fmla="*/ 60 h 96"/>
                <a:gd name="T94" fmla="*/ 65 w 71"/>
                <a:gd name="T95" fmla="*/ 54 h 96"/>
                <a:gd name="T96" fmla="*/ 65 w 71"/>
                <a:gd name="T97" fmla="*/ 48 h 96"/>
                <a:gd name="T98" fmla="*/ 71 w 71"/>
                <a:gd name="T99" fmla="*/ 48 h 96"/>
                <a:gd name="T100" fmla="*/ 71 w 71"/>
                <a:gd name="T101" fmla="*/ 54 h 96"/>
                <a:gd name="T102" fmla="*/ 65 w 71"/>
                <a:gd name="T103" fmla="*/ 60 h 96"/>
                <a:gd name="T104" fmla="*/ 59 w 71"/>
                <a:gd name="T105" fmla="*/ 66 h 96"/>
                <a:gd name="T106" fmla="*/ 53 w 71"/>
                <a:gd name="T107" fmla="*/ 72 h 96"/>
                <a:gd name="T108" fmla="*/ 53 w 71"/>
                <a:gd name="T109" fmla="*/ 78 h 96"/>
                <a:gd name="T110" fmla="*/ 53 w 71"/>
                <a:gd name="T111" fmla="*/ 84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1"/>
                <a:gd name="T169" fmla="*/ 0 h 96"/>
                <a:gd name="T170" fmla="*/ 71 w 71"/>
                <a:gd name="T171" fmla="*/ 96 h 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1" h="96">
                  <a:moveTo>
                    <a:pt x="59" y="84"/>
                  </a:moveTo>
                  <a:lnTo>
                    <a:pt x="53" y="90"/>
                  </a:lnTo>
                  <a:lnTo>
                    <a:pt x="53" y="96"/>
                  </a:lnTo>
                  <a:lnTo>
                    <a:pt x="53" y="90"/>
                  </a:lnTo>
                  <a:lnTo>
                    <a:pt x="47" y="84"/>
                  </a:lnTo>
                  <a:lnTo>
                    <a:pt x="47" y="78"/>
                  </a:lnTo>
                  <a:lnTo>
                    <a:pt x="47" y="72"/>
                  </a:lnTo>
                  <a:lnTo>
                    <a:pt x="41" y="72"/>
                  </a:lnTo>
                  <a:lnTo>
                    <a:pt x="36" y="72"/>
                  </a:lnTo>
                  <a:lnTo>
                    <a:pt x="30" y="66"/>
                  </a:lnTo>
                  <a:lnTo>
                    <a:pt x="24" y="66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6" y="66"/>
                  </a:lnTo>
                  <a:lnTo>
                    <a:pt x="41" y="66"/>
                  </a:lnTo>
                  <a:lnTo>
                    <a:pt x="41" y="60"/>
                  </a:lnTo>
                  <a:lnTo>
                    <a:pt x="41" y="54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24" y="48"/>
                  </a:lnTo>
                  <a:lnTo>
                    <a:pt x="18" y="42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30" y="42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7" y="36"/>
                  </a:lnTo>
                  <a:lnTo>
                    <a:pt x="47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3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3" y="30"/>
                  </a:lnTo>
                  <a:lnTo>
                    <a:pt x="47" y="36"/>
                  </a:lnTo>
                  <a:lnTo>
                    <a:pt x="41" y="48"/>
                  </a:lnTo>
                  <a:lnTo>
                    <a:pt x="47" y="54"/>
                  </a:lnTo>
                  <a:lnTo>
                    <a:pt x="47" y="60"/>
                  </a:lnTo>
                  <a:lnTo>
                    <a:pt x="47" y="66"/>
                  </a:lnTo>
                  <a:lnTo>
                    <a:pt x="53" y="66"/>
                  </a:lnTo>
                  <a:lnTo>
                    <a:pt x="59" y="60"/>
                  </a:lnTo>
                  <a:lnTo>
                    <a:pt x="65" y="54"/>
                  </a:lnTo>
                  <a:lnTo>
                    <a:pt x="65" y="48"/>
                  </a:lnTo>
                  <a:lnTo>
                    <a:pt x="71" y="48"/>
                  </a:lnTo>
                  <a:lnTo>
                    <a:pt x="71" y="54"/>
                  </a:lnTo>
                  <a:lnTo>
                    <a:pt x="65" y="60"/>
                  </a:lnTo>
                  <a:lnTo>
                    <a:pt x="65" y="66"/>
                  </a:lnTo>
                  <a:lnTo>
                    <a:pt x="59" y="66"/>
                  </a:lnTo>
                  <a:lnTo>
                    <a:pt x="59" y="72"/>
                  </a:lnTo>
                  <a:lnTo>
                    <a:pt x="53" y="72"/>
                  </a:lnTo>
                  <a:lnTo>
                    <a:pt x="53" y="78"/>
                  </a:lnTo>
                  <a:lnTo>
                    <a:pt x="53" y="84"/>
                  </a:lnTo>
                  <a:lnTo>
                    <a:pt x="59" y="84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8" name="Freeform 221"/>
            <p:cNvSpPr>
              <a:spLocks/>
            </p:cNvSpPr>
            <p:nvPr/>
          </p:nvSpPr>
          <p:spPr bwMode="auto">
            <a:xfrm>
              <a:off x="4576" y="2192"/>
              <a:ext cx="66" cy="90"/>
            </a:xfrm>
            <a:custGeom>
              <a:avLst/>
              <a:gdLst>
                <a:gd name="T0" fmla="*/ 66 w 66"/>
                <a:gd name="T1" fmla="*/ 0 h 90"/>
                <a:gd name="T2" fmla="*/ 54 w 66"/>
                <a:gd name="T3" fmla="*/ 0 h 90"/>
                <a:gd name="T4" fmla="*/ 54 w 66"/>
                <a:gd name="T5" fmla="*/ 6 h 90"/>
                <a:gd name="T6" fmla="*/ 48 w 66"/>
                <a:gd name="T7" fmla="*/ 12 h 90"/>
                <a:gd name="T8" fmla="*/ 42 w 66"/>
                <a:gd name="T9" fmla="*/ 18 h 90"/>
                <a:gd name="T10" fmla="*/ 30 w 66"/>
                <a:gd name="T11" fmla="*/ 18 h 90"/>
                <a:gd name="T12" fmla="*/ 18 w 66"/>
                <a:gd name="T13" fmla="*/ 24 h 90"/>
                <a:gd name="T14" fmla="*/ 12 w 66"/>
                <a:gd name="T15" fmla="*/ 24 h 90"/>
                <a:gd name="T16" fmla="*/ 6 w 66"/>
                <a:gd name="T17" fmla="*/ 30 h 90"/>
                <a:gd name="T18" fmla="*/ 6 w 66"/>
                <a:gd name="T19" fmla="*/ 30 h 90"/>
                <a:gd name="T20" fmla="*/ 12 w 66"/>
                <a:gd name="T21" fmla="*/ 24 h 90"/>
                <a:gd name="T22" fmla="*/ 18 w 66"/>
                <a:gd name="T23" fmla="*/ 24 h 90"/>
                <a:gd name="T24" fmla="*/ 30 w 66"/>
                <a:gd name="T25" fmla="*/ 24 h 90"/>
                <a:gd name="T26" fmla="*/ 36 w 66"/>
                <a:gd name="T27" fmla="*/ 24 h 90"/>
                <a:gd name="T28" fmla="*/ 36 w 66"/>
                <a:gd name="T29" fmla="*/ 30 h 90"/>
                <a:gd name="T30" fmla="*/ 30 w 66"/>
                <a:gd name="T31" fmla="*/ 42 h 90"/>
                <a:gd name="T32" fmla="*/ 24 w 66"/>
                <a:gd name="T33" fmla="*/ 48 h 90"/>
                <a:gd name="T34" fmla="*/ 18 w 66"/>
                <a:gd name="T35" fmla="*/ 48 h 90"/>
                <a:gd name="T36" fmla="*/ 12 w 66"/>
                <a:gd name="T37" fmla="*/ 48 h 90"/>
                <a:gd name="T38" fmla="*/ 0 w 66"/>
                <a:gd name="T39" fmla="*/ 54 h 90"/>
                <a:gd name="T40" fmla="*/ 0 w 66"/>
                <a:gd name="T41" fmla="*/ 54 h 90"/>
                <a:gd name="T42" fmla="*/ 0 w 66"/>
                <a:gd name="T43" fmla="*/ 54 h 90"/>
                <a:gd name="T44" fmla="*/ 6 w 66"/>
                <a:gd name="T45" fmla="*/ 54 h 90"/>
                <a:gd name="T46" fmla="*/ 12 w 66"/>
                <a:gd name="T47" fmla="*/ 54 h 90"/>
                <a:gd name="T48" fmla="*/ 18 w 66"/>
                <a:gd name="T49" fmla="*/ 54 h 90"/>
                <a:gd name="T50" fmla="*/ 24 w 66"/>
                <a:gd name="T51" fmla="*/ 54 h 90"/>
                <a:gd name="T52" fmla="*/ 24 w 66"/>
                <a:gd name="T53" fmla="*/ 54 h 90"/>
                <a:gd name="T54" fmla="*/ 12 w 66"/>
                <a:gd name="T55" fmla="*/ 72 h 90"/>
                <a:gd name="T56" fmla="*/ 12 w 66"/>
                <a:gd name="T57" fmla="*/ 84 h 90"/>
                <a:gd name="T58" fmla="*/ 18 w 66"/>
                <a:gd name="T59" fmla="*/ 78 h 90"/>
                <a:gd name="T60" fmla="*/ 24 w 66"/>
                <a:gd name="T61" fmla="*/ 66 h 90"/>
                <a:gd name="T62" fmla="*/ 30 w 66"/>
                <a:gd name="T63" fmla="*/ 54 h 90"/>
                <a:gd name="T64" fmla="*/ 36 w 66"/>
                <a:gd name="T65" fmla="*/ 60 h 90"/>
                <a:gd name="T66" fmla="*/ 42 w 66"/>
                <a:gd name="T67" fmla="*/ 78 h 90"/>
                <a:gd name="T68" fmla="*/ 48 w 66"/>
                <a:gd name="T69" fmla="*/ 84 h 90"/>
                <a:gd name="T70" fmla="*/ 48 w 66"/>
                <a:gd name="T71" fmla="*/ 84 h 90"/>
                <a:gd name="T72" fmla="*/ 42 w 66"/>
                <a:gd name="T73" fmla="*/ 72 h 90"/>
                <a:gd name="T74" fmla="*/ 36 w 66"/>
                <a:gd name="T75" fmla="*/ 54 h 90"/>
                <a:gd name="T76" fmla="*/ 42 w 66"/>
                <a:gd name="T77" fmla="*/ 42 h 90"/>
                <a:gd name="T78" fmla="*/ 48 w 66"/>
                <a:gd name="T79" fmla="*/ 30 h 90"/>
                <a:gd name="T80" fmla="*/ 54 w 66"/>
                <a:gd name="T81" fmla="*/ 30 h 90"/>
                <a:gd name="T82" fmla="*/ 60 w 66"/>
                <a:gd name="T83" fmla="*/ 42 h 90"/>
                <a:gd name="T84" fmla="*/ 66 w 66"/>
                <a:gd name="T85" fmla="*/ 60 h 90"/>
                <a:gd name="T86" fmla="*/ 66 w 66"/>
                <a:gd name="T87" fmla="*/ 54 h 90"/>
                <a:gd name="T88" fmla="*/ 66 w 66"/>
                <a:gd name="T89" fmla="*/ 42 h 90"/>
                <a:gd name="T90" fmla="*/ 60 w 66"/>
                <a:gd name="T91" fmla="*/ 24 h 90"/>
                <a:gd name="T92" fmla="*/ 60 w 66"/>
                <a:gd name="T93" fmla="*/ 18 h 90"/>
                <a:gd name="T94" fmla="*/ 66 w 66"/>
                <a:gd name="T95" fmla="*/ 6 h 90"/>
                <a:gd name="T96" fmla="*/ 66 w 66"/>
                <a:gd name="T97" fmla="*/ 0 h 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6"/>
                <a:gd name="T148" fmla="*/ 0 h 90"/>
                <a:gd name="T149" fmla="*/ 66 w 66"/>
                <a:gd name="T150" fmla="*/ 90 h 9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6" h="90">
                  <a:moveTo>
                    <a:pt x="66" y="0"/>
                  </a:move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48" y="12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6" y="24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2" y="24"/>
                  </a:lnTo>
                  <a:lnTo>
                    <a:pt x="18" y="24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54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2" y="54"/>
                  </a:lnTo>
                  <a:lnTo>
                    <a:pt x="18" y="54"/>
                  </a:lnTo>
                  <a:lnTo>
                    <a:pt x="24" y="54"/>
                  </a:lnTo>
                  <a:lnTo>
                    <a:pt x="30" y="48"/>
                  </a:lnTo>
                  <a:lnTo>
                    <a:pt x="24" y="54"/>
                  </a:lnTo>
                  <a:lnTo>
                    <a:pt x="18" y="60"/>
                  </a:lnTo>
                  <a:lnTo>
                    <a:pt x="12" y="72"/>
                  </a:lnTo>
                  <a:lnTo>
                    <a:pt x="12" y="90"/>
                  </a:lnTo>
                  <a:lnTo>
                    <a:pt x="12" y="84"/>
                  </a:lnTo>
                  <a:lnTo>
                    <a:pt x="18" y="84"/>
                  </a:lnTo>
                  <a:lnTo>
                    <a:pt x="18" y="78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30" y="60"/>
                  </a:lnTo>
                  <a:lnTo>
                    <a:pt x="30" y="54"/>
                  </a:lnTo>
                  <a:lnTo>
                    <a:pt x="36" y="60"/>
                  </a:lnTo>
                  <a:lnTo>
                    <a:pt x="36" y="66"/>
                  </a:lnTo>
                  <a:lnTo>
                    <a:pt x="42" y="78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42" y="78"/>
                  </a:lnTo>
                  <a:lnTo>
                    <a:pt x="42" y="72"/>
                  </a:lnTo>
                  <a:lnTo>
                    <a:pt x="42" y="60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6"/>
                  </a:lnTo>
                  <a:lnTo>
                    <a:pt x="60" y="42"/>
                  </a:lnTo>
                  <a:lnTo>
                    <a:pt x="66" y="54"/>
                  </a:lnTo>
                  <a:lnTo>
                    <a:pt x="66" y="60"/>
                  </a:lnTo>
                  <a:lnTo>
                    <a:pt x="66" y="54"/>
                  </a:lnTo>
                  <a:lnTo>
                    <a:pt x="66" y="42"/>
                  </a:lnTo>
                  <a:lnTo>
                    <a:pt x="60" y="30"/>
                  </a:lnTo>
                  <a:lnTo>
                    <a:pt x="60" y="24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6" y="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9" name="Freeform 222"/>
            <p:cNvSpPr>
              <a:spLocks/>
            </p:cNvSpPr>
            <p:nvPr/>
          </p:nvSpPr>
          <p:spPr bwMode="auto">
            <a:xfrm>
              <a:off x="4684" y="2073"/>
              <a:ext cx="95" cy="72"/>
            </a:xfrm>
            <a:custGeom>
              <a:avLst/>
              <a:gdLst>
                <a:gd name="T0" fmla="*/ 59 w 95"/>
                <a:gd name="T1" fmla="*/ 0 h 72"/>
                <a:gd name="T2" fmla="*/ 65 w 95"/>
                <a:gd name="T3" fmla="*/ 0 h 72"/>
                <a:gd name="T4" fmla="*/ 77 w 95"/>
                <a:gd name="T5" fmla="*/ 6 h 72"/>
                <a:gd name="T6" fmla="*/ 77 w 95"/>
                <a:gd name="T7" fmla="*/ 12 h 72"/>
                <a:gd name="T8" fmla="*/ 77 w 95"/>
                <a:gd name="T9" fmla="*/ 24 h 72"/>
                <a:gd name="T10" fmla="*/ 59 w 95"/>
                <a:gd name="T11" fmla="*/ 24 h 72"/>
                <a:gd name="T12" fmla="*/ 53 w 95"/>
                <a:gd name="T13" fmla="*/ 30 h 72"/>
                <a:gd name="T14" fmla="*/ 53 w 95"/>
                <a:gd name="T15" fmla="*/ 30 h 72"/>
                <a:gd name="T16" fmla="*/ 59 w 95"/>
                <a:gd name="T17" fmla="*/ 30 h 72"/>
                <a:gd name="T18" fmla="*/ 65 w 95"/>
                <a:gd name="T19" fmla="*/ 30 h 72"/>
                <a:gd name="T20" fmla="*/ 71 w 95"/>
                <a:gd name="T21" fmla="*/ 30 h 72"/>
                <a:gd name="T22" fmla="*/ 77 w 95"/>
                <a:gd name="T23" fmla="*/ 36 h 72"/>
                <a:gd name="T24" fmla="*/ 77 w 95"/>
                <a:gd name="T25" fmla="*/ 42 h 72"/>
                <a:gd name="T26" fmla="*/ 71 w 95"/>
                <a:gd name="T27" fmla="*/ 48 h 72"/>
                <a:gd name="T28" fmla="*/ 77 w 95"/>
                <a:gd name="T29" fmla="*/ 48 h 72"/>
                <a:gd name="T30" fmla="*/ 83 w 95"/>
                <a:gd name="T31" fmla="*/ 48 h 72"/>
                <a:gd name="T32" fmla="*/ 89 w 95"/>
                <a:gd name="T33" fmla="*/ 48 h 72"/>
                <a:gd name="T34" fmla="*/ 95 w 95"/>
                <a:gd name="T35" fmla="*/ 48 h 72"/>
                <a:gd name="T36" fmla="*/ 95 w 95"/>
                <a:gd name="T37" fmla="*/ 66 h 72"/>
                <a:gd name="T38" fmla="*/ 89 w 95"/>
                <a:gd name="T39" fmla="*/ 72 h 72"/>
                <a:gd name="T40" fmla="*/ 83 w 95"/>
                <a:gd name="T41" fmla="*/ 72 h 72"/>
                <a:gd name="T42" fmla="*/ 77 w 95"/>
                <a:gd name="T43" fmla="*/ 72 h 72"/>
                <a:gd name="T44" fmla="*/ 71 w 95"/>
                <a:gd name="T45" fmla="*/ 60 h 72"/>
                <a:gd name="T46" fmla="*/ 65 w 95"/>
                <a:gd name="T47" fmla="*/ 48 h 72"/>
                <a:gd name="T48" fmla="*/ 53 w 95"/>
                <a:gd name="T49" fmla="*/ 42 h 72"/>
                <a:gd name="T50" fmla="*/ 53 w 95"/>
                <a:gd name="T51" fmla="*/ 48 h 72"/>
                <a:gd name="T52" fmla="*/ 53 w 95"/>
                <a:gd name="T53" fmla="*/ 60 h 72"/>
                <a:gd name="T54" fmla="*/ 47 w 95"/>
                <a:gd name="T55" fmla="*/ 66 h 72"/>
                <a:gd name="T56" fmla="*/ 35 w 95"/>
                <a:gd name="T57" fmla="*/ 72 h 72"/>
                <a:gd name="T58" fmla="*/ 29 w 95"/>
                <a:gd name="T59" fmla="*/ 66 h 72"/>
                <a:gd name="T60" fmla="*/ 23 w 95"/>
                <a:gd name="T61" fmla="*/ 54 h 72"/>
                <a:gd name="T62" fmla="*/ 29 w 95"/>
                <a:gd name="T63" fmla="*/ 48 h 72"/>
                <a:gd name="T64" fmla="*/ 29 w 95"/>
                <a:gd name="T65" fmla="*/ 42 h 72"/>
                <a:gd name="T66" fmla="*/ 17 w 95"/>
                <a:gd name="T67" fmla="*/ 36 h 72"/>
                <a:gd name="T68" fmla="*/ 12 w 95"/>
                <a:gd name="T69" fmla="*/ 42 h 72"/>
                <a:gd name="T70" fmla="*/ 0 w 95"/>
                <a:gd name="T71" fmla="*/ 36 h 72"/>
                <a:gd name="T72" fmla="*/ 0 w 95"/>
                <a:gd name="T73" fmla="*/ 30 h 72"/>
                <a:gd name="T74" fmla="*/ 6 w 95"/>
                <a:gd name="T75" fmla="*/ 18 h 72"/>
                <a:gd name="T76" fmla="*/ 6 w 95"/>
                <a:gd name="T77" fmla="*/ 18 h 72"/>
                <a:gd name="T78" fmla="*/ 12 w 95"/>
                <a:gd name="T79" fmla="*/ 12 h 72"/>
                <a:gd name="T80" fmla="*/ 17 w 95"/>
                <a:gd name="T81" fmla="*/ 12 h 72"/>
                <a:gd name="T82" fmla="*/ 23 w 95"/>
                <a:gd name="T83" fmla="*/ 0 h 72"/>
                <a:gd name="T84" fmla="*/ 29 w 95"/>
                <a:gd name="T85" fmla="*/ 0 h 72"/>
                <a:gd name="T86" fmla="*/ 41 w 95"/>
                <a:gd name="T87" fmla="*/ 6 h 72"/>
                <a:gd name="T88" fmla="*/ 41 w 95"/>
                <a:gd name="T89" fmla="*/ 18 h 72"/>
                <a:gd name="T90" fmla="*/ 47 w 95"/>
                <a:gd name="T91" fmla="*/ 24 h 72"/>
                <a:gd name="T92" fmla="*/ 47 w 95"/>
                <a:gd name="T93" fmla="*/ 30 h 72"/>
                <a:gd name="T94" fmla="*/ 53 w 95"/>
                <a:gd name="T95" fmla="*/ 24 h 72"/>
                <a:gd name="T96" fmla="*/ 53 w 95"/>
                <a:gd name="T97" fmla="*/ 18 h 72"/>
                <a:gd name="T98" fmla="*/ 53 w 95"/>
                <a:gd name="T99" fmla="*/ 6 h 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5"/>
                <a:gd name="T151" fmla="*/ 0 h 72"/>
                <a:gd name="T152" fmla="*/ 95 w 95"/>
                <a:gd name="T153" fmla="*/ 72 h 7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5" h="72">
                  <a:moveTo>
                    <a:pt x="53" y="6"/>
                  </a:moveTo>
                  <a:lnTo>
                    <a:pt x="53" y="6"/>
                  </a:lnTo>
                  <a:lnTo>
                    <a:pt x="59" y="0"/>
                  </a:lnTo>
                  <a:lnTo>
                    <a:pt x="65" y="0"/>
                  </a:lnTo>
                  <a:lnTo>
                    <a:pt x="71" y="0"/>
                  </a:lnTo>
                  <a:lnTo>
                    <a:pt x="71" y="6"/>
                  </a:lnTo>
                  <a:lnTo>
                    <a:pt x="77" y="6"/>
                  </a:lnTo>
                  <a:lnTo>
                    <a:pt x="77" y="12"/>
                  </a:lnTo>
                  <a:lnTo>
                    <a:pt x="77" y="18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59" y="24"/>
                  </a:lnTo>
                  <a:lnTo>
                    <a:pt x="59" y="30"/>
                  </a:lnTo>
                  <a:lnTo>
                    <a:pt x="53" y="30"/>
                  </a:lnTo>
                  <a:lnTo>
                    <a:pt x="53" y="36"/>
                  </a:lnTo>
                  <a:lnTo>
                    <a:pt x="59" y="30"/>
                  </a:lnTo>
                  <a:lnTo>
                    <a:pt x="65" y="30"/>
                  </a:lnTo>
                  <a:lnTo>
                    <a:pt x="71" y="30"/>
                  </a:lnTo>
                  <a:lnTo>
                    <a:pt x="71" y="36"/>
                  </a:lnTo>
                  <a:lnTo>
                    <a:pt x="77" y="36"/>
                  </a:lnTo>
                  <a:lnTo>
                    <a:pt x="77" y="42"/>
                  </a:lnTo>
                  <a:lnTo>
                    <a:pt x="71" y="42"/>
                  </a:lnTo>
                  <a:lnTo>
                    <a:pt x="71" y="48"/>
                  </a:lnTo>
                  <a:lnTo>
                    <a:pt x="77" y="48"/>
                  </a:lnTo>
                  <a:lnTo>
                    <a:pt x="83" y="48"/>
                  </a:lnTo>
                  <a:lnTo>
                    <a:pt x="89" y="48"/>
                  </a:lnTo>
                  <a:lnTo>
                    <a:pt x="95" y="48"/>
                  </a:lnTo>
                  <a:lnTo>
                    <a:pt x="95" y="54"/>
                  </a:lnTo>
                  <a:lnTo>
                    <a:pt x="95" y="60"/>
                  </a:lnTo>
                  <a:lnTo>
                    <a:pt x="95" y="66"/>
                  </a:lnTo>
                  <a:lnTo>
                    <a:pt x="95" y="72"/>
                  </a:lnTo>
                  <a:lnTo>
                    <a:pt x="89" y="72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1" y="66"/>
                  </a:lnTo>
                  <a:lnTo>
                    <a:pt x="71" y="60"/>
                  </a:lnTo>
                  <a:lnTo>
                    <a:pt x="71" y="54"/>
                  </a:lnTo>
                  <a:lnTo>
                    <a:pt x="65" y="48"/>
                  </a:lnTo>
                  <a:lnTo>
                    <a:pt x="59" y="48"/>
                  </a:lnTo>
                  <a:lnTo>
                    <a:pt x="53" y="48"/>
                  </a:lnTo>
                  <a:lnTo>
                    <a:pt x="53" y="42"/>
                  </a:lnTo>
                  <a:lnTo>
                    <a:pt x="53" y="48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53" y="66"/>
                  </a:lnTo>
                  <a:lnTo>
                    <a:pt x="47" y="66"/>
                  </a:lnTo>
                  <a:lnTo>
                    <a:pt x="41" y="72"/>
                  </a:lnTo>
                  <a:lnTo>
                    <a:pt x="35" y="72"/>
                  </a:lnTo>
                  <a:lnTo>
                    <a:pt x="29" y="66"/>
                  </a:lnTo>
                  <a:lnTo>
                    <a:pt x="23" y="60"/>
                  </a:lnTo>
                  <a:lnTo>
                    <a:pt x="23" y="54"/>
                  </a:lnTo>
                  <a:lnTo>
                    <a:pt x="23" y="48"/>
                  </a:lnTo>
                  <a:lnTo>
                    <a:pt x="29" y="48"/>
                  </a:lnTo>
                  <a:lnTo>
                    <a:pt x="29" y="42"/>
                  </a:lnTo>
                  <a:lnTo>
                    <a:pt x="23" y="42"/>
                  </a:lnTo>
                  <a:lnTo>
                    <a:pt x="23" y="36"/>
                  </a:lnTo>
                  <a:lnTo>
                    <a:pt x="17" y="36"/>
                  </a:lnTo>
                  <a:lnTo>
                    <a:pt x="17" y="42"/>
                  </a:lnTo>
                  <a:lnTo>
                    <a:pt x="12" y="42"/>
                  </a:lnTo>
                  <a:lnTo>
                    <a:pt x="6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41" y="12"/>
                  </a:lnTo>
                  <a:lnTo>
                    <a:pt x="35" y="18"/>
                  </a:lnTo>
                  <a:lnTo>
                    <a:pt x="41" y="18"/>
                  </a:lnTo>
                  <a:lnTo>
                    <a:pt x="47" y="18"/>
                  </a:lnTo>
                  <a:lnTo>
                    <a:pt x="47" y="24"/>
                  </a:lnTo>
                  <a:lnTo>
                    <a:pt x="47" y="30"/>
                  </a:lnTo>
                  <a:lnTo>
                    <a:pt x="47" y="24"/>
                  </a:lnTo>
                  <a:lnTo>
                    <a:pt x="53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3" y="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0" name="Freeform 223"/>
            <p:cNvSpPr>
              <a:spLocks/>
            </p:cNvSpPr>
            <p:nvPr/>
          </p:nvSpPr>
          <p:spPr bwMode="auto">
            <a:xfrm>
              <a:off x="4600" y="2001"/>
              <a:ext cx="96" cy="90"/>
            </a:xfrm>
            <a:custGeom>
              <a:avLst/>
              <a:gdLst>
                <a:gd name="T0" fmla="*/ 90 w 96"/>
                <a:gd name="T1" fmla="*/ 90 h 90"/>
                <a:gd name="T2" fmla="*/ 84 w 96"/>
                <a:gd name="T3" fmla="*/ 84 h 90"/>
                <a:gd name="T4" fmla="*/ 78 w 96"/>
                <a:gd name="T5" fmla="*/ 84 h 90"/>
                <a:gd name="T6" fmla="*/ 66 w 96"/>
                <a:gd name="T7" fmla="*/ 84 h 90"/>
                <a:gd name="T8" fmla="*/ 54 w 96"/>
                <a:gd name="T9" fmla="*/ 84 h 90"/>
                <a:gd name="T10" fmla="*/ 48 w 96"/>
                <a:gd name="T11" fmla="*/ 84 h 90"/>
                <a:gd name="T12" fmla="*/ 54 w 96"/>
                <a:gd name="T13" fmla="*/ 78 h 90"/>
                <a:gd name="T14" fmla="*/ 60 w 96"/>
                <a:gd name="T15" fmla="*/ 78 h 90"/>
                <a:gd name="T16" fmla="*/ 72 w 96"/>
                <a:gd name="T17" fmla="*/ 78 h 90"/>
                <a:gd name="T18" fmla="*/ 72 w 96"/>
                <a:gd name="T19" fmla="*/ 72 h 90"/>
                <a:gd name="T20" fmla="*/ 60 w 96"/>
                <a:gd name="T21" fmla="*/ 60 h 90"/>
                <a:gd name="T22" fmla="*/ 48 w 96"/>
                <a:gd name="T23" fmla="*/ 66 h 90"/>
                <a:gd name="T24" fmla="*/ 30 w 96"/>
                <a:gd name="T25" fmla="*/ 66 h 90"/>
                <a:gd name="T26" fmla="*/ 18 w 96"/>
                <a:gd name="T27" fmla="*/ 60 h 90"/>
                <a:gd name="T28" fmla="*/ 24 w 96"/>
                <a:gd name="T29" fmla="*/ 60 h 90"/>
                <a:gd name="T30" fmla="*/ 36 w 96"/>
                <a:gd name="T31" fmla="*/ 60 h 90"/>
                <a:gd name="T32" fmla="*/ 48 w 96"/>
                <a:gd name="T33" fmla="*/ 54 h 90"/>
                <a:gd name="T34" fmla="*/ 48 w 96"/>
                <a:gd name="T35" fmla="*/ 48 h 90"/>
                <a:gd name="T36" fmla="*/ 36 w 96"/>
                <a:gd name="T37" fmla="*/ 42 h 90"/>
                <a:gd name="T38" fmla="*/ 24 w 96"/>
                <a:gd name="T39" fmla="*/ 42 h 90"/>
                <a:gd name="T40" fmla="*/ 6 w 96"/>
                <a:gd name="T41" fmla="*/ 42 h 90"/>
                <a:gd name="T42" fmla="*/ 0 w 96"/>
                <a:gd name="T43" fmla="*/ 36 h 90"/>
                <a:gd name="T44" fmla="*/ 6 w 96"/>
                <a:gd name="T45" fmla="*/ 36 h 90"/>
                <a:gd name="T46" fmla="*/ 12 w 96"/>
                <a:gd name="T47" fmla="*/ 36 h 90"/>
                <a:gd name="T48" fmla="*/ 24 w 96"/>
                <a:gd name="T49" fmla="*/ 36 h 90"/>
                <a:gd name="T50" fmla="*/ 30 w 96"/>
                <a:gd name="T51" fmla="*/ 30 h 90"/>
                <a:gd name="T52" fmla="*/ 18 w 96"/>
                <a:gd name="T53" fmla="*/ 18 h 90"/>
                <a:gd name="T54" fmla="*/ 6 w 96"/>
                <a:gd name="T55" fmla="*/ 6 h 90"/>
                <a:gd name="T56" fmla="*/ 0 w 96"/>
                <a:gd name="T57" fmla="*/ 0 h 90"/>
                <a:gd name="T58" fmla="*/ 6 w 96"/>
                <a:gd name="T59" fmla="*/ 6 h 90"/>
                <a:gd name="T60" fmla="*/ 18 w 96"/>
                <a:gd name="T61" fmla="*/ 18 h 90"/>
                <a:gd name="T62" fmla="*/ 30 w 96"/>
                <a:gd name="T63" fmla="*/ 30 h 90"/>
                <a:gd name="T64" fmla="*/ 36 w 96"/>
                <a:gd name="T65" fmla="*/ 18 h 90"/>
                <a:gd name="T66" fmla="*/ 36 w 96"/>
                <a:gd name="T67" fmla="*/ 6 h 90"/>
                <a:gd name="T68" fmla="*/ 42 w 96"/>
                <a:gd name="T69" fmla="*/ 6 h 90"/>
                <a:gd name="T70" fmla="*/ 42 w 96"/>
                <a:gd name="T71" fmla="*/ 30 h 90"/>
                <a:gd name="T72" fmla="*/ 54 w 96"/>
                <a:gd name="T73" fmla="*/ 42 h 90"/>
                <a:gd name="T74" fmla="*/ 60 w 96"/>
                <a:gd name="T75" fmla="*/ 48 h 90"/>
                <a:gd name="T76" fmla="*/ 66 w 96"/>
                <a:gd name="T77" fmla="*/ 30 h 90"/>
                <a:gd name="T78" fmla="*/ 66 w 96"/>
                <a:gd name="T79" fmla="*/ 24 h 90"/>
                <a:gd name="T80" fmla="*/ 72 w 96"/>
                <a:gd name="T81" fmla="*/ 42 h 90"/>
                <a:gd name="T82" fmla="*/ 72 w 96"/>
                <a:gd name="T83" fmla="*/ 60 h 90"/>
                <a:gd name="T84" fmla="*/ 84 w 96"/>
                <a:gd name="T85" fmla="*/ 72 h 90"/>
                <a:gd name="T86" fmla="*/ 90 w 96"/>
                <a:gd name="T87" fmla="*/ 66 h 90"/>
                <a:gd name="T88" fmla="*/ 90 w 96"/>
                <a:gd name="T89" fmla="*/ 60 h 90"/>
                <a:gd name="T90" fmla="*/ 90 w 96"/>
                <a:gd name="T91" fmla="*/ 66 h 90"/>
                <a:gd name="T92" fmla="*/ 90 w 96"/>
                <a:gd name="T93" fmla="*/ 78 h 90"/>
                <a:gd name="T94" fmla="*/ 90 w 96"/>
                <a:gd name="T95" fmla="*/ 84 h 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6"/>
                <a:gd name="T145" fmla="*/ 0 h 90"/>
                <a:gd name="T146" fmla="*/ 96 w 96"/>
                <a:gd name="T147" fmla="*/ 90 h 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6" h="90">
                  <a:moveTo>
                    <a:pt x="96" y="90"/>
                  </a:moveTo>
                  <a:lnTo>
                    <a:pt x="90" y="90"/>
                  </a:lnTo>
                  <a:lnTo>
                    <a:pt x="84" y="84"/>
                  </a:lnTo>
                  <a:lnTo>
                    <a:pt x="78" y="84"/>
                  </a:lnTo>
                  <a:lnTo>
                    <a:pt x="72" y="84"/>
                  </a:lnTo>
                  <a:lnTo>
                    <a:pt x="66" y="84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48" y="84"/>
                  </a:lnTo>
                  <a:lnTo>
                    <a:pt x="48" y="78"/>
                  </a:lnTo>
                  <a:lnTo>
                    <a:pt x="54" y="78"/>
                  </a:lnTo>
                  <a:lnTo>
                    <a:pt x="60" y="78"/>
                  </a:lnTo>
                  <a:lnTo>
                    <a:pt x="66" y="78"/>
                  </a:lnTo>
                  <a:lnTo>
                    <a:pt x="72" y="78"/>
                  </a:lnTo>
                  <a:lnTo>
                    <a:pt x="72" y="72"/>
                  </a:lnTo>
                  <a:lnTo>
                    <a:pt x="66" y="66"/>
                  </a:lnTo>
                  <a:lnTo>
                    <a:pt x="60" y="66"/>
                  </a:lnTo>
                  <a:lnTo>
                    <a:pt x="60" y="60"/>
                  </a:lnTo>
                  <a:lnTo>
                    <a:pt x="54" y="60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30" y="66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18" y="60"/>
                  </a:lnTo>
                  <a:lnTo>
                    <a:pt x="24" y="54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2" y="60"/>
                  </a:lnTo>
                  <a:lnTo>
                    <a:pt x="48" y="54"/>
                  </a:lnTo>
                  <a:lnTo>
                    <a:pt x="54" y="54"/>
                  </a:lnTo>
                  <a:lnTo>
                    <a:pt x="48" y="48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24"/>
                  </a:lnTo>
                  <a:lnTo>
                    <a:pt x="36" y="18"/>
                  </a:lnTo>
                  <a:lnTo>
                    <a:pt x="36" y="12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2"/>
                  </a:lnTo>
                  <a:lnTo>
                    <a:pt x="66" y="36"/>
                  </a:lnTo>
                  <a:lnTo>
                    <a:pt x="66" y="30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2"/>
                  </a:lnTo>
                  <a:lnTo>
                    <a:pt x="72" y="48"/>
                  </a:lnTo>
                  <a:lnTo>
                    <a:pt x="66" y="54"/>
                  </a:lnTo>
                  <a:lnTo>
                    <a:pt x="72" y="60"/>
                  </a:lnTo>
                  <a:lnTo>
                    <a:pt x="78" y="66"/>
                  </a:lnTo>
                  <a:lnTo>
                    <a:pt x="84" y="72"/>
                  </a:lnTo>
                  <a:lnTo>
                    <a:pt x="84" y="66"/>
                  </a:lnTo>
                  <a:lnTo>
                    <a:pt x="90" y="66"/>
                  </a:lnTo>
                  <a:lnTo>
                    <a:pt x="90" y="60"/>
                  </a:lnTo>
                  <a:lnTo>
                    <a:pt x="96" y="60"/>
                  </a:lnTo>
                  <a:lnTo>
                    <a:pt x="90" y="66"/>
                  </a:lnTo>
                  <a:lnTo>
                    <a:pt x="90" y="72"/>
                  </a:lnTo>
                  <a:lnTo>
                    <a:pt x="90" y="78"/>
                  </a:lnTo>
                  <a:lnTo>
                    <a:pt x="90" y="84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1" name="Freeform 224"/>
            <p:cNvSpPr>
              <a:spLocks/>
            </p:cNvSpPr>
            <p:nvPr/>
          </p:nvSpPr>
          <p:spPr bwMode="auto">
            <a:xfrm>
              <a:off x="4719" y="1977"/>
              <a:ext cx="78" cy="102"/>
            </a:xfrm>
            <a:custGeom>
              <a:avLst/>
              <a:gdLst>
                <a:gd name="T0" fmla="*/ 18 w 78"/>
                <a:gd name="T1" fmla="*/ 102 h 102"/>
                <a:gd name="T2" fmla="*/ 12 w 78"/>
                <a:gd name="T3" fmla="*/ 90 h 102"/>
                <a:gd name="T4" fmla="*/ 6 w 78"/>
                <a:gd name="T5" fmla="*/ 84 h 102"/>
                <a:gd name="T6" fmla="*/ 0 w 78"/>
                <a:gd name="T7" fmla="*/ 72 h 102"/>
                <a:gd name="T8" fmla="*/ 6 w 78"/>
                <a:gd name="T9" fmla="*/ 60 h 102"/>
                <a:gd name="T10" fmla="*/ 6 w 78"/>
                <a:gd name="T11" fmla="*/ 60 h 102"/>
                <a:gd name="T12" fmla="*/ 6 w 78"/>
                <a:gd name="T13" fmla="*/ 72 h 102"/>
                <a:gd name="T14" fmla="*/ 12 w 78"/>
                <a:gd name="T15" fmla="*/ 90 h 102"/>
                <a:gd name="T16" fmla="*/ 24 w 78"/>
                <a:gd name="T17" fmla="*/ 90 h 102"/>
                <a:gd name="T18" fmla="*/ 24 w 78"/>
                <a:gd name="T19" fmla="*/ 90 h 102"/>
                <a:gd name="T20" fmla="*/ 24 w 78"/>
                <a:gd name="T21" fmla="*/ 78 h 102"/>
                <a:gd name="T22" fmla="*/ 18 w 78"/>
                <a:gd name="T23" fmla="*/ 54 h 102"/>
                <a:gd name="T24" fmla="*/ 18 w 78"/>
                <a:gd name="T25" fmla="*/ 48 h 102"/>
                <a:gd name="T26" fmla="*/ 24 w 78"/>
                <a:gd name="T27" fmla="*/ 42 h 102"/>
                <a:gd name="T28" fmla="*/ 24 w 78"/>
                <a:gd name="T29" fmla="*/ 54 h 102"/>
                <a:gd name="T30" fmla="*/ 24 w 78"/>
                <a:gd name="T31" fmla="*/ 72 h 102"/>
                <a:gd name="T32" fmla="*/ 30 w 78"/>
                <a:gd name="T33" fmla="*/ 72 h 102"/>
                <a:gd name="T34" fmla="*/ 36 w 78"/>
                <a:gd name="T35" fmla="*/ 60 h 102"/>
                <a:gd name="T36" fmla="*/ 36 w 78"/>
                <a:gd name="T37" fmla="*/ 48 h 102"/>
                <a:gd name="T38" fmla="*/ 36 w 78"/>
                <a:gd name="T39" fmla="*/ 24 h 102"/>
                <a:gd name="T40" fmla="*/ 42 w 78"/>
                <a:gd name="T41" fmla="*/ 12 h 102"/>
                <a:gd name="T42" fmla="*/ 42 w 78"/>
                <a:gd name="T43" fmla="*/ 12 h 102"/>
                <a:gd name="T44" fmla="*/ 42 w 78"/>
                <a:gd name="T45" fmla="*/ 24 h 102"/>
                <a:gd name="T46" fmla="*/ 42 w 78"/>
                <a:gd name="T47" fmla="*/ 42 h 102"/>
                <a:gd name="T48" fmla="*/ 48 w 78"/>
                <a:gd name="T49" fmla="*/ 42 h 102"/>
                <a:gd name="T50" fmla="*/ 54 w 78"/>
                <a:gd name="T51" fmla="*/ 30 h 102"/>
                <a:gd name="T52" fmla="*/ 54 w 78"/>
                <a:gd name="T53" fmla="*/ 18 h 102"/>
                <a:gd name="T54" fmla="*/ 60 w 78"/>
                <a:gd name="T55" fmla="*/ 6 h 102"/>
                <a:gd name="T56" fmla="*/ 66 w 78"/>
                <a:gd name="T57" fmla="*/ 0 h 102"/>
                <a:gd name="T58" fmla="*/ 72 w 78"/>
                <a:gd name="T59" fmla="*/ 0 h 102"/>
                <a:gd name="T60" fmla="*/ 66 w 78"/>
                <a:gd name="T61" fmla="*/ 12 h 102"/>
                <a:gd name="T62" fmla="*/ 54 w 78"/>
                <a:gd name="T63" fmla="*/ 24 h 102"/>
                <a:gd name="T64" fmla="*/ 54 w 78"/>
                <a:gd name="T65" fmla="*/ 36 h 102"/>
                <a:gd name="T66" fmla="*/ 48 w 78"/>
                <a:gd name="T67" fmla="*/ 48 h 102"/>
                <a:gd name="T68" fmla="*/ 54 w 78"/>
                <a:gd name="T69" fmla="*/ 48 h 102"/>
                <a:gd name="T70" fmla="*/ 60 w 78"/>
                <a:gd name="T71" fmla="*/ 48 h 102"/>
                <a:gd name="T72" fmla="*/ 66 w 78"/>
                <a:gd name="T73" fmla="*/ 42 h 102"/>
                <a:gd name="T74" fmla="*/ 72 w 78"/>
                <a:gd name="T75" fmla="*/ 36 h 102"/>
                <a:gd name="T76" fmla="*/ 78 w 78"/>
                <a:gd name="T77" fmla="*/ 36 h 102"/>
                <a:gd name="T78" fmla="*/ 78 w 78"/>
                <a:gd name="T79" fmla="*/ 36 h 102"/>
                <a:gd name="T80" fmla="*/ 72 w 78"/>
                <a:gd name="T81" fmla="*/ 42 h 102"/>
                <a:gd name="T82" fmla="*/ 66 w 78"/>
                <a:gd name="T83" fmla="*/ 48 h 102"/>
                <a:gd name="T84" fmla="*/ 60 w 78"/>
                <a:gd name="T85" fmla="*/ 54 h 102"/>
                <a:gd name="T86" fmla="*/ 48 w 78"/>
                <a:gd name="T87" fmla="*/ 54 h 102"/>
                <a:gd name="T88" fmla="*/ 42 w 78"/>
                <a:gd name="T89" fmla="*/ 60 h 102"/>
                <a:gd name="T90" fmla="*/ 36 w 78"/>
                <a:gd name="T91" fmla="*/ 78 h 102"/>
                <a:gd name="T92" fmla="*/ 36 w 78"/>
                <a:gd name="T93" fmla="*/ 84 h 102"/>
                <a:gd name="T94" fmla="*/ 48 w 78"/>
                <a:gd name="T95" fmla="*/ 84 h 102"/>
                <a:gd name="T96" fmla="*/ 54 w 78"/>
                <a:gd name="T97" fmla="*/ 84 h 102"/>
                <a:gd name="T98" fmla="*/ 60 w 78"/>
                <a:gd name="T99" fmla="*/ 78 h 102"/>
                <a:gd name="T100" fmla="*/ 66 w 78"/>
                <a:gd name="T101" fmla="*/ 72 h 102"/>
                <a:gd name="T102" fmla="*/ 66 w 78"/>
                <a:gd name="T103" fmla="*/ 72 h 102"/>
                <a:gd name="T104" fmla="*/ 66 w 78"/>
                <a:gd name="T105" fmla="*/ 78 h 102"/>
                <a:gd name="T106" fmla="*/ 54 w 78"/>
                <a:gd name="T107" fmla="*/ 84 h 102"/>
                <a:gd name="T108" fmla="*/ 48 w 78"/>
                <a:gd name="T109" fmla="*/ 90 h 102"/>
                <a:gd name="T110" fmla="*/ 36 w 78"/>
                <a:gd name="T111" fmla="*/ 90 h 102"/>
                <a:gd name="T112" fmla="*/ 30 w 78"/>
                <a:gd name="T113" fmla="*/ 90 h 102"/>
                <a:gd name="T114" fmla="*/ 30 w 78"/>
                <a:gd name="T115" fmla="*/ 96 h 102"/>
                <a:gd name="T116" fmla="*/ 24 w 78"/>
                <a:gd name="T117" fmla="*/ 96 h 102"/>
                <a:gd name="T118" fmla="*/ 18 w 78"/>
                <a:gd name="T119" fmla="*/ 102 h 1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8"/>
                <a:gd name="T181" fmla="*/ 0 h 102"/>
                <a:gd name="T182" fmla="*/ 78 w 78"/>
                <a:gd name="T183" fmla="*/ 102 h 1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8" h="102">
                  <a:moveTo>
                    <a:pt x="18" y="102"/>
                  </a:moveTo>
                  <a:lnTo>
                    <a:pt x="18" y="102"/>
                  </a:lnTo>
                  <a:lnTo>
                    <a:pt x="12" y="96"/>
                  </a:lnTo>
                  <a:lnTo>
                    <a:pt x="12" y="90"/>
                  </a:lnTo>
                  <a:lnTo>
                    <a:pt x="6" y="90"/>
                  </a:lnTo>
                  <a:lnTo>
                    <a:pt x="6" y="84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6" y="72"/>
                  </a:lnTo>
                  <a:lnTo>
                    <a:pt x="12" y="84"/>
                  </a:lnTo>
                  <a:lnTo>
                    <a:pt x="12" y="90"/>
                  </a:lnTo>
                  <a:lnTo>
                    <a:pt x="18" y="96"/>
                  </a:lnTo>
                  <a:lnTo>
                    <a:pt x="24" y="90"/>
                  </a:lnTo>
                  <a:lnTo>
                    <a:pt x="24" y="84"/>
                  </a:lnTo>
                  <a:lnTo>
                    <a:pt x="24" y="78"/>
                  </a:lnTo>
                  <a:lnTo>
                    <a:pt x="18" y="66"/>
                  </a:lnTo>
                  <a:lnTo>
                    <a:pt x="18" y="54"/>
                  </a:lnTo>
                  <a:lnTo>
                    <a:pt x="18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54"/>
                  </a:lnTo>
                  <a:lnTo>
                    <a:pt x="24" y="66"/>
                  </a:lnTo>
                  <a:lnTo>
                    <a:pt x="24" y="72"/>
                  </a:lnTo>
                  <a:lnTo>
                    <a:pt x="30" y="78"/>
                  </a:lnTo>
                  <a:lnTo>
                    <a:pt x="30" y="72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36" y="36"/>
                  </a:lnTo>
                  <a:lnTo>
                    <a:pt x="36" y="24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2" y="36"/>
                  </a:lnTo>
                  <a:lnTo>
                    <a:pt x="42" y="4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54" y="30"/>
                  </a:lnTo>
                  <a:lnTo>
                    <a:pt x="54" y="24"/>
                  </a:lnTo>
                  <a:lnTo>
                    <a:pt x="54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66" y="6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72" y="6"/>
                  </a:lnTo>
                  <a:lnTo>
                    <a:pt x="66" y="12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54" y="30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2" y="36"/>
                  </a:lnTo>
                  <a:lnTo>
                    <a:pt x="78" y="36"/>
                  </a:lnTo>
                  <a:lnTo>
                    <a:pt x="72" y="42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54" y="54"/>
                  </a:lnTo>
                  <a:lnTo>
                    <a:pt x="48" y="54"/>
                  </a:lnTo>
                  <a:lnTo>
                    <a:pt x="42" y="60"/>
                  </a:lnTo>
                  <a:lnTo>
                    <a:pt x="42" y="66"/>
                  </a:lnTo>
                  <a:lnTo>
                    <a:pt x="36" y="78"/>
                  </a:lnTo>
                  <a:lnTo>
                    <a:pt x="36" y="84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78"/>
                  </a:lnTo>
                  <a:lnTo>
                    <a:pt x="60" y="72"/>
                  </a:lnTo>
                  <a:lnTo>
                    <a:pt x="66" y="72"/>
                  </a:lnTo>
                  <a:lnTo>
                    <a:pt x="66" y="78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54" y="90"/>
                  </a:lnTo>
                  <a:lnTo>
                    <a:pt x="48" y="90"/>
                  </a:lnTo>
                  <a:lnTo>
                    <a:pt x="42" y="90"/>
                  </a:lnTo>
                  <a:lnTo>
                    <a:pt x="36" y="90"/>
                  </a:lnTo>
                  <a:lnTo>
                    <a:pt x="30" y="90"/>
                  </a:lnTo>
                  <a:lnTo>
                    <a:pt x="30" y="96"/>
                  </a:lnTo>
                  <a:lnTo>
                    <a:pt x="24" y="96"/>
                  </a:lnTo>
                  <a:lnTo>
                    <a:pt x="18" y="10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2" name="Freeform 225"/>
            <p:cNvSpPr>
              <a:spLocks/>
            </p:cNvSpPr>
            <p:nvPr/>
          </p:nvSpPr>
          <p:spPr bwMode="auto">
            <a:xfrm>
              <a:off x="4755" y="2091"/>
              <a:ext cx="120" cy="54"/>
            </a:xfrm>
            <a:custGeom>
              <a:avLst/>
              <a:gdLst>
                <a:gd name="T0" fmla="*/ 6 w 120"/>
                <a:gd name="T1" fmla="*/ 18 h 54"/>
                <a:gd name="T2" fmla="*/ 6 w 120"/>
                <a:gd name="T3" fmla="*/ 18 h 54"/>
                <a:gd name="T4" fmla="*/ 6 w 120"/>
                <a:gd name="T5" fmla="*/ 18 h 54"/>
                <a:gd name="T6" fmla="*/ 18 w 120"/>
                <a:gd name="T7" fmla="*/ 18 h 54"/>
                <a:gd name="T8" fmla="*/ 30 w 120"/>
                <a:gd name="T9" fmla="*/ 24 h 54"/>
                <a:gd name="T10" fmla="*/ 36 w 120"/>
                <a:gd name="T11" fmla="*/ 24 h 54"/>
                <a:gd name="T12" fmla="*/ 42 w 120"/>
                <a:gd name="T13" fmla="*/ 24 h 54"/>
                <a:gd name="T14" fmla="*/ 42 w 120"/>
                <a:gd name="T15" fmla="*/ 30 h 54"/>
                <a:gd name="T16" fmla="*/ 48 w 120"/>
                <a:gd name="T17" fmla="*/ 42 h 54"/>
                <a:gd name="T18" fmla="*/ 54 w 120"/>
                <a:gd name="T19" fmla="*/ 48 h 54"/>
                <a:gd name="T20" fmla="*/ 60 w 120"/>
                <a:gd name="T21" fmla="*/ 48 h 54"/>
                <a:gd name="T22" fmla="*/ 60 w 120"/>
                <a:gd name="T23" fmla="*/ 48 h 54"/>
                <a:gd name="T24" fmla="*/ 54 w 120"/>
                <a:gd name="T25" fmla="*/ 42 h 54"/>
                <a:gd name="T26" fmla="*/ 48 w 120"/>
                <a:gd name="T27" fmla="*/ 30 h 54"/>
                <a:gd name="T28" fmla="*/ 48 w 120"/>
                <a:gd name="T29" fmla="*/ 24 h 54"/>
                <a:gd name="T30" fmla="*/ 54 w 120"/>
                <a:gd name="T31" fmla="*/ 24 h 54"/>
                <a:gd name="T32" fmla="*/ 60 w 120"/>
                <a:gd name="T33" fmla="*/ 30 h 54"/>
                <a:gd name="T34" fmla="*/ 66 w 120"/>
                <a:gd name="T35" fmla="*/ 30 h 54"/>
                <a:gd name="T36" fmla="*/ 72 w 120"/>
                <a:gd name="T37" fmla="*/ 30 h 54"/>
                <a:gd name="T38" fmla="*/ 72 w 120"/>
                <a:gd name="T39" fmla="*/ 36 h 54"/>
                <a:gd name="T40" fmla="*/ 78 w 120"/>
                <a:gd name="T41" fmla="*/ 48 h 54"/>
                <a:gd name="T42" fmla="*/ 84 w 120"/>
                <a:gd name="T43" fmla="*/ 48 h 54"/>
                <a:gd name="T44" fmla="*/ 96 w 120"/>
                <a:gd name="T45" fmla="*/ 54 h 54"/>
                <a:gd name="T46" fmla="*/ 96 w 120"/>
                <a:gd name="T47" fmla="*/ 54 h 54"/>
                <a:gd name="T48" fmla="*/ 90 w 120"/>
                <a:gd name="T49" fmla="*/ 48 h 54"/>
                <a:gd name="T50" fmla="*/ 84 w 120"/>
                <a:gd name="T51" fmla="*/ 42 h 54"/>
                <a:gd name="T52" fmla="*/ 78 w 120"/>
                <a:gd name="T53" fmla="*/ 36 h 54"/>
                <a:gd name="T54" fmla="*/ 78 w 120"/>
                <a:gd name="T55" fmla="*/ 36 h 54"/>
                <a:gd name="T56" fmla="*/ 78 w 120"/>
                <a:gd name="T57" fmla="*/ 36 h 54"/>
                <a:gd name="T58" fmla="*/ 90 w 120"/>
                <a:gd name="T59" fmla="*/ 36 h 54"/>
                <a:gd name="T60" fmla="*/ 108 w 120"/>
                <a:gd name="T61" fmla="*/ 42 h 54"/>
                <a:gd name="T62" fmla="*/ 114 w 120"/>
                <a:gd name="T63" fmla="*/ 42 h 54"/>
                <a:gd name="T64" fmla="*/ 120 w 120"/>
                <a:gd name="T65" fmla="*/ 42 h 54"/>
                <a:gd name="T66" fmla="*/ 120 w 120"/>
                <a:gd name="T67" fmla="*/ 36 h 54"/>
                <a:gd name="T68" fmla="*/ 114 w 120"/>
                <a:gd name="T69" fmla="*/ 36 h 54"/>
                <a:gd name="T70" fmla="*/ 102 w 120"/>
                <a:gd name="T71" fmla="*/ 36 h 54"/>
                <a:gd name="T72" fmla="*/ 90 w 120"/>
                <a:gd name="T73" fmla="*/ 30 h 54"/>
                <a:gd name="T74" fmla="*/ 84 w 120"/>
                <a:gd name="T75" fmla="*/ 30 h 54"/>
                <a:gd name="T76" fmla="*/ 84 w 120"/>
                <a:gd name="T77" fmla="*/ 24 h 54"/>
                <a:gd name="T78" fmla="*/ 90 w 120"/>
                <a:gd name="T79" fmla="*/ 18 h 54"/>
                <a:gd name="T80" fmla="*/ 96 w 120"/>
                <a:gd name="T81" fmla="*/ 18 h 54"/>
                <a:gd name="T82" fmla="*/ 96 w 120"/>
                <a:gd name="T83" fmla="*/ 18 h 54"/>
                <a:gd name="T84" fmla="*/ 90 w 120"/>
                <a:gd name="T85" fmla="*/ 12 h 54"/>
                <a:gd name="T86" fmla="*/ 84 w 120"/>
                <a:gd name="T87" fmla="*/ 12 h 54"/>
                <a:gd name="T88" fmla="*/ 78 w 120"/>
                <a:gd name="T89" fmla="*/ 18 h 54"/>
                <a:gd name="T90" fmla="*/ 78 w 120"/>
                <a:gd name="T91" fmla="*/ 18 h 54"/>
                <a:gd name="T92" fmla="*/ 72 w 120"/>
                <a:gd name="T93" fmla="*/ 24 h 54"/>
                <a:gd name="T94" fmla="*/ 66 w 120"/>
                <a:gd name="T95" fmla="*/ 24 h 54"/>
                <a:gd name="T96" fmla="*/ 60 w 120"/>
                <a:gd name="T97" fmla="*/ 18 h 54"/>
                <a:gd name="T98" fmla="*/ 54 w 120"/>
                <a:gd name="T99" fmla="*/ 18 h 54"/>
                <a:gd name="T100" fmla="*/ 48 w 120"/>
                <a:gd name="T101" fmla="*/ 18 h 54"/>
                <a:gd name="T102" fmla="*/ 54 w 120"/>
                <a:gd name="T103" fmla="*/ 6 h 54"/>
                <a:gd name="T104" fmla="*/ 66 w 120"/>
                <a:gd name="T105" fmla="*/ 0 h 54"/>
                <a:gd name="T106" fmla="*/ 66 w 120"/>
                <a:gd name="T107" fmla="*/ 0 h 54"/>
                <a:gd name="T108" fmla="*/ 60 w 120"/>
                <a:gd name="T109" fmla="*/ 0 h 54"/>
                <a:gd name="T110" fmla="*/ 54 w 120"/>
                <a:gd name="T111" fmla="*/ 6 h 54"/>
                <a:gd name="T112" fmla="*/ 42 w 120"/>
                <a:gd name="T113" fmla="*/ 6 h 54"/>
                <a:gd name="T114" fmla="*/ 42 w 120"/>
                <a:gd name="T115" fmla="*/ 12 h 54"/>
                <a:gd name="T116" fmla="*/ 36 w 120"/>
                <a:gd name="T117" fmla="*/ 18 h 54"/>
                <a:gd name="T118" fmla="*/ 24 w 120"/>
                <a:gd name="T119" fmla="*/ 18 h 54"/>
                <a:gd name="T120" fmla="*/ 12 w 120"/>
                <a:gd name="T121" fmla="*/ 18 h 54"/>
                <a:gd name="T122" fmla="*/ 6 w 120"/>
                <a:gd name="T123" fmla="*/ 18 h 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0"/>
                <a:gd name="T187" fmla="*/ 0 h 54"/>
                <a:gd name="T188" fmla="*/ 120 w 120"/>
                <a:gd name="T189" fmla="*/ 54 h 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0" h="54">
                  <a:moveTo>
                    <a:pt x="0" y="18"/>
                  </a:moveTo>
                  <a:lnTo>
                    <a:pt x="6" y="18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54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66" y="30"/>
                  </a:lnTo>
                  <a:lnTo>
                    <a:pt x="72" y="30"/>
                  </a:lnTo>
                  <a:lnTo>
                    <a:pt x="72" y="36"/>
                  </a:lnTo>
                  <a:lnTo>
                    <a:pt x="78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0" y="48"/>
                  </a:lnTo>
                  <a:lnTo>
                    <a:pt x="84" y="42"/>
                  </a:lnTo>
                  <a:lnTo>
                    <a:pt x="78" y="36"/>
                  </a:lnTo>
                  <a:lnTo>
                    <a:pt x="78" y="30"/>
                  </a:lnTo>
                  <a:lnTo>
                    <a:pt x="78" y="36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8" y="42"/>
                  </a:lnTo>
                  <a:lnTo>
                    <a:pt x="114" y="42"/>
                  </a:lnTo>
                  <a:lnTo>
                    <a:pt x="120" y="42"/>
                  </a:lnTo>
                  <a:lnTo>
                    <a:pt x="120" y="36"/>
                  </a:lnTo>
                  <a:lnTo>
                    <a:pt x="114" y="36"/>
                  </a:lnTo>
                  <a:lnTo>
                    <a:pt x="108" y="36"/>
                  </a:lnTo>
                  <a:lnTo>
                    <a:pt x="102" y="36"/>
                  </a:lnTo>
                  <a:lnTo>
                    <a:pt x="96" y="30"/>
                  </a:lnTo>
                  <a:lnTo>
                    <a:pt x="90" y="30"/>
                  </a:lnTo>
                  <a:lnTo>
                    <a:pt x="84" y="30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96" y="12"/>
                  </a:lnTo>
                  <a:lnTo>
                    <a:pt x="90" y="12"/>
                  </a:lnTo>
                  <a:lnTo>
                    <a:pt x="84" y="12"/>
                  </a:lnTo>
                  <a:lnTo>
                    <a:pt x="84" y="18"/>
                  </a:lnTo>
                  <a:lnTo>
                    <a:pt x="78" y="18"/>
                  </a:lnTo>
                  <a:lnTo>
                    <a:pt x="72" y="24"/>
                  </a:lnTo>
                  <a:lnTo>
                    <a:pt x="66" y="24"/>
                  </a:lnTo>
                  <a:lnTo>
                    <a:pt x="60" y="24"/>
                  </a:lnTo>
                  <a:lnTo>
                    <a:pt x="60" y="18"/>
                  </a:lnTo>
                  <a:lnTo>
                    <a:pt x="54" y="18"/>
                  </a:lnTo>
                  <a:lnTo>
                    <a:pt x="48" y="18"/>
                  </a:lnTo>
                  <a:lnTo>
                    <a:pt x="54" y="12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42" y="12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3" name="Freeform 226"/>
            <p:cNvSpPr>
              <a:spLocks/>
            </p:cNvSpPr>
            <p:nvPr/>
          </p:nvSpPr>
          <p:spPr bwMode="auto">
            <a:xfrm>
              <a:off x="4743" y="2139"/>
              <a:ext cx="102" cy="107"/>
            </a:xfrm>
            <a:custGeom>
              <a:avLst/>
              <a:gdLst>
                <a:gd name="T0" fmla="*/ 6 w 102"/>
                <a:gd name="T1" fmla="*/ 6 h 107"/>
                <a:gd name="T2" fmla="*/ 18 w 102"/>
                <a:gd name="T3" fmla="*/ 12 h 107"/>
                <a:gd name="T4" fmla="*/ 18 w 102"/>
                <a:gd name="T5" fmla="*/ 23 h 107"/>
                <a:gd name="T6" fmla="*/ 18 w 102"/>
                <a:gd name="T7" fmla="*/ 47 h 107"/>
                <a:gd name="T8" fmla="*/ 18 w 102"/>
                <a:gd name="T9" fmla="*/ 47 h 107"/>
                <a:gd name="T10" fmla="*/ 24 w 102"/>
                <a:gd name="T11" fmla="*/ 29 h 107"/>
                <a:gd name="T12" fmla="*/ 24 w 102"/>
                <a:gd name="T13" fmla="*/ 23 h 107"/>
                <a:gd name="T14" fmla="*/ 30 w 102"/>
                <a:gd name="T15" fmla="*/ 23 h 107"/>
                <a:gd name="T16" fmla="*/ 36 w 102"/>
                <a:gd name="T17" fmla="*/ 29 h 107"/>
                <a:gd name="T18" fmla="*/ 42 w 102"/>
                <a:gd name="T19" fmla="*/ 41 h 107"/>
                <a:gd name="T20" fmla="*/ 48 w 102"/>
                <a:gd name="T21" fmla="*/ 53 h 107"/>
                <a:gd name="T22" fmla="*/ 48 w 102"/>
                <a:gd name="T23" fmla="*/ 71 h 107"/>
                <a:gd name="T24" fmla="*/ 48 w 102"/>
                <a:gd name="T25" fmla="*/ 71 h 107"/>
                <a:gd name="T26" fmla="*/ 54 w 102"/>
                <a:gd name="T27" fmla="*/ 53 h 107"/>
                <a:gd name="T28" fmla="*/ 60 w 102"/>
                <a:gd name="T29" fmla="*/ 53 h 107"/>
                <a:gd name="T30" fmla="*/ 72 w 102"/>
                <a:gd name="T31" fmla="*/ 65 h 107"/>
                <a:gd name="T32" fmla="*/ 84 w 102"/>
                <a:gd name="T33" fmla="*/ 83 h 107"/>
                <a:gd name="T34" fmla="*/ 90 w 102"/>
                <a:gd name="T35" fmla="*/ 101 h 107"/>
                <a:gd name="T36" fmla="*/ 96 w 102"/>
                <a:gd name="T37" fmla="*/ 107 h 107"/>
                <a:gd name="T38" fmla="*/ 102 w 102"/>
                <a:gd name="T39" fmla="*/ 107 h 107"/>
                <a:gd name="T40" fmla="*/ 96 w 102"/>
                <a:gd name="T41" fmla="*/ 101 h 107"/>
                <a:gd name="T42" fmla="*/ 90 w 102"/>
                <a:gd name="T43" fmla="*/ 83 h 107"/>
                <a:gd name="T44" fmla="*/ 78 w 102"/>
                <a:gd name="T45" fmla="*/ 65 h 107"/>
                <a:gd name="T46" fmla="*/ 66 w 102"/>
                <a:gd name="T47" fmla="*/ 53 h 107"/>
                <a:gd name="T48" fmla="*/ 66 w 102"/>
                <a:gd name="T49" fmla="*/ 47 h 107"/>
                <a:gd name="T50" fmla="*/ 72 w 102"/>
                <a:gd name="T51" fmla="*/ 41 h 107"/>
                <a:gd name="T52" fmla="*/ 78 w 102"/>
                <a:gd name="T53" fmla="*/ 41 h 107"/>
                <a:gd name="T54" fmla="*/ 78 w 102"/>
                <a:gd name="T55" fmla="*/ 41 h 107"/>
                <a:gd name="T56" fmla="*/ 90 w 102"/>
                <a:gd name="T57" fmla="*/ 47 h 107"/>
                <a:gd name="T58" fmla="*/ 90 w 102"/>
                <a:gd name="T59" fmla="*/ 47 h 107"/>
                <a:gd name="T60" fmla="*/ 84 w 102"/>
                <a:gd name="T61" fmla="*/ 41 h 107"/>
                <a:gd name="T62" fmla="*/ 78 w 102"/>
                <a:gd name="T63" fmla="*/ 35 h 107"/>
                <a:gd name="T64" fmla="*/ 66 w 102"/>
                <a:gd name="T65" fmla="*/ 35 h 107"/>
                <a:gd name="T66" fmla="*/ 60 w 102"/>
                <a:gd name="T67" fmla="*/ 35 h 107"/>
                <a:gd name="T68" fmla="*/ 54 w 102"/>
                <a:gd name="T69" fmla="*/ 35 h 107"/>
                <a:gd name="T70" fmla="*/ 48 w 102"/>
                <a:gd name="T71" fmla="*/ 35 h 107"/>
                <a:gd name="T72" fmla="*/ 42 w 102"/>
                <a:gd name="T73" fmla="*/ 29 h 107"/>
                <a:gd name="T74" fmla="*/ 36 w 102"/>
                <a:gd name="T75" fmla="*/ 23 h 107"/>
                <a:gd name="T76" fmla="*/ 36 w 102"/>
                <a:gd name="T77" fmla="*/ 23 h 107"/>
                <a:gd name="T78" fmla="*/ 42 w 102"/>
                <a:gd name="T79" fmla="*/ 18 h 107"/>
                <a:gd name="T80" fmla="*/ 48 w 102"/>
                <a:gd name="T81" fmla="*/ 18 h 107"/>
                <a:gd name="T82" fmla="*/ 54 w 102"/>
                <a:gd name="T83" fmla="*/ 18 h 107"/>
                <a:gd name="T84" fmla="*/ 60 w 102"/>
                <a:gd name="T85" fmla="*/ 18 h 107"/>
                <a:gd name="T86" fmla="*/ 60 w 102"/>
                <a:gd name="T87" fmla="*/ 18 h 107"/>
                <a:gd name="T88" fmla="*/ 54 w 102"/>
                <a:gd name="T89" fmla="*/ 18 h 107"/>
                <a:gd name="T90" fmla="*/ 48 w 102"/>
                <a:gd name="T91" fmla="*/ 18 h 107"/>
                <a:gd name="T92" fmla="*/ 36 w 102"/>
                <a:gd name="T93" fmla="*/ 18 h 107"/>
                <a:gd name="T94" fmla="*/ 30 w 102"/>
                <a:gd name="T95" fmla="*/ 18 h 107"/>
                <a:gd name="T96" fmla="*/ 24 w 102"/>
                <a:gd name="T97" fmla="*/ 18 h 107"/>
                <a:gd name="T98" fmla="*/ 18 w 102"/>
                <a:gd name="T99" fmla="*/ 12 h 107"/>
                <a:gd name="T100" fmla="*/ 12 w 102"/>
                <a:gd name="T101" fmla="*/ 6 h 107"/>
                <a:gd name="T102" fmla="*/ 6 w 102"/>
                <a:gd name="T103" fmla="*/ 0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2"/>
                <a:gd name="T157" fmla="*/ 0 h 107"/>
                <a:gd name="T158" fmla="*/ 102 w 102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2" h="107">
                  <a:moveTo>
                    <a:pt x="0" y="0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8" y="23"/>
                  </a:lnTo>
                  <a:lnTo>
                    <a:pt x="18" y="35"/>
                  </a:lnTo>
                  <a:lnTo>
                    <a:pt x="18" y="47"/>
                  </a:lnTo>
                  <a:lnTo>
                    <a:pt x="18" y="59"/>
                  </a:lnTo>
                  <a:lnTo>
                    <a:pt x="18" y="47"/>
                  </a:lnTo>
                  <a:lnTo>
                    <a:pt x="18" y="35"/>
                  </a:lnTo>
                  <a:lnTo>
                    <a:pt x="24" y="29"/>
                  </a:lnTo>
                  <a:lnTo>
                    <a:pt x="24" y="23"/>
                  </a:lnTo>
                  <a:lnTo>
                    <a:pt x="30" y="23"/>
                  </a:lnTo>
                  <a:lnTo>
                    <a:pt x="36" y="29"/>
                  </a:lnTo>
                  <a:lnTo>
                    <a:pt x="36" y="35"/>
                  </a:lnTo>
                  <a:lnTo>
                    <a:pt x="42" y="41"/>
                  </a:lnTo>
                  <a:lnTo>
                    <a:pt x="48" y="47"/>
                  </a:lnTo>
                  <a:lnTo>
                    <a:pt x="48" y="53"/>
                  </a:lnTo>
                  <a:lnTo>
                    <a:pt x="42" y="65"/>
                  </a:lnTo>
                  <a:lnTo>
                    <a:pt x="48" y="71"/>
                  </a:lnTo>
                  <a:lnTo>
                    <a:pt x="54" y="83"/>
                  </a:lnTo>
                  <a:lnTo>
                    <a:pt x="48" y="71"/>
                  </a:lnTo>
                  <a:lnTo>
                    <a:pt x="48" y="65"/>
                  </a:lnTo>
                  <a:lnTo>
                    <a:pt x="54" y="53"/>
                  </a:lnTo>
                  <a:lnTo>
                    <a:pt x="54" y="47"/>
                  </a:lnTo>
                  <a:lnTo>
                    <a:pt x="60" y="53"/>
                  </a:lnTo>
                  <a:lnTo>
                    <a:pt x="66" y="59"/>
                  </a:lnTo>
                  <a:lnTo>
                    <a:pt x="72" y="65"/>
                  </a:lnTo>
                  <a:lnTo>
                    <a:pt x="78" y="77"/>
                  </a:lnTo>
                  <a:lnTo>
                    <a:pt x="84" y="83"/>
                  </a:lnTo>
                  <a:lnTo>
                    <a:pt x="90" y="95"/>
                  </a:lnTo>
                  <a:lnTo>
                    <a:pt x="90" y="101"/>
                  </a:lnTo>
                  <a:lnTo>
                    <a:pt x="96" y="107"/>
                  </a:lnTo>
                  <a:lnTo>
                    <a:pt x="102" y="107"/>
                  </a:lnTo>
                  <a:lnTo>
                    <a:pt x="96" y="101"/>
                  </a:lnTo>
                  <a:lnTo>
                    <a:pt x="90" y="89"/>
                  </a:lnTo>
                  <a:lnTo>
                    <a:pt x="90" y="83"/>
                  </a:lnTo>
                  <a:lnTo>
                    <a:pt x="84" y="77"/>
                  </a:lnTo>
                  <a:lnTo>
                    <a:pt x="78" y="65"/>
                  </a:lnTo>
                  <a:lnTo>
                    <a:pt x="72" y="59"/>
                  </a:lnTo>
                  <a:lnTo>
                    <a:pt x="66" y="53"/>
                  </a:lnTo>
                  <a:lnTo>
                    <a:pt x="60" y="47"/>
                  </a:lnTo>
                  <a:lnTo>
                    <a:pt x="66" y="47"/>
                  </a:lnTo>
                  <a:lnTo>
                    <a:pt x="66" y="41"/>
                  </a:lnTo>
                  <a:lnTo>
                    <a:pt x="72" y="41"/>
                  </a:lnTo>
                  <a:lnTo>
                    <a:pt x="78" y="41"/>
                  </a:lnTo>
                  <a:lnTo>
                    <a:pt x="84" y="41"/>
                  </a:lnTo>
                  <a:lnTo>
                    <a:pt x="90" y="47"/>
                  </a:lnTo>
                  <a:lnTo>
                    <a:pt x="90" y="41"/>
                  </a:lnTo>
                  <a:lnTo>
                    <a:pt x="84" y="41"/>
                  </a:lnTo>
                  <a:lnTo>
                    <a:pt x="84" y="35"/>
                  </a:lnTo>
                  <a:lnTo>
                    <a:pt x="78" y="35"/>
                  </a:lnTo>
                  <a:lnTo>
                    <a:pt x="72" y="35"/>
                  </a:lnTo>
                  <a:lnTo>
                    <a:pt x="66" y="35"/>
                  </a:lnTo>
                  <a:lnTo>
                    <a:pt x="60" y="35"/>
                  </a:lnTo>
                  <a:lnTo>
                    <a:pt x="54" y="41"/>
                  </a:lnTo>
                  <a:lnTo>
                    <a:pt x="54" y="35"/>
                  </a:lnTo>
                  <a:lnTo>
                    <a:pt x="48" y="35"/>
                  </a:lnTo>
                  <a:lnTo>
                    <a:pt x="42" y="29"/>
                  </a:lnTo>
                  <a:lnTo>
                    <a:pt x="42" y="23"/>
                  </a:lnTo>
                  <a:lnTo>
                    <a:pt x="36" y="23"/>
                  </a:lnTo>
                  <a:lnTo>
                    <a:pt x="42" y="23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54" y="18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4" name="Freeform 227"/>
            <p:cNvSpPr>
              <a:spLocks/>
            </p:cNvSpPr>
            <p:nvPr/>
          </p:nvSpPr>
          <p:spPr bwMode="auto">
            <a:xfrm>
              <a:off x="4666" y="2151"/>
              <a:ext cx="71" cy="125"/>
            </a:xfrm>
            <a:custGeom>
              <a:avLst/>
              <a:gdLst>
                <a:gd name="T0" fmla="*/ 41 w 71"/>
                <a:gd name="T1" fmla="*/ 11 h 125"/>
                <a:gd name="T2" fmla="*/ 35 w 71"/>
                <a:gd name="T3" fmla="*/ 23 h 125"/>
                <a:gd name="T4" fmla="*/ 18 w 71"/>
                <a:gd name="T5" fmla="*/ 29 h 125"/>
                <a:gd name="T6" fmla="*/ 6 w 71"/>
                <a:gd name="T7" fmla="*/ 35 h 125"/>
                <a:gd name="T8" fmla="*/ 6 w 71"/>
                <a:gd name="T9" fmla="*/ 47 h 125"/>
                <a:gd name="T10" fmla="*/ 12 w 71"/>
                <a:gd name="T11" fmla="*/ 41 h 125"/>
                <a:gd name="T12" fmla="*/ 24 w 71"/>
                <a:gd name="T13" fmla="*/ 35 h 125"/>
                <a:gd name="T14" fmla="*/ 35 w 71"/>
                <a:gd name="T15" fmla="*/ 29 h 125"/>
                <a:gd name="T16" fmla="*/ 35 w 71"/>
                <a:gd name="T17" fmla="*/ 41 h 125"/>
                <a:gd name="T18" fmla="*/ 24 w 71"/>
                <a:gd name="T19" fmla="*/ 53 h 125"/>
                <a:gd name="T20" fmla="*/ 12 w 71"/>
                <a:gd name="T21" fmla="*/ 59 h 125"/>
                <a:gd name="T22" fmla="*/ 0 w 71"/>
                <a:gd name="T23" fmla="*/ 65 h 125"/>
                <a:gd name="T24" fmla="*/ 0 w 71"/>
                <a:gd name="T25" fmla="*/ 71 h 125"/>
                <a:gd name="T26" fmla="*/ 6 w 71"/>
                <a:gd name="T27" fmla="*/ 65 h 125"/>
                <a:gd name="T28" fmla="*/ 18 w 71"/>
                <a:gd name="T29" fmla="*/ 59 h 125"/>
                <a:gd name="T30" fmla="*/ 30 w 71"/>
                <a:gd name="T31" fmla="*/ 59 h 125"/>
                <a:gd name="T32" fmla="*/ 30 w 71"/>
                <a:gd name="T33" fmla="*/ 71 h 125"/>
                <a:gd name="T34" fmla="*/ 24 w 71"/>
                <a:gd name="T35" fmla="*/ 77 h 125"/>
                <a:gd name="T36" fmla="*/ 12 w 71"/>
                <a:gd name="T37" fmla="*/ 89 h 125"/>
                <a:gd name="T38" fmla="*/ 6 w 71"/>
                <a:gd name="T39" fmla="*/ 95 h 125"/>
                <a:gd name="T40" fmla="*/ 6 w 71"/>
                <a:gd name="T41" fmla="*/ 95 h 125"/>
                <a:gd name="T42" fmla="*/ 18 w 71"/>
                <a:gd name="T43" fmla="*/ 89 h 125"/>
                <a:gd name="T44" fmla="*/ 24 w 71"/>
                <a:gd name="T45" fmla="*/ 83 h 125"/>
                <a:gd name="T46" fmla="*/ 18 w 71"/>
                <a:gd name="T47" fmla="*/ 95 h 125"/>
                <a:gd name="T48" fmla="*/ 12 w 71"/>
                <a:gd name="T49" fmla="*/ 113 h 125"/>
                <a:gd name="T50" fmla="*/ 0 w 71"/>
                <a:gd name="T51" fmla="*/ 125 h 125"/>
                <a:gd name="T52" fmla="*/ 0 w 71"/>
                <a:gd name="T53" fmla="*/ 125 h 125"/>
                <a:gd name="T54" fmla="*/ 12 w 71"/>
                <a:gd name="T55" fmla="*/ 119 h 125"/>
                <a:gd name="T56" fmla="*/ 24 w 71"/>
                <a:gd name="T57" fmla="*/ 101 h 125"/>
                <a:gd name="T58" fmla="*/ 35 w 71"/>
                <a:gd name="T59" fmla="*/ 83 h 125"/>
                <a:gd name="T60" fmla="*/ 41 w 71"/>
                <a:gd name="T61" fmla="*/ 101 h 125"/>
                <a:gd name="T62" fmla="*/ 41 w 71"/>
                <a:gd name="T63" fmla="*/ 107 h 125"/>
                <a:gd name="T64" fmla="*/ 47 w 71"/>
                <a:gd name="T65" fmla="*/ 101 h 125"/>
                <a:gd name="T66" fmla="*/ 47 w 71"/>
                <a:gd name="T67" fmla="*/ 89 h 125"/>
                <a:gd name="T68" fmla="*/ 35 w 71"/>
                <a:gd name="T69" fmla="*/ 77 h 125"/>
                <a:gd name="T70" fmla="*/ 41 w 71"/>
                <a:gd name="T71" fmla="*/ 59 h 125"/>
                <a:gd name="T72" fmla="*/ 41 w 71"/>
                <a:gd name="T73" fmla="*/ 53 h 125"/>
                <a:gd name="T74" fmla="*/ 53 w 71"/>
                <a:gd name="T75" fmla="*/ 59 h 125"/>
                <a:gd name="T76" fmla="*/ 59 w 71"/>
                <a:gd name="T77" fmla="*/ 77 h 125"/>
                <a:gd name="T78" fmla="*/ 65 w 71"/>
                <a:gd name="T79" fmla="*/ 77 h 125"/>
                <a:gd name="T80" fmla="*/ 65 w 71"/>
                <a:gd name="T81" fmla="*/ 65 h 125"/>
                <a:gd name="T82" fmla="*/ 59 w 71"/>
                <a:gd name="T83" fmla="*/ 53 h 125"/>
                <a:gd name="T84" fmla="*/ 41 w 71"/>
                <a:gd name="T85" fmla="*/ 47 h 125"/>
                <a:gd name="T86" fmla="*/ 47 w 71"/>
                <a:gd name="T87" fmla="*/ 29 h 125"/>
                <a:gd name="T88" fmla="*/ 53 w 71"/>
                <a:gd name="T89" fmla="*/ 29 h 125"/>
                <a:gd name="T90" fmla="*/ 59 w 71"/>
                <a:gd name="T91" fmla="*/ 35 h 125"/>
                <a:gd name="T92" fmla="*/ 65 w 71"/>
                <a:gd name="T93" fmla="*/ 41 h 125"/>
                <a:gd name="T94" fmla="*/ 71 w 71"/>
                <a:gd name="T95" fmla="*/ 47 h 125"/>
                <a:gd name="T96" fmla="*/ 65 w 71"/>
                <a:gd name="T97" fmla="*/ 35 h 125"/>
                <a:gd name="T98" fmla="*/ 59 w 71"/>
                <a:gd name="T99" fmla="*/ 23 h 125"/>
                <a:gd name="T100" fmla="*/ 53 w 71"/>
                <a:gd name="T101" fmla="*/ 17 h 125"/>
                <a:gd name="T102" fmla="*/ 53 w 71"/>
                <a:gd name="T103" fmla="*/ 6 h 125"/>
                <a:gd name="T104" fmla="*/ 47 w 71"/>
                <a:gd name="T105" fmla="*/ 0 h 12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1"/>
                <a:gd name="T160" fmla="*/ 0 h 125"/>
                <a:gd name="T161" fmla="*/ 71 w 71"/>
                <a:gd name="T162" fmla="*/ 125 h 12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1" h="125">
                  <a:moveTo>
                    <a:pt x="47" y="6"/>
                  </a:moveTo>
                  <a:lnTo>
                    <a:pt x="41" y="11"/>
                  </a:lnTo>
                  <a:lnTo>
                    <a:pt x="41" y="17"/>
                  </a:lnTo>
                  <a:lnTo>
                    <a:pt x="35" y="23"/>
                  </a:lnTo>
                  <a:lnTo>
                    <a:pt x="30" y="23"/>
                  </a:lnTo>
                  <a:lnTo>
                    <a:pt x="24" y="23"/>
                  </a:lnTo>
                  <a:lnTo>
                    <a:pt x="18" y="29"/>
                  </a:lnTo>
                  <a:lnTo>
                    <a:pt x="12" y="29"/>
                  </a:lnTo>
                  <a:lnTo>
                    <a:pt x="12" y="35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6" y="47"/>
                  </a:lnTo>
                  <a:lnTo>
                    <a:pt x="6" y="41"/>
                  </a:lnTo>
                  <a:lnTo>
                    <a:pt x="12" y="41"/>
                  </a:lnTo>
                  <a:lnTo>
                    <a:pt x="12" y="35"/>
                  </a:lnTo>
                  <a:lnTo>
                    <a:pt x="18" y="35"/>
                  </a:lnTo>
                  <a:lnTo>
                    <a:pt x="24" y="35"/>
                  </a:lnTo>
                  <a:lnTo>
                    <a:pt x="24" y="29"/>
                  </a:lnTo>
                  <a:lnTo>
                    <a:pt x="30" y="29"/>
                  </a:lnTo>
                  <a:lnTo>
                    <a:pt x="35" y="29"/>
                  </a:lnTo>
                  <a:lnTo>
                    <a:pt x="35" y="35"/>
                  </a:lnTo>
                  <a:lnTo>
                    <a:pt x="35" y="41"/>
                  </a:lnTo>
                  <a:lnTo>
                    <a:pt x="35" y="47"/>
                  </a:lnTo>
                  <a:lnTo>
                    <a:pt x="30" y="47"/>
                  </a:lnTo>
                  <a:lnTo>
                    <a:pt x="24" y="53"/>
                  </a:lnTo>
                  <a:lnTo>
                    <a:pt x="18" y="53"/>
                  </a:lnTo>
                  <a:lnTo>
                    <a:pt x="12" y="59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12" y="65"/>
                  </a:lnTo>
                  <a:lnTo>
                    <a:pt x="18" y="59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0" y="77"/>
                  </a:lnTo>
                  <a:lnTo>
                    <a:pt x="24" y="77"/>
                  </a:lnTo>
                  <a:lnTo>
                    <a:pt x="18" y="83"/>
                  </a:lnTo>
                  <a:lnTo>
                    <a:pt x="12" y="83"/>
                  </a:lnTo>
                  <a:lnTo>
                    <a:pt x="12" y="89"/>
                  </a:lnTo>
                  <a:lnTo>
                    <a:pt x="6" y="89"/>
                  </a:lnTo>
                  <a:lnTo>
                    <a:pt x="6" y="95"/>
                  </a:lnTo>
                  <a:lnTo>
                    <a:pt x="0" y="101"/>
                  </a:lnTo>
                  <a:lnTo>
                    <a:pt x="6" y="95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24" y="83"/>
                  </a:lnTo>
                  <a:lnTo>
                    <a:pt x="24" y="89"/>
                  </a:lnTo>
                  <a:lnTo>
                    <a:pt x="24" y="95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12" y="107"/>
                  </a:lnTo>
                  <a:lnTo>
                    <a:pt x="12" y="113"/>
                  </a:lnTo>
                  <a:lnTo>
                    <a:pt x="6" y="119"/>
                  </a:lnTo>
                  <a:lnTo>
                    <a:pt x="0" y="119"/>
                  </a:lnTo>
                  <a:lnTo>
                    <a:pt x="0" y="125"/>
                  </a:lnTo>
                  <a:lnTo>
                    <a:pt x="6" y="125"/>
                  </a:lnTo>
                  <a:lnTo>
                    <a:pt x="6" y="119"/>
                  </a:lnTo>
                  <a:lnTo>
                    <a:pt x="12" y="119"/>
                  </a:lnTo>
                  <a:lnTo>
                    <a:pt x="18" y="113"/>
                  </a:lnTo>
                  <a:lnTo>
                    <a:pt x="24" y="107"/>
                  </a:lnTo>
                  <a:lnTo>
                    <a:pt x="24" y="101"/>
                  </a:lnTo>
                  <a:lnTo>
                    <a:pt x="30" y="89"/>
                  </a:lnTo>
                  <a:lnTo>
                    <a:pt x="30" y="83"/>
                  </a:lnTo>
                  <a:lnTo>
                    <a:pt x="35" y="83"/>
                  </a:lnTo>
                  <a:lnTo>
                    <a:pt x="41" y="89"/>
                  </a:lnTo>
                  <a:lnTo>
                    <a:pt x="41" y="95"/>
                  </a:lnTo>
                  <a:lnTo>
                    <a:pt x="41" y="101"/>
                  </a:lnTo>
                  <a:lnTo>
                    <a:pt x="41" y="107"/>
                  </a:lnTo>
                  <a:lnTo>
                    <a:pt x="47" y="107"/>
                  </a:lnTo>
                  <a:lnTo>
                    <a:pt x="47" y="101"/>
                  </a:lnTo>
                  <a:lnTo>
                    <a:pt x="47" y="95"/>
                  </a:lnTo>
                  <a:lnTo>
                    <a:pt x="47" y="89"/>
                  </a:lnTo>
                  <a:lnTo>
                    <a:pt x="41" y="83"/>
                  </a:lnTo>
                  <a:lnTo>
                    <a:pt x="35" y="77"/>
                  </a:lnTo>
                  <a:lnTo>
                    <a:pt x="35" y="71"/>
                  </a:lnTo>
                  <a:lnTo>
                    <a:pt x="41" y="65"/>
                  </a:lnTo>
                  <a:lnTo>
                    <a:pt x="41" y="59"/>
                  </a:lnTo>
                  <a:lnTo>
                    <a:pt x="41" y="53"/>
                  </a:lnTo>
                  <a:lnTo>
                    <a:pt x="47" y="53"/>
                  </a:lnTo>
                  <a:lnTo>
                    <a:pt x="53" y="59"/>
                  </a:lnTo>
                  <a:lnTo>
                    <a:pt x="59" y="59"/>
                  </a:lnTo>
                  <a:lnTo>
                    <a:pt x="59" y="65"/>
                  </a:lnTo>
                  <a:lnTo>
                    <a:pt x="59" y="77"/>
                  </a:lnTo>
                  <a:lnTo>
                    <a:pt x="65" y="77"/>
                  </a:lnTo>
                  <a:lnTo>
                    <a:pt x="65" y="71"/>
                  </a:lnTo>
                  <a:lnTo>
                    <a:pt x="65" y="65"/>
                  </a:lnTo>
                  <a:lnTo>
                    <a:pt x="59" y="65"/>
                  </a:lnTo>
                  <a:lnTo>
                    <a:pt x="59" y="59"/>
                  </a:lnTo>
                  <a:lnTo>
                    <a:pt x="59" y="53"/>
                  </a:lnTo>
                  <a:lnTo>
                    <a:pt x="53" y="53"/>
                  </a:lnTo>
                  <a:lnTo>
                    <a:pt x="47" y="47"/>
                  </a:lnTo>
                  <a:lnTo>
                    <a:pt x="41" y="47"/>
                  </a:lnTo>
                  <a:lnTo>
                    <a:pt x="41" y="41"/>
                  </a:lnTo>
                  <a:lnTo>
                    <a:pt x="47" y="35"/>
                  </a:lnTo>
                  <a:lnTo>
                    <a:pt x="47" y="29"/>
                  </a:lnTo>
                  <a:lnTo>
                    <a:pt x="53" y="29"/>
                  </a:lnTo>
                  <a:lnTo>
                    <a:pt x="59" y="29"/>
                  </a:lnTo>
                  <a:lnTo>
                    <a:pt x="59" y="35"/>
                  </a:lnTo>
                  <a:lnTo>
                    <a:pt x="65" y="35"/>
                  </a:lnTo>
                  <a:lnTo>
                    <a:pt x="65" y="41"/>
                  </a:lnTo>
                  <a:lnTo>
                    <a:pt x="65" y="47"/>
                  </a:lnTo>
                  <a:lnTo>
                    <a:pt x="71" y="47"/>
                  </a:lnTo>
                  <a:lnTo>
                    <a:pt x="71" y="41"/>
                  </a:lnTo>
                  <a:lnTo>
                    <a:pt x="71" y="35"/>
                  </a:lnTo>
                  <a:lnTo>
                    <a:pt x="65" y="35"/>
                  </a:lnTo>
                  <a:lnTo>
                    <a:pt x="65" y="29"/>
                  </a:lnTo>
                  <a:lnTo>
                    <a:pt x="59" y="23"/>
                  </a:lnTo>
                  <a:lnTo>
                    <a:pt x="53" y="23"/>
                  </a:lnTo>
                  <a:lnTo>
                    <a:pt x="53" y="17"/>
                  </a:lnTo>
                  <a:lnTo>
                    <a:pt x="53" y="11"/>
                  </a:lnTo>
                  <a:lnTo>
                    <a:pt x="53" y="6"/>
                  </a:lnTo>
                  <a:lnTo>
                    <a:pt x="47" y="0"/>
                  </a:lnTo>
                  <a:lnTo>
                    <a:pt x="47" y="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5" name="Freeform 228"/>
            <p:cNvSpPr>
              <a:spLocks/>
            </p:cNvSpPr>
            <p:nvPr/>
          </p:nvSpPr>
          <p:spPr bwMode="auto">
            <a:xfrm>
              <a:off x="4582" y="2121"/>
              <a:ext cx="119" cy="65"/>
            </a:xfrm>
            <a:custGeom>
              <a:avLst/>
              <a:gdLst>
                <a:gd name="T0" fmla="*/ 102 w 119"/>
                <a:gd name="T1" fmla="*/ 0 h 65"/>
                <a:gd name="T2" fmla="*/ 90 w 119"/>
                <a:gd name="T3" fmla="*/ 6 h 65"/>
                <a:gd name="T4" fmla="*/ 78 w 119"/>
                <a:gd name="T5" fmla="*/ 12 h 65"/>
                <a:gd name="T6" fmla="*/ 72 w 119"/>
                <a:gd name="T7" fmla="*/ 12 h 65"/>
                <a:gd name="T8" fmla="*/ 66 w 119"/>
                <a:gd name="T9" fmla="*/ 12 h 65"/>
                <a:gd name="T10" fmla="*/ 60 w 119"/>
                <a:gd name="T11" fmla="*/ 12 h 65"/>
                <a:gd name="T12" fmla="*/ 54 w 119"/>
                <a:gd name="T13" fmla="*/ 12 h 65"/>
                <a:gd name="T14" fmla="*/ 42 w 119"/>
                <a:gd name="T15" fmla="*/ 12 h 65"/>
                <a:gd name="T16" fmla="*/ 36 w 119"/>
                <a:gd name="T17" fmla="*/ 12 h 65"/>
                <a:gd name="T18" fmla="*/ 42 w 119"/>
                <a:gd name="T19" fmla="*/ 12 h 65"/>
                <a:gd name="T20" fmla="*/ 48 w 119"/>
                <a:gd name="T21" fmla="*/ 12 h 65"/>
                <a:gd name="T22" fmla="*/ 54 w 119"/>
                <a:gd name="T23" fmla="*/ 12 h 65"/>
                <a:gd name="T24" fmla="*/ 60 w 119"/>
                <a:gd name="T25" fmla="*/ 18 h 65"/>
                <a:gd name="T26" fmla="*/ 60 w 119"/>
                <a:gd name="T27" fmla="*/ 18 h 65"/>
                <a:gd name="T28" fmla="*/ 60 w 119"/>
                <a:gd name="T29" fmla="*/ 24 h 65"/>
                <a:gd name="T30" fmla="*/ 54 w 119"/>
                <a:gd name="T31" fmla="*/ 30 h 65"/>
                <a:gd name="T32" fmla="*/ 48 w 119"/>
                <a:gd name="T33" fmla="*/ 30 h 65"/>
                <a:gd name="T34" fmla="*/ 36 w 119"/>
                <a:gd name="T35" fmla="*/ 30 h 65"/>
                <a:gd name="T36" fmla="*/ 30 w 119"/>
                <a:gd name="T37" fmla="*/ 30 h 65"/>
                <a:gd name="T38" fmla="*/ 18 w 119"/>
                <a:gd name="T39" fmla="*/ 30 h 65"/>
                <a:gd name="T40" fmla="*/ 18 w 119"/>
                <a:gd name="T41" fmla="*/ 30 h 65"/>
                <a:gd name="T42" fmla="*/ 24 w 119"/>
                <a:gd name="T43" fmla="*/ 30 h 65"/>
                <a:gd name="T44" fmla="*/ 36 w 119"/>
                <a:gd name="T45" fmla="*/ 30 h 65"/>
                <a:gd name="T46" fmla="*/ 42 w 119"/>
                <a:gd name="T47" fmla="*/ 36 h 65"/>
                <a:gd name="T48" fmla="*/ 42 w 119"/>
                <a:gd name="T49" fmla="*/ 41 h 65"/>
                <a:gd name="T50" fmla="*/ 30 w 119"/>
                <a:gd name="T51" fmla="*/ 47 h 65"/>
                <a:gd name="T52" fmla="*/ 18 w 119"/>
                <a:gd name="T53" fmla="*/ 47 h 65"/>
                <a:gd name="T54" fmla="*/ 12 w 119"/>
                <a:gd name="T55" fmla="*/ 47 h 65"/>
                <a:gd name="T56" fmla="*/ 0 w 119"/>
                <a:gd name="T57" fmla="*/ 47 h 65"/>
                <a:gd name="T58" fmla="*/ 0 w 119"/>
                <a:gd name="T59" fmla="*/ 53 h 65"/>
                <a:gd name="T60" fmla="*/ 6 w 119"/>
                <a:gd name="T61" fmla="*/ 53 h 65"/>
                <a:gd name="T62" fmla="*/ 18 w 119"/>
                <a:gd name="T63" fmla="*/ 53 h 65"/>
                <a:gd name="T64" fmla="*/ 30 w 119"/>
                <a:gd name="T65" fmla="*/ 47 h 65"/>
                <a:gd name="T66" fmla="*/ 42 w 119"/>
                <a:gd name="T67" fmla="*/ 41 h 65"/>
                <a:gd name="T68" fmla="*/ 54 w 119"/>
                <a:gd name="T69" fmla="*/ 47 h 65"/>
                <a:gd name="T70" fmla="*/ 54 w 119"/>
                <a:gd name="T71" fmla="*/ 53 h 65"/>
                <a:gd name="T72" fmla="*/ 48 w 119"/>
                <a:gd name="T73" fmla="*/ 65 h 65"/>
                <a:gd name="T74" fmla="*/ 48 w 119"/>
                <a:gd name="T75" fmla="*/ 65 h 65"/>
                <a:gd name="T76" fmla="*/ 54 w 119"/>
                <a:gd name="T77" fmla="*/ 59 h 65"/>
                <a:gd name="T78" fmla="*/ 60 w 119"/>
                <a:gd name="T79" fmla="*/ 47 h 65"/>
                <a:gd name="T80" fmla="*/ 60 w 119"/>
                <a:gd name="T81" fmla="*/ 36 h 65"/>
                <a:gd name="T82" fmla="*/ 66 w 119"/>
                <a:gd name="T83" fmla="*/ 30 h 65"/>
                <a:gd name="T84" fmla="*/ 72 w 119"/>
                <a:gd name="T85" fmla="*/ 24 h 65"/>
                <a:gd name="T86" fmla="*/ 78 w 119"/>
                <a:gd name="T87" fmla="*/ 24 h 65"/>
                <a:gd name="T88" fmla="*/ 84 w 119"/>
                <a:gd name="T89" fmla="*/ 24 h 65"/>
                <a:gd name="T90" fmla="*/ 84 w 119"/>
                <a:gd name="T91" fmla="*/ 41 h 65"/>
                <a:gd name="T92" fmla="*/ 84 w 119"/>
                <a:gd name="T93" fmla="*/ 47 h 65"/>
                <a:gd name="T94" fmla="*/ 84 w 119"/>
                <a:gd name="T95" fmla="*/ 47 h 65"/>
                <a:gd name="T96" fmla="*/ 84 w 119"/>
                <a:gd name="T97" fmla="*/ 41 h 65"/>
                <a:gd name="T98" fmla="*/ 90 w 119"/>
                <a:gd name="T99" fmla="*/ 24 h 65"/>
                <a:gd name="T100" fmla="*/ 90 w 119"/>
                <a:gd name="T101" fmla="*/ 18 h 65"/>
                <a:gd name="T102" fmla="*/ 96 w 119"/>
                <a:gd name="T103" fmla="*/ 12 h 65"/>
                <a:gd name="T104" fmla="*/ 108 w 119"/>
                <a:gd name="T105" fmla="*/ 6 h 65"/>
                <a:gd name="T106" fmla="*/ 114 w 119"/>
                <a:gd name="T107" fmla="*/ 0 h 65"/>
                <a:gd name="T108" fmla="*/ 114 w 119"/>
                <a:gd name="T109" fmla="*/ 0 h 65"/>
                <a:gd name="T110" fmla="*/ 108 w 119"/>
                <a:gd name="T111" fmla="*/ 0 h 6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9"/>
                <a:gd name="T169" fmla="*/ 0 h 65"/>
                <a:gd name="T170" fmla="*/ 119 w 119"/>
                <a:gd name="T171" fmla="*/ 65 h 6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9" h="65">
                  <a:moveTo>
                    <a:pt x="102" y="0"/>
                  </a:moveTo>
                  <a:lnTo>
                    <a:pt x="102" y="0"/>
                  </a:lnTo>
                  <a:lnTo>
                    <a:pt x="96" y="0"/>
                  </a:lnTo>
                  <a:lnTo>
                    <a:pt x="90" y="6"/>
                  </a:lnTo>
                  <a:lnTo>
                    <a:pt x="84" y="6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72" y="18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6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54" y="30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24" y="30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42" y="36"/>
                  </a:lnTo>
                  <a:lnTo>
                    <a:pt x="42" y="41"/>
                  </a:lnTo>
                  <a:lnTo>
                    <a:pt x="36" y="41"/>
                  </a:lnTo>
                  <a:lnTo>
                    <a:pt x="30" y="47"/>
                  </a:lnTo>
                  <a:lnTo>
                    <a:pt x="24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6" y="47"/>
                  </a:lnTo>
                  <a:lnTo>
                    <a:pt x="0" y="47"/>
                  </a:lnTo>
                  <a:lnTo>
                    <a:pt x="0" y="53"/>
                  </a:lnTo>
                  <a:lnTo>
                    <a:pt x="6" y="53"/>
                  </a:lnTo>
                  <a:lnTo>
                    <a:pt x="12" y="53"/>
                  </a:lnTo>
                  <a:lnTo>
                    <a:pt x="18" y="53"/>
                  </a:lnTo>
                  <a:lnTo>
                    <a:pt x="24" y="53"/>
                  </a:lnTo>
                  <a:lnTo>
                    <a:pt x="30" y="47"/>
                  </a:lnTo>
                  <a:lnTo>
                    <a:pt x="36" y="47"/>
                  </a:lnTo>
                  <a:lnTo>
                    <a:pt x="42" y="41"/>
                  </a:lnTo>
                  <a:lnTo>
                    <a:pt x="48" y="41"/>
                  </a:lnTo>
                  <a:lnTo>
                    <a:pt x="54" y="47"/>
                  </a:lnTo>
                  <a:lnTo>
                    <a:pt x="54" y="53"/>
                  </a:lnTo>
                  <a:lnTo>
                    <a:pt x="48" y="59"/>
                  </a:lnTo>
                  <a:lnTo>
                    <a:pt x="48" y="65"/>
                  </a:lnTo>
                  <a:lnTo>
                    <a:pt x="54" y="59"/>
                  </a:lnTo>
                  <a:lnTo>
                    <a:pt x="54" y="53"/>
                  </a:lnTo>
                  <a:lnTo>
                    <a:pt x="60" y="47"/>
                  </a:lnTo>
                  <a:lnTo>
                    <a:pt x="54" y="41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84" y="30"/>
                  </a:lnTo>
                  <a:lnTo>
                    <a:pt x="84" y="41"/>
                  </a:lnTo>
                  <a:lnTo>
                    <a:pt x="84" y="47"/>
                  </a:lnTo>
                  <a:lnTo>
                    <a:pt x="84" y="41"/>
                  </a:lnTo>
                  <a:lnTo>
                    <a:pt x="90" y="36"/>
                  </a:lnTo>
                  <a:lnTo>
                    <a:pt x="90" y="24"/>
                  </a:lnTo>
                  <a:lnTo>
                    <a:pt x="84" y="18"/>
                  </a:lnTo>
                  <a:lnTo>
                    <a:pt x="90" y="18"/>
                  </a:lnTo>
                  <a:lnTo>
                    <a:pt x="90" y="12"/>
                  </a:lnTo>
                  <a:lnTo>
                    <a:pt x="96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6" name="Freeform 229"/>
            <p:cNvSpPr>
              <a:spLocks/>
            </p:cNvSpPr>
            <p:nvPr/>
          </p:nvSpPr>
          <p:spPr bwMode="auto">
            <a:xfrm>
              <a:off x="4743" y="2085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0 h 6"/>
                <a:gd name="T4" fmla="*/ 6 w 12"/>
                <a:gd name="T5" fmla="*/ 0 h 6"/>
                <a:gd name="T6" fmla="*/ 12 w 12"/>
                <a:gd name="T7" fmla="*/ 0 h 6"/>
                <a:gd name="T8" fmla="*/ 12 w 12"/>
                <a:gd name="T9" fmla="*/ 0 h 6"/>
                <a:gd name="T10" fmla="*/ 12 w 12"/>
                <a:gd name="T11" fmla="*/ 0 h 6"/>
                <a:gd name="T12" fmla="*/ 12 w 12"/>
                <a:gd name="T13" fmla="*/ 6 h 6"/>
                <a:gd name="T14" fmla="*/ 12 w 12"/>
                <a:gd name="T15" fmla="*/ 6 h 6"/>
                <a:gd name="T16" fmla="*/ 12 w 12"/>
                <a:gd name="T17" fmla="*/ 6 h 6"/>
                <a:gd name="T18" fmla="*/ 12 w 12"/>
                <a:gd name="T19" fmla="*/ 6 h 6"/>
                <a:gd name="T20" fmla="*/ 6 w 12"/>
                <a:gd name="T21" fmla="*/ 6 h 6"/>
                <a:gd name="T22" fmla="*/ 6 w 12"/>
                <a:gd name="T23" fmla="*/ 6 h 6"/>
                <a:gd name="T24" fmla="*/ 0 w 12"/>
                <a:gd name="T25" fmla="*/ 6 h 6"/>
                <a:gd name="T26" fmla="*/ 0 w 12"/>
                <a:gd name="T27" fmla="*/ 6 h 6"/>
                <a:gd name="T28" fmla="*/ 0 w 12"/>
                <a:gd name="T29" fmla="*/ 0 h 6"/>
                <a:gd name="T30" fmla="*/ 0 w 12"/>
                <a:gd name="T31" fmla="*/ 0 h 6"/>
                <a:gd name="T32" fmla="*/ 0 w 12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6"/>
                <a:gd name="T53" fmla="*/ 12 w 12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7" name="Freeform 230"/>
            <p:cNvSpPr>
              <a:spLocks/>
            </p:cNvSpPr>
            <p:nvPr/>
          </p:nvSpPr>
          <p:spPr bwMode="auto">
            <a:xfrm>
              <a:off x="4743" y="2109"/>
              <a:ext cx="6" cy="6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6 w 6"/>
                <a:gd name="T5" fmla="*/ 0 h 6"/>
                <a:gd name="T6" fmla="*/ 6 w 6"/>
                <a:gd name="T7" fmla="*/ 0 h 6"/>
                <a:gd name="T8" fmla="*/ 6 w 6"/>
                <a:gd name="T9" fmla="*/ 0 h 6"/>
                <a:gd name="T10" fmla="*/ 6 w 6"/>
                <a:gd name="T11" fmla="*/ 0 h 6"/>
                <a:gd name="T12" fmla="*/ 6 w 6"/>
                <a:gd name="T13" fmla="*/ 6 h 6"/>
                <a:gd name="T14" fmla="*/ 6 w 6"/>
                <a:gd name="T15" fmla="*/ 6 h 6"/>
                <a:gd name="T16" fmla="*/ 6 w 6"/>
                <a:gd name="T17" fmla="*/ 6 h 6"/>
                <a:gd name="T18" fmla="*/ 6 w 6"/>
                <a:gd name="T19" fmla="*/ 6 h 6"/>
                <a:gd name="T20" fmla="*/ 0 w 6"/>
                <a:gd name="T21" fmla="*/ 6 h 6"/>
                <a:gd name="T22" fmla="*/ 0 w 6"/>
                <a:gd name="T23" fmla="*/ 6 h 6"/>
                <a:gd name="T24" fmla="*/ 0 w 6"/>
                <a:gd name="T25" fmla="*/ 6 h 6"/>
                <a:gd name="T26" fmla="*/ 0 w 6"/>
                <a:gd name="T27" fmla="*/ 6 h 6"/>
                <a:gd name="T28" fmla="*/ 0 w 6"/>
                <a:gd name="T29" fmla="*/ 6 h 6"/>
                <a:gd name="T30" fmla="*/ 0 w 6"/>
                <a:gd name="T31" fmla="*/ 0 h 6"/>
                <a:gd name="T32" fmla="*/ 0 w 6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6"/>
                <a:gd name="T53" fmla="*/ 6 w 6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8" name="Freeform 231"/>
            <p:cNvSpPr>
              <a:spLocks/>
            </p:cNvSpPr>
            <p:nvPr/>
          </p:nvSpPr>
          <p:spPr bwMode="auto">
            <a:xfrm>
              <a:off x="4761" y="2127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6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12 w 12"/>
                <a:gd name="T9" fmla="*/ 0 h 12"/>
                <a:gd name="T10" fmla="*/ 12 w 12"/>
                <a:gd name="T11" fmla="*/ 6 h 12"/>
                <a:gd name="T12" fmla="*/ 12 w 12"/>
                <a:gd name="T13" fmla="*/ 6 h 12"/>
                <a:gd name="T14" fmla="*/ 12 w 12"/>
                <a:gd name="T15" fmla="*/ 6 h 12"/>
                <a:gd name="T16" fmla="*/ 12 w 12"/>
                <a:gd name="T17" fmla="*/ 12 h 12"/>
                <a:gd name="T18" fmla="*/ 12 w 12"/>
                <a:gd name="T19" fmla="*/ 12 h 12"/>
                <a:gd name="T20" fmla="*/ 6 w 12"/>
                <a:gd name="T21" fmla="*/ 12 h 12"/>
                <a:gd name="T22" fmla="*/ 6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6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9" name="Freeform 232"/>
            <p:cNvSpPr>
              <a:spLocks/>
            </p:cNvSpPr>
            <p:nvPr/>
          </p:nvSpPr>
          <p:spPr bwMode="auto">
            <a:xfrm>
              <a:off x="4719" y="2121"/>
              <a:ext cx="12" cy="12"/>
            </a:xfrm>
            <a:custGeom>
              <a:avLst/>
              <a:gdLst>
                <a:gd name="T0" fmla="*/ 6 w 12"/>
                <a:gd name="T1" fmla="*/ 0 h 12"/>
                <a:gd name="T2" fmla="*/ 6 w 12"/>
                <a:gd name="T3" fmla="*/ 0 h 12"/>
                <a:gd name="T4" fmla="*/ 12 w 12"/>
                <a:gd name="T5" fmla="*/ 6 h 12"/>
                <a:gd name="T6" fmla="*/ 12 w 12"/>
                <a:gd name="T7" fmla="*/ 6 h 12"/>
                <a:gd name="T8" fmla="*/ 12 w 12"/>
                <a:gd name="T9" fmla="*/ 6 h 12"/>
                <a:gd name="T10" fmla="*/ 12 w 12"/>
                <a:gd name="T11" fmla="*/ 12 h 12"/>
                <a:gd name="T12" fmla="*/ 12 w 12"/>
                <a:gd name="T13" fmla="*/ 12 h 12"/>
                <a:gd name="T14" fmla="*/ 6 w 12"/>
                <a:gd name="T15" fmla="*/ 12 h 12"/>
                <a:gd name="T16" fmla="*/ 6 w 12"/>
                <a:gd name="T17" fmla="*/ 12 h 12"/>
                <a:gd name="T18" fmla="*/ 0 w 12"/>
                <a:gd name="T19" fmla="*/ 12 h 12"/>
                <a:gd name="T20" fmla="*/ 0 w 12"/>
                <a:gd name="T21" fmla="*/ 12 h 12"/>
                <a:gd name="T22" fmla="*/ 0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0 h 12"/>
                <a:gd name="T32" fmla="*/ 6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0" name="Freeform 233"/>
            <p:cNvSpPr>
              <a:spLocks/>
            </p:cNvSpPr>
            <p:nvPr/>
          </p:nvSpPr>
          <p:spPr bwMode="auto">
            <a:xfrm>
              <a:off x="4707" y="2097"/>
              <a:ext cx="18" cy="12"/>
            </a:xfrm>
            <a:custGeom>
              <a:avLst/>
              <a:gdLst>
                <a:gd name="T0" fmla="*/ 0 w 18"/>
                <a:gd name="T1" fmla="*/ 6 h 12"/>
                <a:gd name="T2" fmla="*/ 0 w 18"/>
                <a:gd name="T3" fmla="*/ 0 h 12"/>
                <a:gd name="T4" fmla="*/ 6 w 18"/>
                <a:gd name="T5" fmla="*/ 0 h 12"/>
                <a:gd name="T6" fmla="*/ 6 w 18"/>
                <a:gd name="T7" fmla="*/ 0 h 12"/>
                <a:gd name="T8" fmla="*/ 12 w 18"/>
                <a:gd name="T9" fmla="*/ 0 h 12"/>
                <a:gd name="T10" fmla="*/ 12 w 18"/>
                <a:gd name="T11" fmla="*/ 0 h 12"/>
                <a:gd name="T12" fmla="*/ 12 w 18"/>
                <a:gd name="T13" fmla="*/ 0 h 12"/>
                <a:gd name="T14" fmla="*/ 18 w 18"/>
                <a:gd name="T15" fmla="*/ 0 h 12"/>
                <a:gd name="T16" fmla="*/ 18 w 18"/>
                <a:gd name="T17" fmla="*/ 0 h 12"/>
                <a:gd name="T18" fmla="*/ 18 w 18"/>
                <a:gd name="T19" fmla="*/ 6 h 12"/>
                <a:gd name="T20" fmla="*/ 18 w 18"/>
                <a:gd name="T21" fmla="*/ 6 h 12"/>
                <a:gd name="T22" fmla="*/ 12 w 18"/>
                <a:gd name="T23" fmla="*/ 6 h 12"/>
                <a:gd name="T24" fmla="*/ 12 w 18"/>
                <a:gd name="T25" fmla="*/ 12 h 12"/>
                <a:gd name="T26" fmla="*/ 12 w 18"/>
                <a:gd name="T27" fmla="*/ 12 h 12"/>
                <a:gd name="T28" fmla="*/ 6 w 18"/>
                <a:gd name="T29" fmla="*/ 12 h 12"/>
                <a:gd name="T30" fmla="*/ 6 w 18"/>
                <a:gd name="T31" fmla="*/ 6 h 12"/>
                <a:gd name="T32" fmla="*/ 0 w 18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1" name="Freeform 234"/>
            <p:cNvSpPr>
              <a:spLocks/>
            </p:cNvSpPr>
            <p:nvPr/>
          </p:nvSpPr>
          <p:spPr bwMode="auto">
            <a:xfrm>
              <a:off x="4690" y="2091"/>
              <a:ext cx="11" cy="12"/>
            </a:xfrm>
            <a:custGeom>
              <a:avLst/>
              <a:gdLst>
                <a:gd name="T0" fmla="*/ 0 w 11"/>
                <a:gd name="T1" fmla="*/ 12 h 12"/>
                <a:gd name="T2" fmla="*/ 0 w 11"/>
                <a:gd name="T3" fmla="*/ 6 h 12"/>
                <a:gd name="T4" fmla="*/ 0 w 11"/>
                <a:gd name="T5" fmla="*/ 6 h 12"/>
                <a:gd name="T6" fmla="*/ 6 w 11"/>
                <a:gd name="T7" fmla="*/ 6 h 12"/>
                <a:gd name="T8" fmla="*/ 6 w 11"/>
                <a:gd name="T9" fmla="*/ 0 h 12"/>
                <a:gd name="T10" fmla="*/ 6 w 11"/>
                <a:gd name="T11" fmla="*/ 0 h 12"/>
                <a:gd name="T12" fmla="*/ 11 w 11"/>
                <a:gd name="T13" fmla="*/ 6 h 12"/>
                <a:gd name="T14" fmla="*/ 11 w 11"/>
                <a:gd name="T15" fmla="*/ 6 h 12"/>
                <a:gd name="T16" fmla="*/ 11 w 11"/>
                <a:gd name="T17" fmla="*/ 6 h 12"/>
                <a:gd name="T18" fmla="*/ 11 w 11"/>
                <a:gd name="T19" fmla="*/ 12 h 12"/>
                <a:gd name="T20" fmla="*/ 11 w 11"/>
                <a:gd name="T21" fmla="*/ 12 h 12"/>
                <a:gd name="T22" fmla="*/ 6 w 11"/>
                <a:gd name="T23" fmla="*/ 12 h 12"/>
                <a:gd name="T24" fmla="*/ 6 w 11"/>
                <a:gd name="T25" fmla="*/ 12 h 12"/>
                <a:gd name="T26" fmla="*/ 6 w 11"/>
                <a:gd name="T27" fmla="*/ 12 h 12"/>
                <a:gd name="T28" fmla="*/ 0 w 11"/>
                <a:gd name="T29" fmla="*/ 12 h 12"/>
                <a:gd name="T30" fmla="*/ 0 w 11"/>
                <a:gd name="T31" fmla="*/ 12 h 12"/>
                <a:gd name="T32" fmla="*/ 0 w 11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"/>
                <a:gd name="T52" fmla="*/ 0 h 12"/>
                <a:gd name="T53" fmla="*/ 11 w 11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" h="12">
                  <a:moveTo>
                    <a:pt x="0" y="12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1" y="6"/>
                  </a:lnTo>
                  <a:lnTo>
                    <a:pt x="11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2" name="Freeform 235"/>
            <p:cNvSpPr>
              <a:spLocks/>
            </p:cNvSpPr>
            <p:nvPr/>
          </p:nvSpPr>
          <p:spPr bwMode="auto">
            <a:xfrm>
              <a:off x="4707" y="2073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6 w 12"/>
                <a:gd name="T9" fmla="*/ 0 h 12"/>
                <a:gd name="T10" fmla="*/ 6 w 12"/>
                <a:gd name="T11" fmla="*/ 0 h 12"/>
                <a:gd name="T12" fmla="*/ 12 w 12"/>
                <a:gd name="T13" fmla="*/ 6 h 12"/>
                <a:gd name="T14" fmla="*/ 12 w 12"/>
                <a:gd name="T15" fmla="*/ 6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6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0 w 12"/>
                <a:gd name="T29" fmla="*/ 12 h 12"/>
                <a:gd name="T30" fmla="*/ 0 w 12"/>
                <a:gd name="T31" fmla="*/ 12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3" name="Freeform 236"/>
            <p:cNvSpPr>
              <a:spLocks/>
            </p:cNvSpPr>
            <p:nvPr/>
          </p:nvSpPr>
          <p:spPr bwMode="auto">
            <a:xfrm>
              <a:off x="5114" y="2031"/>
              <a:ext cx="95" cy="96"/>
            </a:xfrm>
            <a:custGeom>
              <a:avLst/>
              <a:gdLst>
                <a:gd name="T0" fmla="*/ 77 w 95"/>
                <a:gd name="T1" fmla="*/ 72 h 96"/>
                <a:gd name="T2" fmla="*/ 83 w 95"/>
                <a:gd name="T3" fmla="*/ 66 h 96"/>
                <a:gd name="T4" fmla="*/ 83 w 95"/>
                <a:gd name="T5" fmla="*/ 54 h 96"/>
                <a:gd name="T6" fmla="*/ 77 w 95"/>
                <a:gd name="T7" fmla="*/ 48 h 96"/>
                <a:gd name="T8" fmla="*/ 65 w 95"/>
                <a:gd name="T9" fmla="*/ 48 h 96"/>
                <a:gd name="T10" fmla="*/ 65 w 95"/>
                <a:gd name="T11" fmla="*/ 36 h 96"/>
                <a:gd name="T12" fmla="*/ 71 w 95"/>
                <a:gd name="T13" fmla="*/ 42 h 96"/>
                <a:gd name="T14" fmla="*/ 77 w 95"/>
                <a:gd name="T15" fmla="*/ 42 h 96"/>
                <a:gd name="T16" fmla="*/ 77 w 95"/>
                <a:gd name="T17" fmla="*/ 48 h 96"/>
                <a:gd name="T18" fmla="*/ 89 w 95"/>
                <a:gd name="T19" fmla="*/ 48 h 96"/>
                <a:gd name="T20" fmla="*/ 95 w 95"/>
                <a:gd name="T21" fmla="*/ 36 h 96"/>
                <a:gd name="T22" fmla="*/ 95 w 95"/>
                <a:gd name="T23" fmla="*/ 30 h 96"/>
                <a:gd name="T24" fmla="*/ 89 w 95"/>
                <a:gd name="T25" fmla="*/ 24 h 96"/>
                <a:gd name="T26" fmla="*/ 83 w 95"/>
                <a:gd name="T27" fmla="*/ 24 h 96"/>
                <a:gd name="T28" fmla="*/ 77 w 95"/>
                <a:gd name="T29" fmla="*/ 24 h 96"/>
                <a:gd name="T30" fmla="*/ 71 w 95"/>
                <a:gd name="T31" fmla="*/ 24 h 96"/>
                <a:gd name="T32" fmla="*/ 77 w 95"/>
                <a:gd name="T33" fmla="*/ 12 h 96"/>
                <a:gd name="T34" fmla="*/ 77 w 95"/>
                <a:gd name="T35" fmla="*/ 0 h 96"/>
                <a:gd name="T36" fmla="*/ 71 w 95"/>
                <a:gd name="T37" fmla="*/ 0 h 96"/>
                <a:gd name="T38" fmla="*/ 59 w 95"/>
                <a:gd name="T39" fmla="*/ 0 h 96"/>
                <a:gd name="T40" fmla="*/ 53 w 95"/>
                <a:gd name="T41" fmla="*/ 12 h 96"/>
                <a:gd name="T42" fmla="*/ 59 w 95"/>
                <a:gd name="T43" fmla="*/ 24 h 96"/>
                <a:gd name="T44" fmla="*/ 53 w 95"/>
                <a:gd name="T45" fmla="*/ 24 h 96"/>
                <a:gd name="T46" fmla="*/ 53 w 95"/>
                <a:gd name="T47" fmla="*/ 18 h 96"/>
                <a:gd name="T48" fmla="*/ 47 w 95"/>
                <a:gd name="T49" fmla="*/ 12 h 96"/>
                <a:gd name="T50" fmla="*/ 35 w 95"/>
                <a:gd name="T51" fmla="*/ 12 h 96"/>
                <a:gd name="T52" fmla="*/ 23 w 95"/>
                <a:gd name="T53" fmla="*/ 6 h 96"/>
                <a:gd name="T54" fmla="*/ 11 w 95"/>
                <a:gd name="T55" fmla="*/ 12 h 96"/>
                <a:gd name="T56" fmla="*/ 11 w 95"/>
                <a:gd name="T57" fmla="*/ 18 h 96"/>
                <a:gd name="T58" fmla="*/ 11 w 95"/>
                <a:gd name="T59" fmla="*/ 24 h 96"/>
                <a:gd name="T60" fmla="*/ 23 w 95"/>
                <a:gd name="T61" fmla="*/ 30 h 96"/>
                <a:gd name="T62" fmla="*/ 29 w 95"/>
                <a:gd name="T63" fmla="*/ 30 h 96"/>
                <a:gd name="T64" fmla="*/ 29 w 95"/>
                <a:gd name="T65" fmla="*/ 42 h 96"/>
                <a:gd name="T66" fmla="*/ 17 w 95"/>
                <a:gd name="T67" fmla="*/ 42 h 96"/>
                <a:gd name="T68" fmla="*/ 11 w 95"/>
                <a:gd name="T69" fmla="*/ 42 h 96"/>
                <a:gd name="T70" fmla="*/ 6 w 95"/>
                <a:gd name="T71" fmla="*/ 48 h 96"/>
                <a:gd name="T72" fmla="*/ 0 w 95"/>
                <a:gd name="T73" fmla="*/ 54 h 96"/>
                <a:gd name="T74" fmla="*/ 6 w 95"/>
                <a:gd name="T75" fmla="*/ 66 h 96"/>
                <a:gd name="T76" fmla="*/ 11 w 95"/>
                <a:gd name="T77" fmla="*/ 66 h 96"/>
                <a:gd name="T78" fmla="*/ 17 w 95"/>
                <a:gd name="T79" fmla="*/ 66 h 96"/>
                <a:gd name="T80" fmla="*/ 23 w 95"/>
                <a:gd name="T81" fmla="*/ 60 h 96"/>
                <a:gd name="T82" fmla="*/ 29 w 95"/>
                <a:gd name="T83" fmla="*/ 54 h 96"/>
                <a:gd name="T84" fmla="*/ 35 w 95"/>
                <a:gd name="T85" fmla="*/ 48 h 96"/>
                <a:gd name="T86" fmla="*/ 41 w 95"/>
                <a:gd name="T87" fmla="*/ 54 h 96"/>
                <a:gd name="T88" fmla="*/ 41 w 95"/>
                <a:gd name="T89" fmla="*/ 60 h 96"/>
                <a:gd name="T90" fmla="*/ 29 w 95"/>
                <a:gd name="T91" fmla="*/ 66 h 96"/>
                <a:gd name="T92" fmla="*/ 23 w 95"/>
                <a:gd name="T93" fmla="*/ 84 h 96"/>
                <a:gd name="T94" fmla="*/ 35 w 95"/>
                <a:gd name="T95" fmla="*/ 90 h 96"/>
                <a:gd name="T96" fmla="*/ 47 w 95"/>
                <a:gd name="T97" fmla="*/ 90 h 96"/>
                <a:gd name="T98" fmla="*/ 53 w 95"/>
                <a:gd name="T99" fmla="*/ 84 h 96"/>
                <a:gd name="T100" fmla="*/ 53 w 95"/>
                <a:gd name="T101" fmla="*/ 78 h 96"/>
                <a:gd name="T102" fmla="*/ 47 w 95"/>
                <a:gd name="T103" fmla="*/ 72 h 96"/>
                <a:gd name="T104" fmla="*/ 47 w 95"/>
                <a:gd name="T105" fmla="*/ 60 h 96"/>
                <a:gd name="T106" fmla="*/ 53 w 95"/>
                <a:gd name="T107" fmla="*/ 54 h 96"/>
                <a:gd name="T108" fmla="*/ 53 w 95"/>
                <a:gd name="T109" fmla="*/ 54 h 96"/>
                <a:gd name="T110" fmla="*/ 65 w 95"/>
                <a:gd name="T111" fmla="*/ 72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5"/>
                <a:gd name="T169" fmla="*/ 0 h 96"/>
                <a:gd name="T170" fmla="*/ 95 w 95"/>
                <a:gd name="T171" fmla="*/ 96 h 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5" h="96">
                  <a:moveTo>
                    <a:pt x="71" y="72"/>
                  </a:moveTo>
                  <a:lnTo>
                    <a:pt x="71" y="72"/>
                  </a:lnTo>
                  <a:lnTo>
                    <a:pt x="77" y="72"/>
                  </a:lnTo>
                  <a:lnTo>
                    <a:pt x="83" y="72"/>
                  </a:lnTo>
                  <a:lnTo>
                    <a:pt x="83" y="66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3" y="54"/>
                  </a:lnTo>
                  <a:lnTo>
                    <a:pt x="83" y="48"/>
                  </a:lnTo>
                  <a:lnTo>
                    <a:pt x="77" y="48"/>
                  </a:lnTo>
                  <a:lnTo>
                    <a:pt x="71" y="48"/>
                  </a:lnTo>
                  <a:lnTo>
                    <a:pt x="65" y="48"/>
                  </a:lnTo>
                  <a:lnTo>
                    <a:pt x="65" y="42"/>
                  </a:lnTo>
                  <a:lnTo>
                    <a:pt x="65" y="36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77" y="48"/>
                  </a:lnTo>
                  <a:lnTo>
                    <a:pt x="83" y="48"/>
                  </a:lnTo>
                  <a:lnTo>
                    <a:pt x="89" y="48"/>
                  </a:lnTo>
                  <a:lnTo>
                    <a:pt x="95" y="42"/>
                  </a:lnTo>
                  <a:lnTo>
                    <a:pt x="95" y="36"/>
                  </a:lnTo>
                  <a:lnTo>
                    <a:pt x="95" y="30"/>
                  </a:lnTo>
                  <a:lnTo>
                    <a:pt x="95" y="24"/>
                  </a:lnTo>
                  <a:lnTo>
                    <a:pt x="89" y="24"/>
                  </a:lnTo>
                  <a:lnTo>
                    <a:pt x="83" y="24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71" y="18"/>
                  </a:lnTo>
                  <a:lnTo>
                    <a:pt x="77" y="12"/>
                  </a:lnTo>
                  <a:lnTo>
                    <a:pt x="77" y="6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9" y="0"/>
                  </a:lnTo>
                  <a:lnTo>
                    <a:pt x="59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9" y="18"/>
                  </a:lnTo>
                  <a:lnTo>
                    <a:pt x="59" y="24"/>
                  </a:lnTo>
                  <a:lnTo>
                    <a:pt x="53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47" y="12"/>
                  </a:lnTo>
                  <a:lnTo>
                    <a:pt x="35" y="12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1" y="12"/>
                  </a:lnTo>
                  <a:lnTo>
                    <a:pt x="11" y="18"/>
                  </a:lnTo>
                  <a:lnTo>
                    <a:pt x="11" y="24"/>
                  </a:lnTo>
                  <a:lnTo>
                    <a:pt x="17" y="30"/>
                  </a:lnTo>
                  <a:lnTo>
                    <a:pt x="23" y="30"/>
                  </a:lnTo>
                  <a:lnTo>
                    <a:pt x="29" y="30"/>
                  </a:lnTo>
                  <a:lnTo>
                    <a:pt x="35" y="36"/>
                  </a:lnTo>
                  <a:lnTo>
                    <a:pt x="29" y="36"/>
                  </a:lnTo>
                  <a:lnTo>
                    <a:pt x="29" y="42"/>
                  </a:lnTo>
                  <a:lnTo>
                    <a:pt x="23" y="42"/>
                  </a:lnTo>
                  <a:lnTo>
                    <a:pt x="17" y="42"/>
                  </a:lnTo>
                  <a:lnTo>
                    <a:pt x="11" y="42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6" y="66"/>
                  </a:lnTo>
                  <a:lnTo>
                    <a:pt x="11" y="66"/>
                  </a:lnTo>
                  <a:lnTo>
                    <a:pt x="17" y="66"/>
                  </a:lnTo>
                  <a:lnTo>
                    <a:pt x="23" y="66"/>
                  </a:lnTo>
                  <a:lnTo>
                    <a:pt x="23" y="60"/>
                  </a:lnTo>
                  <a:lnTo>
                    <a:pt x="23" y="54"/>
                  </a:lnTo>
                  <a:lnTo>
                    <a:pt x="29" y="54"/>
                  </a:lnTo>
                  <a:lnTo>
                    <a:pt x="29" y="48"/>
                  </a:lnTo>
                  <a:lnTo>
                    <a:pt x="35" y="48"/>
                  </a:lnTo>
                  <a:lnTo>
                    <a:pt x="41" y="48"/>
                  </a:lnTo>
                  <a:lnTo>
                    <a:pt x="41" y="54"/>
                  </a:lnTo>
                  <a:lnTo>
                    <a:pt x="41" y="60"/>
                  </a:lnTo>
                  <a:lnTo>
                    <a:pt x="35" y="66"/>
                  </a:lnTo>
                  <a:lnTo>
                    <a:pt x="29" y="66"/>
                  </a:lnTo>
                  <a:lnTo>
                    <a:pt x="29" y="72"/>
                  </a:lnTo>
                  <a:lnTo>
                    <a:pt x="23" y="78"/>
                  </a:lnTo>
                  <a:lnTo>
                    <a:pt x="23" y="84"/>
                  </a:lnTo>
                  <a:lnTo>
                    <a:pt x="29" y="84"/>
                  </a:lnTo>
                  <a:lnTo>
                    <a:pt x="29" y="90"/>
                  </a:lnTo>
                  <a:lnTo>
                    <a:pt x="35" y="90"/>
                  </a:lnTo>
                  <a:lnTo>
                    <a:pt x="41" y="96"/>
                  </a:lnTo>
                  <a:lnTo>
                    <a:pt x="41" y="90"/>
                  </a:lnTo>
                  <a:lnTo>
                    <a:pt x="47" y="90"/>
                  </a:lnTo>
                  <a:lnTo>
                    <a:pt x="53" y="90"/>
                  </a:lnTo>
                  <a:lnTo>
                    <a:pt x="53" y="84"/>
                  </a:lnTo>
                  <a:lnTo>
                    <a:pt x="53" y="78"/>
                  </a:lnTo>
                  <a:lnTo>
                    <a:pt x="53" y="72"/>
                  </a:lnTo>
                  <a:lnTo>
                    <a:pt x="47" y="72"/>
                  </a:lnTo>
                  <a:lnTo>
                    <a:pt x="47" y="66"/>
                  </a:lnTo>
                  <a:lnTo>
                    <a:pt x="47" y="60"/>
                  </a:lnTo>
                  <a:lnTo>
                    <a:pt x="47" y="54"/>
                  </a:lnTo>
                  <a:lnTo>
                    <a:pt x="53" y="54"/>
                  </a:lnTo>
                  <a:lnTo>
                    <a:pt x="59" y="60"/>
                  </a:lnTo>
                  <a:lnTo>
                    <a:pt x="59" y="66"/>
                  </a:lnTo>
                  <a:lnTo>
                    <a:pt x="65" y="72"/>
                  </a:lnTo>
                  <a:lnTo>
                    <a:pt x="71" y="72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4" name="Freeform 237"/>
            <p:cNvSpPr>
              <a:spLocks/>
            </p:cNvSpPr>
            <p:nvPr/>
          </p:nvSpPr>
          <p:spPr bwMode="auto">
            <a:xfrm>
              <a:off x="5185" y="1834"/>
              <a:ext cx="108" cy="167"/>
            </a:xfrm>
            <a:custGeom>
              <a:avLst/>
              <a:gdLst>
                <a:gd name="T0" fmla="*/ 0 w 108"/>
                <a:gd name="T1" fmla="*/ 167 h 167"/>
                <a:gd name="T2" fmla="*/ 12 w 108"/>
                <a:gd name="T3" fmla="*/ 155 h 167"/>
                <a:gd name="T4" fmla="*/ 24 w 108"/>
                <a:gd name="T5" fmla="*/ 149 h 167"/>
                <a:gd name="T6" fmla="*/ 30 w 108"/>
                <a:gd name="T7" fmla="*/ 137 h 167"/>
                <a:gd name="T8" fmla="*/ 42 w 108"/>
                <a:gd name="T9" fmla="*/ 137 h 167"/>
                <a:gd name="T10" fmla="*/ 54 w 108"/>
                <a:gd name="T11" fmla="*/ 131 h 167"/>
                <a:gd name="T12" fmla="*/ 66 w 108"/>
                <a:gd name="T13" fmla="*/ 131 h 167"/>
                <a:gd name="T14" fmla="*/ 78 w 108"/>
                <a:gd name="T15" fmla="*/ 131 h 167"/>
                <a:gd name="T16" fmla="*/ 84 w 108"/>
                <a:gd name="T17" fmla="*/ 131 h 167"/>
                <a:gd name="T18" fmla="*/ 84 w 108"/>
                <a:gd name="T19" fmla="*/ 125 h 167"/>
                <a:gd name="T20" fmla="*/ 84 w 108"/>
                <a:gd name="T21" fmla="*/ 125 h 167"/>
                <a:gd name="T22" fmla="*/ 90 w 108"/>
                <a:gd name="T23" fmla="*/ 119 h 167"/>
                <a:gd name="T24" fmla="*/ 90 w 108"/>
                <a:gd name="T25" fmla="*/ 113 h 167"/>
                <a:gd name="T26" fmla="*/ 90 w 108"/>
                <a:gd name="T27" fmla="*/ 107 h 167"/>
                <a:gd name="T28" fmla="*/ 96 w 108"/>
                <a:gd name="T29" fmla="*/ 107 h 167"/>
                <a:gd name="T30" fmla="*/ 102 w 108"/>
                <a:gd name="T31" fmla="*/ 101 h 167"/>
                <a:gd name="T32" fmla="*/ 108 w 108"/>
                <a:gd name="T33" fmla="*/ 95 h 167"/>
                <a:gd name="T34" fmla="*/ 102 w 108"/>
                <a:gd name="T35" fmla="*/ 89 h 167"/>
                <a:gd name="T36" fmla="*/ 102 w 108"/>
                <a:gd name="T37" fmla="*/ 71 h 167"/>
                <a:gd name="T38" fmla="*/ 102 w 108"/>
                <a:gd name="T39" fmla="*/ 59 h 167"/>
                <a:gd name="T40" fmla="*/ 108 w 108"/>
                <a:gd name="T41" fmla="*/ 47 h 167"/>
                <a:gd name="T42" fmla="*/ 102 w 108"/>
                <a:gd name="T43" fmla="*/ 47 h 167"/>
                <a:gd name="T44" fmla="*/ 96 w 108"/>
                <a:gd name="T45" fmla="*/ 41 h 167"/>
                <a:gd name="T46" fmla="*/ 90 w 108"/>
                <a:gd name="T47" fmla="*/ 41 h 167"/>
                <a:gd name="T48" fmla="*/ 84 w 108"/>
                <a:gd name="T49" fmla="*/ 36 h 167"/>
                <a:gd name="T50" fmla="*/ 84 w 108"/>
                <a:gd name="T51" fmla="*/ 30 h 167"/>
                <a:gd name="T52" fmla="*/ 78 w 108"/>
                <a:gd name="T53" fmla="*/ 24 h 167"/>
                <a:gd name="T54" fmla="*/ 72 w 108"/>
                <a:gd name="T55" fmla="*/ 12 h 167"/>
                <a:gd name="T56" fmla="*/ 72 w 108"/>
                <a:gd name="T57" fmla="*/ 0 h 167"/>
                <a:gd name="T58" fmla="*/ 66 w 108"/>
                <a:gd name="T59" fmla="*/ 6 h 167"/>
                <a:gd name="T60" fmla="*/ 66 w 108"/>
                <a:gd name="T61" fmla="*/ 12 h 167"/>
                <a:gd name="T62" fmla="*/ 60 w 108"/>
                <a:gd name="T63" fmla="*/ 18 h 167"/>
                <a:gd name="T64" fmla="*/ 54 w 108"/>
                <a:gd name="T65" fmla="*/ 24 h 167"/>
                <a:gd name="T66" fmla="*/ 48 w 108"/>
                <a:gd name="T67" fmla="*/ 30 h 167"/>
                <a:gd name="T68" fmla="*/ 42 w 108"/>
                <a:gd name="T69" fmla="*/ 36 h 167"/>
                <a:gd name="T70" fmla="*/ 36 w 108"/>
                <a:gd name="T71" fmla="*/ 36 h 167"/>
                <a:gd name="T72" fmla="*/ 24 w 108"/>
                <a:gd name="T73" fmla="*/ 36 h 167"/>
                <a:gd name="T74" fmla="*/ 30 w 108"/>
                <a:gd name="T75" fmla="*/ 41 h 167"/>
                <a:gd name="T76" fmla="*/ 30 w 108"/>
                <a:gd name="T77" fmla="*/ 53 h 167"/>
                <a:gd name="T78" fmla="*/ 30 w 108"/>
                <a:gd name="T79" fmla="*/ 65 h 167"/>
                <a:gd name="T80" fmla="*/ 18 w 108"/>
                <a:gd name="T81" fmla="*/ 71 h 167"/>
                <a:gd name="T82" fmla="*/ 24 w 108"/>
                <a:gd name="T83" fmla="*/ 95 h 167"/>
                <a:gd name="T84" fmla="*/ 24 w 108"/>
                <a:gd name="T85" fmla="*/ 107 h 167"/>
                <a:gd name="T86" fmla="*/ 24 w 108"/>
                <a:gd name="T87" fmla="*/ 125 h 167"/>
                <a:gd name="T88" fmla="*/ 18 w 108"/>
                <a:gd name="T89" fmla="*/ 137 h 167"/>
                <a:gd name="T90" fmla="*/ 12 w 108"/>
                <a:gd name="T91" fmla="*/ 143 h 167"/>
                <a:gd name="T92" fmla="*/ 12 w 108"/>
                <a:gd name="T93" fmla="*/ 149 h 167"/>
                <a:gd name="T94" fmla="*/ 6 w 108"/>
                <a:gd name="T95" fmla="*/ 155 h 167"/>
                <a:gd name="T96" fmla="*/ 6 w 108"/>
                <a:gd name="T97" fmla="*/ 161 h 167"/>
                <a:gd name="T98" fmla="*/ 0 w 108"/>
                <a:gd name="T99" fmla="*/ 161 h 167"/>
                <a:gd name="T100" fmla="*/ 0 w 108"/>
                <a:gd name="T101" fmla="*/ 161 h 167"/>
                <a:gd name="T102" fmla="*/ 0 w 108"/>
                <a:gd name="T103" fmla="*/ 161 h 167"/>
                <a:gd name="T104" fmla="*/ 6 w 108"/>
                <a:gd name="T105" fmla="*/ 161 h 167"/>
                <a:gd name="T106" fmla="*/ 0 w 108"/>
                <a:gd name="T107" fmla="*/ 167 h 1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8"/>
                <a:gd name="T163" fmla="*/ 0 h 167"/>
                <a:gd name="T164" fmla="*/ 108 w 108"/>
                <a:gd name="T165" fmla="*/ 167 h 16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8" h="167">
                  <a:moveTo>
                    <a:pt x="0" y="167"/>
                  </a:moveTo>
                  <a:lnTo>
                    <a:pt x="12" y="155"/>
                  </a:lnTo>
                  <a:lnTo>
                    <a:pt x="24" y="149"/>
                  </a:lnTo>
                  <a:lnTo>
                    <a:pt x="30" y="137"/>
                  </a:lnTo>
                  <a:lnTo>
                    <a:pt x="42" y="137"/>
                  </a:lnTo>
                  <a:lnTo>
                    <a:pt x="54" y="131"/>
                  </a:lnTo>
                  <a:lnTo>
                    <a:pt x="66" y="131"/>
                  </a:lnTo>
                  <a:lnTo>
                    <a:pt x="78" y="131"/>
                  </a:lnTo>
                  <a:lnTo>
                    <a:pt x="84" y="131"/>
                  </a:lnTo>
                  <a:lnTo>
                    <a:pt x="84" y="125"/>
                  </a:lnTo>
                  <a:lnTo>
                    <a:pt x="90" y="119"/>
                  </a:lnTo>
                  <a:lnTo>
                    <a:pt x="90" y="113"/>
                  </a:lnTo>
                  <a:lnTo>
                    <a:pt x="90" y="107"/>
                  </a:lnTo>
                  <a:lnTo>
                    <a:pt x="96" y="107"/>
                  </a:lnTo>
                  <a:lnTo>
                    <a:pt x="102" y="101"/>
                  </a:lnTo>
                  <a:lnTo>
                    <a:pt x="108" y="95"/>
                  </a:lnTo>
                  <a:lnTo>
                    <a:pt x="102" y="89"/>
                  </a:lnTo>
                  <a:lnTo>
                    <a:pt x="102" y="71"/>
                  </a:lnTo>
                  <a:lnTo>
                    <a:pt x="102" y="59"/>
                  </a:lnTo>
                  <a:lnTo>
                    <a:pt x="108" y="47"/>
                  </a:lnTo>
                  <a:lnTo>
                    <a:pt x="102" y="47"/>
                  </a:lnTo>
                  <a:lnTo>
                    <a:pt x="96" y="41"/>
                  </a:lnTo>
                  <a:lnTo>
                    <a:pt x="90" y="41"/>
                  </a:lnTo>
                  <a:lnTo>
                    <a:pt x="84" y="36"/>
                  </a:lnTo>
                  <a:lnTo>
                    <a:pt x="84" y="30"/>
                  </a:lnTo>
                  <a:lnTo>
                    <a:pt x="78" y="24"/>
                  </a:lnTo>
                  <a:lnTo>
                    <a:pt x="72" y="12"/>
                  </a:lnTo>
                  <a:lnTo>
                    <a:pt x="72" y="0"/>
                  </a:lnTo>
                  <a:lnTo>
                    <a:pt x="66" y="6"/>
                  </a:lnTo>
                  <a:lnTo>
                    <a:pt x="66" y="12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48" y="30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24" y="36"/>
                  </a:lnTo>
                  <a:lnTo>
                    <a:pt x="30" y="41"/>
                  </a:lnTo>
                  <a:lnTo>
                    <a:pt x="30" y="53"/>
                  </a:lnTo>
                  <a:lnTo>
                    <a:pt x="30" y="65"/>
                  </a:lnTo>
                  <a:lnTo>
                    <a:pt x="18" y="71"/>
                  </a:lnTo>
                  <a:lnTo>
                    <a:pt x="24" y="95"/>
                  </a:lnTo>
                  <a:lnTo>
                    <a:pt x="24" y="107"/>
                  </a:lnTo>
                  <a:lnTo>
                    <a:pt x="24" y="125"/>
                  </a:lnTo>
                  <a:lnTo>
                    <a:pt x="18" y="137"/>
                  </a:lnTo>
                  <a:lnTo>
                    <a:pt x="12" y="143"/>
                  </a:lnTo>
                  <a:lnTo>
                    <a:pt x="12" y="149"/>
                  </a:lnTo>
                  <a:lnTo>
                    <a:pt x="6" y="155"/>
                  </a:lnTo>
                  <a:lnTo>
                    <a:pt x="6" y="161"/>
                  </a:lnTo>
                  <a:lnTo>
                    <a:pt x="0" y="161"/>
                  </a:lnTo>
                  <a:lnTo>
                    <a:pt x="6" y="16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5" name="Freeform 238"/>
            <p:cNvSpPr>
              <a:spLocks/>
            </p:cNvSpPr>
            <p:nvPr/>
          </p:nvSpPr>
          <p:spPr bwMode="auto">
            <a:xfrm>
              <a:off x="4863" y="1870"/>
              <a:ext cx="173" cy="143"/>
            </a:xfrm>
            <a:custGeom>
              <a:avLst/>
              <a:gdLst>
                <a:gd name="T0" fmla="*/ 89 w 173"/>
                <a:gd name="T1" fmla="*/ 143 h 143"/>
                <a:gd name="T2" fmla="*/ 95 w 173"/>
                <a:gd name="T3" fmla="*/ 143 h 143"/>
                <a:gd name="T4" fmla="*/ 101 w 173"/>
                <a:gd name="T5" fmla="*/ 143 h 143"/>
                <a:gd name="T6" fmla="*/ 113 w 173"/>
                <a:gd name="T7" fmla="*/ 143 h 143"/>
                <a:gd name="T8" fmla="*/ 119 w 173"/>
                <a:gd name="T9" fmla="*/ 137 h 143"/>
                <a:gd name="T10" fmla="*/ 131 w 173"/>
                <a:gd name="T11" fmla="*/ 137 h 143"/>
                <a:gd name="T12" fmla="*/ 143 w 173"/>
                <a:gd name="T13" fmla="*/ 137 h 143"/>
                <a:gd name="T14" fmla="*/ 149 w 173"/>
                <a:gd name="T15" fmla="*/ 137 h 143"/>
                <a:gd name="T16" fmla="*/ 161 w 173"/>
                <a:gd name="T17" fmla="*/ 137 h 143"/>
                <a:gd name="T18" fmla="*/ 161 w 173"/>
                <a:gd name="T19" fmla="*/ 137 h 143"/>
                <a:gd name="T20" fmla="*/ 167 w 173"/>
                <a:gd name="T21" fmla="*/ 137 h 143"/>
                <a:gd name="T22" fmla="*/ 167 w 173"/>
                <a:gd name="T23" fmla="*/ 137 h 143"/>
                <a:gd name="T24" fmla="*/ 173 w 173"/>
                <a:gd name="T25" fmla="*/ 137 h 143"/>
                <a:gd name="T26" fmla="*/ 161 w 173"/>
                <a:gd name="T27" fmla="*/ 131 h 143"/>
                <a:gd name="T28" fmla="*/ 155 w 173"/>
                <a:gd name="T29" fmla="*/ 119 h 143"/>
                <a:gd name="T30" fmla="*/ 149 w 173"/>
                <a:gd name="T31" fmla="*/ 113 h 143"/>
                <a:gd name="T32" fmla="*/ 143 w 173"/>
                <a:gd name="T33" fmla="*/ 101 h 143"/>
                <a:gd name="T34" fmla="*/ 137 w 173"/>
                <a:gd name="T35" fmla="*/ 83 h 143"/>
                <a:gd name="T36" fmla="*/ 131 w 173"/>
                <a:gd name="T37" fmla="*/ 71 h 143"/>
                <a:gd name="T38" fmla="*/ 131 w 173"/>
                <a:gd name="T39" fmla="*/ 59 h 143"/>
                <a:gd name="T40" fmla="*/ 131 w 173"/>
                <a:gd name="T41" fmla="*/ 47 h 143"/>
                <a:gd name="T42" fmla="*/ 125 w 173"/>
                <a:gd name="T43" fmla="*/ 41 h 143"/>
                <a:gd name="T44" fmla="*/ 119 w 173"/>
                <a:gd name="T45" fmla="*/ 41 h 143"/>
                <a:gd name="T46" fmla="*/ 113 w 173"/>
                <a:gd name="T47" fmla="*/ 41 h 143"/>
                <a:gd name="T48" fmla="*/ 107 w 173"/>
                <a:gd name="T49" fmla="*/ 35 h 143"/>
                <a:gd name="T50" fmla="*/ 101 w 173"/>
                <a:gd name="T51" fmla="*/ 29 h 143"/>
                <a:gd name="T52" fmla="*/ 95 w 173"/>
                <a:gd name="T53" fmla="*/ 23 h 143"/>
                <a:gd name="T54" fmla="*/ 89 w 173"/>
                <a:gd name="T55" fmla="*/ 11 h 143"/>
                <a:gd name="T56" fmla="*/ 89 w 173"/>
                <a:gd name="T57" fmla="*/ 5 h 143"/>
                <a:gd name="T58" fmla="*/ 83 w 173"/>
                <a:gd name="T59" fmla="*/ 5 h 143"/>
                <a:gd name="T60" fmla="*/ 71 w 173"/>
                <a:gd name="T61" fmla="*/ 11 h 143"/>
                <a:gd name="T62" fmla="*/ 65 w 173"/>
                <a:gd name="T63" fmla="*/ 11 h 143"/>
                <a:gd name="T64" fmla="*/ 53 w 173"/>
                <a:gd name="T65" fmla="*/ 17 h 143"/>
                <a:gd name="T66" fmla="*/ 42 w 173"/>
                <a:gd name="T67" fmla="*/ 17 h 143"/>
                <a:gd name="T68" fmla="*/ 30 w 173"/>
                <a:gd name="T69" fmla="*/ 11 h 143"/>
                <a:gd name="T70" fmla="*/ 18 w 173"/>
                <a:gd name="T71" fmla="*/ 5 h 143"/>
                <a:gd name="T72" fmla="*/ 6 w 173"/>
                <a:gd name="T73" fmla="*/ 0 h 143"/>
                <a:gd name="T74" fmla="*/ 6 w 173"/>
                <a:gd name="T75" fmla="*/ 5 h 143"/>
                <a:gd name="T76" fmla="*/ 12 w 173"/>
                <a:gd name="T77" fmla="*/ 11 h 143"/>
                <a:gd name="T78" fmla="*/ 12 w 173"/>
                <a:gd name="T79" fmla="*/ 23 h 143"/>
                <a:gd name="T80" fmla="*/ 12 w 173"/>
                <a:gd name="T81" fmla="*/ 29 h 143"/>
                <a:gd name="T82" fmla="*/ 18 w 173"/>
                <a:gd name="T83" fmla="*/ 41 h 143"/>
                <a:gd name="T84" fmla="*/ 12 w 173"/>
                <a:gd name="T85" fmla="*/ 53 h 143"/>
                <a:gd name="T86" fmla="*/ 12 w 173"/>
                <a:gd name="T87" fmla="*/ 65 h 143"/>
                <a:gd name="T88" fmla="*/ 0 w 173"/>
                <a:gd name="T89" fmla="*/ 77 h 143"/>
                <a:gd name="T90" fmla="*/ 12 w 173"/>
                <a:gd name="T91" fmla="*/ 77 h 143"/>
                <a:gd name="T92" fmla="*/ 18 w 173"/>
                <a:gd name="T93" fmla="*/ 83 h 143"/>
                <a:gd name="T94" fmla="*/ 24 w 173"/>
                <a:gd name="T95" fmla="*/ 89 h 143"/>
                <a:gd name="T96" fmla="*/ 36 w 173"/>
                <a:gd name="T97" fmla="*/ 95 h 143"/>
                <a:gd name="T98" fmla="*/ 42 w 173"/>
                <a:gd name="T99" fmla="*/ 101 h 143"/>
                <a:gd name="T100" fmla="*/ 42 w 173"/>
                <a:gd name="T101" fmla="*/ 107 h 143"/>
                <a:gd name="T102" fmla="*/ 48 w 173"/>
                <a:gd name="T103" fmla="*/ 119 h 143"/>
                <a:gd name="T104" fmla="*/ 42 w 173"/>
                <a:gd name="T105" fmla="*/ 131 h 143"/>
                <a:gd name="T106" fmla="*/ 48 w 173"/>
                <a:gd name="T107" fmla="*/ 131 h 143"/>
                <a:gd name="T108" fmla="*/ 53 w 173"/>
                <a:gd name="T109" fmla="*/ 131 h 143"/>
                <a:gd name="T110" fmla="*/ 59 w 173"/>
                <a:gd name="T111" fmla="*/ 131 h 143"/>
                <a:gd name="T112" fmla="*/ 65 w 173"/>
                <a:gd name="T113" fmla="*/ 131 h 143"/>
                <a:gd name="T114" fmla="*/ 71 w 173"/>
                <a:gd name="T115" fmla="*/ 137 h 143"/>
                <a:gd name="T116" fmla="*/ 77 w 173"/>
                <a:gd name="T117" fmla="*/ 137 h 143"/>
                <a:gd name="T118" fmla="*/ 83 w 173"/>
                <a:gd name="T119" fmla="*/ 143 h 143"/>
                <a:gd name="T120" fmla="*/ 89 w 173"/>
                <a:gd name="T121" fmla="*/ 143 h 14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73"/>
                <a:gd name="T184" fmla="*/ 0 h 143"/>
                <a:gd name="T185" fmla="*/ 173 w 173"/>
                <a:gd name="T186" fmla="*/ 143 h 14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73" h="143">
                  <a:moveTo>
                    <a:pt x="89" y="143"/>
                  </a:moveTo>
                  <a:lnTo>
                    <a:pt x="95" y="143"/>
                  </a:lnTo>
                  <a:lnTo>
                    <a:pt x="101" y="143"/>
                  </a:lnTo>
                  <a:lnTo>
                    <a:pt x="113" y="143"/>
                  </a:lnTo>
                  <a:lnTo>
                    <a:pt x="119" y="137"/>
                  </a:lnTo>
                  <a:lnTo>
                    <a:pt x="131" y="137"/>
                  </a:lnTo>
                  <a:lnTo>
                    <a:pt x="143" y="137"/>
                  </a:lnTo>
                  <a:lnTo>
                    <a:pt x="149" y="137"/>
                  </a:lnTo>
                  <a:lnTo>
                    <a:pt x="161" y="137"/>
                  </a:lnTo>
                  <a:lnTo>
                    <a:pt x="167" y="137"/>
                  </a:lnTo>
                  <a:lnTo>
                    <a:pt x="173" y="137"/>
                  </a:lnTo>
                  <a:lnTo>
                    <a:pt x="161" y="131"/>
                  </a:lnTo>
                  <a:lnTo>
                    <a:pt x="155" y="119"/>
                  </a:lnTo>
                  <a:lnTo>
                    <a:pt x="149" y="113"/>
                  </a:lnTo>
                  <a:lnTo>
                    <a:pt x="143" y="101"/>
                  </a:lnTo>
                  <a:lnTo>
                    <a:pt x="137" y="83"/>
                  </a:lnTo>
                  <a:lnTo>
                    <a:pt x="131" y="71"/>
                  </a:lnTo>
                  <a:lnTo>
                    <a:pt x="131" y="59"/>
                  </a:lnTo>
                  <a:lnTo>
                    <a:pt x="131" y="47"/>
                  </a:lnTo>
                  <a:lnTo>
                    <a:pt x="125" y="41"/>
                  </a:lnTo>
                  <a:lnTo>
                    <a:pt x="119" y="41"/>
                  </a:lnTo>
                  <a:lnTo>
                    <a:pt x="113" y="41"/>
                  </a:lnTo>
                  <a:lnTo>
                    <a:pt x="107" y="35"/>
                  </a:lnTo>
                  <a:lnTo>
                    <a:pt x="101" y="29"/>
                  </a:lnTo>
                  <a:lnTo>
                    <a:pt x="95" y="23"/>
                  </a:lnTo>
                  <a:lnTo>
                    <a:pt x="89" y="11"/>
                  </a:lnTo>
                  <a:lnTo>
                    <a:pt x="89" y="5"/>
                  </a:lnTo>
                  <a:lnTo>
                    <a:pt x="83" y="5"/>
                  </a:lnTo>
                  <a:lnTo>
                    <a:pt x="71" y="11"/>
                  </a:lnTo>
                  <a:lnTo>
                    <a:pt x="65" y="11"/>
                  </a:lnTo>
                  <a:lnTo>
                    <a:pt x="53" y="17"/>
                  </a:lnTo>
                  <a:lnTo>
                    <a:pt x="42" y="17"/>
                  </a:lnTo>
                  <a:lnTo>
                    <a:pt x="30" y="11"/>
                  </a:lnTo>
                  <a:lnTo>
                    <a:pt x="18" y="5"/>
                  </a:lnTo>
                  <a:lnTo>
                    <a:pt x="6" y="0"/>
                  </a:lnTo>
                  <a:lnTo>
                    <a:pt x="6" y="5"/>
                  </a:lnTo>
                  <a:lnTo>
                    <a:pt x="12" y="11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18" y="41"/>
                  </a:lnTo>
                  <a:lnTo>
                    <a:pt x="12" y="53"/>
                  </a:lnTo>
                  <a:lnTo>
                    <a:pt x="12" y="65"/>
                  </a:lnTo>
                  <a:lnTo>
                    <a:pt x="0" y="77"/>
                  </a:lnTo>
                  <a:lnTo>
                    <a:pt x="12" y="77"/>
                  </a:lnTo>
                  <a:lnTo>
                    <a:pt x="18" y="83"/>
                  </a:lnTo>
                  <a:lnTo>
                    <a:pt x="24" y="89"/>
                  </a:lnTo>
                  <a:lnTo>
                    <a:pt x="36" y="95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48" y="119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3" y="131"/>
                  </a:lnTo>
                  <a:lnTo>
                    <a:pt x="59" y="131"/>
                  </a:lnTo>
                  <a:lnTo>
                    <a:pt x="65" y="131"/>
                  </a:lnTo>
                  <a:lnTo>
                    <a:pt x="71" y="137"/>
                  </a:lnTo>
                  <a:lnTo>
                    <a:pt x="77" y="137"/>
                  </a:lnTo>
                  <a:lnTo>
                    <a:pt x="83" y="143"/>
                  </a:lnTo>
                  <a:lnTo>
                    <a:pt x="89" y="14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6" name="Freeform 239"/>
            <p:cNvSpPr>
              <a:spLocks/>
            </p:cNvSpPr>
            <p:nvPr/>
          </p:nvSpPr>
          <p:spPr bwMode="auto">
            <a:xfrm>
              <a:off x="4952" y="2049"/>
              <a:ext cx="173" cy="179"/>
            </a:xfrm>
            <a:custGeom>
              <a:avLst/>
              <a:gdLst>
                <a:gd name="T0" fmla="*/ 24 w 173"/>
                <a:gd name="T1" fmla="*/ 84 h 179"/>
                <a:gd name="T2" fmla="*/ 30 w 173"/>
                <a:gd name="T3" fmla="*/ 84 h 179"/>
                <a:gd name="T4" fmla="*/ 42 w 173"/>
                <a:gd name="T5" fmla="*/ 84 h 179"/>
                <a:gd name="T6" fmla="*/ 54 w 173"/>
                <a:gd name="T7" fmla="*/ 84 h 179"/>
                <a:gd name="T8" fmla="*/ 66 w 173"/>
                <a:gd name="T9" fmla="*/ 84 h 179"/>
                <a:gd name="T10" fmla="*/ 84 w 173"/>
                <a:gd name="T11" fmla="*/ 78 h 179"/>
                <a:gd name="T12" fmla="*/ 96 w 173"/>
                <a:gd name="T13" fmla="*/ 66 h 179"/>
                <a:gd name="T14" fmla="*/ 108 w 173"/>
                <a:gd name="T15" fmla="*/ 54 h 179"/>
                <a:gd name="T16" fmla="*/ 120 w 173"/>
                <a:gd name="T17" fmla="*/ 36 h 179"/>
                <a:gd name="T18" fmla="*/ 126 w 173"/>
                <a:gd name="T19" fmla="*/ 18 h 179"/>
                <a:gd name="T20" fmla="*/ 132 w 173"/>
                <a:gd name="T21" fmla="*/ 6 h 179"/>
                <a:gd name="T22" fmla="*/ 138 w 173"/>
                <a:gd name="T23" fmla="*/ 6 h 179"/>
                <a:gd name="T24" fmla="*/ 144 w 173"/>
                <a:gd name="T25" fmla="*/ 0 h 179"/>
                <a:gd name="T26" fmla="*/ 156 w 173"/>
                <a:gd name="T27" fmla="*/ 0 h 179"/>
                <a:gd name="T28" fmla="*/ 162 w 173"/>
                <a:gd name="T29" fmla="*/ 0 h 179"/>
                <a:gd name="T30" fmla="*/ 168 w 173"/>
                <a:gd name="T31" fmla="*/ 0 h 179"/>
                <a:gd name="T32" fmla="*/ 173 w 173"/>
                <a:gd name="T33" fmla="*/ 0 h 179"/>
                <a:gd name="T34" fmla="*/ 173 w 173"/>
                <a:gd name="T35" fmla="*/ 0 h 179"/>
                <a:gd name="T36" fmla="*/ 156 w 173"/>
                <a:gd name="T37" fmla="*/ 6 h 179"/>
                <a:gd name="T38" fmla="*/ 138 w 173"/>
                <a:gd name="T39" fmla="*/ 24 h 179"/>
                <a:gd name="T40" fmla="*/ 132 w 173"/>
                <a:gd name="T41" fmla="*/ 48 h 179"/>
                <a:gd name="T42" fmla="*/ 126 w 173"/>
                <a:gd name="T43" fmla="*/ 66 h 179"/>
                <a:gd name="T44" fmla="*/ 126 w 173"/>
                <a:gd name="T45" fmla="*/ 84 h 179"/>
                <a:gd name="T46" fmla="*/ 126 w 173"/>
                <a:gd name="T47" fmla="*/ 96 h 179"/>
                <a:gd name="T48" fmla="*/ 120 w 173"/>
                <a:gd name="T49" fmla="*/ 108 h 179"/>
                <a:gd name="T50" fmla="*/ 108 w 173"/>
                <a:gd name="T51" fmla="*/ 113 h 179"/>
                <a:gd name="T52" fmla="*/ 96 w 173"/>
                <a:gd name="T53" fmla="*/ 125 h 179"/>
                <a:gd name="T54" fmla="*/ 90 w 173"/>
                <a:gd name="T55" fmla="*/ 143 h 179"/>
                <a:gd name="T56" fmla="*/ 84 w 173"/>
                <a:gd name="T57" fmla="*/ 155 h 179"/>
                <a:gd name="T58" fmla="*/ 66 w 173"/>
                <a:gd name="T59" fmla="*/ 155 h 179"/>
                <a:gd name="T60" fmla="*/ 42 w 173"/>
                <a:gd name="T61" fmla="*/ 167 h 179"/>
                <a:gd name="T62" fmla="*/ 30 w 173"/>
                <a:gd name="T63" fmla="*/ 173 h 179"/>
                <a:gd name="T64" fmla="*/ 24 w 173"/>
                <a:gd name="T65" fmla="*/ 173 h 179"/>
                <a:gd name="T66" fmla="*/ 24 w 173"/>
                <a:gd name="T67" fmla="*/ 155 h 179"/>
                <a:gd name="T68" fmla="*/ 18 w 173"/>
                <a:gd name="T69" fmla="*/ 137 h 179"/>
                <a:gd name="T70" fmla="*/ 6 w 173"/>
                <a:gd name="T71" fmla="*/ 119 h 179"/>
                <a:gd name="T72" fmla="*/ 6 w 173"/>
                <a:gd name="T73" fmla="*/ 113 h 179"/>
                <a:gd name="T74" fmla="*/ 12 w 173"/>
                <a:gd name="T75" fmla="*/ 108 h 179"/>
                <a:gd name="T76" fmla="*/ 24 w 173"/>
                <a:gd name="T77" fmla="*/ 102 h 179"/>
                <a:gd name="T78" fmla="*/ 24 w 173"/>
                <a:gd name="T79" fmla="*/ 90 h 17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79"/>
                <a:gd name="T122" fmla="*/ 173 w 173"/>
                <a:gd name="T123" fmla="*/ 179 h 17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79">
                  <a:moveTo>
                    <a:pt x="24" y="84"/>
                  </a:moveTo>
                  <a:lnTo>
                    <a:pt x="24" y="84"/>
                  </a:lnTo>
                  <a:lnTo>
                    <a:pt x="30" y="84"/>
                  </a:lnTo>
                  <a:lnTo>
                    <a:pt x="36" y="84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78" y="78"/>
                  </a:lnTo>
                  <a:lnTo>
                    <a:pt x="84" y="78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102" y="60"/>
                  </a:lnTo>
                  <a:lnTo>
                    <a:pt x="108" y="54"/>
                  </a:lnTo>
                  <a:lnTo>
                    <a:pt x="114" y="42"/>
                  </a:lnTo>
                  <a:lnTo>
                    <a:pt x="120" y="36"/>
                  </a:lnTo>
                  <a:lnTo>
                    <a:pt x="126" y="24"/>
                  </a:lnTo>
                  <a:lnTo>
                    <a:pt x="126" y="18"/>
                  </a:lnTo>
                  <a:lnTo>
                    <a:pt x="132" y="12"/>
                  </a:lnTo>
                  <a:lnTo>
                    <a:pt x="132" y="6"/>
                  </a:lnTo>
                  <a:lnTo>
                    <a:pt x="138" y="6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56" y="6"/>
                  </a:lnTo>
                  <a:lnTo>
                    <a:pt x="150" y="12"/>
                  </a:lnTo>
                  <a:lnTo>
                    <a:pt x="138" y="24"/>
                  </a:lnTo>
                  <a:lnTo>
                    <a:pt x="132" y="36"/>
                  </a:lnTo>
                  <a:lnTo>
                    <a:pt x="132" y="48"/>
                  </a:lnTo>
                  <a:lnTo>
                    <a:pt x="126" y="60"/>
                  </a:lnTo>
                  <a:lnTo>
                    <a:pt x="126" y="66"/>
                  </a:lnTo>
                  <a:lnTo>
                    <a:pt x="126" y="72"/>
                  </a:lnTo>
                  <a:lnTo>
                    <a:pt x="126" y="84"/>
                  </a:lnTo>
                  <a:lnTo>
                    <a:pt x="126" y="90"/>
                  </a:lnTo>
                  <a:lnTo>
                    <a:pt x="126" y="96"/>
                  </a:lnTo>
                  <a:lnTo>
                    <a:pt x="126" y="108"/>
                  </a:lnTo>
                  <a:lnTo>
                    <a:pt x="120" y="108"/>
                  </a:lnTo>
                  <a:lnTo>
                    <a:pt x="114" y="108"/>
                  </a:lnTo>
                  <a:lnTo>
                    <a:pt x="108" y="113"/>
                  </a:lnTo>
                  <a:lnTo>
                    <a:pt x="102" y="119"/>
                  </a:lnTo>
                  <a:lnTo>
                    <a:pt x="96" y="125"/>
                  </a:lnTo>
                  <a:lnTo>
                    <a:pt x="90" y="137"/>
                  </a:lnTo>
                  <a:lnTo>
                    <a:pt x="90" y="143"/>
                  </a:lnTo>
                  <a:lnTo>
                    <a:pt x="90" y="155"/>
                  </a:lnTo>
                  <a:lnTo>
                    <a:pt x="84" y="155"/>
                  </a:lnTo>
                  <a:lnTo>
                    <a:pt x="72" y="155"/>
                  </a:lnTo>
                  <a:lnTo>
                    <a:pt x="66" y="155"/>
                  </a:lnTo>
                  <a:lnTo>
                    <a:pt x="54" y="161"/>
                  </a:lnTo>
                  <a:lnTo>
                    <a:pt x="42" y="167"/>
                  </a:lnTo>
                  <a:lnTo>
                    <a:pt x="36" y="167"/>
                  </a:lnTo>
                  <a:lnTo>
                    <a:pt x="30" y="173"/>
                  </a:lnTo>
                  <a:lnTo>
                    <a:pt x="24" y="179"/>
                  </a:lnTo>
                  <a:lnTo>
                    <a:pt x="24" y="173"/>
                  </a:lnTo>
                  <a:lnTo>
                    <a:pt x="24" y="161"/>
                  </a:lnTo>
                  <a:lnTo>
                    <a:pt x="24" y="155"/>
                  </a:lnTo>
                  <a:lnTo>
                    <a:pt x="18" y="143"/>
                  </a:lnTo>
                  <a:lnTo>
                    <a:pt x="18" y="137"/>
                  </a:lnTo>
                  <a:lnTo>
                    <a:pt x="12" y="125"/>
                  </a:lnTo>
                  <a:lnTo>
                    <a:pt x="6" y="119"/>
                  </a:lnTo>
                  <a:lnTo>
                    <a:pt x="0" y="113"/>
                  </a:lnTo>
                  <a:lnTo>
                    <a:pt x="6" y="113"/>
                  </a:lnTo>
                  <a:lnTo>
                    <a:pt x="12" y="108"/>
                  </a:lnTo>
                  <a:lnTo>
                    <a:pt x="18" y="108"/>
                  </a:lnTo>
                  <a:lnTo>
                    <a:pt x="24" y="102"/>
                  </a:lnTo>
                  <a:lnTo>
                    <a:pt x="24" y="96"/>
                  </a:lnTo>
                  <a:lnTo>
                    <a:pt x="24" y="90"/>
                  </a:lnTo>
                  <a:lnTo>
                    <a:pt x="24" y="84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7" name="Freeform 240"/>
            <p:cNvSpPr>
              <a:spLocks/>
            </p:cNvSpPr>
            <p:nvPr/>
          </p:nvSpPr>
          <p:spPr bwMode="auto">
            <a:xfrm>
              <a:off x="5060" y="2049"/>
              <a:ext cx="107" cy="185"/>
            </a:xfrm>
            <a:custGeom>
              <a:avLst/>
              <a:gdLst>
                <a:gd name="T0" fmla="*/ 65 w 107"/>
                <a:gd name="T1" fmla="*/ 6 h 185"/>
                <a:gd name="T2" fmla="*/ 71 w 107"/>
                <a:gd name="T3" fmla="*/ 12 h 185"/>
                <a:gd name="T4" fmla="*/ 83 w 107"/>
                <a:gd name="T5" fmla="*/ 12 h 185"/>
                <a:gd name="T6" fmla="*/ 83 w 107"/>
                <a:gd name="T7" fmla="*/ 12 h 185"/>
                <a:gd name="T8" fmla="*/ 83 w 107"/>
                <a:gd name="T9" fmla="*/ 18 h 185"/>
                <a:gd name="T10" fmla="*/ 77 w 107"/>
                <a:gd name="T11" fmla="*/ 24 h 185"/>
                <a:gd name="T12" fmla="*/ 71 w 107"/>
                <a:gd name="T13" fmla="*/ 24 h 185"/>
                <a:gd name="T14" fmla="*/ 65 w 107"/>
                <a:gd name="T15" fmla="*/ 24 h 185"/>
                <a:gd name="T16" fmla="*/ 60 w 107"/>
                <a:gd name="T17" fmla="*/ 24 h 185"/>
                <a:gd name="T18" fmla="*/ 60 w 107"/>
                <a:gd name="T19" fmla="*/ 30 h 185"/>
                <a:gd name="T20" fmla="*/ 54 w 107"/>
                <a:gd name="T21" fmla="*/ 30 h 185"/>
                <a:gd name="T22" fmla="*/ 54 w 107"/>
                <a:gd name="T23" fmla="*/ 36 h 185"/>
                <a:gd name="T24" fmla="*/ 54 w 107"/>
                <a:gd name="T25" fmla="*/ 42 h 185"/>
                <a:gd name="T26" fmla="*/ 54 w 107"/>
                <a:gd name="T27" fmla="*/ 42 h 185"/>
                <a:gd name="T28" fmla="*/ 60 w 107"/>
                <a:gd name="T29" fmla="*/ 48 h 185"/>
                <a:gd name="T30" fmla="*/ 60 w 107"/>
                <a:gd name="T31" fmla="*/ 48 h 185"/>
                <a:gd name="T32" fmla="*/ 65 w 107"/>
                <a:gd name="T33" fmla="*/ 48 h 185"/>
                <a:gd name="T34" fmla="*/ 71 w 107"/>
                <a:gd name="T35" fmla="*/ 48 h 185"/>
                <a:gd name="T36" fmla="*/ 77 w 107"/>
                <a:gd name="T37" fmla="*/ 48 h 185"/>
                <a:gd name="T38" fmla="*/ 77 w 107"/>
                <a:gd name="T39" fmla="*/ 42 h 185"/>
                <a:gd name="T40" fmla="*/ 83 w 107"/>
                <a:gd name="T41" fmla="*/ 36 h 185"/>
                <a:gd name="T42" fmla="*/ 89 w 107"/>
                <a:gd name="T43" fmla="*/ 30 h 185"/>
                <a:gd name="T44" fmla="*/ 95 w 107"/>
                <a:gd name="T45" fmla="*/ 30 h 185"/>
                <a:gd name="T46" fmla="*/ 95 w 107"/>
                <a:gd name="T47" fmla="*/ 36 h 185"/>
                <a:gd name="T48" fmla="*/ 95 w 107"/>
                <a:gd name="T49" fmla="*/ 36 h 185"/>
                <a:gd name="T50" fmla="*/ 89 w 107"/>
                <a:gd name="T51" fmla="*/ 48 h 185"/>
                <a:gd name="T52" fmla="*/ 89 w 107"/>
                <a:gd name="T53" fmla="*/ 48 h 185"/>
                <a:gd name="T54" fmla="*/ 83 w 107"/>
                <a:gd name="T55" fmla="*/ 54 h 185"/>
                <a:gd name="T56" fmla="*/ 77 w 107"/>
                <a:gd name="T57" fmla="*/ 60 h 185"/>
                <a:gd name="T58" fmla="*/ 77 w 107"/>
                <a:gd name="T59" fmla="*/ 60 h 185"/>
                <a:gd name="T60" fmla="*/ 83 w 107"/>
                <a:gd name="T61" fmla="*/ 66 h 185"/>
                <a:gd name="T62" fmla="*/ 83 w 107"/>
                <a:gd name="T63" fmla="*/ 72 h 185"/>
                <a:gd name="T64" fmla="*/ 89 w 107"/>
                <a:gd name="T65" fmla="*/ 72 h 185"/>
                <a:gd name="T66" fmla="*/ 95 w 107"/>
                <a:gd name="T67" fmla="*/ 72 h 185"/>
                <a:gd name="T68" fmla="*/ 101 w 107"/>
                <a:gd name="T69" fmla="*/ 72 h 185"/>
                <a:gd name="T70" fmla="*/ 101 w 107"/>
                <a:gd name="T71" fmla="*/ 72 h 185"/>
                <a:gd name="T72" fmla="*/ 107 w 107"/>
                <a:gd name="T73" fmla="*/ 78 h 185"/>
                <a:gd name="T74" fmla="*/ 107 w 107"/>
                <a:gd name="T75" fmla="*/ 96 h 185"/>
                <a:gd name="T76" fmla="*/ 101 w 107"/>
                <a:gd name="T77" fmla="*/ 113 h 185"/>
                <a:gd name="T78" fmla="*/ 89 w 107"/>
                <a:gd name="T79" fmla="*/ 131 h 185"/>
                <a:gd name="T80" fmla="*/ 71 w 107"/>
                <a:gd name="T81" fmla="*/ 149 h 185"/>
                <a:gd name="T82" fmla="*/ 60 w 107"/>
                <a:gd name="T83" fmla="*/ 161 h 185"/>
                <a:gd name="T84" fmla="*/ 42 w 107"/>
                <a:gd name="T85" fmla="*/ 173 h 185"/>
                <a:gd name="T86" fmla="*/ 24 w 107"/>
                <a:gd name="T87" fmla="*/ 179 h 185"/>
                <a:gd name="T88" fmla="*/ 12 w 107"/>
                <a:gd name="T89" fmla="*/ 185 h 185"/>
                <a:gd name="T90" fmla="*/ 12 w 107"/>
                <a:gd name="T91" fmla="*/ 185 h 185"/>
                <a:gd name="T92" fmla="*/ 6 w 107"/>
                <a:gd name="T93" fmla="*/ 185 h 185"/>
                <a:gd name="T94" fmla="*/ 0 w 107"/>
                <a:gd name="T95" fmla="*/ 185 h 185"/>
                <a:gd name="T96" fmla="*/ 6 w 107"/>
                <a:gd name="T97" fmla="*/ 179 h 185"/>
                <a:gd name="T98" fmla="*/ 12 w 107"/>
                <a:gd name="T99" fmla="*/ 173 h 185"/>
                <a:gd name="T100" fmla="*/ 18 w 107"/>
                <a:gd name="T101" fmla="*/ 161 h 185"/>
                <a:gd name="T102" fmla="*/ 24 w 107"/>
                <a:gd name="T103" fmla="*/ 149 h 185"/>
                <a:gd name="T104" fmla="*/ 24 w 107"/>
                <a:gd name="T105" fmla="*/ 137 h 185"/>
                <a:gd name="T106" fmla="*/ 24 w 107"/>
                <a:gd name="T107" fmla="*/ 119 h 185"/>
                <a:gd name="T108" fmla="*/ 18 w 107"/>
                <a:gd name="T109" fmla="*/ 96 h 185"/>
                <a:gd name="T110" fmla="*/ 18 w 107"/>
                <a:gd name="T111" fmla="*/ 84 h 185"/>
                <a:gd name="T112" fmla="*/ 18 w 107"/>
                <a:gd name="T113" fmla="*/ 66 h 185"/>
                <a:gd name="T114" fmla="*/ 24 w 107"/>
                <a:gd name="T115" fmla="*/ 48 h 185"/>
                <a:gd name="T116" fmla="*/ 30 w 107"/>
                <a:gd name="T117" fmla="*/ 24 h 185"/>
                <a:gd name="T118" fmla="*/ 48 w 107"/>
                <a:gd name="T119" fmla="*/ 6 h 18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7"/>
                <a:gd name="T181" fmla="*/ 0 h 185"/>
                <a:gd name="T182" fmla="*/ 107 w 107"/>
                <a:gd name="T183" fmla="*/ 185 h 18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7" h="185">
                  <a:moveTo>
                    <a:pt x="65" y="0"/>
                  </a:moveTo>
                  <a:lnTo>
                    <a:pt x="65" y="6"/>
                  </a:lnTo>
                  <a:lnTo>
                    <a:pt x="71" y="12"/>
                  </a:lnTo>
                  <a:lnTo>
                    <a:pt x="77" y="12"/>
                  </a:lnTo>
                  <a:lnTo>
                    <a:pt x="83" y="12"/>
                  </a:lnTo>
                  <a:lnTo>
                    <a:pt x="89" y="18"/>
                  </a:lnTo>
                  <a:lnTo>
                    <a:pt x="83" y="18"/>
                  </a:lnTo>
                  <a:lnTo>
                    <a:pt x="83" y="24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54" y="30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5" y="48"/>
                  </a:lnTo>
                  <a:lnTo>
                    <a:pt x="71" y="48"/>
                  </a:lnTo>
                  <a:lnTo>
                    <a:pt x="77" y="48"/>
                  </a:lnTo>
                  <a:lnTo>
                    <a:pt x="77" y="42"/>
                  </a:lnTo>
                  <a:lnTo>
                    <a:pt x="77" y="36"/>
                  </a:lnTo>
                  <a:lnTo>
                    <a:pt x="83" y="36"/>
                  </a:lnTo>
                  <a:lnTo>
                    <a:pt x="83" y="30"/>
                  </a:lnTo>
                  <a:lnTo>
                    <a:pt x="89" y="30"/>
                  </a:lnTo>
                  <a:lnTo>
                    <a:pt x="95" y="30"/>
                  </a:lnTo>
                  <a:lnTo>
                    <a:pt x="95" y="36"/>
                  </a:lnTo>
                  <a:lnTo>
                    <a:pt x="95" y="42"/>
                  </a:lnTo>
                  <a:lnTo>
                    <a:pt x="89" y="48"/>
                  </a:lnTo>
                  <a:lnTo>
                    <a:pt x="83" y="54"/>
                  </a:lnTo>
                  <a:lnTo>
                    <a:pt x="77" y="60"/>
                  </a:lnTo>
                  <a:lnTo>
                    <a:pt x="77" y="66"/>
                  </a:lnTo>
                  <a:lnTo>
                    <a:pt x="83" y="66"/>
                  </a:lnTo>
                  <a:lnTo>
                    <a:pt x="83" y="72"/>
                  </a:lnTo>
                  <a:lnTo>
                    <a:pt x="89" y="72"/>
                  </a:lnTo>
                  <a:lnTo>
                    <a:pt x="95" y="72"/>
                  </a:lnTo>
                  <a:lnTo>
                    <a:pt x="101" y="72"/>
                  </a:lnTo>
                  <a:lnTo>
                    <a:pt x="107" y="72"/>
                  </a:lnTo>
                  <a:lnTo>
                    <a:pt x="107" y="78"/>
                  </a:lnTo>
                  <a:lnTo>
                    <a:pt x="107" y="90"/>
                  </a:lnTo>
                  <a:lnTo>
                    <a:pt x="107" y="96"/>
                  </a:lnTo>
                  <a:lnTo>
                    <a:pt x="107" y="108"/>
                  </a:lnTo>
                  <a:lnTo>
                    <a:pt x="101" y="113"/>
                  </a:lnTo>
                  <a:lnTo>
                    <a:pt x="95" y="125"/>
                  </a:lnTo>
                  <a:lnTo>
                    <a:pt x="89" y="131"/>
                  </a:lnTo>
                  <a:lnTo>
                    <a:pt x="83" y="137"/>
                  </a:lnTo>
                  <a:lnTo>
                    <a:pt x="71" y="149"/>
                  </a:lnTo>
                  <a:lnTo>
                    <a:pt x="65" y="155"/>
                  </a:lnTo>
                  <a:lnTo>
                    <a:pt x="60" y="161"/>
                  </a:lnTo>
                  <a:lnTo>
                    <a:pt x="48" y="167"/>
                  </a:lnTo>
                  <a:lnTo>
                    <a:pt x="42" y="173"/>
                  </a:lnTo>
                  <a:lnTo>
                    <a:pt x="30" y="179"/>
                  </a:lnTo>
                  <a:lnTo>
                    <a:pt x="24" y="179"/>
                  </a:lnTo>
                  <a:lnTo>
                    <a:pt x="18" y="179"/>
                  </a:lnTo>
                  <a:lnTo>
                    <a:pt x="12" y="185"/>
                  </a:lnTo>
                  <a:lnTo>
                    <a:pt x="6" y="185"/>
                  </a:lnTo>
                  <a:lnTo>
                    <a:pt x="0" y="185"/>
                  </a:lnTo>
                  <a:lnTo>
                    <a:pt x="6" y="185"/>
                  </a:lnTo>
                  <a:lnTo>
                    <a:pt x="6" y="179"/>
                  </a:lnTo>
                  <a:lnTo>
                    <a:pt x="12" y="173"/>
                  </a:lnTo>
                  <a:lnTo>
                    <a:pt x="18" y="167"/>
                  </a:lnTo>
                  <a:lnTo>
                    <a:pt x="18" y="161"/>
                  </a:lnTo>
                  <a:lnTo>
                    <a:pt x="24" y="155"/>
                  </a:lnTo>
                  <a:lnTo>
                    <a:pt x="24" y="149"/>
                  </a:lnTo>
                  <a:lnTo>
                    <a:pt x="24" y="143"/>
                  </a:lnTo>
                  <a:lnTo>
                    <a:pt x="24" y="137"/>
                  </a:lnTo>
                  <a:lnTo>
                    <a:pt x="24" y="125"/>
                  </a:lnTo>
                  <a:lnTo>
                    <a:pt x="24" y="119"/>
                  </a:lnTo>
                  <a:lnTo>
                    <a:pt x="18" y="108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8" y="84"/>
                  </a:lnTo>
                  <a:lnTo>
                    <a:pt x="18" y="72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42" y="12"/>
                  </a:lnTo>
                  <a:lnTo>
                    <a:pt x="48" y="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8" name="Freeform 241"/>
            <p:cNvSpPr>
              <a:spLocks/>
            </p:cNvSpPr>
            <p:nvPr/>
          </p:nvSpPr>
          <p:spPr bwMode="auto">
            <a:xfrm>
              <a:off x="4857" y="1828"/>
              <a:ext cx="477" cy="305"/>
            </a:xfrm>
            <a:custGeom>
              <a:avLst/>
              <a:gdLst>
                <a:gd name="T0" fmla="*/ 257 w 477"/>
                <a:gd name="T1" fmla="*/ 83 h 305"/>
                <a:gd name="T2" fmla="*/ 280 w 477"/>
                <a:gd name="T3" fmla="*/ 36 h 305"/>
                <a:gd name="T4" fmla="*/ 298 w 477"/>
                <a:gd name="T5" fmla="*/ 12 h 305"/>
                <a:gd name="T6" fmla="*/ 310 w 477"/>
                <a:gd name="T7" fmla="*/ 18 h 305"/>
                <a:gd name="T8" fmla="*/ 328 w 477"/>
                <a:gd name="T9" fmla="*/ 53 h 305"/>
                <a:gd name="T10" fmla="*/ 352 w 477"/>
                <a:gd name="T11" fmla="*/ 101 h 305"/>
                <a:gd name="T12" fmla="*/ 340 w 477"/>
                <a:gd name="T13" fmla="*/ 155 h 305"/>
                <a:gd name="T14" fmla="*/ 316 w 477"/>
                <a:gd name="T15" fmla="*/ 185 h 305"/>
                <a:gd name="T16" fmla="*/ 304 w 477"/>
                <a:gd name="T17" fmla="*/ 209 h 305"/>
                <a:gd name="T18" fmla="*/ 322 w 477"/>
                <a:gd name="T19" fmla="*/ 191 h 305"/>
                <a:gd name="T20" fmla="*/ 352 w 477"/>
                <a:gd name="T21" fmla="*/ 155 h 305"/>
                <a:gd name="T22" fmla="*/ 406 w 477"/>
                <a:gd name="T23" fmla="*/ 137 h 305"/>
                <a:gd name="T24" fmla="*/ 424 w 477"/>
                <a:gd name="T25" fmla="*/ 143 h 305"/>
                <a:gd name="T26" fmla="*/ 454 w 477"/>
                <a:gd name="T27" fmla="*/ 155 h 305"/>
                <a:gd name="T28" fmla="*/ 466 w 477"/>
                <a:gd name="T29" fmla="*/ 173 h 305"/>
                <a:gd name="T30" fmla="*/ 436 w 477"/>
                <a:gd name="T31" fmla="*/ 185 h 305"/>
                <a:gd name="T32" fmla="*/ 400 w 477"/>
                <a:gd name="T33" fmla="*/ 221 h 305"/>
                <a:gd name="T34" fmla="*/ 352 w 477"/>
                <a:gd name="T35" fmla="*/ 227 h 305"/>
                <a:gd name="T36" fmla="*/ 334 w 477"/>
                <a:gd name="T37" fmla="*/ 227 h 305"/>
                <a:gd name="T38" fmla="*/ 328 w 477"/>
                <a:gd name="T39" fmla="*/ 227 h 305"/>
                <a:gd name="T40" fmla="*/ 334 w 477"/>
                <a:gd name="T41" fmla="*/ 209 h 305"/>
                <a:gd name="T42" fmla="*/ 334 w 477"/>
                <a:gd name="T43" fmla="*/ 203 h 305"/>
                <a:gd name="T44" fmla="*/ 322 w 477"/>
                <a:gd name="T45" fmla="*/ 203 h 305"/>
                <a:gd name="T46" fmla="*/ 310 w 477"/>
                <a:gd name="T47" fmla="*/ 221 h 305"/>
                <a:gd name="T48" fmla="*/ 310 w 477"/>
                <a:gd name="T49" fmla="*/ 227 h 305"/>
                <a:gd name="T50" fmla="*/ 310 w 477"/>
                <a:gd name="T51" fmla="*/ 215 h 305"/>
                <a:gd name="T52" fmla="*/ 286 w 477"/>
                <a:gd name="T53" fmla="*/ 209 h 305"/>
                <a:gd name="T54" fmla="*/ 268 w 477"/>
                <a:gd name="T55" fmla="*/ 215 h 305"/>
                <a:gd name="T56" fmla="*/ 257 w 477"/>
                <a:gd name="T57" fmla="*/ 221 h 305"/>
                <a:gd name="T58" fmla="*/ 233 w 477"/>
                <a:gd name="T59" fmla="*/ 227 h 305"/>
                <a:gd name="T60" fmla="*/ 221 w 477"/>
                <a:gd name="T61" fmla="*/ 245 h 305"/>
                <a:gd name="T62" fmla="*/ 191 w 477"/>
                <a:gd name="T63" fmla="*/ 287 h 305"/>
                <a:gd name="T64" fmla="*/ 155 w 477"/>
                <a:gd name="T65" fmla="*/ 305 h 305"/>
                <a:gd name="T66" fmla="*/ 125 w 477"/>
                <a:gd name="T67" fmla="*/ 305 h 305"/>
                <a:gd name="T68" fmla="*/ 107 w 477"/>
                <a:gd name="T69" fmla="*/ 305 h 305"/>
                <a:gd name="T70" fmla="*/ 71 w 477"/>
                <a:gd name="T71" fmla="*/ 293 h 305"/>
                <a:gd name="T72" fmla="*/ 36 w 477"/>
                <a:gd name="T73" fmla="*/ 275 h 305"/>
                <a:gd name="T74" fmla="*/ 0 w 477"/>
                <a:gd name="T75" fmla="*/ 269 h 305"/>
                <a:gd name="T76" fmla="*/ 24 w 477"/>
                <a:gd name="T77" fmla="*/ 245 h 305"/>
                <a:gd name="T78" fmla="*/ 83 w 477"/>
                <a:gd name="T79" fmla="*/ 191 h 305"/>
                <a:gd name="T80" fmla="*/ 125 w 477"/>
                <a:gd name="T81" fmla="*/ 179 h 305"/>
                <a:gd name="T82" fmla="*/ 173 w 477"/>
                <a:gd name="T83" fmla="*/ 179 h 305"/>
                <a:gd name="T84" fmla="*/ 215 w 477"/>
                <a:gd name="T85" fmla="*/ 197 h 305"/>
                <a:gd name="T86" fmla="*/ 233 w 477"/>
                <a:gd name="T87" fmla="*/ 209 h 305"/>
                <a:gd name="T88" fmla="*/ 251 w 477"/>
                <a:gd name="T89" fmla="*/ 215 h 305"/>
                <a:gd name="T90" fmla="*/ 268 w 477"/>
                <a:gd name="T91" fmla="*/ 209 h 305"/>
                <a:gd name="T92" fmla="*/ 263 w 477"/>
                <a:gd name="T93" fmla="*/ 203 h 305"/>
                <a:gd name="T94" fmla="*/ 239 w 477"/>
                <a:gd name="T95" fmla="*/ 203 h 305"/>
                <a:gd name="T96" fmla="*/ 215 w 477"/>
                <a:gd name="T97" fmla="*/ 197 h 305"/>
                <a:gd name="T98" fmla="*/ 167 w 477"/>
                <a:gd name="T99" fmla="*/ 173 h 305"/>
                <a:gd name="T100" fmla="*/ 137 w 477"/>
                <a:gd name="T101" fmla="*/ 113 h 305"/>
                <a:gd name="T102" fmla="*/ 137 w 477"/>
                <a:gd name="T103" fmla="*/ 59 h 305"/>
                <a:gd name="T104" fmla="*/ 173 w 477"/>
                <a:gd name="T105" fmla="*/ 77 h 305"/>
                <a:gd name="T106" fmla="*/ 221 w 477"/>
                <a:gd name="T107" fmla="*/ 95 h 305"/>
                <a:gd name="T108" fmla="*/ 251 w 477"/>
                <a:gd name="T109" fmla="*/ 113 h 305"/>
                <a:gd name="T110" fmla="*/ 268 w 477"/>
                <a:gd name="T111" fmla="*/ 161 h 305"/>
                <a:gd name="T112" fmla="*/ 274 w 477"/>
                <a:gd name="T113" fmla="*/ 197 h 305"/>
                <a:gd name="T114" fmla="*/ 292 w 477"/>
                <a:gd name="T115" fmla="*/ 209 h 305"/>
                <a:gd name="T116" fmla="*/ 298 w 477"/>
                <a:gd name="T117" fmla="*/ 203 h 305"/>
                <a:gd name="T118" fmla="*/ 286 w 477"/>
                <a:gd name="T119" fmla="*/ 179 h 305"/>
                <a:gd name="T120" fmla="*/ 257 w 477"/>
                <a:gd name="T121" fmla="*/ 125 h 30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77"/>
                <a:gd name="T184" fmla="*/ 0 h 305"/>
                <a:gd name="T185" fmla="*/ 477 w 477"/>
                <a:gd name="T186" fmla="*/ 305 h 30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77" h="305">
                  <a:moveTo>
                    <a:pt x="257" y="125"/>
                  </a:moveTo>
                  <a:lnTo>
                    <a:pt x="257" y="113"/>
                  </a:lnTo>
                  <a:lnTo>
                    <a:pt x="257" y="101"/>
                  </a:lnTo>
                  <a:lnTo>
                    <a:pt x="257" y="95"/>
                  </a:lnTo>
                  <a:lnTo>
                    <a:pt x="257" y="83"/>
                  </a:lnTo>
                  <a:lnTo>
                    <a:pt x="263" y="71"/>
                  </a:lnTo>
                  <a:lnTo>
                    <a:pt x="263" y="59"/>
                  </a:lnTo>
                  <a:lnTo>
                    <a:pt x="268" y="53"/>
                  </a:lnTo>
                  <a:lnTo>
                    <a:pt x="274" y="42"/>
                  </a:lnTo>
                  <a:lnTo>
                    <a:pt x="280" y="36"/>
                  </a:lnTo>
                  <a:lnTo>
                    <a:pt x="286" y="30"/>
                  </a:lnTo>
                  <a:lnTo>
                    <a:pt x="292" y="24"/>
                  </a:lnTo>
                  <a:lnTo>
                    <a:pt x="292" y="18"/>
                  </a:lnTo>
                  <a:lnTo>
                    <a:pt x="298" y="12"/>
                  </a:lnTo>
                  <a:lnTo>
                    <a:pt x="298" y="6"/>
                  </a:lnTo>
                  <a:lnTo>
                    <a:pt x="304" y="0"/>
                  </a:lnTo>
                  <a:lnTo>
                    <a:pt x="304" y="6"/>
                  </a:lnTo>
                  <a:lnTo>
                    <a:pt x="304" y="12"/>
                  </a:lnTo>
                  <a:lnTo>
                    <a:pt x="310" y="18"/>
                  </a:lnTo>
                  <a:lnTo>
                    <a:pt x="310" y="24"/>
                  </a:lnTo>
                  <a:lnTo>
                    <a:pt x="316" y="36"/>
                  </a:lnTo>
                  <a:lnTo>
                    <a:pt x="322" y="42"/>
                  </a:lnTo>
                  <a:lnTo>
                    <a:pt x="328" y="47"/>
                  </a:lnTo>
                  <a:lnTo>
                    <a:pt x="328" y="53"/>
                  </a:lnTo>
                  <a:lnTo>
                    <a:pt x="334" y="59"/>
                  </a:lnTo>
                  <a:lnTo>
                    <a:pt x="340" y="65"/>
                  </a:lnTo>
                  <a:lnTo>
                    <a:pt x="346" y="71"/>
                  </a:lnTo>
                  <a:lnTo>
                    <a:pt x="346" y="77"/>
                  </a:lnTo>
                  <a:lnTo>
                    <a:pt x="352" y="101"/>
                  </a:lnTo>
                  <a:lnTo>
                    <a:pt x="352" y="113"/>
                  </a:lnTo>
                  <a:lnTo>
                    <a:pt x="352" y="131"/>
                  </a:lnTo>
                  <a:lnTo>
                    <a:pt x="346" y="143"/>
                  </a:lnTo>
                  <a:lnTo>
                    <a:pt x="340" y="149"/>
                  </a:lnTo>
                  <a:lnTo>
                    <a:pt x="340" y="155"/>
                  </a:lnTo>
                  <a:lnTo>
                    <a:pt x="334" y="161"/>
                  </a:lnTo>
                  <a:lnTo>
                    <a:pt x="328" y="167"/>
                  </a:lnTo>
                  <a:lnTo>
                    <a:pt x="322" y="173"/>
                  </a:lnTo>
                  <a:lnTo>
                    <a:pt x="316" y="179"/>
                  </a:lnTo>
                  <a:lnTo>
                    <a:pt x="316" y="185"/>
                  </a:lnTo>
                  <a:lnTo>
                    <a:pt x="310" y="197"/>
                  </a:lnTo>
                  <a:lnTo>
                    <a:pt x="304" y="197"/>
                  </a:lnTo>
                  <a:lnTo>
                    <a:pt x="304" y="203"/>
                  </a:lnTo>
                  <a:lnTo>
                    <a:pt x="304" y="209"/>
                  </a:lnTo>
                  <a:lnTo>
                    <a:pt x="310" y="209"/>
                  </a:lnTo>
                  <a:lnTo>
                    <a:pt x="316" y="203"/>
                  </a:lnTo>
                  <a:lnTo>
                    <a:pt x="316" y="197"/>
                  </a:lnTo>
                  <a:lnTo>
                    <a:pt x="322" y="191"/>
                  </a:lnTo>
                  <a:lnTo>
                    <a:pt x="322" y="179"/>
                  </a:lnTo>
                  <a:lnTo>
                    <a:pt x="328" y="179"/>
                  </a:lnTo>
                  <a:lnTo>
                    <a:pt x="328" y="173"/>
                  </a:lnTo>
                  <a:lnTo>
                    <a:pt x="340" y="161"/>
                  </a:lnTo>
                  <a:lnTo>
                    <a:pt x="352" y="155"/>
                  </a:lnTo>
                  <a:lnTo>
                    <a:pt x="358" y="143"/>
                  </a:lnTo>
                  <a:lnTo>
                    <a:pt x="370" y="143"/>
                  </a:lnTo>
                  <a:lnTo>
                    <a:pt x="382" y="137"/>
                  </a:lnTo>
                  <a:lnTo>
                    <a:pt x="394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37"/>
                  </a:lnTo>
                  <a:lnTo>
                    <a:pt x="424" y="137"/>
                  </a:lnTo>
                  <a:lnTo>
                    <a:pt x="424" y="143"/>
                  </a:lnTo>
                  <a:lnTo>
                    <a:pt x="430" y="143"/>
                  </a:lnTo>
                  <a:lnTo>
                    <a:pt x="436" y="149"/>
                  </a:lnTo>
                  <a:lnTo>
                    <a:pt x="442" y="149"/>
                  </a:lnTo>
                  <a:lnTo>
                    <a:pt x="448" y="155"/>
                  </a:lnTo>
                  <a:lnTo>
                    <a:pt x="454" y="155"/>
                  </a:lnTo>
                  <a:lnTo>
                    <a:pt x="460" y="161"/>
                  </a:lnTo>
                  <a:lnTo>
                    <a:pt x="466" y="167"/>
                  </a:lnTo>
                  <a:lnTo>
                    <a:pt x="477" y="167"/>
                  </a:lnTo>
                  <a:lnTo>
                    <a:pt x="472" y="173"/>
                  </a:lnTo>
                  <a:lnTo>
                    <a:pt x="466" y="173"/>
                  </a:lnTo>
                  <a:lnTo>
                    <a:pt x="460" y="173"/>
                  </a:lnTo>
                  <a:lnTo>
                    <a:pt x="454" y="173"/>
                  </a:lnTo>
                  <a:lnTo>
                    <a:pt x="448" y="179"/>
                  </a:lnTo>
                  <a:lnTo>
                    <a:pt x="442" y="179"/>
                  </a:lnTo>
                  <a:lnTo>
                    <a:pt x="436" y="185"/>
                  </a:lnTo>
                  <a:lnTo>
                    <a:pt x="430" y="191"/>
                  </a:lnTo>
                  <a:lnTo>
                    <a:pt x="424" y="197"/>
                  </a:lnTo>
                  <a:lnTo>
                    <a:pt x="418" y="203"/>
                  </a:lnTo>
                  <a:lnTo>
                    <a:pt x="406" y="215"/>
                  </a:lnTo>
                  <a:lnTo>
                    <a:pt x="400" y="221"/>
                  </a:lnTo>
                  <a:lnTo>
                    <a:pt x="388" y="227"/>
                  </a:lnTo>
                  <a:lnTo>
                    <a:pt x="376" y="233"/>
                  </a:lnTo>
                  <a:lnTo>
                    <a:pt x="364" y="233"/>
                  </a:lnTo>
                  <a:lnTo>
                    <a:pt x="352" y="227"/>
                  </a:lnTo>
                  <a:lnTo>
                    <a:pt x="346" y="227"/>
                  </a:lnTo>
                  <a:lnTo>
                    <a:pt x="340" y="227"/>
                  </a:lnTo>
                  <a:lnTo>
                    <a:pt x="334" y="227"/>
                  </a:lnTo>
                  <a:lnTo>
                    <a:pt x="328" y="227"/>
                  </a:lnTo>
                  <a:lnTo>
                    <a:pt x="322" y="227"/>
                  </a:lnTo>
                  <a:lnTo>
                    <a:pt x="328" y="227"/>
                  </a:lnTo>
                  <a:lnTo>
                    <a:pt x="334" y="221"/>
                  </a:lnTo>
                  <a:lnTo>
                    <a:pt x="334" y="215"/>
                  </a:lnTo>
                  <a:lnTo>
                    <a:pt x="334" y="209"/>
                  </a:lnTo>
                  <a:lnTo>
                    <a:pt x="334" y="203"/>
                  </a:lnTo>
                  <a:lnTo>
                    <a:pt x="328" y="203"/>
                  </a:lnTo>
                  <a:lnTo>
                    <a:pt x="322" y="203"/>
                  </a:lnTo>
                  <a:lnTo>
                    <a:pt x="316" y="203"/>
                  </a:lnTo>
                  <a:lnTo>
                    <a:pt x="316" y="209"/>
                  </a:lnTo>
                  <a:lnTo>
                    <a:pt x="310" y="215"/>
                  </a:lnTo>
                  <a:lnTo>
                    <a:pt x="310" y="221"/>
                  </a:lnTo>
                  <a:lnTo>
                    <a:pt x="316" y="221"/>
                  </a:lnTo>
                  <a:lnTo>
                    <a:pt x="316" y="227"/>
                  </a:lnTo>
                  <a:lnTo>
                    <a:pt x="310" y="227"/>
                  </a:lnTo>
                  <a:lnTo>
                    <a:pt x="310" y="221"/>
                  </a:lnTo>
                  <a:lnTo>
                    <a:pt x="310" y="215"/>
                  </a:lnTo>
                  <a:lnTo>
                    <a:pt x="304" y="215"/>
                  </a:lnTo>
                  <a:lnTo>
                    <a:pt x="292" y="215"/>
                  </a:lnTo>
                  <a:lnTo>
                    <a:pt x="286" y="209"/>
                  </a:lnTo>
                  <a:lnTo>
                    <a:pt x="280" y="209"/>
                  </a:lnTo>
                  <a:lnTo>
                    <a:pt x="274" y="209"/>
                  </a:lnTo>
                  <a:lnTo>
                    <a:pt x="268" y="215"/>
                  </a:lnTo>
                  <a:lnTo>
                    <a:pt x="268" y="221"/>
                  </a:lnTo>
                  <a:lnTo>
                    <a:pt x="263" y="221"/>
                  </a:lnTo>
                  <a:lnTo>
                    <a:pt x="257" y="221"/>
                  </a:lnTo>
                  <a:lnTo>
                    <a:pt x="251" y="221"/>
                  </a:lnTo>
                  <a:lnTo>
                    <a:pt x="245" y="221"/>
                  </a:lnTo>
                  <a:lnTo>
                    <a:pt x="239" y="221"/>
                  </a:lnTo>
                  <a:lnTo>
                    <a:pt x="233" y="227"/>
                  </a:lnTo>
                  <a:lnTo>
                    <a:pt x="227" y="227"/>
                  </a:lnTo>
                  <a:lnTo>
                    <a:pt x="227" y="233"/>
                  </a:lnTo>
                  <a:lnTo>
                    <a:pt x="221" y="239"/>
                  </a:lnTo>
                  <a:lnTo>
                    <a:pt x="221" y="245"/>
                  </a:lnTo>
                  <a:lnTo>
                    <a:pt x="215" y="257"/>
                  </a:lnTo>
                  <a:lnTo>
                    <a:pt x="209" y="263"/>
                  </a:lnTo>
                  <a:lnTo>
                    <a:pt x="203" y="275"/>
                  </a:lnTo>
                  <a:lnTo>
                    <a:pt x="197" y="281"/>
                  </a:lnTo>
                  <a:lnTo>
                    <a:pt x="191" y="287"/>
                  </a:lnTo>
                  <a:lnTo>
                    <a:pt x="185" y="293"/>
                  </a:lnTo>
                  <a:lnTo>
                    <a:pt x="179" y="299"/>
                  </a:lnTo>
                  <a:lnTo>
                    <a:pt x="173" y="299"/>
                  </a:lnTo>
                  <a:lnTo>
                    <a:pt x="161" y="305"/>
                  </a:lnTo>
                  <a:lnTo>
                    <a:pt x="155" y="305"/>
                  </a:lnTo>
                  <a:lnTo>
                    <a:pt x="149" y="305"/>
                  </a:lnTo>
                  <a:lnTo>
                    <a:pt x="143" y="305"/>
                  </a:lnTo>
                  <a:lnTo>
                    <a:pt x="137" y="305"/>
                  </a:lnTo>
                  <a:lnTo>
                    <a:pt x="131" y="305"/>
                  </a:lnTo>
                  <a:lnTo>
                    <a:pt x="125" y="305"/>
                  </a:lnTo>
                  <a:lnTo>
                    <a:pt x="119" y="305"/>
                  </a:lnTo>
                  <a:lnTo>
                    <a:pt x="113" y="305"/>
                  </a:lnTo>
                  <a:lnTo>
                    <a:pt x="107" y="305"/>
                  </a:lnTo>
                  <a:lnTo>
                    <a:pt x="101" y="305"/>
                  </a:lnTo>
                  <a:lnTo>
                    <a:pt x="95" y="299"/>
                  </a:lnTo>
                  <a:lnTo>
                    <a:pt x="83" y="299"/>
                  </a:lnTo>
                  <a:lnTo>
                    <a:pt x="77" y="293"/>
                  </a:lnTo>
                  <a:lnTo>
                    <a:pt x="71" y="293"/>
                  </a:lnTo>
                  <a:lnTo>
                    <a:pt x="65" y="287"/>
                  </a:lnTo>
                  <a:lnTo>
                    <a:pt x="59" y="281"/>
                  </a:lnTo>
                  <a:lnTo>
                    <a:pt x="54" y="281"/>
                  </a:lnTo>
                  <a:lnTo>
                    <a:pt x="42" y="275"/>
                  </a:lnTo>
                  <a:lnTo>
                    <a:pt x="36" y="275"/>
                  </a:lnTo>
                  <a:lnTo>
                    <a:pt x="30" y="275"/>
                  </a:lnTo>
                  <a:lnTo>
                    <a:pt x="18" y="269"/>
                  </a:lnTo>
                  <a:lnTo>
                    <a:pt x="12" y="269"/>
                  </a:lnTo>
                  <a:lnTo>
                    <a:pt x="6" y="269"/>
                  </a:lnTo>
                  <a:lnTo>
                    <a:pt x="0" y="269"/>
                  </a:lnTo>
                  <a:lnTo>
                    <a:pt x="6" y="263"/>
                  </a:lnTo>
                  <a:lnTo>
                    <a:pt x="12" y="251"/>
                  </a:lnTo>
                  <a:lnTo>
                    <a:pt x="24" y="245"/>
                  </a:lnTo>
                  <a:lnTo>
                    <a:pt x="36" y="233"/>
                  </a:lnTo>
                  <a:lnTo>
                    <a:pt x="48" y="221"/>
                  </a:lnTo>
                  <a:lnTo>
                    <a:pt x="59" y="209"/>
                  </a:lnTo>
                  <a:lnTo>
                    <a:pt x="71" y="197"/>
                  </a:lnTo>
                  <a:lnTo>
                    <a:pt x="83" y="191"/>
                  </a:lnTo>
                  <a:lnTo>
                    <a:pt x="95" y="185"/>
                  </a:lnTo>
                  <a:lnTo>
                    <a:pt x="101" y="185"/>
                  </a:lnTo>
                  <a:lnTo>
                    <a:pt x="107" y="185"/>
                  </a:lnTo>
                  <a:lnTo>
                    <a:pt x="119" y="185"/>
                  </a:lnTo>
                  <a:lnTo>
                    <a:pt x="125" y="179"/>
                  </a:lnTo>
                  <a:lnTo>
                    <a:pt x="137" y="179"/>
                  </a:lnTo>
                  <a:lnTo>
                    <a:pt x="149" y="179"/>
                  </a:lnTo>
                  <a:lnTo>
                    <a:pt x="155" y="179"/>
                  </a:lnTo>
                  <a:lnTo>
                    <a:pt x="167" y="179"/>
                  </a:lnTo>
                  <a:lnTo>
                    <a:pt x="173" y="179"/>
                  </a:lnTo>
                  <a:lnTo>
                    <a:pt x="185" y="179"/>
                  </a:lnTo>
                  <a:lnTo>
                    <a:pt x="191" y="185"/>
                  </a:lnTo>
                  <a:lnTo>
                    <a:pt x="203" y="191"/>
                  </a:lnTo>
                  <a:lnTo>
                    <a:pt x="209" y="191"/>
                  </a:lnTo>
                  <a:lnTo>
                    <a:pt x="215" y="197"/>
                  </a:lnTo>
                  <a:lnTo>
                    <a:pt x="221" y="197"/>
                  </a:lnTo>
                  <a:lnTo>
                    <a:pt x="227" y="203"/>
                  </a:lnTo>
                  <a:lnTo>
                    <a:pt x="233" y="209"/>
                  </a:lnTo>
                  <a:lnTo>
                    <a:pt x="239" y="215"/>
                  </a:lnTo>
                  <a:lnTo>
                    <a:pt x="245" y="215"/>
                  </a:lnTo>
                  <a:lnTo>
                    <a:pt x="251" y="215"/>
                  </a:lnTo>
                  <a:lnTo>
                    <a:pt x="257" y="215"/>
                  </a:lnTo>
                  <a:lnTo>
                    <a:pt x="263" y="215"/>
                  </a:lnTo>
                  <a:lnTo>
                    <a:pt x="263" y="209"/>
                  </a:lnTo>
                  <a:lnTo>
                    <a:pt x="268" y="209"/>
                  </a:lnTo>
                  <a:lnTo>
                    <a:pt x="268" y="203"/>
                  </a:lnTo>
                  <a:lnTo>
                    <a:pt x="263" y="203"/>
                  </a:lnTo>
                  <a:lnTo>
                    <a:pt x="257" y="203"/>
                  </a:lnTo>
                  <a:lnTo>
                    <a:pt x="251" y="203"/>
                  </a:lnTo>
                  <a:lnTo>
                    <a:pt x="245" y="203"/>
                  </a:lnTo>
                  <a:lnTo>
                    <a:pt x="239" y="203"/>
                  </a:lnTo>
                  <a:lnTo>
                    <a:pt x="233" y="203"/>
                  </a:lnTo>
                  <a:lnTo>
                    <a:pt x="227" y="203"/>
                  </a:lnTo>
                  <a:lnTo>
                    <a:pt x="221" y="203"/>
                  </a:lnTo>
                  <a:lnTo>
                    <a:pt x="215" y="197"/>
                  </a:lnTo>
                  <a:lnTo>
                    <a:pt x="209" y="197"/>
                  </a:lnTo>
                  <a:lnTo>
                    <a:pt x="197" y="191"/>
                  </a:lnTo>
                  <a:lnTo>
                    <a:pt x="191" y="185"/>
                  </a:lnTo>
                  <a:lnTo>
                    <a:pt x="179" y="179"/>
                  </a:lnTo>
                  <a:lnTo>
                    <a:pt x="167" y="173"/>
                  </a:lnTo>
                  <a:lnTo>
                    <a:pt x="161" y="161"/>
                  </a:lnTo>
                  <a:lnTo>
                    <a:pt x="155" y="155"/>
                  </a:lnTo>
                  <a:lnTo>
                    <a:pt x="149" y="143"/>
                  </a:lnTo>
                  <a:lnTo>
                    <a:pt x="143" y="125"/>
                  </a:lnTo>
                  <a:lnTo>
                    <a:pt x="137" y="113"/>
                  </a:lnTo>
                  <a:lnTo>
                    <a:pt x="137" y="101"/>
                  </a:lnTo>
                  <a:lnTo>
                    <a:pt x="137" y="89"/>
                  </a:lnTo>
                  <a:lnTo>
                    <a:pt x="137" y="77"/>
                  </a:lnTo>
                  <a:lnTo>
                    <a:pt x="137" y="71"/>
                  </a:lnTo>
                  <a:lnTo>
                    <a:pt x="137" y="59"/>
                  </a:lnTo>
                  <a:lnTo>
                    <a:pt x="143" y="53"/>
                  </a:lnTo>
                  <a:lnTo>
                    <a:pt x="143" y="59"/>
                  </a:lnTo>
                  <a:lnTo>
                    <a:pt x="155" y="65"/>
                  </a:lnTo>
                  <a:lnTo>
                    <a:pt x="161" y="71"/>
                  </a:lnTo>
                  <a:lnTo>
                    <a:pt x="173" y="77"/>
                  </a:lnTo>
                  <a:lnTo>
                    <a:pt x="185" y="83"/>
                  </a:lnTo>
                  <a:lnTo>
                    <a:pt x="197" y="89"/>
                  </a:lnTo>
                  <a:lnTo>
                    <a:pt x="203" y="89"/>
                  </a:lnTo>
                  <a:lnTo>
                    <a:pt x="215" y="95"/>
                  </a:lnTo>
                  <a:lnTo>
                    <a:pt x="221" y="95"/>
                  </a:lnTo>
                  <a:lnTo>
                    <a:pt x="227" y="95"/>
                  </a:lnTo>
                  <a:lnTo>
                    <a:pt x="233" y="101"/>
                  </a:lnTo>
                  <a:lnTo>
                    <a:pt x="239" y="101"/>
                  </a:lnTo>
                  <a:lnTo>
                    <a:pt x="245" y="107"/>
                  </a:lnTo>
                  <a:lnTo>
                    <a:pt x="251" y="113"/>
                  </a:lnTo>
                  <a:lnTo>
                    <a:pt x="257" y="119"/>
                  </a:lnTo>
                  <a:lnTo>
                    <a:pt x="257" y="131"/>
                  </a:lnTo>
                  <a:lnTo>
                    <a:pt x="263" y="143"/>
                  </a:lnTo>
                  <a:lnTo>
                    <a:pt x="268" y="149"/>
                  </a:lnTo>
                  <a:lnTo>
                    <a:pt x="268" y="161"/>
                  </a:lnTo>
                  <a:lnTo>
                    <a:pt x="268" y="179"/>
                  </a:lnTo>
                  <a:lnTo>
                    <a:pt x="268" y="185"/>
                  </a:lnTo>
                  <a:lnTo>
                    <a:pt x="274" y="191"/>
                  </a:lnTo>
                  <a:lnTo>
                    <a:pt x="274" y="197"/>
                  </a:lnTo>
                  <a:lnTo>
                    <a:pt x="280" y="197"/>
                  </a:lnTo>
                  <a:lnTo>
                    <a:pt x="280" y="203"/>
                  </a:lnTo>
                  <a:lnTo>
                    <a:pt x="286" y="203"/>
                  </a:lnTo>
                  <a:lnTo>
                    <a:pt x="292" y="209"/>
                  </a:lnTo>
                  <a:lnTo>
                    <a:pt x="298" y="209"/>
                  </a:lnTo>
                  <a:lnTo>
                    <a:pt x="298" y="203"/>
                  </a:lnTo>
                  <a:lnTo>
                    <a:pt x="298" y="197"/>
                  </a:lnTo>
                  <a:lnTo>
                    <a:pt x="298" y="191"/>
                  </a:lnTo>
                  <a:lnTo>
                    <a:pt x="292" y="185"/>
                  </a:lnTo>
                  <a:lnTo>
                    <a:pt x="286" y="179"/>
                  </a:lnTo>
                  <a:lnTo>
                    <a:pt x="280" y="173"/>
                  </a:lnTo>
                  <a:lnTo>
                    <a:pt x="274" y="161"/>
                  </a:lnTo>
                  <a:lnTo>
                    <a:pt x="268" y="149"/>
                  </a:lnTo>
                  <a:lnTo>
                    <a:pt x="263" y="137"/>
                  </a:lnTo>
                  <a:lnTo>
                    <a:pt x="257" y="125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9" name="Freeform 242"/>
            <p:cNvSpPr>
              <a:spLocks/>
            </p:cNvSpPr>
            <p:nvPr/>
          </p:nvSpPr>
          <p:spPr bwMode="auto">
            <a:xfrm>
              <a:off x="5179" y="2067"/>
              <a:ext cx="120" cy="149"/>
            </a:xfrm>
            <a:custGeom>
              <a:avLst/>
              <a:gdLst>
                <a:gd name="T0" fmla="*/ 30 w 120"/>
                <a:gd name="T1" fmla="*/ 6 h 149"/>
                <a:gd name="T2" fmla="*/ 24 w 120"/>
                <a:gd name="T3" fmla="*/ 12 h 149"/>
                <a:gd name="T4" fmla="*/ 18 w 120"/>
                <a:gd name="T5" fmla="*/ 12 h 149"/>
                <a:gd name="T6" fmla="*/ 12 w 120"/>
                <a:gd name="T7" fmla="*/ 12 h 149"/>
                <a:gd name="T8" fmla="*/ 12 w 120"/>
                <a:gd name="T9" fmla="*/ 6 h 149"/>
                <a:gd name="T10" fmla="*/ 6 w 120"/>
                <a:gd name="T11" fmla="*/ 6 h 149"/>
                <a:gd name="T12" fmla="*/ 0 w 120"/>
                <a:gd name="T13" fmla="*/ 0 h 149"/>
                <a:gd name="T14" fmla="*/ 0 w 120"/>
                <a:gd name="T15" fmla="*/ 0 h 149"/>
                <a:gd name="T16" fmla="*/ 0 w 120"/>
                <a:gd name="T17" fmla="*/ 6 h 149"/>
                <a:gd name="T18" fmla="*/ 6 w 120"/>
                <a:gd name="T19" fmla="*/ 12 h 149"/>
                <a:gd name="T20" fmla="*/ 12 w 120"/>
                <a:gd name="T21" fmla="*/ 12 h 149"/>
                <a:gd name="T22" fmla="*/ 18 w 120"/>
                <a:gd name="T23" fmla="*/ 12 h 149"/>
                <a:gd name="T24" fmla="*/ 18 w 120"/>
                <a:gd name="T25" fmla="*/ 18 h 149"/>
                <a:gd name="T26" fmla="*/ 24 w 120"/>
                <a:gd name="T27" fmla="*/ 24 h 149"/>
                <a:gd name="T28" fmla="*/ 18 w 120"/>
                <a:gd name="T29" fmla="*/ 30 h 149"/>
                <a:gd name="T30" fmla="*/ 18 w 120"/>
                <a:gd name="T31" fmla="*/ 36 h 149"/>
                <a:gd name="T32" fmla="*/ 12 w 120"/>
                <a:gd name="T33" fmla="*/ 36 h 149"/>
                <a:gd name="T34" fmla="*/ 6 w 120"/>
                <a:gd name="T35" fmla="*/ 36 h 149"/>
                <a:gd name="T36" fmla="*/ 0 w 120"/>
                <a:gd name="T37" fmla="*/ 54 h 149"/>
                <a:gd name="T38" fmla="*/ 0 w 120"/>
                <a:gd name="T39" fmla="*/ 78 h 149"/>
                <a:gd name="T40" fmla="*/ 18 w 120"/>
                <a:gd name="T41" fmla="*/ 101 h 149"/>
                <a:gd name="T42" fmla="*/ 48 w 120"/>
                <a:gd name="T43" fmla="*/ 119 h 149"/>
                <a:gd name="T44" fmla="*/ 78 w 120"/>
                <a:gd name="T45" fmla="*/ 131 h 149"/>
                <a:gd name="T46" fmla="*/ 90 w 120"/>
                <a:gd name="T47" fmla="*/ 137 h 149"/>
                <a:gd name="T48" fmla="*/ 108 w 120"/>
                <a:gd name="T49" fmla="*/ 143 h 149"/>
                <a:gd name="T50" fmla="*/ 120 w 120"/>
                <a:gd name="T51" fmla="*/ 149 h 149"/>
                <a:gd name="T52" fmla="*/ 120 w 120"/>
                <a:gd name="T53" fmla="*/ 143 h 149"/>
                <a:gd name="T54" fmla="*/ 114 w 120"/>
                <a:gd name="T55" fmla="*/ 125 h 149"/>
                <a:gd name="T56" fmla="*/ 108 w 120"/>
                <a:gd name="T57" fmla="*/ 107 h 149"/>
                <a:gd name="T58" fmla="*/ 102 w 120"/>
                <a:gd name="T59" fmla="*/ 84 h 149"/>
                <a:gd name="T60" fmla="*/ 102 w 120"/>
                <a:gd name="T61" fmla="*/ 72 h 149"/>
                <a:gd name="T62" fmla="*/ 96 w 120"/>
                <a:gd name="T63" fmla="*/ 48 h 149"/>
                <a:gd name="T64" fmla="*/ 78 w 120"/>
                <a:gd name="T65" fmla="*/ 24 h 149"/>
                <a:gd name="T66" fmla="*/ 54 w 120"/>
                <a:gd name="T67" fmla="*/ 6 h 1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0"/>
                <a:gd name="T103" fmla="*/ 0 h 149"/>
                <a:gd name="T104" fmla="*/ 120 w 120"/>
                <a:gd name="T105" fmla="*/ 149 h 1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0" h="149">
                  <a:moveTo>
                    <a:pt x="30" y="0"/>
                  </a:move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0" y="54"/>
                  </a:lnTo>
                  <a:lnTo>
                    <a:pt x="0" y="66"/>
                  </a:lnTo>
                  <a:lnTo>
                    <a:pt x="0" y="78"/>
                  </a:lnTo>
                  <a:lnTo>
                    <a:pt x="6" y="90"/>
                  </a:lnTo>
                  <a:lnTo>
                    <a:pt x="18" y="101"/>
                  </a:lnTo>
                  <a:lnTo>
                    <a:pt x="30" y="113"/>
                  </a:lnTo>
                  <a:lnTo>
                    <a:pt x="48" y="119"/>
                  </a:lnTo>
                  <a:lnTo>
                    <a:pt x="66" y="131"/>
                  </a:lnTo>
                  <a:lnTo>
                    <a:pt x="78" y="131"/>
                  </a:lnTo>
                  <a:lnTo>
                    <a:pt x="84" y="137"/>
                  </a:lnTo>
                  <a:lnTo>
                    <a:pt x="90" y="137"/>
                  </a:lnTo>
                  <a:lnTo>
                    <a:pt x="102" y="137"/>
                  </a:lnTo>
                  <a:lnTo>
                    <a:pt x="108" y="143"/>
                  </a:lnTo>
                  <a:lnTo>
                    <a:pt x="114" y="149"/>
                  </a:lnTo>
                  <a:lnTo>
                    <a:pt x="120" y="149"/>
                  </a:lnTo>
                  <a:lnTo>
                    <a:pt x="120" y="143"/>
                  </a:lnTo>
                  <a:lnTo>
                    <a:pt x="114" y="137"/>
                  </a:lnTo>
                  <a:lnTo>
                    <a:pt x="114" y="125"/>
                  </a:lnTo>
                  <a:lnTo>
                    <a:pt x="108" y="113"/>
                  </a:lnTo>
                  <a:lnTo>
                    <a:pt x="108" y="107"/>
                  </a:lnTo>
                  <a:lnTo>
                    <a:pt x="108" y="95"/>
                  </a:lnTo>
                  <a:lnTo>
                    <a:pt x="102" y="84"/>
                  </a:lnTo>
                  <a:lnTo>
                    <a:pt x="102" y="78"/>
                  </a:lnTo>
                  <a:lnTo>
                    <a:pt x="102" y="72"/>
                  </a:lnTo>
                  <a:lnTo>
                    <a:pt x="102" y="60"/>
                  </a:lnTo>
                  <a:lnTo>
                    <a:pt x="96" y="48"/>
                  </a:lnTo>
                  <a:lnTo>
                    <a:pt x="90" y="36"/>
                  </a:lnTo>
                  <a:lnTo>
                    <a:pt x="78" y="24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0" name="Freeform 243"/>
            <p:cNvSpPr>
              <a:spLocks/>
            </p:cNvSpPr>
            <p:nvPr/>
          </p:nvSpPr>
          <p:spPr bwMode="auto">
            <a:xfrm>
              <a:off x="5149" y="2103"/>
              <a:ext cx="12" cy="12"/>
            </a:xfrm>
            <a:custGeom>
              <a:avLst/>
              <a:gdLst>
                <a:gd name="T0" fmla="*/ 12 w 12"/>
                <a:gd name="T1" fmla="*/ 6 h 12"/>
                <a:gd name="T2" fmla="*/ 12 w 12"/>
                <a:gd name="T3" fmla="*/ 12 h 12"/>
                <a:gd name="T4" fmla="*/ 12 w 12"/>
                <a:gd name="T5" fmla="*/ 12 h 12"/>
                <a:gd name="T6" fmla="*/ 6 w 12"/>
                <a:gd name="T7" fmla="*/ 12 h 12"/>
                <a:gd name="T8" fmla="*/ 6 w 12"/>
                <a:gd name="T9" fmla="*/ 12 h 12"/>
                <a:gd name="T10" fmla="*/ 0 w 12"/>
                <a:gd name="T11" fmla="*/ 12 h 12"/>
                <a:gd name="T12" fmla="*/ 0 w 12"/>
                <a:gd name="T13" fmla="*/ 12 h 12"/>
                <a:gd name="T14" fmla="*/ 0 w 12"/>
                <a:gd name="T15" fmla="*/ 6 h 12"/>
                <a:gd name="T16" fmla="*/ 0 w 12"/>
                <a:gd name="T17" fmla="*/ 6 h 12"/>
                <a:gd name="T18" fmla="*/ 0 w 12"/>
                <a:gd name="T19" fmla="*/ 6 h 12"/>
                <a:gd name="T20" fmla="*/ 0 w 12"/>
                <a:gd name="T21" fmla="*/ 0 h 12"/>
                <a:gd name="T22" fmla="*/ 6 w 12"/>
                <a:gd name="T23" fmla="*/ 0 h 12"/>
                <a:gd name="T24" fmla="*/ 6 w 12"/>
                <a:gd name="T25" fmla="*/ 0 h 12"/>
                <a:gd name="T26" fmla="*/ 6 w 12"/>
                <a:gd name="T27" fmla="*/ 0 h 12"/>
                <a:gd name="T28" fmla="*/ 12 w 12"/>
                <a:gd name="T29" fmla="*/ 0 h 12"/>
                <a:gd name="T30" fmla="*/ 12 w 12"/>
                <a:gd name="T31" fmla="*/ 6 h 12"/>
                <a:gd name="T32" fmla="*/ 12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12" y="6"/>
                  </a:move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1" name="Freeform 244"/>
            <p:cNvSpPr>
              <a:spLocks/>
            </p:cNvSpPr>
            <p:nvPr/>
          </p:nvSpPr>
          <p:spPr bwMode="auto">
            <a:xfrm>
              <a:off x="5120" y="2079"/>
              <a:ext cx="17" cy="12"/>
            </a:xfrm>
            <a:custGeom>
              <a:avLst/>
              <a:gdLst>
                <a:gd name="T0" fmla="*/ 11 w 17"/>
                <a:gd name="T1" fmla="*/ 12 h 12"/>
                <a:gd name="T2" fmla="*/ 11 w 17"/>
                <a:gd name="T3" fmla="*/ 12 h 12"/>
                <a:gd name="T4" fmla="*/ 5 w 17"/>
                <a:gd name="T5" fmla="*/ 12 h 12"/>
                <a:gd name="T6" fmla="*/ 5 w 17"/>
                <a:gd name="T7" fmla="*/ 12 h 12"/>
                <a:gd name="T8" fmla="*/ 0 w 17"/>
                <a:gd name="T9" fmla="*/ 12 h 12"/>
                <a:gd name="T10" fmla="*/ 0 w 17"/>
                <a:gd name="T11" fmla="*/ 6 h 12"/>
                <a:gd name="T12" fmla="*/ 0 w 17"/>
                <a:gd name="T13" fmla="*/ 6 h 12"/>
                <a:gd name="T14" fmla="*/ 0 w 17"/>
                <a:gd name="T15" fmla="*/ 0 h 12"/>
                <a:gd name="T16" fmla="*/ 0 w 17"/>
                <a:gd name="T17" fmla="*/ 0 h 12"/>
                <a:gd name="T18" fmla="*/ 5 w 17"/>
                <a:gd name="T19" fmla="*/ 0 h 12"/>
                <a:gd name="T20" fmla="*/ 5 w 17"/>
                <a:gd name="T21" fmla="*/ 0 h 12"/>
                <a:gd name="T22" fmla="*/ 11 w 17"/>
                <a:gd name="T23" fmla="*/ 0 h 12"/>
                <a:gd name="T24" fmla="*/ 11 w 17"/>
                <a:gd name="T25" fmla="*/ 0 h 12"/>
                <a:gd name="T26" fmla="*/ 11 w 17"/>
                <a:gd name="T27" fmla="*/ 6 h 12"/>
                <a:gd name="T28" fmla="*/ 17 w 17"/>
                <a:gd name="T29" fmla="*/ 6 h 12"/>
                <a:gd name="T30" fmla="*/ 17 w 17"/>
                <a:gd name="T31" fmla="*/ 12 h 12"/>
                <a:gd name="T32" fmla="*/ 11 w 17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2"/>
                <a:gd name="T53" fmla="*/ 17 w 17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2">
                  <a:moveTo>
                    <a:pt x="11" y="12"/>
                  </a:moveTo>
                  <a:lnTo>
                    <a:pt x="11" y="12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6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2" name="Freeform 245"/>
            <p:cNvSpPr>
              <a:spLocks/>
            </p:cNvSpPr>
            <p:nvPr/>
          </p:nvSpPr>
          <p:spPr bwMode="auto">
            <a:xfrm>
              <a:off x="5155" y="2061"/>
              <a:ext cx="18" cy="18"/>
            </a:xfrm>
            <a:custGeom>
              <a:avLst/>
              <a:gdLst>
                <a:gd name="T0" fmla="*/ 18 w 18"/>
                <a:gd name="T1" fmla="*/ 18 h 18"/>
                <a:gd name="T2" fmla="*/ 12 w 18"/>
                <a:gd name="T3" fmla="*/ 18 h 18"/>
                <a:gd name="T4" fmla="*/ 12 w 18"/>
                <a:gd name="T5" fmla="*/ 18 h 18"/>
                <a:gd name="T6" fmla="*/ 6 w 18"/>
                <a:gd name="T7" fmla="*/ 18 h 18"/>
                <a:gd name="T8" fmla="*/ 0 w 18"/>
                <a:gd name="T9" fmla="*/ 18 h 18"/>
                <a:gd name="T10" fmla="*/ 0 w 18"/>
                <a:gd name="T11" fmla="*/ 12 h 18"/>
                <a:gd name="T12" fmla="*/ 0 w 18"/>
                <a:gd name="T13" fmla="*/ 6 h 18"/>
                <a:gd name="T14" fmla="*/ 0 w 18"/>
                <a:gd name="T15" fmla="*/ 6 h 18"/>
                <a:gd name="T16" fmla="*/ 6 w 18"/>
                <a:gd name="T17" fmla="*/ 6 h 18"/>
                <a:gd name="T18" fmla="*/ 6 w 18"/>
                <a:gd name="T19" fmla="*/ 0 h 18"/>
                <a:gd name="T20" fmla="*/ 12 w 18"/>
                <a:gd name="T21" fmla="*/ 0 h 18"/>
                <a:gd name="T22" fmla="*/ 12 w 18"/>
                <a:gd name="T23" fmla="*/ 0 h 18"/>
                <a:gd name="T24" fmla="*/ 18 w 18"/>
                <a:gd name="T25" fmla="*/ 6 h 18"/>
                <a:gd name="T26" fmla="*/ 18 w 18"/>
                <a:gd name="T27" fmla="*/ 6 h 18"/>
                <a:gd name="T28" fmla="*/ 18 w 18"/>
                <a:gd name="T29" fmla="*/ 12 h 18"/>
                <a:gd name="T30" fmla="*/ 18 w 18"/>
                <a:gd name="T31" fmla="*/ 12 h 18"/>
                <a:gd name="T32" fmla="*/ 18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18" y="18"/>
                  </a:move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8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3" name="Freeform 246"/>
            <p:cNvSpPr>
              <a:spLocks/>
            </p:cNvSpPr>
            <p:nvPr/>
          </p:nvSpPr>
          <p:spPr bwMode="auto">
            <a:xfrm>
              <a:off x="5179" y="2085"/>
              <a:ext cx="18" cy="18"/>
            </a:xfrm>
            <a:custGeom>
              <a:avLst/>
              <a:gdLst>
                <a:gd name="T0" fmla="*/ 12 w 18"/>
                <a:gd name="T1" fmla="*/ 18 h 18"/>
                <a:gd name="T2" fmla="*/ 12 w 18"/>
                <a:gd name="T3" fmla="*/ 12 h 18"/>
                <a:gd name="T4" fmla="*/ 18 w 18"/>
                <a:gd name="T5" fmla="*/ 12 h 18"/>
                <a:gd name="T6" fmla="*/ 18 w 18"/>
                <a:gd name="T7" fmla="*/ 6 h 18"/>
                <a:gd name="T8" fmla="*/ 18 w 18"/>
                <a:gd name="T9" fmla="*/ 6 h 18"/>
                <a:gd name="T10" fmla="*/ 12 w 18"/>
                <a:gd name="T11" fmla="*/ 0 h 18"/>
                <a:gd name="T12" fmla="*/ 12 w 18"/>
                <a:gd name="T13" fmla="*/ 0 h 18"/>
                <a:gd name="T14" fmla="*/ 6 w 18"/>
                <a:gd name="T15" fmla="*/ 0 h 18"/>
                <a:gd name="T16" fmla="*/ 0 w 18"/>
                <a:gd name="T17" fmla="*/ 0 h 18"/>
                <a:gd name="T18" fmla="*/ 0 w 18"/>
                <a:gd name="T19" fmla="*/ 6 h 18"/>
                <a:gd name="T20" fmla="*/ 0 w 18"/>
                <a:gd name="T21" fmla="*/ 6 h 18"/>
                <a:gd name="T22" fmla="*/ 0 w 18"/>
                <a:gd name="T23" fmla="*/ 6 h 18"/>
                <a:gd name="T24" fmla="*/ 0 w 18"/>
                <a:gd name="T25" fmla="*/ 12 h 18"/>
                <a:gd name="T26" fmla="*/ 0 w 18"/>
                <a:gd name="T27" fmla="*/ 12 h 18"/>
                <a:gd name="T28" fmla="*/ 6 w 18"/>
                <a:gd name="T29" fmla="*/ 12 h 18"/>
                <a:gd name="T30" fmla="*/ 12 w 18"/>
                <a:gd name="T31" fmla="*/ 18 h 18"/>
                <a:gd name="T32" fmla="*/ 12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12" y="18"/>
                  </a:moveTo>
                  <a:lnTo>
                    <a:pt x="12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4" name="Freeform 247"/>
            <p:cNvSpPr>
              <a:spLocks/>
            </p:cNvSpPr>
            <p:nvPr/>
          </p:nvSpPr>
          <p:spPr bwMode="auto">
            <a:xfrm>
              <a:off x="5191" y="2061"/>
              <a:ext cx="18" cy="12"/>
            </a:xfrm>
            <a:custGeom>
              <a:avLst/>
              <a:gdLst>
                <a:gd name="T0" fmla="*/ 18 w 18"/>
                <a:gd name="T1" fmla="*/ 6 h 12"/>
                <a:gd name="T2" fmla="*/ 18 w 18"/>
                <a:gd name="T3" fmla="*/ 6 h 12"/>
                <a:gd name="T4" fmla="*/ 18 w 18"/>
                <a:gd name="T5" fmla="*/ 6 h 12"/>
                <a:gd name="T6" fmla="*/ 12 w 18"/>
                <a:gd name="T7" fmla="*/ 12 h 12"/>
                <a:gd name="T8" fmla="*/ 12 w 18"/>
                <a:gd name="T9" fmla="*/ 12 h 12"/>
                <a:gd name="T10" fmla="*/ 6 w 18"/>
                <a:gd name="T11" fmla="*/ 12 h 12"/>
                <a:gd name="T12" fmla="*/ 6 w 18"/>
                <a:gd name="T13" fmla="*/ 12 h 12"/>
                <a:gd name="T14" fmla="*/ 6 w 18"/>
                <a:gd name="T15" fmla="*/ 6 h 12"/>
                <a:gd name="T16" fmla="*/ 0 w 18"/>
                <a:gd name="T17" fmla="*/ 6 h 12"/>
                <a:gd name="T18" fmla="*/ 6 w 18"/>
                <a:gd name="T19" fmla="*/ 6 h 12"/>
                <a:gd name="T20" fmla="*/ 6 w 18"/>
                <a:gd name="T21" fmla="*/ 0 h 12"/>
                <a:gd name="T22" fmla="*/ 6 w 18"/>
                <a:gd name="T23" fmla="*/ 0 h 12"/>
                <a:gd name="T24" fmla="*/ 6 w 18"/>
                <a:gd name="T25" fmla="*/ 0 h 12"/>
                <a:gd name="T26" fmla="*/ 12 w 18"/>
                <a:gd name="T27" fmla="*/ 0 h 12"/>
                <a:gd name="T28" fmla="*/ 12 w 18"/>
                <a:gd name="T29" fmla="*/ 0 h 12"/>
                <a:gd name="T30" fmla="*/ 18 w 18"/>
                <a:gd name="T31" fmla="*/ 0 h 12"/>
                <a:gd name="T32" fmla="*/ 18 w 18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18" y="6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5" name="Freeform 248"/>
            <p:cNvSpPr>
              <a:spLocks/>
            </p:cNvSpPr>
            <p:nvPr/>
          </p:nvSpPr>
          <p:spPr bwMode="auto">
            <a:xfrm>
              <a:off x="5173" y="2031"/>
              <a:ext cx="12" cy="18"/>
            </a:xfrm>
            <a:custGeom>
              <a:avLst/>
              <a:gdLst>
                <a:gd name="T0" fmla="*/ 12 w 12"/>
                <a:gd name="T1" fmla="*/ 0 h 18"/>
                <a:gd name="T2" fmla="*/ 12 w 12"/>
                <a:gd name="T3" fmla="*/ 6 h 18"/>
                <a:gd name="T4" fmla="*/ 12 w 12"/>
                <a:gd name="T5" fmla="*/ 6 h 18"/>
                <a:gd name="T6" fmla="*/ 12 w 12"/>
                <a:gd name="T7" fmla="*/ 6 h 18"/>
                <a:gd name="T8" fmla="*/ 12 w 12"/>
                <a:gd name="T9" fmla="*/ 12 h 18"/>
                <a:gd name="T10" fmla="*/ 12 w 12"/>
                <a:gd name="T11" fmla="*/ 12 h 18"/>
                <a:gd name="T12" fmla="*/ 6 w 12"/>
                <a:gd name="T13" fmla="*/ 18 h 18"/>
                <a:gd name="T14" fmla="*/ 6 w 12"/>
                <a:gd name="T15" fmla="*/ 18 h 18"/>
                <a:gd name="T16" fmla="*/ 6 w 12"/>
                <a:gd name="T17" fmla="*/ 18 h 18"/>
                <a:gd name="T18" fmla="*/ 0 w 12"/>
                <a:gd name="T19" fmla="*/ 18 h 18"/>
                <a:gd name="T20" fmla="*/ 0 w 12"/>
                <a:gd name="T21" fmla="*/ 12 h 18"/>
                <a:gd name="T22" fmla="*/ 0 w 12"/>
                <a:gd name="T23" fmla="*/ 12 h 18"/>
                <a:gd name="T24" fmla="*/ 0 w 12"/>
                <a:gd name="T25" fmla="*/ 6 h 18"/>
                <a:gd name="T26" fmla="*/ 0 w 12"/>
                <a:gd name="T27" fmla="*/ 6 h 18"/>
                <a:gd name="T28" fmla="*/ 6 w 12"/>
                <a:gd name="T29" fmla="*/ 6 h 18"/>
                <a:gd name="T30" fmla="*/ 6 w 12"/>
                <a:gd name="T31" fmla="*/ 0 h 18"/>
                <a:gd name="T32" fmla="*/ 12 w 12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0"/>
                  </a:move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6" name="Freeform 249"/>
            <p:cNvSpPr>
              <a:spLocks/>
            </p:cNvSpPr>
            <p:nvPr/>
          </p:nvSpPr>
          <p:spPr bwMode="auto">
            <a:xfrm>
              <a:off x="5149" y="2043"/>
              <a:ext cx="12" cy="18"/>
            </a:xfrm>
            <a:custGeom>
              <a:avLst/>
              <a:gdLst>
                <a:gd name="T0" fmla="*/ 12 w 12"/>
                <a:gd name="T1" fmla="*/ 12 h 18"/>
                <a:gd name="T2" fmla="*/ 12 w 12"/>
                <a:gd name="T3" fmla="*/ 12 h 18"/>
                <a:gd name="T4" fmla="*/ 12 w 12"/>
                <a:gd name="T5" fmla="*/ 18 h 18"/>
                <a:gd name="T6" fmla="*/ 6 w 12"/>
                <a:gd name="T7" fmla="*/ 18 h 18"/>
                <a:gd name="T8" fmla="*/ 6 w 12"/>
                <a:gd name="T9" fmla="*/ 18 h 18"/>
                <a:gd name="T10" fmla="*/ 0 w 12"/>
                <a:gd name="T11" fmla="*/ 18 h 18"/>
                <a:gd name="T12" fmla="*/ 0 w 12"/>
                <a:gd name="T13" fmla="*/ 12 h 18"/>
                <a:gd name="T14" fmla="*/ 0 w 12"/>
                <a:gd name="T15" fmla="*/ 12 h 18"/>
                <a:gd name="T16" fmla="*/ 0 w 12"/>
                <a:gd name="T17" fmla="*/ 6 h 18"/>
                <a:gd name="T18" fmla="*/ 0 w 12"/>
                <a:gd name="T19" fmla="*/ 6 h 18"/>
                <a:gd name="T20" fmla="*/ 6 w 12"/>
                <a:gd name="T21" fmla="*/ 0 h 18"/>
                <a:gd name="T22" fmla="*/ 6 w 12"/>
                <a:gd name="T23" fmla="*/ 0 h 18"/>
                <a:gd name="T24" fmla="*/ 12 w 12"/>
                <a:gd name="T25" fmla="*/ 0 h 18"/>
                <a:gd name="T26" fmla="*/ 12 w 12"/>
                <a:gd name="T27" fmla="*/ 0 h 18"/>
                <a:gd name="T28" fmla="*/ 12 w 12"/>
                <a:gd name="T29" fmla="*/ 6 h 18"/>
                <a:gd name="T30" fmla="*/ 12 w 12"/>
                <a:gd name="T31" fmla="*/ 6 h 18"/>
                <a:gd name="T32" fmla="*/ 12 w 12"/>
                <a:gd name="T33" fmla="*/ 1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12"/>
                  </a:move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7" name="Freeform 250"/>
            <p:cNvSpPr>
              <a:spLocks/>
            </p:cNvSpPr>
            <p:nvPr/>
          </p:nvSpPr>
          <p:spPr bwMode="auto">
            <a:xfrm>
              <a:off x="5131" y="2043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0 w 12"/>
                <a:gd name="T9" fmla="*/ 0 h 12"/>
                <a:gd name="T10" fmla="*/ 0 w 12"/>
                <a:gd name="T11" fmla="*/ 0 h 12"/>
                <a:gd name="T12" fmla="*/ 6 w 12"/>
                <a:gd name="T13" fmla="*/ 0 h 12"/>
                <a:gd name="T14" fmla="*/ 6 w 12"/>
                <a:gd name="T15" fmla="*/ 0 h 12"/>
                <a:gd name="T16" fmla="*/ 12 w 12"/>
                <a:gd name="T17" fmla="*/ 0 h 12"/>
                <a:gd name="T18" fmla="*/ 12 w 12"/>
                <a:gd name="T19" fmla="*/ 0 h 12"/>
                <a:gd name="T20" fmla="*/ 12 w 12"/>
                <a:gd name="T21" fmla="*/ 0 h 12"/>
                <a:gd name="T22" fmla="*/ 12 w 12"/>
                <a:gd name="T23" fmla="*/ 6 h 12"/>
                <a:gd name="T24" fmla="*/ 12 w 12"/>
                <a:gd name="T25" fmla="*/ 6 h 12"/>
                <a:gd name="T26" fmla="*/ 12 w 12"/>
                <a:gd name="T27" fmla="*/ 12 h 12"/>
                <a:gd name="T28" fmla="*/ 6 w 12"/>
                <a:gd name="T29" fmla="*/ 12 h 12"/>
                <a:gd name="T30" fmla="*/ 6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8" name="Freeform 251"/>
            <p:cNvSpPr>
              <a:spLocks/>
            </p:cNvSpPr>
            <p:nvPr/>
          </p:nvSpPr>
          <p:spPr bwMode="auto">
            <a:xfrm>
              <a:off x="5191" y="1965"/>
              <a:ext cx="120" cy="84"/>
            </a:xfrm>
            <a:custGeom>
              <a:avLst/>
              <a:gdLst>
                <a:gd name="T0" fmla="*/ 0 w 120"/>
                <a:gd name="T1" fmla="*/ 66 h 84"/>
                <a:gd name="T2" fmla="*/ 0 w 120"/>
                <a:gd name="T3" fmla="*/ 72 h 84"/>
                <a:gd name="T4" fmla="*/ 0 w 120"/>
                <a:gd name="T5" fmla="*/ 72 h 84"/>
                <a:gd name="T6" fmla="*/ 6 w 120"/>
                <a:gd name="T7" fmla="*/ 66 h 84"/>
                <a:gd name="T8" fmla="*/ 18 w 120"/>
                <a:gd name="T9" fmla="*/ 72 h 84"/>
                <a:gd name="T10" fmla="*/ 42 w 120"/>
                <a:gd name="T11" fmla="*/ 78 h 84"/>
                <a:gd name="T12" fmla="*/ 66 w 120"/>
                <a:gd name="T13" fmla="*/ 84 h 84"/>
                <a:gd name="T14" fmla="*/ 66 w 120"/>
                <a:gd name="T15" fmla="*/ 78 h 84"/>
                <a:gd name="T16" fmla="*/ 48 w 120"/>
                <a:gd name="T17" fmla="*/ 78 h 84"/>
                <a:gd name="T18" fmla="*/ 30 w 120"/>
                <a:gd name="T19" fmla="*/ 72 h 84"/>
                <a:gd name="T20" fmla="*/ 18 w 120"/>
                <a:gd name="T21" fmla="*/ 60 h 84"/>
                <a:gd name="T22" fmla="*/ 18 w 120"/>
                <a:gd name="T23" fmla="*/ 60 h 84"/>
                <a:gd name="T24" fmla="*/ 30 w 120"/>
                <a:gd name="T25" fmla="*/ 54 h 84"/>
                <a:gd name="T26" fmla="*/ 36 w 120"/>
                <a:gd name="T27" fmla="*/ 54 h 84"/>
                <a:gd name="T28" fmla="*/ 54 w 120"/>
                <a:gd name="T29" fmla="*/ 60 h 84"/>
                <a:gd name="T30" fmla="*/ 78 w 120"/>
                <a:gd name="T31" fmla="*/ 66 h 84"/>
                <a:gd name="T32" fmla="*/ 84 w 120"/>
                <a:gd name="T33" fmla="*/ 60 h 84"/>
                <a:gd name="T34" fmla="*/ 78 w 120"/>
                <a:gd name="T35" fmla="*/ 60 h 84"/>
                <a:gd name="T36" fmla="*/ 72 w 120"/>
                <a:gd name="T37" fmla="*/ 60 h 84"/>
                <a:gd name="T38" fmla="*/ 60 w 120"/>
                <a:gd name="T39" fmla="*/ 60 h 84"/>
                <a:gd name="T40" fmla="*/ 48 w 120"/>
                <a:gd name="T41" fmla="*/ 54 h 84"/>
                <a:gd name="T42" fmla="*/ 42 w 120"/>
                <a:gd name="T43" fmla="*/ 48 h 84"/>
                <a:gd name="T44" fmla="*/ 54 w 120"/>
                <a:gd name="T45" fmla="*/ 48 h 84"/>
                <a:gd name="T46" fmla="*/ 60 w 120"/>
                <a:gd name="T47" fmla="*/ 42 h 84"/>
                <a:gd name="T48" fmla="*/ 66 w 120"/>
                <a:gd name="T49" fmla="*/ 42 h 84"/>
                <a:gd name="T50" fmla="*/ 78 w 120"/>
                <a:gd name="T51" fmla="*/ 48 h 84"/>
                <a:gd name="T52" fmla="*/ 84 w 120"/>
                <a:gd name="T53" fmla="*/ 48 h 84"/>
                <a:gd name="T54" fmla="*/ 96 w 120"/>
                <a:gd name="T55" fmla="*/ 54 h 84"/>
                <a:gd name="T56" fmla="*/ 90 w 120"/>
                <a:gd name="T57" fmla="*/ 48 h 84"/>
                <a:gd name="T58" fmla="*/ 78 w 120"/>
                <a:gd name="T59" fmla="*/ 42 h 84"/>
                <a:gd name="T60" fmla="*/ 72 w 120"/>
                <a:gd name="T61" fmla="*/ 42 h 84"/>
                <a:gd name="T62" fmla="*/ 90 w 120"/>
                <a:gd name="T63" fmla="*/ 36 h 84"/>
                <a:gd name="T64" fmla="*/ 108 w 120"/>
                <a:gd name="T65" fmla="*/ 36 h 84"/>
                <a:gd name="T66" fmla="*/ 120 w 120"/>
                <a:gd name="T67" fmla="*/ 30 h 84"/>
                <a:gd name="T68" fmla="*/ 114 w 120"/>
                <a:gd name="T69" fmla="*/ 30 h 84"/>
                <a:gd name="T70" fmla="*/ 96 w 120"/>
                <a:gd name="T71" fmla="*/ 30 h 84"/>
                <a:gd name="T72" fmla="*/ 78 w 120"/>
                <a:gd name="T73" fmla="*/ 30 h 84"/>
                <a:gd name="T74" fmla="*/ 72 w 120"/>
                <a:gd name="T75" fmla="*/ 30 h 84"/>
                <a:gd name="T76" fmla="*/ 84 w 120"/>
                <a:gd name="T77" fmla="*/ 6 h 84"/>
                <a:gd name="T78" fmla="*/ 84 w 120"/>
                <a:gd name="T79" fmla="*/ 0 h 84"/>
                <a:gd name="T80" fmla="*/ 78 w 120"/>
                <a:gd name="T81" fmla="*/ 12 h 84"/>
                <a:gd name="T82" fmla="*/ 66 w 120"/>
                <a:gd name="T83" fmla="*/ 24 h 84"/>
                <a:gd name="T84" fmla="*/ 60 w 120"/>
                <a:gd name="T85" fmla="*/ 36 h 84"/>
                <a:gd name="T86" fmla="*/ 54 w 120"/>
                <a:gd name="T87" fmla="*/ 36 h 84"/>
                <a:gd name="T88" fmla="*/ 36 w 120"/>
                <a:gd name="T89" fmla="*/ 42 h 84"/>
                <a:gd name="T90" fmla="*/ 36 w 120"/>
                <a:gd name="T91" fmla="*/ 36 h 84"/>
                <a:gd name="T92" fmla="*/ 42 w 120"/>
                <a:gd name="T93" fmla="*/ 12 h 84"/>
                <a:gd name="T94" fmla="*/ 42 w 120"/>
                <a:gd name="T95" fmla="*/ 6 h 84"/>
                <a:gd name="T96" fmla="*/ 30 w 120"/>
                <a:gd name="T97" fmla="*/ 24 h 84"/>
                <a:gd name="T98" fmla="*/ 24 w 120"/>
                <a:gd name="T99" fmla="*/ 48 h 84"/>
                <a:gd name="T100" fmla="*/ 12 w 120"/>
                <a:gd name="T101" fmla="*/ 60 h 84"/>
                <a:gd name="T102" fmla="*/ 6 w 120"/>
                <a:gd name="T103" fmla="*/ 60 h 84"/>
                <a:gd name="T104" fmla="*/ 12 w 120"/>
                <a:gd name="T105" fmla="*/ 36 h 84"/>
                <a:gd name="T106" fmla="*/ 6 w 120"/>
                <a:gd name="T107" fmla="*/ 30 h 84"/>
                <a:gd name="T108" fmla="*/ 0 w 120"/>
                <a:gd name="T109" fmla="*/ 66 h 8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0"/>
                <a:gd name="T166" fmla="*/ 0 h 84"/>
                <a:gd name="T167" fmla="*/ 120 w 120"/>
                <a:gd name="T168" fmla="*/ 84 h 8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0" h="84">
                  <a:moveTo>
                    <a:pt x="0" y="66"/>
                  </a:moveTo>
                  <a:lnTo>
                    <a:pt x="0" y="66"/>
                  </a:lnTo>
                  <a:lnTo>
                    <a:pt x="0" y="72"/>
                  </a:lnTo>
                  <a:lnTo>
                    <a:pt x="6" y="72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30" y="72"/>
                  </a:lnTo>
                  <a:lnTo>
                    <a:pt x="36" y="78"/>
                  </a:lnTo>
                  <a:lnTo>
                    <a:pt x="42" y="78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6" y="78"/>
                  </a:lnTo>
                  <a:lnTo>
                    <a:pt x="72" y="78"/>
                  </a:lnTo>
                  <a:lnTo>
                    <a:pt x="66" y="78"/>
                  </a:lnTo>
                  <a:lnTo>
                    <a:pt x="60" y="78"/>
                  </a:lnTo>
                  <a:lnTo>
                    <a:pt x="48" y="78"/>
                  </a:lnTo>
                  <a:lnTo>
                    <a:pt x="42" y="78"/>
                  </a:lnTo>
                  <a:lnTo>
                    <a:pt x="36" y="72"/>
                  </a:lnTo>
                  <a:lnTo>
                    <a:pt x="30" y="72"/>
                  </a:lnTo>
                  <a:lnTo>
                    <a:pt x="24" y="66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60"/>
                  </a:lnTo>
                  <a:lnTo>
                    <a:pt x="30" y="54"/>
                  </a:lnTo>
                  <a:lnTo>
                    <a:pt x="36" y="54"/>
                  </a:lnTo>
                  <a:lnTo>
                    <a:pt x="42" y="60"/>
                  </a:lnTo>
                  <a:lnTo>
                    <a:pt x="48" y="60"/>
                  </a:lnTo>
                  <a:lnTo>
                    <a:pt x="54" y="60"/>
                  </a:lnTo>
                  <a:lnTo>
                    <a:pt x="66" y="66"/>
                  </a:lnTo>
                  <a:lnTo>
                    <a:pt x="72" y="66"/>
                  </a:lnTo>
                  <a:lnTo>
                    <a:pt x="78" y="66"/>
                  </a:lnTo>
                  <a:lnTo>
                    <a:pt x="84" y="66"/>
                  </a:lnTo>
                  <a:lnTo>
                    <a:pt x="84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66" y="60"/>
                  </a:lnTo>
                  <a:lnTo>
                    <a:pt x="60" y="60"/>
                  </a:lnTo>
                  <a:lnTo>
                    <a:pt x="54" y="54"/>
                  </a:lnTo>
                  <a:lnTo>
                    <a:pt x="48" y="54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8" y="48"/>
                  </a:lnTo>
                  <a:lnTo>
                    <a:pt x="54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0" y="48"/>
                  </a:lnTo>
                  <a:lnTo>
                    <a:pt x="84" y="48"/>
                  </a:lnTo>
                  <a:lnTo>
                    <a:pt x="84" y="42"/>
                  </a:lnTo>
                  <a:lnTo>
                    <a:pt x="78" y="42"/>
                  </a:lnTo>
                  <a:lnTo>
                    <a:pt x="72" y="42"/>
                  </a:lnTo>
                  <a:lnTo>
                    <a:pt x="78" y="42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2" y="36"/>
                  </a:lnTo>
                  <a:lnTo>
                    <a:pt x="108" y="36"/>
                  </a:lnTo>
                  <a:lnTo>
                    <a:pt x="114" y="30"/>
                  </a:lnTo>
                  <a:lnTo>
                    <a:pt x="120" y="30"/>
                  </a:lnTo>
                  <a:lnTo>
                    <a:pt x="114" y="30"/>
                  </a:lnTo>
                  <a:lnTo>
                    <a:pt x="108" y="30"/>
                  </a:lnTo>
                  <a:lnTo>
                    <a:pt x="96" y="30"/>
                  </a:lnTo>
                  <a:lnTo>
                    <a:pt x="90" y="30"/>
                  </a:lnTo>
                  <a:lnTo>
                    <a:pt x="84" y="30"/>
                  </a:lnTo>
                  <a:lnTo>
                    <a:pt x="78" y="30"/>
                  </a:lnTo>
                  <a:lnTo>
                    <a:pt x="72" y="36"/>
                  </a:lnTo>
                  <a:lnTo>
                    <a:pt x="72" y="30"/>
                  </a:lnTo>
                  <a:lnTo>
                    <a:pt x="72" y="18"/>
                  </a:lnTo>
                  <a:lnTo>
                    <a:pt x="78" y="12"/>
                  </a:lnTo>
                  <a:lnTo>
                    <a:pt x="84" y="6"/>
                  </a:lnTo>
                  <a:lnTo>
                    <a:pt x="84" y="0"/>
                  </a:lnTo>
                  <a:lnTo>
                    <a:pt x="78" y="6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72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0" y="30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6" y="24"/>
                  </a:lnTo>
                  <a:lnTo>
                    <a:pt x="42" y="18"/>
                  </a:lnTo>
                  <a:lnTo>
                    <a:pt x="42" y="12"/>
                  </a:lnTo>
                  <a:lnTo>
                    <a:pt x="42" y="6"/>
                  </a:lnTo>
                  <a:lnTo>
                    <a:pt x="36" y="18"/>
                  </a:lnTo>
                  <a:lnTo>
                    <a:pt x="30" y="24"/>
                  </a:lnTo>
                  <a:lnTo>
                    <a:pt x="30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18" y="54"/>
                  </a:lnTo>
                  <a:lnTo>
                    <a:pt x="12" y="54"/>
                  </a:lnTo>
                  <a:lnTo>
                    <a:pt x="12" y="60"/>
                  </a:lnTo>
                  <a:lnTo>
                    <a:pt x="6" y="60"/>
                  </a:lnTo>
                  <a:lnTo>
                    <a:pt x="6" y="54"/>
                  </a:lnTo>
                  <a:lnTo>
                    <a:pt x="6" y="48"/>
                  </a:lnTo>
                  <a:lnTo>
                    <a:pt x="12" y="36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6" y="42"/>
                  </a:lnTo>
                  <a:lnTo>
                    <a:pt x="0" y="54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9" name="Freeform 252"/>
            <p:cNvSpPr>
              <a:spLocks/>
            </p:cNvSpPr>
            <p:nvPr/>
          </p:nvSpPr>
          <p:spPr bwMode="auto">
            <a:xfrm>
              <a:off x="5197" y="2097"/>
              <a:ext cx="84" cy="101"/>
            </a:xfrm>
            <a:custGeom>
              <a:avLst/>
              <a:gdLst>
                <a:gd name="T0" fmla="*/ 0 w 84"/>
                <a:gd name="T1" fmla="*/ 0 h 101"/>
                <a:gd name="T2" fmla="*/ 0 w 84"/>
                <a:gd name="T3" fmla="*/ 6 h 101"/>
                <a:gd name="T4" fmla="*/ 0 w 84"/>
                <a:gd name="T5" fmla="*/ 6 h 101"/>
                <a:gd name="T6" fmla="*/ 6 w 84"/>
                <a:gd name="T7" fmla="*/ 18 h 101"/>
                <a:gd name="T8" fmla="*/ 6 w 84"/>
                <a:gd name="T9" fmla="*/ 24 h 101"/>
                <a:gd name="T10" fmla="*/ 6 w 84"/>
                <a:gd name="T11" fmla="*/ 48 h 101"/>
                <a:gd name="T12" fmla="*/ 12 w 84"/>
                <a:gd name="T13" fmla="*/ 60 h 101"/>
                <a:gd name="T14" fmla="*/ 12 w 84"/>
                <a:gd name="T15" fmla="*/ 60 h 101"/>
                <a:gd name="T16" fmla="*/ 12 w 84"/>
                <a:gd name="T17" fmla="*/ 48 h 101"/>
                <a:gd name="T18" fmla="*/ 12 w 84"/>
                <a:gd name="T19" fmla="*/ 30 h 101"/>
                <a:gd name="T20" fmla="*/ 18 w 84"/>
                <a:gd name="T21" fmla="*/ 30 h 101"/>
                <a:gd name="T22" fmla="*/ 24 w 84"/>
                <a:gd name="T23" fmla="*/ 30 h 101"/>
                <a:gd name="T24" fmla="*/ 30 w 84"/>
                <a:gd name="T25" fmla="*/ 36 h 101"/>
                <a:gd name="T26" fmla="*/ 30 w 84"/>
                <a:gd name="T27" fmla="*/ 42 h 101"/>
                <a:gd name="T28" fmla="*/ 36 w 84"/>
                <a:gd name="T29" fmla="*/ 48 h 101"/>
                <a:gd name="T30" fmla="*/ 36 w 84"/>
                <a:gd name="T31" fmla="*/ 65 h 101"/>
                <a:gd name="T32" fmla="*/ 36 w 84"/>
                <a:gd name="T33" fmla="*/ 77 h 101"/>
                <a:gd name="T34" fmla="*/ 36 w 84"/>
                <a:gd name="T35" fmla="*/ 89 h 101"/>
                <a:gd name="T36" fmla="*/ 36 w 84"/>
                <a:gd name="T37" fmla="*/ 89 h 101"/>
                <a:gd name="T38" fmla="*/ 42 w 84"/>
                <a:gd name="T39" fmla="*/ 89 h 101"/>
                <a:gd name="T40" fmla="*/ 36 w 84"/>
                <a:gd name="T41" fmla="*/ 77 h 101"/>
                <a:gd name="T42" fmla="*/ 42 w 84"/>
                <a:gd name="T43" fmla="*/ 71 h 101"/>
                <a:gd name="T44" fmla="*/ 42 w 84"/>
                <a:gd name="T45" fmla="*/ 65 h 101"/>
                <a:gd name="T46" fmla="*/ 42 w 84"/>
                <a:gd name="T47" fmla="*/ 54 h 101"/>
                <a:gd name="T48" fmla="*/ 48 w 84"/>
                <a:gd name="T49" fmla="*/ 54 h 101"/>
                <a:gd name="T50" fmla="*/ 60 w 84"/>
                <a:gd name="T51" fmla="*/ 71 h 101"/>
                <a:gd name="T52" fmla="*/ 72 w 84"/>
                <a:gd name="T53" fmla="*/ 83 h 101"/>
                <a:gd name="T54" fmla="*/ 78 w 84"/>
                <a:gd name="T55" fmla="*/ 95 h 101"/>
                <a:gd name="T56" fmla="*/ 84 w 84"/>
                <a:gd name="T57" fmla="*/ 95 h 101"/>
                <a:gd name="T58" fmla="*/ 78 w 84"/>
                <a:gd name="T59" fmla="*/ 83 h 101"/>
                <a:gd name="T60" fmla="*/ 72 w 84"/>
                <a:gd name="T61" fmla="*/ 77 h 101"/>
                <a:gd name="T62" fmla="*/ 66 w 84"/>
                <a:gd name="T63" fmla="*/ 65 h 101"/>
                <a:gd name="T64" fmla="*/ 66 w 84"/>
                <a:gd name="T65" fmla="*/ 65 h 101"/>
                <a:gd name="T66" fmla="*/ 60 w 84"/>
                <a:gd name="T67" fmla="*/ 60 h 101"/>
                <a:gd name="T68" fmla="*/ 54 w 84"/>
                <a:gd name="T69" fmla="*/ 54 h 101"/>
                <a:gd name="T70" fmla="*/ 48 w 84"/>
                <a:gd name="T71" fmla="*/ 48 h 101"/>
                <a:gd name="T72" fmla="*/ 48 w 84"/>
                <a:gd name="T73" fmla="*/ 42 h 101"/>
                <a:gd name="T74" fmla="*/ 54 w 84"/>
                <a:gd name="T75" fmla="*/ 48 h 101"/>
                <a:gd name="T76" fmla="*/ 60 w 84"/>
                <a:gd name="T77" fmla="*/ 48 h 101"/>
                <a:gd name="T78" fmla="*/ 66 w 84"/>
                <a:gd name="T79" fmla="*/ 48 h 101"/>
                <a:gd name="T80" fmla="*/ 72 w 84"/>
                <a:gd name="T81" fmla="*/ 54 h 101"/>
                <a:gd name="T82" fmla="*/ 72 w 84"/>
                <a:gd name="T83" fmla="*/ 54 h 101"/>
                <a:gd name="T84" fmla="*/ 72 w 84"/>
                <a:gd name="T85" fmla="*/ 48 h 101"/>
                <a:gd name="T86" fmla="*/ 60 w 84"/>
                <a:gd name="T87" fmla="*/ 42 h 101"/>
                <a:gd name="T88" fmla="*/ 54 w 84"/>
                <a:gd name="T89" fmla="*/ 36 h 101"/>
                <a:gd name="T90" fmla="*/ 42 w 84"/>
                <a:gd name="T91" fmla="*/ 36 h 101"/>
                <a:gd name="T92" fmla="*/ 36 w 84"/>
                <a:gd name="T93" fmla="*/ 30 h 101"/>
                <a:gd name="T94" fmla="*/ 30 w 84"/>
                <a:gd name="T95" fmla="*/ 30 h 101"/>
                <a:gd name="T96" fmla="*/ 24 w 84"/>
                <a:gd name="T97" fmla="*/ 24 h 101"/>
                <a:gd name="T98" fmla="*/ 18 w 84"/>
                <a:gd name="T99" fmla="*/ 18 h 101"/>
                <a:gd name="T100" fmla="*/ 24 w 84"/>
                <a:gd name="T101" fmla="*/ 18 h 101"/>
                <a:gd name="T102" fmla="*/ 30 w 84"/>
                <a:gd name="T103" fmla="*/ 18 h 101"/>
                <a:gd name="T104" fmla="*/ 36 w 84"/>
                <a:gd name="T105" fmla="*/ 18 h 101"/>
                <a:gd name="T106" fmla="*/ 48 w 84"/>
                <a:gd name="T107" fmla="*/ 18 h 101"/>
                <a:gd name="T108" fmla="*/ 54 w 84"/>
                <a:gd name="T109" fmla="*/ 18 h 101"/>
                <a:gd name="T110" fmla="*/ 54 w 84"/>
                <a:gd name="T111" fmla="*/ 18 h 101"/>
                <a:gd name="T112" fmla="*/ 42 w 84"/>
                <a:gd name="T113" fmla="*/ 12 h 101"/>
                <a:gd name="T114" fmla="*/ 36 w 84"/>
                <a:gd name="T115" fmla="*/ 12 h 101"/>
                <a:gd name="T116" fmla="*/ 24 w 84"/>
                <a:gd name="T117" fmla="*/ 12 h 101"/>
                <a:gd name="T118" fmla="*/ 18 w 84"/>
                <a:gd name="T119" fmla="*/ 12 h 101"/>
                <a:gd name="T120" fmla="*/ 6 w 84"/>
                <a:gd name="T121" fmla="*/ 6 h 101"/>
                <a:gd name="T122" fmla="*/ 6 w 84"/>
                <a:gd name="T123" fmla="*/ 0 h 1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"/>
                <a:gd name="T187" fmla="*/ 0 h 101"/>
                <a:gd name="T188" fmla="*/ 84 w 84"/>
                <a:gd name="T189" fmla="*/ 101 h 1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" h="101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2" y="60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0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0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42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6" y="65"/>
                  </a:lnTo>
                  <a:lnTo>
                    <a:pt x="36" y="71"/>
                  </a:lnTo>
                  <a:lnTo>
                    <a:pt x="36" y="77"/>
                  </a:lnTo>
                  <a:lnTo>
                    <a:pt x="36" y="83"/>
                  </a:lnTo>
                  <a:lnTo>
                    <a:pt x="36" y="89"/>
                  </a:lnTo>
                  <a:lnTo>
                    <a:pt x="42" y="89"/>
                  </a:lnTo>
                  <a:lnTo>
                    <a:pt x="36" y="83"/>
                  </a:lnTo>
                  <a:lnTo>
                    <a:pt x="36" y="77"/>
                  </a:lnTo>
                  <a:lnTo>
                    <a:pt x="42" y="77"/>
                  </a:lnTo>
                  <a:lnTo>
                    <a:pt x="42" y="71"/>
                  </a:lnTo>
                  <a:lnTo>
                    <a:pt x="42" y="65"/>
                  </a:lnTo>
                  <a:lnTo>
                    <a:pt x="42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8" y="54"/>
                  </a:lnTo>
                  <a:lnTo>
                    <a:pt x="54" y="60"/>
                  </a:lnTo>
                  <a:lnTo>
                    <a:pt x="60" y="71"/>
                  </a:lnTo>
                  <a:lnTo>
                    <a:pt x="66" y="77"/>
                  </a:lnTo>
                  <a:lnTo>
                    <a:pt x="72" y="83"/>
                  </a:lnTo>
                  <a:lnTo>
                    <a:pt x="78" y="89"/>
                  </a:lnTo>
                  <a:lnTo>
                    <a:pt x="78" y="95"/>
                  </a:lnTo>
                  <a:lnTo>
                    <a:pt x="84" y="101"/>
                  </a:lnTo>
                  <a:lnTo>
                    <a:pt x="84" y="95"/>
                  </a:lnTo>
                  <a:lnTo>
                    <a:pt x="78" y="89"/>
                  </a:lnTo>
                  <a:lnTo>
                    <a:pt x="78" y="83"/>
                  </a:lnTo>
                  <a:lnTo>
                    <a:pt x="72" y="77"/>
                  </a:lnTo>
                  <a:lnTo>
                    <a:pt x="66" y="71"/>
                  </a:lnTo>
                  <a:lnTo>
                    <a:pt x="66" y="65"/>
                  </a:lnTo>
                  <a:lnTo>
                    <a:pt x="60" y="60"/>
                  </a:lnTo>
                  <a:lnTo>
                    <a:pt x="54" y="54"/>
                  </a:lnTo>
                  <a:lnTo>
                    <a:pt x="48" y="48"/>
                  </a:lnTo>
                  <a:lnTo>
                    <a:pt x="48" y="42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72" y="54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54" y="42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36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0" name="Freeform 253"/>
            <p:cNvSpPr>
              <a:spLocks/>
            </p:cNvSpPr>
            <p:nvPr/>
          </p:nvSpPr>
          <p:spPr bwMode="auto">
            <a:xfrm>
              <a:off x="5090" y="2079"/>
              <a:ext cx="59" cy="131"/>
            </a:xfrm>
            <a:custGeom>
              <a:avLst/>
              <a:gdLst>
                <a:gd name="T0" fmla="*/ 53 w 59"/>
                <a:gd name="T1" fmla="*/ 24 h 131"/>
                <a:gd name="T2" fmla="*/ 47 w 59"/>
                <a:gd name="T3" fmla="*/ 30 h 131"/>
                <a:gd name="T4" fmla="*/ 47 w 59"/>
                <a:gd name="T5" fmla="*/ 24 h 131"/>
                <a:gd name="T6" fmla="*/ 41 w 59"/>
                <a:gd name="T7" fmla="*/ 36 h 131"/>
                <a:gd name="T8" fmla="*/ 47 w 59"/>
                <a:gd name="T9" fmla="*/ 60 h 131"/>
                <a:gd name="T10" fmla="*/ 53 w 59"/>
                <a:gd name="T11" fmla="*/ 78 h 131"/>
                <a:gd name="T12" fmla="*/ 53 w 59"/>
                <a:gd name="T13" fmla="*/ 78 h 131"/>
                <a:gd name="T14" fmla="*/ 41 w 59"/>
                <a:gd name="T15" fmla="*/ 54 h 131"/>
                <a:gd name="T16" fmla="*/ 30 w 59"/>
                <a:gd name="T17" fmla="*/ 72 h 131"/>
                <a:gd name="T18" fmla="*/ 30 w 59"/>
                <a:gd name="T19" fmla="*/ 95 h 131"/>
                <a:gd name="T20" fmla="*/ 30 w 59"/>
                <a:gd name="T21" fmla="*/ 119 h 131"/>
                <a:gd name="T22" fmla="*/ 24 w 59"/>
                <a:gd name="T23" fmla="*/ 119 h 131"/>
                <a:gd name="T24" fmla="*/ 24 w 59"/>
                <a:gd name="T25" fmla="*/ 101 h 131"/>
                <a:gd name="T26" fmla="*/ 24 w 59"/>
                <a:gd name="T27" fmla="*/ 95 h 131"/>
                <a:gd name="T28" fmla="*/ 18 w 59"/>
                <a:gd name="T29" fmla="*/ 113 h 131"/>
                <a:gd name="T30" fmla="*/ 6 w 59"/>
                <a:gd name="T31" fmla="*/ 125 h 131"/>
                <a:gd name="T32" fmla="*/ 0 w 59"/>
                <a:gd name="T33" fmla="*/ 131 h 131"/>
                <a:gd name="T34" fmla="*/ 6 w 59"/>
                <a:gd name="T35" fmla="*/ 119 h 131"/>
                <a:gd name="T36" fmla="*/ 18 w 59"/>
                <a:gd name="T37" fmla="*/ 95 h 131"/>
                <a:gd name="T38" fmla="*/ 12 w 59"/>
                <a:gd name="T39" fmla="*/ 95 h 131"/>
                <a:gd name="T40" fmla="*/ 6 w 59"/>
                <a:gd name="T41" fmla="*/ 95 h 131"/>
                <a:gd name="T42" fmla="*/ 0 w 59"/>
                <a:gd name="T43" fmla="*/ 101 h 131"/>
                <a:gd name="T44" fmla="*/ 0 w 59"/>
                <a:gd name="T45" fmla="*/ 95 h 131"/>
                <a:gd name="T46" fmla="*/ 6 w 59"/>
                <a:gd name="T47" fmla="*/ 89 h 131"/>
                <a:gd name="T48" fmla="*/ 18 w 59"/>
                <a:gd name="T49" fmla="*/ 89 h 131"/>
                <a:gd name="T50" fmla="*/ 24 w 59"/>
                <a:gd name="T51" fmla="*/ 78 h 131"/>
                <a:gd name="T52" fmla="*/ 35 w 59"/>
                <a:gd name="T53" fmla="*/ 48 h 131"/>
                <a:gd name="T54" fmla="*/ 18 w 59"/>
                <a:gd name="T55" fmla="*/ 48 h 131"/>
                <a:gd name="T56" fmla="*/ 6 w 59"/>
                <a:gd name="T57" fmla="*/ 48 h 131"/>
                <a:gd name="T58" fmla="*/ 0 w 59"/>
                <a:gd name="T59" fmla="*/ 54 h 131"/>
                <a:gd name="T60" fmla="*/ 0 w 59"/>
                <a:gd name="T61" fmla="*/ 48 h 131"/>
                <a:gd name="T62" fmla="*/ 12 w 59"/>
                <a:gd name="T63" fmla="*/ 48 h 131"/>
                <a:gd name="T64" fmla="*/ 24 w 59"/>
                <a:gd name="T65" fmla="*/ 42 h 131"/>
                <a:gd name="T66" fmla="*/ 35 w 59"/>
                <a:gd name="T67" fmla="*/ 36 h 131"/>
                <a:gd name="T68" fmla="*/ 41 w 59"/>
                <a:gd name="T69" fmla="*/ 24 h 131"/>
                <a:gd name="T70" fmla="*/ 30 w 59"/>
                <a:gd name="T71" fmla="*/ 18 h 131"/>
                <a:gd name="T72" fmla="*/ 24 w 59"/>
                <a:gd name="T73" fmla="*/ 24 h 131"/>
                <a:gd name="T74" fmla="*/ 12 w 59"/>
                <a:gd name="T75" fmla="*/ 30 h 131"/>
                <a:gd name="T76" fmla="*/ 6 w 59"/>
                <a:gd name="T77" fmla="*/ 30 h 131"/>
                <a:gd name="T78" fmla="*/ 0 w 59"/>
                <a:gd name="T79" fmla="*/ 30 h 131"/>
                <a:gd name="T80" fmla="*/ 6 w 59"/>
                <a:gd name="T81" fmla="*/ 24 h 131"/>
                <a:gd name="T82" fmla="*/ 18 w 59"/>
                <a:gd name="T83" fmla="*/ 12 h 131"/>
                <a:gd name="T84" fmla="*/ 24 w 59"/>
                <a:gd name="T85" fmla="*/ 6 h 131"/>
                <a:gd name="T86" fmla="*/ 24 w 59"/>
                <a:gd name="T87" fmla="*/ 12 h 131"/>
                <a:gd name="T88" fmla="*/ 30 w 59"/>
                <a:gd name="T89" fmla="*/ 18 h 131"/>
                <a:gd name="T90" fmla="*/ 35 w 59"/>
                <a:gd name="T91" fmla="*/ 18 h 131"/>
                <a:gd name="T92" fmla="*/ 47 w 59"/>
                <a:gd name="T93" fmla="*/ 18 h 131"/>
                <a:gd name="T94" fmla="*/ 47 w 59"/>
                <a:gd name="T95" fmla="*/ 12 h 131"/>
                <a:gd name="T96" fmla="*/ 53 w 59"/>
                <a:gd name="T97" fmla="*/ 0 h 131"/>
                <a:gd name="T98" fmla="*/ 59 w 59"/>
                <a:gd name="T99" fmla="*/ 6 h 131"/>
                <a:gd name="T100" fmla="*/ 53 w 59"/>
                <a:gd name="T101" fmla="*/ 12 h 131"/>
                <a:gd name="T102" fmla="*/ 59 w 59"/>
                <a:gd name="T103" fmla="*/ 18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9"/>
                <a:gd name="T157" fmla="*/ 0 h 131"/>
                <a:gd name="T158" fmla="*/ 59 w 5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9" h="131">
                  <a:moveTo>
                    <a:pt x="59" y="18"/>
                  </a:moveTo>
                  <a:lnTo>
                    <a:pt x="59" y="18"/>
                  </a:lnTo>
                  <a:lnTo>
                    <a:pt x="53" y="24"/>
                  </a:lnTo>
                  <a:lnTo>
                    <a:pt x="47" y="30"/>
                  </a:lnTo>
                  <a:lnTo>
                    <a:pt x="47" y="24"/>
                  </a:lnTo>
                  <a:lnTo>
                    <a:pt x="47" y="30"/>
                  </a:lnTo>
                  <a:lnTo>
                    <a:pt x="41" y="30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7" y="48"/>
                  </a:lnTo>
                  <a:lnTo>
                    <a:pt x="47" y="60"/>
                  </a:lnTo>
                  <a:lnTo>
                    <a:pt x="53" y="72"/>
                  </a:lnTo>
                  <a:lnTo>
                    <a:pt x="53" y="78"/>
                  </a:lnTo>
                  <a:lnTo>
                    <a:pt x="53" y="83"/>
                  </a:lnTo>
                  <a:lnTo>
                    <a:pt x="53" y="78"/>
                  </a:lnTo>
                  <a:lnTo>
                    <a:pt x="47" y="72"/>
                  </a:lnTo>
                  <a:lnTo>
                    <a:pt x="47" y="66"/>
                  </a:lnTo>
                  <a:lnTo>
                    <a:pt x="41" y="54"/>
                  </a:lnTo>
                  <a:lnTo>
                    <a:pt x="35" y="60"/>
                  </a:lnTo>
                  <a:lnTo>
                    <a:pt x="30" y="72"/>
                  </a:lnTo>
                  <a:lnTo>
                    <a:pt x="30" y="78"/>
                  </a:lnTo>
                  <a:lnTo>
                    <a:pt x="30" y="89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30" y="113"/>
                  </a:lnTo>
                  <a:lnTo>
                    <a:pt x="30" y="119"/>
                  </a:lnTo>
                  <a:lnTo>
                    <a:pt x="24" y="119"/>
                  </a:lnTo>
                  <a:lnTo>
                    <a:pt x="24" y="113"/>
                  </a:lnTo>
                  <a:lnTo>
                    <a:pt x="30" y="107"/>
                  </a:lnTo>
                  <a:lnTo>
                    <a:pt x="24" y="101"/>
                  </a:lnTo>
                  <a:lnTo>
                    <a:pt x="24" y="95"/>
                  </a:lnTo>
                  <a:lnTo>
                    <a:pt x="24" y="101"/>
                  </a:lnTo>
                  <a:lnTo>
                    <a:pt x="18" y="107"/>
                  </a:lnTo>
                  <a:lnTo>
                    <a:pt x="18" y="113"/>
                  </a:lnTo>
                  <a:lnTo>
                    <a:pt x="12" y="119"/>
                  </a:lnTo>
                  <a:lnTo>
                    <a:pt x="12" y="125"/>
                  </a:lnTo>
                  <a:lnTo>
                    <a:pt x="6" y="125"/>
                  </a:lnTo>
                  <a:lnTo>
                    <a:pt x="6" y="131"/>
                  </a:lnTo>
                  <a:lnTo>
                    <a:pt x="0" y="131"/>
                  </a:lnTo>
                  <a:lnTo>
                    <a:pt x="0" y="125"/>
                  </a:lnTo>
                  <a:lnTo>
                    <a:pt x="6" y="125"/>
                  </a:lnTo>
                  <a:lnTo>
                    <a:pt x="6" y="119"/>
                  </a:lnTo>
                  <a:lnTo>
                    <a:pt x="12" y="113"/>
                  </a:lnTo>
                  <a:lnTo>
                    <a:pt x="18" y="101"/>
                  </a:lnTo>
                  <a:lnTo>
                    <a:pt x="18" y="95"/>
                  </a:lnTo>
                  <a:lnTo>
                    <a:pt x="12" y="95"/>
                  </a:lnTo>
                  <a:lnTo>
                    <a:pt x="6" y="95"/>
                  </a:lnTo>
                  <a:lnTo>
                    <a:pt x="0" y="95"/>
                  </a:lnTo>
                  <a:lnTo>
                    <a:pt x="0" y="101"/>
                  </a:lnTo>
                  <a:lnTo>
                    <a:pt x="0" y="95"/>
                  </a:lnTo>
                  <a:lnTo>
                    <a:pt x="6" y="95"/>
                  </a:lnTo>
                  <a:lnTo>
                    <a:pt x="6" y="89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24" y="83"/>
                  </a:lnTo>
                  <a:lnTo>
                    <a:pt x="24" y="78"/>
                  </a:lnTo>
                  <a:lnTo>
                    <a:pt x="30" y="66"/>
                  </a:lnTo>
                  <a:lnTo>
                    <a:pt x="30" y="54"/>
                  </a:lnTo>
                  <a:lnTo>
                    <a:pt x="35" y="48"/>
                  </a:lnTo>
                  <a:lnTo>
                    <a:pt x="30" y="48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12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0" y="42"/>
                  </a:lnTo>
                  <a:lnTo>
                    <a:pt x="35" y="42"/>
                  </a:lnTo>
                  <a:lnTo>
                    <a:pt x="35" y="36"/>
                  </a:lnTo>
                  <a:lnTo>
                    <a:pt x="35" y="30"/>
                  </a:lnTo>
                  <a:lnTo>
                    <a:pt x="41" y="30"/>
                  </a:lnTo>
                  <a:lnTo>
                    <a:pt x="41" y="24"/>
                  </a:lnTo>
                  <a:lnTo>
                    <a:pt x="35" y="24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5" y="18"/>
                  </a:lnTo>
                  <a:lnTo>
                    <a:pt x="41" y="18"/>
                  </a:lnTo>
                  <a:lnTo>
                    <a:pt x="47" y="18"/>
                  </a:lnTo>
                  <a:lnTo>
                    <a:pt x="47" y="12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3" y="0"/>
                  </a:lnTo>
                  <a:lnTo>
                    <a:pt x="59" y="0"/>
                  </a:lnTo>
                  <a:lnTo>
                    <a:pt x="59" y="6"/>
                  </a:lnTo>
                  <a:lnTo>
                    <a:pt x="53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9" y="1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1" name="Freeform 254"/>
            <p:cNvSpPr>
              <a:spLocks/>
            </p:cNvSpPr>
            <p:nvPr/>
          </p:nvSpPr>
          <p:spPr bwMode="auto">
            <a:xfrm>
              <a:off x="5149" y="2121"/>
              <a:ext cx="12" cy="18"/>
            </a:xfrm>
            <a:custGeom>
              <a:avLst/>
              <a:gdLst>
                <a:gd name="T0" fmla="*/ 0 w 12"/>
                <a:gd name="T1" fmla="*/ 0 h 18"/>
                <a:gd name="T2" fmla="*/ 0 w 12"/>
                <a:gd name="T3" fmla="*/ 0 h 18"/>
                <a:gd name="T4" fmla="*/ 6 w 12"/>
                <a:gd name="T5" fmla="*/ 0 h 18"/>
                <a:gd name="T6" fmla="*/ 6 w 12"/>
                <a:gd name="T7" fmla="*/ 0 h 18"/>
                <a:gd name="T8" fmla="*/ 6 w 12"/>
                <a:gd name="T9" fmla="*/ 0 h 18"/>
                <a:gd name="T10" fmla="*/ 12 w 12"/>
                <a:gd name="T11" fmla="*/ 6 h 18"/>
                <a:gd name="T12" fmla="*/ 12 w 12"/>
                <a:gd name="T13" fmla="*/ 12 h 18"/>
                <a:gd name="T14" fmla="*/ 12 w 12"/>
                <a:gd name="T15" fmla="*/ 12 h 18"/>
                <a:gd name="T16" fmla="*/ 6 w 12"/>
                <a:gd name="T17" fmla="*/ 18 h 18"/>
                <a:gd name="T18" fmla="*/ 6 w 12"/>
                <a:gd name="T19" fmla="*/ 18 h 18"/>
                <a:gd name="T20" fmla="*/ 6 w 12"/>
                <a:gd name="T21" fmla="*/ 18 h 18"/>
                <a:gd name="T22" fmla="*/ 6 w 12"/>
                <a:gd name="T23" fmla="*/ 18 h 18"/>
                <a:gd name="T24" fmla="*/ 6 w 12"/>
                <a:gd name="T25" fmla="*/ 18 h 18"/>
                <a:gd name="T26" fmla="*/ 6 w 12"/>
                <a:gd name="T27" fmla="*/ 12 h 18"/>
                <a:gd name="T28" fmla="*/ 6 w 12"/>
                <a:gd name="T29" fmla="*/ 12 h 18"/>
                <a:gd name="T30" fmla="*/ 0 w 12"/>
                <a:gd name="T31" fmla="*/ 6 h 18"/>
                <a:gd name="T32" fmla="*/ 0 w 12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2" name="Freeform 255"/>
            <p:cNvSpPr>
              <a:spLocks/>
            </p:cNvSpPr>
            <p:nvPr/>
          </p:nvSpPr>
          <p:spPr bwMode="auto">
            <a:xfrm>
              <a:off x="4899" y="2013"/>
              <a:ext cx="191" cy="114"/>
            </a:xfrm>
            <a:custGeom>
              <a:avLst/>
              <a:gdLst>
                <a:gd name="T0" fmla="*/ 173 w 191"/>
                <a:gd name="T1" fmla="*/ 42 h 114"/>
                <a:gd name="T2" fmla="*/ 155 w 191"/>
                <a:gd name="T3" fmla="*/ 48 h 114"/>
                <a:gd name="T4" fmla="*/ 137 w 191"/>
                <a:gd name="T5" fmla="*/ 78 h 114"/>
                <a:gd name="T6" fmla="*/ 125 w 191"/>
                <a:gd name="T7" fmla="*/ 96 h 114"/>
                <a:gd name="T8" fmla="*/ 101 w 191"/>
                <a:gd name="T9" fmla="*/ 114 h 114"/>
                <a:gd name="T10" fmla="*/ 95 w 191"/>
                <a:gd name="T11" fmla="*/ 114 h 114"/>
                <a:gd name="T12" fmla="*/ 107 w 191"/>
                <a:gd name="T13" fmla="*/ 102 h 114"/>
                <a:gd name="T14" fmla="*/ 131 w 191"/>
                <a:gd name="T15" fmla="*/ 84 h 114"/>
                <a:gd name="T16" fmla="*/ 137 w 191"/>
                <a:gd name="T17" fmla="*/ 60 h 114"/>
                <a:gd name="T18" fmla="*/ 137 w 191"/>
                <a:gd name="T19" fmla="*/ 54 h 114"/>
                <a:gd name="T20" fmla="*/ 125 w 191"/>
                <a:gd name="T21" fmla="*/ 66 h 114"/>
                <a:gd name="T22" fmla="*/ 107 w 191"/>
                <a:gd name="T23" fmla="*/ 72 h 114"/>
                <a:gd name="T24" fmla="*/ 89 w 191"/>
                <a:gd name="T25" fmla="*/ 90 h 114"/>
                <a:gd name="T26" fmla="*/ 59 w 191"/>
                <a:gd name="T27" fmla="*/ 108 h 114"/>
                <a:gd name="T28" fmla="*/ 47 w 191"/>
                <a:gd name="T29" fmla="*/ 108 h 114"/>
                <a:gd name="T30" fmla="*/ 71 w 191"/>
                <a:gd name="T31" fmla="*/ 96 h 114"/>
                <a:gd name="T32" fmla="*/ 95 w 191"/>
                <a:gd name="T33" fmla="*/ 72 h 114"/>
                <a:gd name="T34" fmla="*/ 95 w 191"/>
                <a:gd name="T35" fmla="*/ 66 h 114"/>
                <a:gd name="T36" fmla="*/ 83 w 191"/>
                <a:gd name="T37" fmla="*/ 66 h 114"/>
                <a:gd name="T38" fmla="*/ 71 w 191"/>
                <a:gd name="T39" fmla="*/ 72 h 114"/>
                <a:gd name="T40" fmla="*/ 47 w 191"/>
                <a:gd name="T41" fmla="*/ 78 h 114"/>
                <a:gd name="T42" fmla="*/ 23 w 191"/>
                <a:gd name="T43" fmla="*/ 90 h 114"/>
                <a:gd name="T44" fmla="*/ 12 w 191"/>
                <a:gd name="T45" fmla="*/ 90 h 114"/>
                <a:gd name="T46" fmla="*/ 35 w 191"/>
                <a:gd name="T47" fmla="*/ 84 h 114"/>
                <a:gd name="T48" fmla="*/ 53 w 191"/>
                <a:gd name="T49" fmla="*/ 72 h 114"/>
                <a:gd name="T50" fmla="*/ 35 w 191"/>
                <a:gd name="T51" fmla="*/ 66 h 114"/>
                <a:gd name="T52" fmla="*/ 12 w 191"/>
                <a:gd name="T53" fmla="*/ 66 h 114"/>
                <a:gd name="T54" fmla="*/ 0 w 191"/>
                <a:gd name="T55" fmla="*/ 72 h 114"/>
                <a:gd name="T56" fmla="*/ 17 w 191"/>
                <a:gd name="T57" fmla="*/ 60 h 114"/>
                <a:gd name="T58" fmla="*/ 47 w 191"/>
                <a:gd name="T59" fmla="*/ 60 h 114"/>
                <a:gd name="T60" fmla="*/ 47 w 191"/>
                <a:gd name="T61" fmla="*/ 48 h 114"/>
                <a:gd name="T62" fmla="*/ 23 w 191"/>
                <a:gd name="T63" fmla="*/ 36 h 114"/>
                <a:gd name="T64" fmla="*/ 17 w 191"/>
                <a:gd name="T65" fmla="*/ 30 h 114"/>
                <a:gd name="T66" fmla="*/ 41 w 191"/>
                <a:gd name="T67" fmla="*/ 36 h 114"/>
                <a:gd name="T68" fmla="*/ 65 w 191"/>
                <a:gd name="T69" fmla="*/ 54 h 114"/>
                <a:gd name="T70" fmla="*/ 77 w 191"/>
                <a:gd name="T71" fmla="*/ 54 h 114"/>
                <a:gd name="T72" fmla="*/ 95 w 191"/>
                <a:gd name="T73" fmla="*/ 54 h 114"/>
                <a:gd name="T74" fmla="*/ 89 w 191"/>
                <a:gd name="T75" fmla="*/ 48 h 114"/>
                <a:gd name="T76" fmla="*/ 77 w 191"/>
                <a:gd name="T77" fmla="*/ 30 h 114"/>
                <a:gd name="T78" fmla="*/ 65 w 191"/>
                <a:gd name="T79" fmla="*/ 24 h 114"/>
                <a:gd name="T80" fmla="*/ 59 w 191"/>
                <a:gd name="T81" fmla="*/ 18 h 114"/>
                <a:gd name="T82" fmla="*/ 53 w 191"/>
                <a:gd name="T83" fmla="*/ 12 h 114"/>
                <a:gd name="T84" fmla="*/ 77 w 191"/>
                <a:gd name="T85" fmla="*/ 30 h 114"/>
                <a:gd name="T86" fmla="*/ 101 w 191"/>
                <a:gd name="T87" fmla="*/ 48 h 114"/>
                <a:gd name="T88" fmla="*/ 113 w 191"/>
                <a:gd name="T89" fmla="*/ 54 h 114"/>
                <a:gd name="T90" fmla="*/ 125 w 191"/>
                <a:gd name="T91" fmla="*/ 48 h 114"/>
                <a:gd name="T92" fmla="*/ 137 w 191"/>
                <a:gd name="T93" fmla="*/ 48 h 114"/>
                <a:gd name="T94" fmla="*/ 137 w 191"/>
                <a:gd name="T95" fmla="*/ 42 h 114"/>
                <a:gd name="T96" fmla="*/ 125 w 191"/>
                <a:gd name="T97" fmla="*/ 24 h 114"/>
                <a:gd name="T98" fmla="*/ 101 w 191"/>
                <a:gd name="T99" fmla="*/ 6 h 114"/>
                <a:gd name="T100" fmla="*/ 95 w 191"/>
                <a:gd name="T101" fmla="*/ 0 h 114"/>
                <a:gd name="T102" fmla="*/ 119 w 191"/>
                <a:gd name="T103" fmla="*/ 18 h 114"/>
                <a:gd name="T104" fmla="*/ 143 w 191"/>
                <a:gd name="T105" fmla="*/ 36 h 114"/>
                <a:gd name="T106" fmla="*/ 161 w 191"/>
                <a:gd name="T107" fmla="*/ 36 h 114"/>
                <a:gd name="T108" fmla="*/ 185 w 191"/>
                <a:gd name="T109" fmla="*/ 30 h 114"/>
                <a:gd name="T110" fmla="*/ 185 w 191"/>
                <a:gd name="T111" fmla="*/ 30 h 1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1"/>
                <a:gd name="T169" fmla="*/ 0 h 114"/>
                <a:gd name="T170" fmla="*/ 191 w 191"/>
                <a:gd name="T171" fmla="*/ 114 h 1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1" h="114">
                  <a:moveTo>
                    <a:pt x="185" y="36"/>
                  </a:moveTo>
                  <a:lnTo>
                    <a:pt x="179" y="36"/>
                  </a:lnTo>
                  <a:lnTo>
                    <a:pt x="173" y="42"/>
                  </a:lnTo>
                  <a:lnTo>
                    <a:pt x="167" y="42"/>
                  </a:lnTo>
                  <a:lnTo>
                    <a:pt x="161" y="48"/>
                  </a:lnTo>
                  <a:lnTo>
                    <a:pt x="155" y="48"/>
                  </a:lnTo>
                  <a:lnTo>
                    <a:pt x="149" y="54"/>
                  </a:lnTo>
                  <a:lnTo>
                    <a:pt x="149" y="60"/>
                  </a:lnTo>
                  <a:lnTo>
                    <a:pt x="143" y="66"/>
                  </a:lnTo>
                  <a:lnTo>
                    <a:pt x="137" y="78"/>
                  </a:lnTo>
                  <a:lnTo>
                    <a:pt x="131" y="84"/>
                  </a:lnTo>
                  <a:lnTo>
                    <a:pt x="131" y="90"/>
                  </a:lnTo>
                  <a:lnTo>
                    <a:pt x="125" y="90"/>
                  </a:lnTo>
                  <a:lnTo>
                    <a:pt x="125" y="96"/>
                  </a:lnTo>
                  <a:lnTo>
                    <a:pt x="119" y="102"/>
                  </a:lnTo>
                  <a:lnTo>
                    <a:pt x="113" y="108"/>
                  </a:lnTo>
                  <a:lnTo>
                    <a:pt x="107" y="108"/>
                  </a:lnTo>
                  <a:lnTo>
                    <a:pt x="101" y="114"/>
                  </a:lnTo>
                  <a:lnTo>
                    <a:pt x="95" y="114"/>
                  </a:lnTo>
                  <a:lnTo>
                    <a:pt x="101" y="108"/>
                  </a:lnTo>
                  <a:lnTo>
                    <a:pt x="107" y="102"/>
                  </a:lnTo>
                  <a:lnTo>
                    <a:pt x="113" y="96"/>
                  </a:lnTo>
                  <a:lnTo>
                    <a:pt x="119" y="90"/>
                  </a:lnTo>
                  <a:lnTo>
                    <a:pt x="125" y="84"/>
                  </a:lnTo>
                  <a:lnTo>
                    <a:pt x="131" y="84"/>
                  </a:lnTo>
                  <a:lnTo>
                    <a:pt x="131" y="78"/>
                  </a:lnTo>
                  <a:lnTo>
                    <a:pt x="131" y="72"/>
                  </a:lnTo>
                  <a:lnTo>
                    <a:pt x="137" y="66"/>
                  </a:lnTo>
                  <a:lnTo>
                    <a:pt x="137" y="60"/>
                  </a:lnTo>
                  <a:lnTo>
                    <a:pt x="137" y="54"/>
                  </a:lnTo>
                  <a:lnTo>
                    <a:pt x="131" y="60"/>
                  </a:lnTo>
                  <a:lnTo>
                    <a:pt x="125" y="60"/>
                  </a:lnTo>
                  <a:lnTo>
                    <a:pt x="125" y="66"/>
                  </a:lnTo>
                  <a:lnTo>
                    <a:pt x="119" y="66"/>
                  </a:lnTo>
                  <a:lnTo>
                    <a:pt x="113" y="72"/>
                  </a:lnTo>
                  <a:lnTo>
                    <a:pt x="107" y="72"/>
                  </a:lnTo>
                  <a:lnTo>
                    <a:pt x="101" y="78"/>
                  </a:lnTo>
                  <a:lnTo>
                    <a:pt x="95" y="84"/>
                  </a:lnTo>
                  <a:lnTo>
                    <a:pt x="89" y="90"/>
                  </a:lnTo>
                  <a:lnTo>
                    <a:pt x="83" y="96"/>
                  </a:lnTo>
                  <a:lnTo>
                    <a:pt x="71" y="102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3" y="108"/>
                  </a:lnTo>
                  <a:lnTo>
                    <a:pt x="47" y="108"/>
                  </a:lnTo>
                  <a:lnTo>
                    <a:pt x="53" y="108"/>
                  </a:lnTo>
                  <a:lnTo>
                    <a:pt x="59" y="102"/>
                  </a:lnTo>
                  <a:lnTo>
                    <a:pt x="65" y="96"/>
                  </a:lnTo>
                  <a:lnTo>
                    <a:pt x="71" y="96"/>
                  </a:lnTo>
                  <a:lnTo>
                    <a:pt x="83" y="90"/>
                  </a:lnTo>
                  <a:lnTo>
                    <a:pt x="89" y="84"/>
                  </a:lnTo>
                  <a:lnTo>
                    <a:pt x="95" y="78"/>
                  </a:lnTo>
                  <a:lnTo>
                    <a:pt x="95" y="72"/>
                  </a:lnTo>
                  <a:lnTo>
                    <a:pt x="101" y="72"/>
                  </a:lnTo>
                  <a:lnTo>
                    <a:pt x="101" y="66"/>
                  </a:lnTo>
                  <a:lnTo>
                    <a:pt x="95" y="66"/>
                  </a:lnTo>
                  <a:lnTo>
                    <a:pt x="89" y="66"/>
                  </a:lnTo>
                  <a:lnTo>
                    <a:pt x="83" y="66"/>
                  </a:lnTo>
                  <a:lnTo>
                    <a:pt x="77" y="66"/>
                  </a:lnTo>
                  <a:lnTo>
                    <a:pt x="77" y="72"/>
                  </a:lnTo>
                  <a:lnTo>
                    <a:pt x="71" y="72"/>
                  </a:lnTo>
                  <a:lnTo>
                    <a:pt x="65" y="72"/>
                  </a:lnTo>
                  <a:lnTo>
                    <a:pt x="59" y="78"/>
                  </a:lnTo>
                  <a:lnTo>
                    <a:pt x="47" y="78"/>
                  </a:lnTo>
                  <a:lnTo>
                    <a:pt x="41" y="84"/>
                  </a:lnTo>
                  <a:lnTo>
                    <a:pt x="35" y="84"/>
                  </a:lnTo>
                  <a:lnTo>
                    <a:pt x="29" y="90"/>
                  </a:lnTo>
                  <a:lnTo>
                    <a:pt x="23" y="90"/>
                  </a:lnTo>
                  <a:lnTo>
                    <a:pt x="17" y="90"/>
                  </a:lnTo>
                  <a:lnTo>
                    <a:pt x="12" y="90"/>
                  </a:lnTo>
                  <a:lnTo>
                    <a:pt x="17" y="90"/>
                  </a:lnTo>
                  <a:lnTo>
                    <a:pt x="23" y="84"/>
                  </a:lnTo>
                  <a:lnTo>
                    <a:pt x="29" y="84"/>
                  </a:lnTo>
                  <a:lnTo>
                    <a:pt x="35" y="84"/>
                  </a:lnTo>
                  <a:lnTo>
                    <a:pt x="41" y="78"/>
                  </a:lnTo>
                  <a:lnTo>
                    <a:pt x="47" y="78"/>
                  </a:lnTo>
                  <a:lnTo>
                    <a:pt x="53" y="72"/>
                  </a:lnTo>
                  <a:lnTo>
                    <a:pt x="59" y="66"/>
                  </a:lnTo>
                  <a:lnTo>
                    <a:pt x="53" y="66"/>
                  </a:lnTo>
                  <a:lnTo>
                    <a:pt x="41" y="66"/>
                  </a:lnTo>
                  <a:lnTo>
                    <a:pt x="35" y="66"/>
                  </a:lnTo>
                  <a:lnTo>
                    <a:pt x="29" y="66"/>
                  </a:lnTo>
                  <a:lnTo>
                    <a:pt x="23" y="66"/>
                  </a:lnTo>
                  <a:lnTo>
                    <a:pt x="12" y="66"/>
                  </a:lnTo>
                  <a:lnTo>
                    <a:pt x="6" y="72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7" y="60"/>
                  </a:lnTo>
                  <a:lnTo>
                    <a:pt x="23" y="60"/>
                  </a:lnTo>
                  <a:lnTo>
                    <a:pt x="29" y="60"/>
                  </a:lnTo>
                  <a:lnTo>
                    <a:pt x="41" y="60"/>
                  </a:lnTo>
                  <a:lnTo>
                    <a:pt x="47" y="60"/>
                  </a:lnTo>
                  <a:lnTo>
                    <a:pt x="53" y="60"/>
                  </a:lnTo>
                  <a:lnTo>
                    <a:pt x="53" y="54"/>
                  </a:lnTo>
                  <a:lnTo>
                    <a:pt x="47" y="54"/>
                  </a:lnTo>
                  <a:lnTo>
                    <a:pt x="47" y="48"/>
                  </a:lnTo>
                  <a:lnTo>
                    <a:pt x="41" y="42"/>
                  </a:lnTo>
                  <a:lnTo>
                    <a:pt x="35" y="42"/>
                  </a:lnTo>
                  <a:lnTo>
                    <a:pt x="29" y="36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23" y="30"/>
                  </a:lnTo>
                  <a:lnTo>
                    <a:pt x="29" y="30"/>
                  </a:lnTo>
                  <a:lnTo>
                    <a:pt x="35" y="36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48"/>
                  </a:lnTo>
                  <a:lnTo>
                    <a:pt x="59" y="48"/>
                  </a:lnTo>
                  <a:lnTo>
                    <a:pt x="65" y="54"/>
                  </a:lnTo>
                  <a:lnTo>
                    <a:pt x="71" y="54"/>
                  </a:lnTo>
                  <a:lnTo>
                    <a:pt x="77" y="54"/>
                  </a:lnTo>
                  <a:lnTo>
                    <a:pt x="83" y="54"/>
                  </a:lnTo>
                  <a:lnTo>
                    <a:pt x="89" y="54"/>
                  </a:lnTo>
                  <a:lnTo>
                    <a:pt x="95" y="54"/>
                  </a:lnTo>
                  <a:lnTo>
                    <a:pt x="89" y="48"/>
                  </a:lnTo>
                  <a:lnTo>
                    <a:pt x="83" y="42"/>
                  </a:lnTo>
                  <a:lnTo>
                    <a:pt x="83" y="36"/>
                  </a:lnTo>
                  <a:lnTo>
                    <a:pt x="77" y="36"/>
                  </a:lnTo>
                  <a:lnTo>
                    <a:pt x="77" y="30"/>
                  </a:lnTo>
                  <a:lnTo>
                    <a:pt x="71" y="30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59" y="24"/>
                  </a:lnTo>
                  <a:lnTo>
                    <a:pt x="59" y="18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9" y="18"/>
                  </a:lnTo>
                  <a:lnTo>
                    <a:pt x="65" y="18"/>
                  </a:lnTo>
                  <a:lnTo>
                    <a:pt x="71" y="24"/>
                  </a:lnTo>
                  <a:lnTo>
                    <a:pt x="77" y="30"/>
                  </a:lnTo>
                  <a:lnTo>
                    <a:pt x="83" y="36"/>
                  </a:lnTo>
                  <a:lnTo>
                    <a:pt x="89" y="36"/>
                  </a:lnTo>
                  <a:lnTo>
                    <a:pt x="95" y="42"/>
                  </a:lnTo>
                  <a:lnTo>
                    <a:pt x="101" y="48"/>
                  </a:lnTo>
                  <a:lnTo>
                    <a:pt x="107" y="54"/>
                  </a:lnTo>
                  <a:lnTo>
                    <a:pt x="113" y="54"/>
                  </a:lnTo>
                  <a:lnTo>
                    <a:pt x="119" y="54"/>
                  </a:lnTo>
                  <a:lnTo>
                    <a:pt x="125" y="48"/>
                  </a:lnTo>
                  <a:lnTo>
                    <a:pt x="131" y="48"/>
                  </a:lnTo>
                  <a:lnTo>
                    <a:pt x="137" y="48"/>
                  </a:lnTo>
                  <a:lnTo>
                    <a:pt x="137" y="42"/>
                  </a:lnTo>
                  <a:lnTo>
                    <a:pt x="137" y="36"/>
                  </a:lnTo>
                  <a:lnTo>
                    <a:pt x="131" y="36"/>
                  </a:lnTo>
                  <a:lnTo>
                    <a:pt x="125" y="30"/>
                  </a:lnTo>
                  <a:lnTo>
                    <a:pt x="125" y="24"/>
                  </a:lnTo>
                  <a:lnTo>
                    <a:pt x="119" y="18"/>
                  </a:lnTo>
                  <a:lnTo>
                    <a:pt x="113" y="12"/>
                  </a:lnTo>
                  <a:lnTo>
                    <a:pt x="107" y="12"/>
                  </a:lnTo>
                  <a:lnTo>
                    <a:pt x="101" y="6"/>
                  </a:lnTo>
                  <a:lnTo>
                    <a:pt x="95" y="6"/>
                  </a:lnTo>
                  <a:lnTo>
                    <a:pt x="95" y="0"/>
                  </a:lnTo>
                  <a:lnTo>
                    <a:pt x="101" y="6"/>
                  </a:lnTo>
                  <a:lnTo>
                    <a:pt x="107" y="6"/>
                  </a:lnTo>
                  <a:lnTo>
                    <a:pt x="113" y="12"/>
                  </a:lnTo>
                  <a:lnTo>
                    <a:pt x="119" y="18"/>
                  </a:lnTo>
                  <a:lnTo>
                    <a:pt x="125" y="24"/>
                  </a:lnTo>
                  <a:lnTo>
                    <a:pt x="131" y="30"/>
                  </a:lnTo>
                  <a:lnTo>
                    <a:pt x="137" y="30"/>
                  </a:lnTo>
                  <a:lnTo>
                    <a:pt x="143" y="36"/>
                  </a:lnTo>
                  <a:lnTo>
                    <a:pt x="149" y="36"/>
                  </a:lnTo>
                  <a:lnTo>
                    <a:pt x="155" y="36"/>
                  </a:lnTo>
                  <a:lnTo>
                    <a:pt x="161" y="36"/>
                  </a:lnTo>
                  <a:lnTo>
                    <a:pt x="167" y="36"/>
                  </a:lnTo>
                  <a:lnTo>
                    <a:pt x="173" y="30"/>
                  </a:lnTo>
                  <a:lnTo>
                    <a:pt x="179" y="30"/>
                  </a:lnTo>
                  <a:lnTo>
                    <a:pt x="185" y="30"/>
                  </a:lnTo>
                  <a:lnTo>
                    <a:pt x="191" y="30"/>
                  </a:lnTo>
                  <a:lnTo>
                    <a:pt x="185" y="30"/>
                  </a:lnTo>
                  <a:lnTo>
                    <a:pt x="185" y="3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3" name="Freeform 256"/>
            <p:cNvSpPr>
              <a:spLocks/>
            </p:cNvSpPr>
            <p:nvPr/>
          </p:nvSpPr>
          <p:spPr bwMode="auto">
            <a:xfrm>
              <a:off x="5000" y="1899"/>
              <a:ext cx="131" cy="126"/>
            </a:xfrm>
            <a:custGeom>
              <a:avLst/>
              <a:gdLst>
                <a:gd name="T0" fmla="*/ 120 w 131"/>
                <a:gd name="T1" fmla="*/ 120 h 126"/>
                <a:gd name="T2" fmla="*/ 114 w 131"/>
                <a:gd name="T3" fmla="*/ 114 h 126"/>
                <a:gd name="T4" fmla="*/ 102 w 131"/>
                <a:gd name="T5" fmla="*/ 114 h 126"/>
                <a:gd name="T6" fmla="*/ 78 w 131"/>
                <a:gd name="T7" fmla="*/ 114 h 126"/>
                <a:gd name="T8" fmla="*/ 54 w 131"/>
                <a:gd name="T9" fmla="*/ 114 h 126"/>
                <a:gd name="T10" fmla="*/ 36 w 131"/>
                <a:gd name="T11" fmla="*/ 108 h 126"/>
                <a:gd name="T12" fmla="*/ 48 w 131"/>
                <a:gd name="T13" fmla="*/ 108 h 126"/>
                <a:gd name="T14" fmla="*/ 66 w 131"/>
                <a:gd name="T15" fmla="*/ 108 h 126"/>
                <a:gd name="T16" fmla="*/ 90 w 131"/>
                <a:gd name="T17" fmla="*/ 108 h 126"/>
                <a:gd name="T18" fmla="*/ 96 w 131"/>
                <a:gd name="T19" fmla="*/ 102 h 126"/>
                <a:gd name="T20" fmla="*/ 84 w 131"/>
                <a:gd name="T21" fmla="*/ 96 h 126"/>
                <a:gd name="T22" fmla="*/ 72 w 131"/>
                <a:gd name="T23" fmla="*/ 90 h 126"/>
                <a:gd name="T24" fmla="*/ 60 w 131"/>
                <a:gd name="T25" fmla="*/ 90 h 126"/>
                <a:gd name="T26" fmla="*/ 30 w 131"/>
                <a:gd name="T27" fmla="*/ 84 h 126"/>
                <a:gd name="T28" fmla="*/ 12 w 131"/>
                <a:gd name="T29" fmla="*/ 72 h 126"/>
                <a:gd name="T30" fmla="*/ 12 w 131"/>
                <a:gd name="T31" fmla="*/ 72 h 126"/>
                <a:gd name="T32" fmla="*/ 24 w 131"/>
                <a:gd name="T33" fmla="*/ 78 h 126"/>
                <a:gd name="T34" fmla="*/ 48 w 131"/>
                <a:gd name="T35" fmla="*/ 84 h 126"/>
                <a:gd name="T36" fmla="*/ 66 w 131"/>
                <a:gd name="T37" fmla="*/ 84 h 126"/>
                <a:gd name="T38" fmla="*/ 48 w 131"/>
                <a:gd name="T39" fmla="*/ 72 h 126"/>
                <a:gd name="T40" fmla="*/ 36 w 131"/>
                <a:gd name="T41" fmla="*/ 66 h 126"/>
                <a:gd name="T42" fmla="*/ 18 w 131"/>
                <a:gd name="T43" fmla="*/ 60 h 126"/>
                <a:gd name="T44" fmla="*/ 0 w 131"/>
                <a:gd name="T45" fmla="*/ 36 h 126"/>
                <a:gd name="T46" fmla="*/ 18 w 131"/>
                <a:gd name="T47" fmla="*/ 48 h 126"/>
                <a:gd name="T48" fmla="*/ 30 w 131"/>
                <a:gd name="T49" fmla="*/ 54 h 126"/>
                <a:gd name="T50" fmla="*/ 36 w 131"/>
                <a:gd name="T51" fmla="*/ 54 h 126"/>
                <a:gd name="T52" fmla="*/ 18 w 131"/>
                <a:gd name="T53" fmla="*/ 30 h 126"/>
                <a:gd name="T54" fmla="*/ 12 w 131"/>
                <a:gd name="T55" fmla="*/ 18 h 126"/>
                <a:gd name="T56" fmla="*/ 6 w 131"/>
                <a:gd name="T57" fmla="*/ 12 h 126"/>
                <a:gd name="T58" fmla="*/ 12 w 131"/>
                <a:gd name="T59" fmla="*/ 6 h 126"/>
                <a:gd name="T60" fmla="*/ 24 w 131"/>
                <a:gd name="T61" fmla="*/ 30 h 126"/>
                <a:gd name="T62" fmla="*/ 42 w 131"/>
                <a:gd name="T63" fmla="*/ 54 h 126"/>
                <a:gd name="T64" fmla="*/ 48 w 131"/>
                <a:gd name="T65" fmla="*/ 54 h 126"/>
                <a:gd name="T66" fmla="*/ 48 w 131"/>
                <a:gd name="T67" fmla="*/ 42 h 126"/>
                <a:gd name="T68" fmla="*/ 42 w 131"/>
                <a:gd name="T69" fmla="*/ 18 h 126"/>
                <a:gd name="T70" fmla="*/ 42 w 131"/>
                <a:gd name="T71" fmla="*/ 18 h 126"/>
                <a:gd name="T72" fmla="*/ 54 w 131"/>
                <a:gd name="T73" fmla="*/ 42 h 126"/>
                <a:gd name="T74" fmla="*/ 60 w 131"/>
                <a:gd name="T75" fmla="*/ 66 h 126"/>
                <a:gd name="T76" fmla="*/ 66 w 131"/>
                <a:gd name="T77" fmla="*/ 72 h 126"/>
                <a:gd name="T78" fmla="*/ 72 w 131"/>
                <a:gd name="T79" fmla="*/ 78 h 126"/>
                <a:gd name="T80" fmla="*/ 78 w 131"/>
                <a:gd name="T81" fmla="*/ 84 h 126"/>
                <a:gd name="T82" fmla="*/ 84 w 131"/>
                <a:gd name="T83" fmla="*/ 72 h 126"/>
                <a:gd name="T84" fmla="*/ 72 w 131"/>
                <a:gd name="T85" fmla="*/ 36 h 126"/>
                <a:gd name="T86" fmla="*/ 72 w 131"/>
                <a:gd name="T87" fmla="*/ 30 h 126"/>
                <a:gd name="T88" fmla="*/ 78 w 131"/>
                <a:gd name="T89" fmla="*/ 42 h 126"/>
                <a:gd name="T90" fmla="*/ 84 w 131"/>
                <a:gd name="T91" fmla="*/ 60 h 126"/>
                <a:gd name="T92" fmla="*/ 84 w 131"/>
                <a:gd name="T93" fmla="*/ 84 h 126"/>
                <a:gd name="T94" fmla="*/ 90 w 131"/>
                <a:gd name="T95" fmla="*/ 96 h 126"/>
                <a:gd name="T96" fmla="*/ 102 w 131"/>
                <a:gd name="T97" fmla="*/ 96 h 126"/>
                <a:gd name="T98" fmla="*/ 108 w 131"/>
                <a:gd name="T99" fmla="*/ 96 h 126"/>
                <a:gd name="T100" fmla="*/ 108 w 131"/>
                <a:gd name="T101" fmla="*/ 72 h 126"/>
                <a:gd name="T102" fmla="*/ 102 w 131"/>
                <a:gd name="T103" fmla="*/ 48 h 126"/>
                <a:gd name="T104" fmla="*/ 102 w 131"/>
                <a:gd name="T105" fmla="*/ 42 h 126"/>
                <a:gd name="T106" fmla="*/ 108 w 131"/>
                <a:gd name="T107" fmla="*/ 60 h 126"/>
                <a:gd name="T108" fmla="*/ 114 w 131"/>
                <a:gd name="T109" fmla="*/ 102 h 126"/>
                <a:gd name="T110" fmla="*/ 120 w 131"/>
                <a:gd name="T111" fmla="*/ 114 h 126"/>
                <a:gd name="T112" fmla="*/ 125 w 131"/>
                <a:gd name="T113" fmla="*/ 126 h 126"/>
                <a:gd name="T114" fmla="*/ 131 w 131"/>
                <a:gd name="T115" fmla="*/ 126 h 126"/>
                <a:gd name="T116" fmla="*/ 125 w 131"/>
                <a:gd name="T117" fmla="*/ 126 h 12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1"/>
                <a:gd name="T178" fmla="*/ 0 h 126"/>
                <a:gd name="T179" fmla="*/ 131 w 131"/>
                <a:gd name="T180" fmla="*/ 126 h 12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1" h="126">
                  <a:moveTo>
                    <a:pt x="125" y="126"/>
                  </a:moveTo>
                  <a:lnTo>
                    <a:pt x="120" y="126"/>
                  </a:lnTo>
                  <a:lnTo>
                    <a:pt x="120" y="120"/>
                  </a:lnTo>
                  <a:lnTo>
                    <a:pt x="114" y="114"/>
                  </a:lnTo>
                  <a:lnTo>
                    <a:pt x="108" y="114"/>
                  </a:lnTo>
                  <a:lnTo>
                    <a:pt x="102" y="114"/>
                  </a:lnTo>
                  <a:lnTo>
                    <a:pt x="96" y="114"/>
                  </a:lnTo>
                  <a:lnTo>
                    <a:pt x="90" y="114"/>
                  </a:lnTo>
                  <a:lnTo>
                    <a:pt x="78" y="114"/>
                  </a:lnTo>
                  <a:lnTo>
                    <a:pt x="72" y="114"/>
                  </a:lnTo>
                  <a:lnTo>
                    <a:pt x="60" y="114"/>
                  </a:lnTo>
                  <a:lnTo>
                    <a:pt x="54" y="114"/>
                  </a:lnTo>
                  <a:lnTo>
                    <a:pt x="42" y="108"/>
                  </a:lnTo>
                  <a:lnTo>
                    <a:pt x="36" y="108"/>
                  </a:lnTo>
                  <a:lnTo>
                    <a:pt x="42" y="108"/>
                  </a:lnTo>
                  <a:lnTo>
                    <a:pt x="48" y="108"/>
                  </a:lnTo>
                  <a:lnTo>
                    <a:pt x="54" y="108"/>
                  </a:lnTo>
                  <a:lnTo>
                    <a:pt x="66" y="108"/>
                  </a:lnTo>
                  <a:lnTo>
                    <a:pt x="72" y="108"/>
                  </a:lnTo>
                  <a:lnTo>
                    <a:pt x="84" y="108"/>
                  </a:lnTo>
                  <a:lnTo>
                    <a:pt x="90" y="108"/>
                  </a:lnTo>
                  <a:lnTo>
                    <a:pt x="96" y="108"/>
                  </a:lnTo>
                  <a:lnTo>
                    <a:pt x="96" y="102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72" y="90"/>
                  </a:lnTo>
                  <a:lnTo>
                    <a:pt x="66" y="90"/>
                  </a:lnTo>
                  <a:lnTo>
                    <a:pt x="60" y="90"/>
                  </a:lnTo>
                  <a:lnTo>
                    <a:pt x="48" y="90"/>
                  </a:lnTo>
                  <a:lnTo>
                    <a:pt x="36" y="84"/>
                  </a:lnTo>
                  <a:lnTo>
                    <a:pt x="30" y="84"/>
                  </a:lnTo>
                  <a:lnTo>
                    <a:pt x="24" y="84"/>
                  </a:lnTo>
                  <a:lnTo>
                    <a:pt x="12" y="78"/>
                  </a:lnTo>
                  <a:lnTo>
                    <a:pt x="12" y="72"/>
                  </a:lnTo>
                  <a:lnTo>
                    <a:pt x="6" y="72"/>
                  </a:lnTo>
                  <a:lnTo>
                    <a:pt x="6" y="66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24" y="78"/>
                  </a:lnTo>
                  <a:lnTo>
                    <a:pt x="30" y="78"/>
                  </a:lnTo>
                  <a:lnTo>
                    <a:pt x="42" y="78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0" y="78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30" y="66"/>
                  </a:lnTo>
                  <a:lnTo>
                    <a:pt x="24" y="60"/>
                  </a:lnTo>
                  <a:lnTo>
                    <a:pt x="18" y="60"/>
                  </a:lnTo>
                  <a:lnTo>
                    <a:pt x="12" y="54"/>
                  </a:lnTo>
                  <a:lnTo>
                    <a:pt x="6" y="48"/>
                  </a:lnTo>
                  <a:lnTo>
                    <a:pt x="0" y="36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48"/>
                  </a:lnTo>
                  <a:lnTo>
                    <a:pt x="18" y="54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6" y="60"/>
                  </a:lnTo>
                  <a:lnTo>
                    <a:pt x="42" y="60"/>
                  </a:lnTo>
                  <a:lnTo>
                    <a:pt x="36" y="54"/>
                  </a:lnTo>
                  <a:lnTo>
                    <a:pt x="30" y="42"/>
                  </a:lnTo>
                  <a:lnTo>
                    <a:pt x="24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42"/>
                  </a:lnTo>
                  <a:lnTo>
                    <a:pt x="36" y="48"/>
                  </a:lnTo>
                  <a:lnTo>
                    <a:pt x="42" y="54"/>
                  </a:lnTo>
                  <a:lnTo>
                    <a:pt x="48" y="54"/>
                  </a:lnTo>
                  <a:lnTo>
                    <a:pt x="48" y="48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2" y="24"/>
                  </a:lnTo>
                  <a:lnTo>
                    <a:pt x="42" y="18"/>
                  </a:lnTo>
                  <a:lnTo>
                    <a:pt x="42" y="12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48" y="30"/>
                  </a:lnTo>
                  <a:lnTo>
                    <a:pt x="54" y="42"/>
                  </a:lnTo>
                  <a:lnTo>
                    <a:pt x="54" y="54"/>
                  </a:lnTo>
                  <a:lnTo>
                    <a:pt x="54" y="60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6" y="72"/>
                  </a:lnTo>
                  <a:lnTo>
                    <a:pt x="72" y="78"/>
                  </a:lnTo>
                  <a:lnTo>
                    <a:pt x="78" y="78"/>
                  </a:lnTo>
                  <a:lnTo>
                    <a:pt x="78" y="84"/>
                  </a:lnTo>
                  <a:lnTo>
                    <a:pt x="78" y="78"/>
                  </a:lnTo>
                  <a:lnTo>
                    <a:pt x="84" y="72"/>
                  </a:lnTo>
                  <a:lnTo>
                    <a:pt x="78" y="60"/>
                  </a:lnTo>
                  <a:lnTo>
                    <a:pt x="78" y="42"/>
                  </a:lnTo>
                  <a:lnTo>
                    <a:pt x="72" y="36"/>
                  </a:lnTo>
                  <a:lnTo>
                    <a:pt x="72" y="30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84" y="48"/>
                  </a:lnTo>
                  <a:lnTo>
                    <a:pt x="84" y="54"/>
                  </a:lnTo>
                  <a:lnTo>
                    <a:pt x="84" y="60"/>
                  </a:lnTo>
                  <a:lnTo>
                    <a:pt x="84" y="66"/>
                  </a:lnTo>
                  <a:lnTo>
                    <a:pt x="84" y="78"/>
                  </a:lnTo>
                  <a:lnTo>
                    <a:pt x="84" y="84"/>
                  </a:lnTo>
                  <a:lnTo>
                    <a:pt x="84" y="90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102" y="96"/>
                  </a:lnTo>
                  <a:lnTo>
                    <a:pt x="102" y="102"/>
                  </a:lnTo>
                  <a:lnTo>
                    <a:pt x="108" y="96"/>
                  </a:lnTo>
                  <a:lnTo>
                    <a:pt x="108" y="90"/>
                  </a:lnTo>
                  <a:lnTo>
                    <a:pt x="108" y="78"/>
                  </a:lnTo>
                  <a:lnTo>
                    <a:pt x="108" y="72"/>
                  </a:lnTo>
                  <a:lnTo>
                    <a:pt x="102" y="66"/>
                  </a:lnTo>
                  <a:lnTo>
                    <a:pt x="102" y="54"/>
                  </a:lnTo>
                  <a:lnTo>
                    <a:pt x="102" y="48"/>
                  </a:lnTo>
                  <a:lnTo>
                    <a:pt x="102" y="42"/>
                  </a:lnTo>
                  <a:lnTo>
                    <a:pt x="108" y="42"/>
                  </a:lnTo>
                  <a:lnTo>
                    <a:pt x="108" y="54"/>
                  </a:lnTo>
                  <a:lnTo>
                    <a:pt x="108" y="60"/>
                  </a:lnTo>
                  <a:lnTo>
                    <a:pt x="108" y="78"/>
                  </a:lnTo>
                  <a:lnTo>
                    <a:pt x="114" y="96"/>
                  </a:lnTo>
                  <a:lnTo>
                    <a:pt x="114" y="102"/>
                  </a:lnTo>
                  <a:lnTo>
                    <a:pt x="114" y="108"/>
                  </a:lnTo>
                  <a:lnTo>
                    <a:pt x="120" y="114"/>
                  </a:lnTo>
                  <a:lnTo>
                    <a:pt x="125" y="120"/>
                  </a:lnTo>
                  <a:lnTo>
                    <a:pt x="125" y="126"/>
                  </a:lnTo>
                  <a:lnTo>
                    <a:pt x="131" y="126"/>
                  </a:lnTo>
                  <a:lnTo>
                    <a:pt x="125" y="12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4" name="Freeform 257"/>
            <p:cNvSpPr>
              <a:spLocks/>
            </p:cNvSpPr>
            <p:nvPr/>
          </p:nvSpPr>
          <p:spPr bwMode="auto">
            <a:xfrm>
              <a:off x="5114" y="1864"/>
              <a:ext cx="95" cy="155"/>
            </a:xfrm>
            <a:custGeom>
              <a:avLst/>
              <a:gdLst>
                <a:gd name="T0" fmla="*/ 41 w 95"/>
                <a:gd name="T1" fmla="*/ 149 h 155"/>
                <a:gd name="T2" fmla="*/ 41 w 95"/>
                <a:gd name="T3" fmla="*/ 137 h 155"/>
                <a:gd name="T4" fmla="*/ 41 w 95"/>
                <a:gd name="T5" fmla="*/ 125 h 155"/>
                <a:gd name="T6" fmla="*/ 35 w 95"/>
                <a:gd name="T7" fmla="*/ 119 h 155"/>
                <a:gd name="T8" fmla="*/ 29 w 95"/>
                <a:gd name="T9" fmla="*/ 113 h 155"/>
                <a:gd name="T10" fmla="*/ 17 w 95"/>
                <a:gd name="T11" fmla="*/ 101 h 155"/>
                <a:gd name="T12" fmla="*/ 11 w 95"/>
                <a:gd name="T13" fmla="*/ 77 h 155"/>
                <a:gd name="T14" fmla="*/ 6 w 95"/>
                <a:gd name="T15" fmla="*/ 65 h 155"/>
                <a:gd name="T16" fmla="*/ 6 w 95"/>
                <a:gd name="T17" fmla="*/ 59 h 155"/>
                <a:gd name="T18" fmla="*/ 6 w 95"/>
                <a:gd name="T19" fmla="*/ 59 h 155"/>
                <a:gd name="T20" fmla="*/ 6 w 95"/>
                <a:gd name="T21" fmla="*/ 65 h 155"/>
                <a:gd name="T22" fmla="*/ 11 w 95"/>
                <a:gd name="T23" fmla="*/ 77 h 155"/>
                <a:gd name="T24" fmla="*/ 17 w 95"/>
                <a:gd name="T25" fmla="*/ 89 h 155"/>
                <a:gd name="T26" fmla="*/ 23 w 95"/>
                <a:gd name="T27" fmla="*/ 101 h 155"/>
                <a:gd name="T28" fmla="*/ 29 w 95"/>
                <a:gd name="T29" fmla="*/ 107 h 155"/>
                <a:gd name="T30" fmla="*/ 35 w 95"/>
                <a:gd name="T31" fmla="*/ 113 h 155"/>
                <a:gd name="T32" fmla="*/ 41 w 95"/>
                <a:gd name="T33" fmla="*/ 107 h 155"/>
                <a:gd name="T34" fmla="*/ 41 w 95"/>
                <a:gd name="T35" fmla="*/ 89 h 155"/>
                <a:gd name="T36" fmla="*/ 41 w 95"/>
                <a:gd name="T37" fmla="*/ 77 h 155"/>
                <a:gd name="T38" fmla="*/ 29 w 95"/>
                <a:gd name="T39" fmla="*/ 65 h 155"/>
                <a:gd name="T40" fmla="*/ 17 w 95"/>
                <a:gd name="T41" fmla="*/ 53 h 155"/>
                <a:gd name="T42" fmla="*/ 11 w 95"/>
                <a:gd name="T43" fmla="*/ 35 h 155"/>
                <a:gd name="T44" fmla="*/ 11 w 95"/>
                <a:gd name="T45" fmla="*/ 23 h 155"/>
                <a:gd name="T46" fmla="*/ 17 w 95"/>
                <a:gd name="T47" fmla="*/ 29 h 155"/>
                <a:gd name="T48" fmla="*/ 23 w 95"/>
                <a:gd name="T49" fmla="*/ 41 h 155"/>
                <a:gd name="T50" fmla="*/ 29 w 95"/>
                <a:gd name="T51" fmla="*/ 53 h 155"/>
                <a:gd name="T52" fmla="*/ 35 w 95"/>
                <a:gd name="T53" fmla="*/ 65 h 155"/>
                <a:gd name="T54" fmla="*/ 41 w 95"/>
                <a:gd name="T55" fmla="*/ 71 h 155"/>
                <a:gd name="T56" fmla="*/ 41 w 95"/>
                <a:gd name="T57" fmla="*/ 59 h 155"/>
                <a:gd name="T58" fmla="*/ 41 w 95"/>
                <a:gd name="T59" fmla="*/ 17 h 155"/>
                <a:gd name="T60" fmla="*/ 41 w 95"/>
                <a:gd name="T61" fmla="*/ 0 h 155"/>
                <a:gd name="T62" fmla="*/ 47 w 95"/>
                <a:gd name="T63" fmla="*/ 0 h 155"/>
                <a:gd name="T64" fmla="*/ 41 w 95"/>
                <a:gd name="T65" fmla="*/ 17 h 155"/>
                <a:gd name="T66" fmla="*/ 47 w 95"/>
                <a:gd name="T67" fmla="*/ 53 h 155"/>
                <a:gd name="T68" fmla="*/ 53 w 95"/>
                <a:gd name="T69" fmla="*/ 65 h 155"/>
                <a:gd name="T70" fmla="*/ 59 w 95"/>
                <a:gd name="T71" fmla="*/ 59 h 155"/>
                <a:gd name="T72" fmla="*/ 71 w 95"/>
                <a:gd name="T73" fmla="*/ 47 h 155"/>
                <a:gd name="T74" fmla="*/ 77 w 95"/>
                <a:gd name="T75" fmla="*/ 35 h 155"/>
                <a:gd name="T76" fmla="*/ 77 w 95"/>
                <a:gd name="T77" fmla="*/ 29 h 155"/>
                <a:gd name="T78" fmla="*/ 83 w 95"/>
                <a:gd name="T79" fmla="*/ 35 h 155"/>
                <a:gd name="T80" fmla="*/ 77 w 95"/>
                <a:gd name="T81" fmla="*/ 41 h 155"/>
                <a:gd name="T82" fmla="*/ 71 w 95"/>
                <a:gd name="T83" fmla="*/ 53 h 155"/>
                <a:gd name="T84" fmla="*/ 65 w 95"/>
                <a:gd name="T85" fmla="*/ 65 h 155"/>
                <a:gd name="T86" fmla="*/ 53 w 95"/>
                <a:gd name="T87" fmla="*/ 77 h 155"/>
                <a:gd name="T88" fmla="*/ 53 w 95"/>
                <a:gd name="T89" fmla="*/ 89 h 155"/>
                <a:gd name="T90" fmla="*/ 47 w 95"/>
                <a:gd name="T91" fmla="*/ 107 h 155"/>
                <a:gd name="T92" fmla="*/ 53 w 95"/>
                <a:gd name="T93" fmla="*/ 113 h 155"/>
                <a:gd name="T94" fmla="*/ 65 w 95"/>
                <a:gd name="T95" fmla="*/ 101 h 155"/>
                <a:gd name="T96" fmla="*/ 77 w 95"/>
                <a:gd name="T97" fmla="*/ 89 h 155"/>
                <a:gd name="T98" fmla="*/ 89 w 95"/>
                <a:gd name="T99" fmla="*/ 77 h 155"/>
                <a:gd name="T100" fmla="*/ 95 w 95"/>
                <a:gd name="T101" fmla="*/ 65 h 155"/>
                <a:gd name="T102" fmla="*/ 95 w 95"/>
                <a:gd name="T103" fmla="*/ 71 h 155"/>
                <a:gd name="T104" fmla="*/ 89 w 95"/>
                <a:gd name="T105" fmla="*/ 77 h 155"/>
                <a:gd name="T106" fmla="*/ 83 w 95"/>
                <a:gd name="T107" fmla="*/ 89 h 155"/>
                <a:gd name="T108" fmla="*/ 71 w 95"/>
                <a:gd name="T109" fmla="*/ 107 h 155"/>
                <a:gd name="T110" fmla="*/ 59 w 95"/>
                <a:gd name="T111" fmla="*/ 119 h 155"/>
                <a:gd name="T112" fmla="*/ 47 w 95"/>
                <a:gd name="T113" fmla="*/ 131 h 155"/>
                <a:gd name="T114" fmla="*/ 47 w 95"/>
                <a:gd name="T115" fmla="*/ 143 h 155"/>
                <a:gd name="T116" fmla="*/ 47 w 95"/>
                <a:gd name="T117" fmla="*/ 149 h 155"/>
                <a:gd name="T118" fmla="*/ 47 w 95"/>
                <a:gd name="T119" fmla="*/ 149 h 1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5"/>
                <a:gd name="T181" fmla="*/ 0 h 155"/>
                <a:gd name="T182" fmla="*/ 95 w 95"/>
                <a:gd name="T183" fmla="*/ 155 h 1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5" h="155">
                  <a:moveTo>
                    <a:pt x="47" y="155"/>
                  </a:moveTo>
                  <a:lnTo>
                    <a:pt x="41" y="149"/>
                  </a:lnTo>
                  <a:lnTo>
                    <a:pt x="41" y="143"/>
                  </a:lnTo>
                  <a:lnTo>
                    <a:pt x="41" y="137"/>
                  </a:lnTo>
                  <a:lnTo>
                    <a:pt x="41" y="131"/>
                  </a:lnTo>
                  <a:lnTo>
                    <a:pt x="41" y="125"/>
                  </a:lnTo>
                  <a:lnTo>
                    <a:pt x="35" y="119"/>
                  </a:lnTo>
                  <a:lnTo>
                    <a:pt x="29" y="119"/>
                  </a:lnTo>
                  <a:lnTo>
                    <a:pt x="29" y="113"/>
                  </a:lnTo>
                  <a:lnTo>
                    <a:pt x="23" y="107"/>
                  </a:lnTo>
                  <a:lnTo>
                    <a:pt x="17" y="101"/>
                  </a:lnTo>
                  <a:lnTo>
                    <a:pt x="17" y="89"/>
                  </a:lnTo>
                  <a:lnTo>
                    <a:pt x="11" y="77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0" y="59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11" y="71"/>
                  </a:lnTo>
                  <a:lnTo>
                    <a:pt x="11" y="77"/>
                  </a:lnTo>
                  <a:lnTo>
                    <a:pt x="17" y="83"/>
                  </a:lnTo>
                  <a:lnTo>
                    <a:pt x="17" y="89"/>
                  </a:lnTo>
                  <a:lnTo>
                    <a:pt x="23" y="95"/>
                  </a:lnTo>
                  <a:lnTo>
                    <a:pt x="23" y="101"/>
                  </a:lnTo>
                  <a:lnTo>
                    <a:pt x="29" y="107"/>
                  </a:lnTo>
                  <a:lnTo>
                    <a:pt x="35" y="113"/>
                  </a:lnTo>
                  <a:lnTo>
                    <a:pt x="41" y="113"/>
                  </a:lnTo>
                  <a:lnTo>
                    <a:pt x="41" y="107"/>
                  </a:lnTo>
                  <a:lnTo>
                    <a:pt x="41" y="95"/>
                  </a:lnTo>
                  <a:lnTo>
                    <a:pt x="41" y="89"/>
                  </a:lnTo>
                  <a:lnTo>
                    <a:pt x="41" y="83"/>
                  </a:lnTo>
                  <a:lnTo>
                    <a:pt x="41" y="77"/>
                  </a:lnTo>
                  <a:lnTo>
                    <a:pt x="35" y="77"/>
                  </a:lnTo>
                  <a:lnTo>
                    <a:pt x="29" y="65"/>
                  </a:lnTo>
                  <a:lnTo>
                    <a:pt x="23" y="59"/>
                  </a:lnTo>
                  <a:lnTo>
                    <a:pt x="17" y="53"/>
                  </a:lnTo>
                  <a:lnTo>
                    <a:pt x="17" y="41"/>
                  </a:lnTo>
                  <a:lnTo>
                    <a:pt x="11" y="35"/>
                  </a:lnTo>
                  <a:lnTo>
                    <a:pt x="11" y="23"/>
                  </a:lnTo>
                  <a:lnTo>
                    <a:pt x="17" y="29"/>
                  </a:lnTo>
                  <a:lnTo>
                    <a:pt x="17" y="35"/>
                  </a:lnTo>
                  <a:lnTo>
                    <a:pt x="23" y="41"/>
                  </a:lnTo>
                  <a:lnTo>
                    <a:pt x="23" y="47"/>
                  </a:lnTo>
                  <a:lnTo>
                    <a:pt x="29" y="53"/>
                  </a:lnTo>
                  <a:lnTo>
                    <a:pt x="29" y="59"/>
                  </a:lnTo>
                  <a:lnTo>
                    <a:pt x="35" y="65"/>
                  </a:lnTo>
                  <a:lnTo>
                    <a:pt x="41" y="71"/>
                  </a:lnTo>
                  <a:lnTo>
                    <a:pt x="41" y="59"/>
                  </a:lnTo>
                  <a:lnTo>
                    <a:pt x="35" y="35"/>
                  </a:lnTo>
                  <a:lnTo>
                    <a:pt x="41" y="17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41" y="6"/>
                  </a:lnTo>
                  <a:lnTo>
                    <a:pt x="41" y="17"/>
                  </a:lnTo>
                  <a:lnTo>
                    <a:pt x="47" y="35"/>
                  </a:lnTo>
                  <a:lnTo>
                    <a:pt x="47" y="53"/>
                  </a:lnTo>
                  <a:lnTo>
                    <a:pt x="47" y="65"/>
                  </a:lnTo>
                  <a:lnTo>
                    <a:pt x="53" y="65"/>
                  </a:lnTo>
                  <a:lnTo>
                    <a:pt x="59" y="59"/>
                  </a:lnTo>
                  <a:lnTo>
                    <a:pt x="65" y="53"/>
                  </a:lnTo>
                  <a:lnTo>
                    <a:pt x="71" y="47"/>
                  </a:lnTo>
                  <a:lnTo>
                    <a:pt x="71" y="41"/>
                  </a:lnTo>
                  <a:lnTo>
                    <a:pt x="77" y="35"/>
                  </a:lnTo>
                  <a:lnTo>
                    <a:pt x="77" y="29"/>
                  </a:lnTo>
                  <a:lnTo>
                    <a:pt x="83" y="29"/>
                  </a:lnTo>
                  <a:lnTo>
                    <a:pt x="83" y="35"/>
                  </a:lnTo>
                  <a:lnTo>
                    <a:pt x="77" y="41"/>
                  </a:lnTo>
                  <a:lnTo>
                    <a:pt x="77" y="47"/>
                  </a:lnTo>
                  <a:lnTo>
                    <a:pt x="71" y="53"/>
                  </a:lnTo>
                  <a:lnTo>
                    <a:pt x="65" y="59"/>
                  </a:lnTo>
                  <a:lnTo>
                    <a:pt x="65" y="65"/>
                  </a:lnTo>
                  <a:lnTo>
                    <a:pt x="59" y="71"/>
                  </a:lnTo>
                  <a:lnTo>
                    <a:pt x="53" y="77"/>
                  </a:lnTo>
                  <a:lnTo>
                    <a:pt x="53" y="89"/>
                  </a:lnTo>
                  <a:lnTo>
                    <a:pt x="47" y="95"/>
                  </a:lnTo>
                  <a:lnTo>
                    <a:pt x="47" y="107"/>
                  </a:lnTo>
                  <a:lnTo>
                    <a:pt x="47" y="113"/>
                  </a:lnTo>
                  <a:lnTo>
                    <a:pt x="53" y="113"/>
                  </a:lnTo>
                  <a:lnTo>
                    <a:pt x="59" y="107"/>
                  </a:lnTo>
                  <a:lnTo>
                    <a:pt x="65" y="101"/>
                  </a:lnTo>
                  <a:lnTo>
                    <a:pt x="71" y="95"/>
                  </a:lnTo>
                  <a:lnTo>
                    <a:pt x="77" y="89"/>
                  </a:lnTo>
                  <a:lnTo>
                    <a:pt x="83" y="83"/>
                  </a:lnTo>
                  <a:lnTo>
                    <a:pt x="89" y="77"/>
                  </a:lnTo>
                  <a:lnTo>
                    <a:pt x="89" y="71"/>
                  </a:lnTo>
                  <a:lnTo>
                    <a:pt x="95" y="65"/>
                  </a:lnTo>
                  <a:lnTo>
                    <a:pt x="95" y="71"/>
                  </a:lnTo>
                  <a:lnTo>
                    <a:pt x="89" y="77"/>
                  </a:lnTo>
                  <a:lnTo>
                    <a:pt x="89" y="83"/>
                  </a:lnTo>
                  <a:lnTo>
                    <a:pt x="83" y="89"/>
                  </a:lnTo>
                  <a:lnTo>
                    <a:pt x="77" y="101"/>
                  </a:lnTo>
                  <a:lnTo>
                    <a:pt x="71" y="107"/>
                  </a:lnTo>
                  <a:lnTo>
                    <a:pt x="65" y="113"/>
                  </a:lnTo>
                  <a:lnTo>
                    <a:pt x="59" y="119"/>
                  </a:lnTo>
                  <a:lnTo>
                    <a:pt x="53" y="125"/>
                  </a:lnTo>
                  <a:lnTo>
                    <a:pt x="47" y="131"/>
                  </a:lnTo>
                  <a:lnTo>
                    <a:pt x="47" y="137"/>
                  </a:lnTo>
                  <a:lnTo>
                    <a:pt x="47" y="143"/>
                  </a:lnTo>
                  <a:lnTo>
                    <a:pt x="47" y="149"/>
                  </a:lnTo>
                  <a:lnTo>
                    <a:pt x="47" y="155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" name="Freeform 258"/>
            <p:cNvSpPr>
              <a:spLocks/>
            </p:cNvSpPr>
            <p:nvPr/>
          </p:nvSpPr>
          <p:spPr bwMode="auto">
            <a:xfrm>
              <a:off x="4976" y="2049"/>
              <a:ext cx="126" cy="149"/>
            </a:xfrm>
            <a:custGeom>
              <a:avLst/>
              <a:gdLst>
                <a:gd name="T0" fmla="*/ 126 w 126"/>
                <a:gd name="T1" fmla="*/ 6 h 149"/>
                <a:gd name="T2" fmla="*/ 120 w 126"/>
                <a:gd name="T3" fmla="*/ 12 h 149"/>
                <a:gd name="T4" fmla="*/ 114 w 126"/>
                <a:gd name="T5" fmla="*/ 24 h 149"/>
                <a:gd name="T6" fmla="*/ 108 w 126"/>
                <a:gd name="T7" fmla="*/ 36 h 149"/>
                <a:gd name="T8" fmla="*/ 102 w 126"/>
                <a:gd name="T9" fmla="*/ 42 h 149"/>
                <a:gd name="T10" fmla="*/ 102 w 126"/>
                <a:gd name="T11" fmla="*/ 48 h 149"/>
                <a:gd name="T12" fmla="*/ 96 w 126"/>
                <a:gd name="T13" fmla="*/ 60 h 149"/>
                <a:gd name="T14" fmla="*/ 90 w 126"/>
                <a:gd name="T15" fmla="*/ 66 h 149"/>
                <a:gd name="T16" fmla="*/ 90 w 126"/>
                <a:gd name="T17" fmla="*/ 72 h 149"/>
                <a:gd name="T18" fmla="*/ 96 w 126"/>
                <a:gd name="T19" fmla="*/ 84 h 149"/>
                <a:gd name="T20" fmla="*/ 96 w 126"/>
                <a:gd name="T21" fmla="*/ 90 h 149"/>
                <a:gd name="T22" fmla="*/ 96 w 126"/>
                <a:gd name="T23" fmla="*/ 90 h 149"/>
                <a:gd name="T24" fmla="*/ 90 w 126"/>
                <a:gd name="T25" fmla="*/ 84 h 149"/>
                <a:gd name="T26" fmla="*/ 84 w 126"/>
                <a:gd name="T27" fmla="*/ 78 h 149"/>
                <a:gd name="T28" fmla="*/ 78 w 126"/>
                <a:gd name="T29" fmla="*/ 84 h 149"/>
                <a:gd name="T30" fmla="*/ 66 w 126"/>
                <a:gd name="T31" fmla="*/ 90 h 149"/>
                <a:gd name="T32" fmla="*/ 60 w 126"/>
                <a:gd name="T33" fmla="*/ 102 h 149"/>
                <a:gd name="T34" fmla="*/ 54 w 126"/>
                <a:gd name="T35" fmla="*/ 108 h 149"/>
                <a:gd name="T36" fmla="*/ 48 w 126"/>
                <a:gd name="T37" fmla="*/ 113 h 149"/>
                <a:gd name="T38" fmla="*/ 54 w 126"/>
                <a:gd name="T39" fmla="*/ 131 h 149"/>
                <a:gd name="T40" fmla="*/ 60 w 126"/>
                <a:gd name="T41" fmla="*/ 143 h 149"/>
                <a:gd name="T42" fmla="*/ 60 w 126"/>
                <a:gd name="T43" fmla="*/ 149 h 149"/>
                <a:gd name="T44" fmla="*/ 54 w 126"/>
                <a:gd name="T45" fmla="*/ 137 h 149"/>
                <a:gd name="T46" fmla="*/ 48 w 126"/>
                <a:gd name="T47" fmla="*/ 119 h 149"/>
                <a:gd name="T48" fmla="*/ 42 w 126"/>
                <a:gd name="T49" fmla="*/ 119 h 149"/>
                <a:gd name="T50" fmla="*/ 36 w 126"/>
                <a:gd name="T51" fmla="*/ 131 h 149"/>
                <a:gd name="T52" fmla="*/ 30 w 126"/>
                <a:gd name="T53" fmla="*/ 137 h 149"/>
                <a:gd name="T54" fmla="*/ 24 w 126"/>
                <a:gd name="T55" fmla="*/ 149 h 149"/>
                <a:gd name="T56" fmla="*/ 12 w 126"/>
                <a:gd name="T57" fmla="*/ 149 h 149"/>
                <a:gd name="T58" fmla="*/ 18 w 126"/>
                <a:gd name="T59" fmla="*/ 149 h 149"/>
                <a:gd name="T60" fmla="*/ 18 w 126"/>
                <a:gd name="T61" fmla="*/ 143 h 149"/>
                <a:gd name="T62" fmla="*/ 24 w 126"/>
                <a:gd name="T63" fmla="*/ 131 h 149"/>
                <a:gd name="T64" fmla="*/ 36 w 126"/>
                <a:gd name="T65" fmla="*/ 119 h 149"/>
                <a:gd name="T66" fmla="*/ 42 w 126"/>
                <a:gd name="T67" fmla="*/ 108 h 149"/>
                <a:gd name="T68" fmla="*/ 36 w 126"/>
                <a:gd name="T69" fmla="*/ 108 h 149"/>
                <a:gd name="T70" fmla="*/ 24 w 126"/>
                <a:gd name="T71" fmla="*/ 113 h 149"/>
                <a:gd name="T72" fmla="*/ 18 w 126"/>
                <a:gd name="T73" fmla="*/ 113 h 149"/>
                <a:gd name="T74" fmla="*/ 12 w 126"/>
                <a:gd name="T75" fmla="*/ 113 h 149"/>
                <a:gd name="T76" fmla="*/ 6 w 126"/>
                <a:gd name="T77" fmla="*/ 119 h 149"/>
                <a:gd name="T78" fmla="*/ 0 w 126"/>
                <a:gd name="T79" fmla="*/ 119 h 149"/>
                <a:gd name="T80" fmla="*/ 6 w 126"/>
                <a:gd name="T81" fmla="*/ 113 h 149"/>
                <a:gd name="T82" fmla="*/ 18 w 126"/>
                <a:gd name="T83" fmla="*/ 108 h 149"/>
                <a:gd name="T84" fmla="*/ 30 w 126"/>
                <a:gd name="T85" fmla="*/ 102 h 149"/>
                <a:gd name="T86" fmla="*/ 42 w 126"/>
                <a:gd name="T87" fmla="*/ 102 h 149"/>
                <a:gd name="T88" fmla="*/ 48 w 126"/>
                <a:gd name="T89" fmla="*/ 102 h 149"/>
                <a:gd name="T90" fmla="*/ 54 w 126"/>
                <a:gd name="T91" fmla="*/ 96 h 149"/>
                <a:gd name="T92" fmla="*/ 60 w 126"/>
                <a:gd name="T93" fmla="*/ 90 h 149"/>
                <a:gd name="T94" fmla="*/ 66 w 126"/>
                <a:gd name="T95" fmla="*/ 84 h 149"/>
                <a:gd name="T96" fmla="*/ 66 w 126"/>
                <a:gd name="T97" fmla="*/ 78 h 149"/>
                <a:gd name="T98" fmla="*/ 60 w 126"/>
                <a:gd name="T99" fmla="*/ 78 h 149"/>
                <a:gd name="T100" fmla="*/ 60 w 126"/>
                <a:gd name="T101" fmla="*/ 78 h 149"/>
                <a:gd name="T102" fmla="*/ 66 w 126"/>
                <a:gd name="T103" fmla="*/ 72 h 149"/>
                <a:gd name="T104" fmla="*/ 72 w 126"/>
                <a:gd name="T105" fmla="*/ 72 h 149"/>
                <a:gd name="T106" fmla="*/ 72 w 126"/>
                <a:gd name="T107" fmla="*/ 72 h 149"/>
                <a:gd name="T108" fmla="*/ 78 w 126"/>
                <a:gd name="T109" fmla="*/ 66 h 149"/>
                <a:gd name="T110" fmla="*/ 84 w 126"/>
                <a:gd name="T111" fmla="*/ 54 h 149"/>
                <a:gd name="T112" fmla="*/ 96 w 126"/>
                <a:gd name="T113" fmla="*/ 36 h 149"/>
                <a:gd name="T114" fmla="*/ 102 w 126"/>
                <a:gd name="T115" fmla="*/ 24 h 149"/>
                <a:gd name="T116" fmla="*/ 108 w 126"/>
                <a:gd name="T117" fmla="*/ 12 h 149"/>
                <a:gd name="T118" fmla="*/ 108 w 126"/>
                <a:gd name="T119" fmla="*/ 6 h 149"/>
                <a:gd name="T120" fmla="*/ 114 w 126"/>
                <a:gd name="T121" fmla="*/ 6 h 149"/>
                <a:gd name="T122" fmla="*/ 126 w 126"/>
                <a:gd name="T123" fmla="*/ 0 h 1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6"/>
                <a:gd name="T187" fmla="*/ 0 h 149"/>
                <a:gd name="T188" fmla="*/ 126 w 126"/>
                <a:gd name="T189" fmla="*/ 149 h 14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6" h="149">
                  <a:moveTo>
                    <a:pt x="126" y="0"/>
                  </a:moveTo>
                  <a:lnTo>
                    <a:pt x="126" y="6"/>
                  </a:lnTo>
                  <a:lnTo>
                    <a:pt x="120" y="6"/>
                  </a:lnTo>
                  <a:lnTo>
                    <a:pt x="120" y="12"/>
                  </a:lnTo>
                  <a:lnTo>
                    <a:pt x="114" y="18"/>
                  </a:lnTo>
                  <a:lnTo>
                    <a:pt x="114" y="24"/>
                  </a:lnTo>
                  <a:lnTo>
                    <a:pt x="108" y="30"/>
                  </a:lnTo>
                  <a:lnTo>
                    <a:pt x="108" y="36"/>
                  </a:lnTo>
                  <a:lnTo>
                    <a:pt x="102" y="42"/>
                  </a:lnTo>
                  <a:lnTo>
                    <a:pt x="102" y="48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90" y="66"/>
                  </a:lnTo>
                  <a:lnTo>
                    <a:pt x="90" y="72"/>
                  </a:lnTo>
                  <a:lnTo>
                    <a:pt x="96" y="78"/>
                  </a:lnTo>
                  <a:lnTo>
                    <a:pt x="96" y="84"/>
                  </a:lnTo>
                  <a:lnTo>
                    <a:pt x="96" y="90"/>
                  </a:lnTo>
                  <a:lnTo>
                    <a:pt x="96" y="84"/>
                  </a:lnTo>
                  <a:lnTo>
                    <a:pt x="90" y="84"/>
                  </a:lnTo>
                  <a:lnTo>
                    <a:pt x="90" y="78"/>
                  </a:lnTo>
                  <a:lnTo>
                    <a:pt x="84" y="78"/>
                  </a:lnTo>
                  <a:lnTo>
                    <a:pt x="78" y="84"/>
                  </a:lnTo>
                  <a:lnTo>
                    <a:pt x="72" y="84"/>
                  </a:lnTo>
                  <a:lnTo>
                    <a:pt x="66" y="90"/>
                  </a:lnTo>
                  <a:lnTo>
                    <a:pt x="66" y="96"/>
                  </a:lnTo>
                  <a:lnTo>
                    <a:pt x="60" y="102"/>
                  </a:lnTo>
                  <a:lnTo>
                    <a:pt x="54" y="102"/>
                  </a:lnTo>
                  <a:lnTo>
                    <a:pt x="54" y="108"/>
                  </a:lnTo>
                  <a:lnTo>
                    <a:pt x="48" y="108"/>
                  </a:lnTo>
                  <a:lnTo>
                    <a:pt x="48" y="113"/>
                  </a:lnTo>
                  <a:lnTo>
                    <a:pt x="48" y="125"/>
                  </a:lnTo>
                  <a:lnTo>
                    <a:pt x="54" y="131"/>
                  </a:lnTo>
                  <a:lnTo>
                    <a:pt x="54" y="143"/>
                  </a:lnTo>
                  <a:lnTo>
                    <a:pt x="60" y="143"/>
                  </a:lnTo>
                  <a:lnTo>
                    <a:pt x="60" y="149"/>
                  </a:lnTo>
                  <a:lnTo>
                    <a:pt x="54" y="143"/>
                  </a:lnTo>
                  <a:lnTo>
                    <a:pt x="54" y="137"/>
                  </a:lnTo>
                  <a:lnTo>
                    <a:pt x="48" y="131"/>
                  </a:lnTo>
                  <a:lnTo>
                    <a:pt x="48" y="119"/>
                  </a:lnTo>
                  <a:lnTo>
                    <a:pt x="48" y="113"/>
                  </a:lnTo>
                  <a:lnTo>
                    <a:pt x="42" y="119"/>
                  </a:lnTo>
                  <a:lnTo>
                    <a:pt x="42" y="125"/>
                  </a:lnTo>
                  <a:lnTo>
                    <a:pt x="36" y="131"/>
                  </a:lnTo>
                  <a:lnTo>
                    <a:pt x="30" y="131"/>
                  </a:lnTo>
                  <a:lnTo>
                    <a:pt x="30" y="137"/>
                  </a:lnTo>
                  <a:lnTo>
                    <a:pt x="24" y="143"/>
                  </a:lnTo>
                  <a:lnTo>
                    <a:pt x="24" y="149"/>
                  </a:lnTo>
                  <a:lnTo>
                    <a:pt x="18" y="149"/>
                  </a:lnTo>
                  <a:lnTo>
                    <a:pt x="12" y="149"/>
                  </a:lnTo>
                  <a:lnTo>
                    <a:pt x="18" y="149"/>
                  </a:lnTo>
                  <a:lnTo>
                    <a:pt x="18" y="143"/>
                  </a:lnTo>
                  <a:lnTo>
                    <a:pt x="24" y="137"/>
                  </a:lnTo>
                  <a:lnTo>
                    <a:pt x="24" y="131"/>
                  </a:lnTo>
                  <a:lnTo>
                    <a:pt x="30" y="125"/>
                  </a:lnTo>
                  <a:lnTo>
                    <a:pt x="36" y="119"/>
                  </a:lnTo>
                  <a:lnTo>
                    <a:pt x="36" y="113"/>
                  </a:lnTo>
                  <a:lnTo>
                    <a:pt x="42" y="108"/>
                  </a:lnTo>
                  <a:lnTo>
                    <a:pt x="36" y="108"/>
                  </a:lnTo>
                  <a:lnTo>
                    <a:pt x="30" y="108"/>
                  </a:lnTo>
                  <a:lnTo>
                    <a:pt x="24" y="113"/>
                  </a:lnTo>
                  <a:lnTo>
                    <a:pt x="18" y="113"/>
                  </a:lnTo>
                  <a:lnTo>
                    <a:pt x="12" y="113"/>
                  </a:lnTo>
                  <a:lnTo>
                    <a:pt x="6" y="119"/>
                  </a:lnTo>
                  <a:lnTo>
                    <a:pt x="0" y="119"/>
                  </a:lnTo>
                  <a:lnTo>
                    <a:pt x="0" y="113"/>
                  </a:lnTo>
                  <a:lnTo>
                    <a:pt x="6" y="113"/>
                  </a:lnTo>
                  <a:lnTo>
                    <a:pt x="12" y="113"/>
                  </a:lnTo>
                  <a:lnTo>
                    <a:pt x="18" y="108"/>
                  </a:lnTo>
                  <a:lnTo>
                    <a:pt x="24" y="108"/>
                  </a:lnTo>
                  <a:lnTo>
                    <a:pt x="30" y="102"/>
                  </a:lnTo>
                  <a:lnTo>
                    <a:pt x="36" y="102"/>
                  </a:lnTo>
                  <a:lnTo>
                    <a:pt x="42" y="102"/>
                  </a:lnTo>
                  <a:lnTo>
                    <a:pt x="48" y="102"/>
                  </a:lnTo>
                  <a:lnTo>
                    <a:pt x="54" y="96"/>
                  </a:lnTo>
                  <a:lnTo>
                    <a:pt x="60" y="90"/>
                  </a:lnTo>
                  <a:lnTo>
                    <a:pt x="66" y="84"/>
                  </a:lnTo>
                  <a:lnTo>
                    <a:pt x="66" y="78"/>
                  </a:lnTo>
                  <a:lnTo>
                    <a:pt x="60" y="78"/>
                  </a:lnTo>
                  <a:lnTo>
                    <a:pt x="66" y="72"/>
                  </a:lnTo>
                  <a:lnTo>
                    <a:pt x="72" y="72"/>
                  </a:lnTo>
                  <a:lnTo>
                    <a:pt x="78" y="66"/>
                  </a:lnTo>
                  <a:lnTo>
                    <a:pt x="78" y="60"/>
                  </a:lnTo>
                  <a:lnTo>
                    <a:pt x="84" y="54"/>
                  </a:lnTo>
                  <a:lnTo>
                    <a:pt x="90" y="48"/>
                  </a:lnTo>
                  <a:lnTo>
                    <a:pt x="96" y="36"/>
                  </a:lnTo>
                  <a:lnTo>
                    <a:pt x="102" y="30"/>
                  </a:lnTo>
                  <a:lnTo>
                    <a:pt x="102" y="24"/>
                  </a:lnTo>
                  <a:lnTo>
                    <a:pt x="102" y="18"/>
                  </a:lnTo>
                  <a:lnTo>
                    <a:pt x="108" y="12"/>
                  </a:lnTo>
                  <a:lnTo>
                    <a:pt x="108" y="6"/>
                  </a:lnTo>
                  <a:lnTo>
                    <a:pt x="114" y="6"/>
                  </a:lnTo>
                  <a:lnTo>
                    <a:pt x="120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6" name="Freeform 259"/>
            <p:cNvSpPr>
              <a:spLocks/>
            </p:cNvSpPr>
            <p:nvPr/>
          </p:nvSpPr>
          <p:spPr bwMode="auto">
            <a:xfrm>
              <a:off x="5209" y="1846"/>
              <a:ext cx="72" cy="119"/>
            </a:xfrm>
            <a:custGeom>
              <a:avLst/>
              <a:gdLst>
                <a:gd name="T0" fmla="*/ 18 w 72"/>
                <a:gd name="T1" fmla="*/ 113 h 119"/>
                <a:gd name="T2" fmla="*/ 30 w 72"/>
                <a:gd name="T3" fmla="*/ 101 h 119"/>
                <a:gd name="T4" fmla="*/ 36 w 72"/>
                <a:gd name="T5" fmla="*/ 95 h 119"/>
                <a:gd name="T6" fmla="*/ 48 w 72"/>
                <a:gd name="T7" fmla="*/ 95 h 119"/>
                <a:gd name="T8" fmla="*/ 60 w 72"/>
                <a:gd name="T9" fmla="*/ 89 h 119"/>
                <a:gd name="T10" fmla="*/ 66 w 72"/>
                <a:gd name="T11" fmla="*/ 83 h 119"/>
                <a:gd name="T12" fmla="*/ 72 w 72"/>
                <a:gd name="T13" fmla="*/ 83 h 119"/>
                <a:gd name="T14" fmla="*/ 72 w 72"/>
                <a:gd name="T15" fmla="*/ 77 h 119"/>
                <a:gd name="T16" fmla="*/ 66 w 72"/>
                <a:gd name="T17" fmla="*/ 83 h 119"/>
                <a:gd name="T18" fmla="*/ 60 w 72"/>
                <a:gd name="T19" fmla="*/ 83 h 119"/>
                <a:gd name="T20" fmla="*/ 48 w 72"/>
                <a:gd name="T21" fmla="*/ 89 h 119"/>
                <a:gd name="T22" fmla="*/ 36 w 72"/>
                <a:gd name="T23" fmla="*/ 95 h 119"/>
                <a:gd name="T24" fmla="*/ 36 w 72"/>
                <a:gd name="T25" fmla="*/ 89 h 119"/>
                <a:gd name="T26" fmla="*/ 42 w 72"/>
                <a:gd name="T27" fmla="*/ 71 h 119"/>
                <a:gd name="T28" fmla="*/ 48 w 72"/>
                <a:gd name="T29" fmla="*/ 65 h 119"/>
                <a:gd name="T30" fmla="*/ 54 w 72"/>
                <a:gd name="T31" fmla="*/ 59 h 119"/>
                <a:gd name="T32" fmla="*/ 66 w 72"/>
                <a:gd name="T33" fmla="*/ 47 h 119"/>
                <a:gd name="T34" fmla="*/ 72 w 72"/>
                <a:gd name="T35" fmla="*/ 41 h 119"/>
                <a:gd name="T36" fmla="*/ 72 w 72"/>
                <a:gd name="T37" fmla="*/ 35 h 119"/>
                <a:gd name="T38" fmla="*/ 72 w 72"/>
                <a:gd name="T39" fmla="*/ 35 h 119"/>
                <a:gd name="T40" fmla="*/ 66 w 72"/>
                <a:gd name="T41" fmla="*/ 41 h 119"/>
                <a:gd name="T42" fmla="*/ 60 w 72"/>
                <a:gd name="T43" fmla="*/ 47 h 119"/>
                <a:gd name="T44" fmla="*/ 54 w 72"/>
                <a:gd name="T45" fmla="*/ 53 h 119"/>
                <a:gd name="T46" fmla="*/ 48 w 72"/>
                <a:gd name="T47" fmla="*/ 59 h 119"/>
                <a:gd name="T48" fmla="*/ 42 w 72"/>
                <a:gd name="T49" fmla="*/ 47 h 119"/>
                <a:gd name="T50" fmla="*/ 48 w 72"/>
                <a:gd name="T51" fmla="*/ 12 h 119"/>
                <a:gd name="T52" fmla="*/ 42 w 72"/>
                <a:gd name="T53" fmla="*/ 0 h 119"/>
                <a:gd name="T54" fmla="*/ 42 w 72"/>
                <a:gd name="T55" fmla="*/ 0 h 119"/>
                <a:gd name="T56" fmla="*/ 42 w 72"/>
                <a:gd name="T57" fmla="*/ 18 h 119"/>
                <a:gd name="T58" fmla="*/ 36 w 72"/>
                <a:gd name="T59" fmla="*/ 53 h 119"/>
                <a:gd name="T60" fmla="*/ 36 w 72"/>
                <a:gd name="T61" fmla="*/ 65 h 119"/>
                <a:gd name="T62" fmla="*/ 36 w 72"/>
                <a:gd name="T63" fmla="*/ 59 h 119"/>
                <a:gd name="T64" fmla="*/ 30 w 72"/>
                <a:gd name="T65" fmla="*/ 53 h 119"/>
                <a:gd name="T66" fmla="*/ 30 w 72"/>
                <a:gd name="T67" fmla="*/ 47 h 119"/>
                <a:gd name="T68" fmla="*/ 18 w 72"/>
                <a:gd name="T69" fmla="*/ 35 h 119"/>
                <a:gd name="T70" fmla="*/ 12 w 72"/>
                <a:gd name="T71" fmla="*/ 29 h 119"/>
                <a:gd name="T72" fmla="*/ 6 w 72"/>
                <a:gd name="T73" fmla="*/ 29 h 119"/>
                <a:gd name="T74" fmla="*/ 12 w 72"/>
                <a:gd name="T75" fmla="*/ 35 h 119"/>
                <a:gd name="T76" fmla="*/ 18 w 72"/>
                <a:gd name="T77" fmla="*/ 41 h 119"/>
                <a:gd name="T78" fmla="*/ 30 w 72"/>
                <a:gd name="T79" fmla="*/ 59 h 119"/>
                <a:gd name="T80" fmla="*/ 30 w 72"/>
                <a:gd name="T81" fmla="*/ 71 h 119"/>
                <a:gd name="T82" fmla="*/ 30 w 72"/>
                <a:gd name="T83" fmla="*/ 89 h 119"/>
                <a:gd name="T84" fmla="*/ 24 w 72"/>
                <a:gd name="T85" fmla="*/ 89 h 119"/>
                <a:gd name="T86" fmla="*/ 24 w 72"/>
                <a:gd name="T87" fmla="*/ 89 h 119"/>
                <a:gd name="T88" fmla="*/ 18 w 72"/>
                <a:gd name="T89" fmla="*/ 83 h 119"/>
                <a:gd name="T90" fmla="*/ 12 w 72"/>
                <a:gd name="T91" fmla="*/ 77 h 119"/>
                <a:gd name="T92" fmla="*/ 6 w 72"/>
                <a:gd name="T93" fmla="*/ 71 h 119"/>
                <a:gd name="T94" fmla="*/ 0 w 72"/>
                <a:gd name="T95" fmla="*/ 65 h 119"/>
                <a:gd name="T96" fmla="*/ 0 w 72"/>
                <a:gd name="T97" fmla="*/ 65 h 119"/>
                <a:gd name="T98" fmla="*/ 6 w 72"/>
                <a:gd name="T99" fmla="*/ 71 h 119"/>
                <a:gd name="T100" fmla="*/ 12 w 72"/>
                <a:gd name="T101" fmla="*/ 83 h 119"/>
                <a:gd name="T102" fmla="*/ 18 w 72"/>
                <a:gd name="T103" fmla="*/ 89 h 119"/>
                <a:gd name="T104" fmla="*/ 18 w 72"/>
                <a:gd name="T105" fmla="*/ 95 h 119"/>
                <a:gd name="T106" fmla="*/ 18 w 72"/>
                <a:gd name="T107" fmla="*/ 107 h 119"/>
                <a:gd name="T108" fmla="*/ 12 w 72"/>
                <a:gd name="T109" fmla="*/ 119 h 119"/>
                <a:gd name="T110" fmla="*/ 12 w 72"/>
                <a:gd name="T111" fmla="*/ 119 h 11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2"/>
                <a:gd name="T169" fmla="*/ 0 h 119"/>
                <a:gd name="T170" fmla="*/ 72 w 72"/>
                <a:gd name="T171" fmla="*/ 119 h 11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2" h="119">
                  <a:moveTo>
                    <a:pt x="18" y="119"/>
                  </a:moveTo>
                  <a:lnTo>
                    <a:pt x="18" y="113"/>
                  </a:lnTo>
                  <a:lnTo>
                    <a:pt x="24" y="107"/>
                  </a:lnTo>
                  <a:lnTo>
                    <a:pt x="30" y="101"/>
                  </a:lnTo>
                  <a:lnTo>
                    <a:pt x="30" y="95"/>
                  </a:lnTo>
                  <a:lnTo>
                    <a:pt x="36" y="95"/>
                  </a:lnTo>
                  <a:lnTo>
                    <a:pt x="42" y="95"/>
                  </a:lnTo>
                  <a:lnTo>
                    <a:pt x="48" y="95"/>
                  </a:lnTo>
                  <a:lnTo>
                    <a:pt x="54" y="95"/>
                  </a:lnTo>
                  <a:lnTo>
                    <a:pt x="60" y="89"/>
                  </a:lnTo>
                  <a:lnTo>
                    <a:pt x="66" y="89"/>
                  </a:lnTo>
                  <a:lnTo>
                    <a:pt x="66" y="83"/>
                  </a:lnTo>
                  <a:lnTo>
                    <a:pt x="72" y="83"/>
                  </a:lnTo>
                  <a:lnTo>
                    <a:pt x="72" y="77"/>
                  </a:lnTo>
                  <a:lnTo>
                    <a:pt x="66" y="83"/>
                  </a:lnTo>
                  <a:lnTo>
                    <a:pt x="60" y="83"/>
                  </a:lnTo>
                  <a:lnTo>
                    <a:pt x="54" y="89"/>
                  </a:lnTo>
                  <a:lnTo>
                    <a:pt x="48" y="89"/>
                  </a:lnTo>
                  <a:lnTo>
                    <a:pt x="42" y="89"/>
                  </a:lnTo>
                  <a:lnTo>
                    <a:pt x="36" y="95"/>
                  </a:lnTo>
                  <a:lnTo>
                    <a:pt x="36" y="89"/>
                  </a:lnTo>
                  <a:lnTo>
                    <a:pt x="36" y="77"/>
                  </a:lnTo>
                  <a:lnTo>
                    <a:pt x="42" y="71"/>
                  </a:lnTo>
                  <a:lnTo>
                    <a:pt x="42" y="65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54" y="59"/>
                  </a:lnTo>
                  <a:lnTo>
                    <a:pt x="60" y="53"/>
                  </a:lnTo>
                  <a:lnTo>
                    <a:pt x="66" y="47"/>
                  </a:lnTo>
                  <a:lnTo>
                    <a:pt x="72" y="41"/>
                  </a:lnTo>
                  <a:lnTo>
                    <a:pt x="72" y="35"/>
                  </a:lnTo>
                  <a:lnTo>
                    <a:pt x="72" y="41"/>
                  </a:lnTo>
                  <a:lnTo>
                    <a:pt x="66" y="41"/>
                  </a:lnTo>
                  <a:lnTo>
                    <a:pt x="60" y="47"/>
                  </a:lnTo>
                  <a:lnTo>
                    <a:pt x="54" y="53"/>
                  </a:lnTo>
                  <a:lnTo>
                    <a:pt x="48" y="53"/>
                  </a:lnTo>
                  <a:lnTo>
                    <a:pt x="48" y="59"/>
                  </a:lnTo>
                  <a:lnTo>
                    <a:pt x="42" y="59"/>
                  </a:lnTo>
                  <a:lnTo>
                    <a:pt x="42" y="47"/>
                  </a:lnTo>
                  <a:lnTo>
                    <a:pt x="42" y="29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42" y="18"/>
                  </a:lnTo>
                  <a:lnTo>
                    <a:pt x="42" y="35"/>
                  </a:lnTo>
                  <a:lnTo>
                    <a:pt x="36" y="53"/>
                  </a:lnTo>
                  <a:lnTo>
                    <a:pt x="36" y="65"/>
                  </a:lnTo>
                  <a:lnTo>
                    <a:pt x="36" y="59"/>
                  </a:lnTo>
                  <a:lnTo>
                    <a:pt x="30" y="59"/>
                  </a:lnTo>
                  <a:lnTo>
                    <a:pt x="30" y="53"/>
                  </a:lnTo>
                  <a:lnTo>
                    <a:pt x="30" y="47"/>
                  </a:lnTo>
                  <a:lnTo>
                    <a:pt x="24" y="41"/>
                  </a:lnTo>
                  <a:lnTo>
                    <a:pt x="18" y="35"/>
                  </a:lnTo>
                  <a:lnTo>
                    <a:pt x="12" y="29"/>
                  </a:lnTo>
                  <a:lnTo>
                    <a:pt x="6" y="29"/>
                  </a:lnTo>
                  <a:lnTo>
                    <a:pt x="12" y="29"/>
                  </a:lnTo>
                  <a:lnTo>
                    <a:pt x="12" y="35"/>
                  </a:lnTo>
                  <a:lnTo>
                    <a:pt x="18" y="41"/>
                  </a:lnTo>
                  <a:lnTo>
                    <a:pt x="24" y="53"/>
                  </a:lnTo>
                  <a:lnTo>
                    <a:pt x="30" y="59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0" y="77"/>
                  </a:lnTo>
                  <a:lnTo>
                    <a:pt x="30" y="89"/>
                  </a:lnTo>
                  <a:lnTo>
                    <a:pt x="24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12" y="77"/>
                  </a:lnTo>
                  <a:lnTo>
                    <a:pt x="6" y="71"/>
                  </a:lnTo>
                  <a:lnTo>
                    <a:pt x="0" y="65"/>
                  </a:lnTo>
                  <a:lnTo>
                    <a:pt x="6" y="71"/>
                  </a:lnTo>
                  <a:lnTo>
                    <a:pt x="6" y="77"/>
                  </a:lnTo>
                  <a:lnTo>
                    <a:pt x="12" y="83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18" y="107"/>
                  </a:lnTo>
                  <a:lnTo>
                    <a:pt x="12" y="113"/>
                  </a:lnTo>
                  <a:lnTo>
                    <a:pt x="12" y="119"/>
                  </a:lnTo>
                  <a:lnTo>
                    <a:pt x="18" y="119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" name="Freeform 260"/>
            <p:cNvSpPr>
              <a:spLocks/>
            </p:cNvSpPr>
            <p:nvPr/>
          </p:nvSpPr>
          <p:spPr bwMode="auto">
            <a:xfrm>
              <a:off x="4875" y="1881"/>
              <a:ext cx="143" cy="114"/>
            </a:xfrm>
            <a:custGeom>
              <a:avLst/>
              <a:gdLst>
                <a:gd name="T0" fmla="*/ 137 w 143"/>
                <a:gd name="T1" fmla="*/ 102 h 114"/>
                <a:gd name="T2" fmla="*/ 125 w 143"/>
                <a:gd name="T3" fmla="*/ 96 h 114"/>
                <a:gd name="T4" fmla="*/ 119 w 143"/>
                <a:gd name="T5" fmla="*/ 96 h 114"/>
                <a:gd name="T6" fmla="*/ 113 w 143"/>
                <a:gd name="T7" fmla="*/ 90 h 114"/>
                <a:gd name="T8" fmla="*/ 113 w 143"/>
                <a:gd name="T9" fmla="*/ 66 h 114"/>
                <a:gd name="T10" fmla="*/ 113 w 143"/>
                <a:gd name="T11" fmla="*/ 42 h 114"/>
                <a:gd name="T12" fmla="*/ 113 w 143"/>
                <a:gd name="T13" fmla="*/ 48 h 114"/>
                <a:gd name="T14" fmla="*/ 107 w 143"/>
                <a:gd name="T15" fmla="*/ 78 h 114"/>
                <a:gd name="T16" fmla="*/ 101 w 143"/>
                <a:gd name="T17" fmla="*/ 78 h 114"/>
                <a:gd name="T18" fmla="*/ 89 w 143"/>
                <a:gd name="T19" fmla="*/ 66 h 114"/>
                <a:gd name="T20" fmla="*/ 77 w 143"/>
                <a:gd name="T21" fmla="*/ 60 h 114"/>
                <a:gd name="T22" fmla="*/ 77 w 143"/>
                <a:gd name="T23" fmla="*/ 12 h 114"/>
                <a:gd name="T24" fmla="*/ 71 w 143"/>
                <a:gd name="T25" fmla="*/ 0 h 114"/>
                <a:gd name="T26" fmla="*/ 71 w 143"/>
                <a:gd name="T27" fmla="*/ 18 h 114"/>
                <a:gd name="T28" fmla="*/ 71 w 143"/>
                <a:gd name="T29" fmla="*/ 54 h 114"/>
                <a:gd name="T30" fmla="*/ 47 w 143"/>
                <a:gd name="T31" fmla="*/ 36 h 114"/>
                <a:gd name="T32" fmla="*/ 18 w 143"/>
                <a:gd name="T33" fmla="*/ 18 h 114"/>
                <a:gd name="T34" fmla="*/ 6 w 143"/>
                <a:gd name="T35" fmla="*/ 6 h 114"/>
                <a:gd name="T36" fmla="*/ 12 w 143"/>
                <a:gd name="T37" fmla="*/ 12 h 114"/>
                <a:gd name="T38" fmla="*/ 30 w 143"/>
                <a:gd name="T39" fmla="*/ 30 h 114"/>
                <a:gd name="T40" fmla="*/ 59 w 143"/>
                <a:gd name="T41" fmla="*/ 54 h 114"/>
                <a:gd name="T42" fmla="*/ 71 w 143"/>
                <a:gd name="T43" fmla="*/ 60 h 114"/>
                <a:gd name="T44" fmla="*/ 65 w 143"/>
                <a:gd name="T45" fmla="*/ 60 h 114"/>
                <a:gd name="T46" fmla="*/ 41 w 143"/>
                <a:gd name="T47" fmla="*/ 66 h 114"/>
                <a:gd name="T48" fmla="*/ 18 w 143"/>
                <a:gd name="T49" fmla="*/ 60 h 114"/>
                <a:gd name="T50" fmla="*/ 0 w 143"/>
                <a:gd name="T51" fmla="*/ 54 h 114"/>
                <a:gd name="T52" fmla="*/ 6 w 143"/>
                <a:gd name="T53" fmla="*/ 66 h 114"/>
                <a:gd name="T54" fmla="*/ 30 w 143"/>
                <a:gd name="T55" fmla="*/ 66 h 114"/>
                <a:gd name="T56" fmla="*/ 59 w 143"/>
                <a:gd name="T57" fmla="*/ 72 h 114"/>
                <a:gd name="T58" fmla="*/ 71 w 143"/>
                <a:gd name="T59" fmla="*/ 72 h 114"/>
                <a:gd name="T60" fmla="*/ 83 w 143"/>
                <a:gd name="T61" fmla="*/ 78 h 114"/>
                <a:gd name="T62" fmla="*/ 95 w 143"/>
                <a:gd name="T63" fmla="*/ 90 h 114"/>
                <a:gd name="T64" fmla="*/ 83 w 143"/>
                <a:gd name="T65" fmla="*/ 96 h 114"/>
                <a:gd name="T66" fmla="*/ 65 w 143"/>
                <a:gd name="T67" fmla="*/ 102 h 114"/>
                <a:gd name="T68" fmla="*/ 53 w 143"/>
                <a:gd name="T69" fmla="*/ 108 h 114"/>
                <a:gd name="T70" fmla="*/ 53 w 143"/>
                <a:gd name="T71" fmla="*/ 108 h 114"/>
                <a:gd name="T72" fmla="*/ 65 w 143"/>
                <a:gd name="T73" fmla="*/ 108 h 114"/>
                <a:gd name="T74" fmla="*/ 89 w 143"/>
                <a:gd name="T75" fmla="*/ 102 h 114"/>
                <a:gd name="T76" fmla="*/ 101 w 143"/>
                <a:gd name="T77" fmla="*/ 96 h 114"/>
                <a:gd name="T78" fmla="*/ 113 w 143"/>
                <a:gd name="T79" fmla="*/ 96 h 114"/>
                <a:gd name="T80" fmla="*/ 125 w 143"/>
                <a:gd name="T81" fmla="*/ 102 h 114"/>
                <a:gd name="T82" fmla="*/ 131 w 143"/>
                <a:gd name="T83" fmla="*/ 108 h 114"/>
                <a:gd name="T84" fmla="*/ 143 w 143"/>
                <a:gd name="T85" fmla="*/ 114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14"/>
                <a:gd name="T131" fmla="*/ 143 w 143"/>
                <a:gd name="T132" fmla="*/ 114 h 11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14">
                  <a:moveTo>
                    <a:pt x="143" y="114"/>
                  </a:moveTo>
                  <a:lnTo>
                    <a:pt x="137" y="108"/>
                  </a:lnTo>
                  <a:lnTo>
                    <a:pt x="137" y="102"/>
                  </a:lnTo>
                  <a:lnTo>
                    <a:pt x="131" y="102"/>
                  </a:lnTo>
                  <a:lnTo>
                    <a:pt x="131" y="96"/>
                  </a:lnTo>
                  <a:lnTo>
                    <a:pt x="125" y="96"/>
                  </a:lnTo>
                  <a:lnTo>
                    <a:pt x="119" y="96"/>
                  </a:lnTo>
                  <a:lnTo>
                    <a:pt x="119" y="90"/>
                  </a:lnTo>
                  <a:lnTo>
                    <a:pt x="113" y="90"/>
                  </a:lnTo>
                  <a:lnTo>
                    <a:pt x="113" y="84"/>
                  </a:lnTo>
                  <a:lnTo>
                    <a:pt x="113" y="78"/>
                  </a:lnTo>
                  <a:lnTo>
                    <a:pt x="113" y="66"/>
                  </a:lnTo>
                  <a:lnTo>
                    <a:pt x="113" y="54"/>
                  </a:lnTo>
                  <a:lnTo>
                    <a:pt x="113" y="48"/>
                  </a:lnTo>
                  <a:lnTo>
                    <a:pt x="113" y="42"/>
                  </a:lnTo>
                  <a:lnTo>
                    <a:pt x="113" y="48"/>
                  </a:lnTo>
                  <a:lnTo>
                    <a:pt x="113" y="54"/>
                  </a:lnTo>
                  <a:lnTo>
                    <a:pt x="107" y="66"/>
                  </a:lnTo>
                  <a:lnTo>
                    <a:pt x="107" y="78"/>
                  </a:lnTo>
                  <a:lnTo>
                    <a:pt x="107" y="84"/>
                  </a:lnTo>
                  <a:lnTo>
                    <a:pt x="101" y="84"/>
                  </a:lnTo>
                  <a:lnTo>
                    <a:pt x="101" y="78"/>
                  </a:lnTo>
                  <a:lnTo>
                    <a:pt x="95" y="78"/>
                  </a:lnTo>
                  <a:lnTo>
                    <a:pt x="95" y="72"/>
                  </a:lnTo>
                  <a:lnTo>
                    <a:pt x="89" y="66"/>
                  </a:lnTo>
                  <a:lnTo>
                    <a:pt x="83" y="66"/>
                  </a:lnTo>
                  <a:lnTo>
                    <a:pt x="83" y="60"/>
                  </a:lnTo>
                  <a:lnTo>
                    <a:pt x="77" y="60"/>
                  </a:lnTo>
                  <a:lnTo>
                    <a:pt x="83" y="48"/>
                  </a:lnTo>
                  <a:lnTo>
                    <a:pt x="77" y="30"/>
                  </a:lnTo>
                  <a:lnTo>
                    <a:pt x="77" y="12"/>
                  </a:lnTo>
                  <a:lnTo>
                    <a:pt x="71" y="0"/>
                  </a:lnTo>
                  <a:lnTo>
                    <a:pt x="71" y="6"/>
                  </a:lnTo>
                  <a:lnTo>
                    <a:pt x="71" y="12"/>
                  </a:lnTo>
                  <a:lnTo>
                    <a:pt x="71" y="18"/>
                  </a:lnTo>
                  <a:lnTo>
                    <a:pt x="77" y="30"/>
                  </a:lnTo>
                  <a:lnTo>
                    <a:pt x="77" y="48"/>
                  </a:lnTo>
                  <a:lnTo>
                    <a:pt x="71" y="54"/>
                  </a:lnTo>
                  <a:lnTo>
                    <a:pt x="65" y="48"/>
                  </a:lnTo>
                  <a:lnTo>
                    <a:pt x="59" y="42"/>
                  </a:lnTo>
                  <a:lnTo>
                    <a:pt x="47" y="36"/>
                  </a:lnTo>
                  <a:lnTo>
                    <a:pt x="41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30"/>
                  </a:lnTo>
                  <a:lnTo>
                    <a:pt x="41" y="36"/>
                  </a:lnTo>
                  <a:lnTo>
                    <a:pt x="53" y="48"/>
                  </a:lnTo>
                  <a:lnTo>
                    <a:pt x="59" y="54"/>
                  </a:lnTo>
                  <a:lnTo>
                    <a:pt x="65" y="54"/>
                  </a:lnTo>
                  <a:lnTo>
                    <a:pt x="71" y="60"/>
                  </a:lnTo>
                  <a:lnTo>
                    <a:pt x="65" y="60"/>
                  </a:lnTo>
                  <a:lnTo>
                    <a:pt x="59" y="66"/>
                  </a:lnTo>
                  <a:lnTo>
                    <a:pt x="53" y="66"/>
                  </a:lnTo>
                  <a:lnTo>
                    <a:pt x="41" y="66"/>
                  </a:lnTo>
                  <a:lnTo>
                    <a:pt x="36" y="66"/>
                  </a:lnTo>
                  <a:lnTo>
                    <a:pt x="24" y="66"/>
                  </a:lnTo>
                  <a:lnTo>
                    <a:pt x="18" y="60"/>
                  </a:lnTo>
                  <a:lnTo>
                    <a:pt x="12" y="60"/>
                  </a:lnTo>
                  <a:lnTo>
                    <a:pt x="6" y="60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30" y="66"/>
                  </a:lnTo>
                  <a:lnTo>
                    <a:pt x="41" y="66"/>
                  </a:lnTo>
                  <a:lnTo>
                    <a:pt x="47" y="66"/>
                  </a:lnTo>
                  <a:lnTo>
                    <a:pt x="59" y="72"/>
                  </a:lnTo>
                  <a:lnTo>
                    <a:pt x="65" y="72"/>
                  </a:lnTo>
                  <a:lnTo>
                    <a:pt x="71" y="72"/>
                  </a:lnTo>
                  <a:lnTo>
                    <a:pt x="77" y="72"/>
                  </a:lnTo>
                  <a:lnTo>
                    <a:pt x="77" y="78"/>
                  </a:lnTo>
                  <a:lnTo>
                    <a:pt x="83" y="78"/>
                  </a:lnTo>
                  <a:lnTo>
                    <a:pt x="89" y="84"/>
                  </a:lnTo>
                  <a:lnTo>
                    <a:pt x="95" y="90"/>
                  </a:lnTo>
                  <a:lnTo>
                    <a:pt x="89" y="90"/>
                  </a:lnTo>
                  <a:lnTo>
                    <a:pt x="83" y="96"/>
                  </a:lnTo>
                  <a:lnTo>
                    <a:pt x="77" y="96"/>
                  </a:lnTo>
                  <a:lnTo>
                    <a:pt x="71" y="102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3" y="108"/>
                  </a:lnTo>
                  <a:lnTo>
                    <a:pt x="47" y="108"/>
                  </a:lnTo>
                  <a:lnTo>
                    <a:pt x="53" y="108"/>
                  </a:lnTo>
                  <a:lnTo>
                    <a:pt x="59" y="108"/>
                  </a:lnTo>
                  <a:lnTo>
                    <a:pt x="65" y="108"/>
                  </a:lnTo>
                  <a:lnTo>
                    <a:pt x="77" y="108"/>
                  </a:lnTo>
                  <a:lnTo>
                    <a:pt x="83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5" y="96"/>
                  </a:lnTo>
                  <a:lnTo>
                    <a:pt x="101" y="96"/>
                  </a:lnTo>
                  <a:lnTo>
                    <a:pt x="107" y="96"/>
                  </a:lnTo>
                  <a:lnTo>
                    <a:pt x="113" y="96"/>
                  </a:lnTo>
                  <a:lnTo>
                    <a:pt x="113" y="102"/>
                  </a:lnTo>
                  <a:lnTo>
                    <a:pt x="119" y="102"/>
                  </a:lnTo>
                  <a:lnTo>
                    <a:pt x="125" y="102"/>
                  </a:lnTo>
                  <a:lnTo>
                    <a:pt x="125" y="108"/>
                  </a:lnTo>
                  <a:lnTo>
                    <a:pt x="131" y="108"/>
                  </a:lnTo>
                  <a:lnTo>
                    <a:pt x="137" y="108"/>
                  </a:lnTo>
                  <a:lnTo>
                    <a:pt x="137" y="114"/>
                  </a:lnTo>
                  <a:lnTo>
                    <a:pt x="143" y="114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1"/>
          <p:cNvGrpSpPr>
            <a:grpSpLocks/>
          </p:cNvGrpSpPr>
          <p:nvPr/>
        </p:nvGrpSpPr>
        <p:grpSpPr bwMode="auto">
          <a:xfrm rot="-4516406">
            <a:off x="7015163" y="-128588"/>
            <a:ext cx="2000250" cy="2257425"/>
            <a:chOff x="4176" y="878"/>
            <a:chExt cx="1254" cy="1422"/>
          </a:xfrm>
        </p:grpSpPr>
        <p:sp>
          <p:nvSpPr>
            <p:cNvPr id="3082" name="Freeform 262"/>
            <p:cNvSpPr>
              <a:spLocks/>
            </p:cNvSpPr>
            <p:nvPr/>
          </p:nvSpPr>
          <p:spPr bwMode="auto">
            <a:xfrm>
              <a:off x="5149" y="1189"/>
              <a:ext cx="54" cy="149"/>
            </a:xfrm>
            <a:custGeom>
              <a:avLst/>
              <a:gdLst>
                <a:gd name="T0" fmla="*/ 42 w 54"/>
                <a:gd name="T1" fmla="*/ 149 h 149"/>
                <a:gd name="T2" fmla="*/ 42 w 54"/>
                <a:gd name="T3" fmla="*/ 149 h 149"/>
                <a:gd name="T4" fmla="*/ 42 w 54"/>
                <a:gd name="T5" fmla="*/ 143 h 149"/>
                <a:gd name="T6" fmla="*/ 42 w 54"/>
                <a:gd name="T7" fmla="*/ 143 h 149"/>
                <a:gd name="T8" fmla="*/ 42 w 54"/>
                <a:gd name="T9" fmla="*/ 143 h 149"/>
                <a:gd name="T10" fmla="*/ 48 w 54"/>
                <a:gd name="T11" fmla="*/ 119 h 149"/>
                <a:gd name="T12" fmla="*/ 48 w 54"/>
                <a:gd name="T13" fmla="*/ 96 h 149"/>
                <a:gd name="T14" fmla="*/ 48 w 54"/>
                <a:gd name="T15" fmla="*/ 78 h 149"/>
                <a:gd name="T16" fmla="*/ 36 w 54"/>
                <a:gd name="T17" fmla="*/ 60 h 149"/>
                <a:gd name="T18" fmla="*/ 30 w 54"/>
                <a:gd name="T19" fmla="*/ 42 h 149"/>
                <a:gd name="T20" fmla="*/ 18 w 54"/>
                <a:gd name="T21" fmla="*/ 24 h 149"/>
                <a:gd name="T22" fmla="*/ 6 w 54"/>
                <a:gd name="T23" fmla="*/ 12 h 149"/>
                <a:gd name="T24" fmla="*/ 0 w 54"/>
                <a:gd name="T25" fmla="*/ 0 h 149"/>
                <a:gd name="T26" fmla="*/ 12 w 54"/>
                <a:gd name="T27" fmla="*/ 6 h 149"/>
                <a:gd name="T28" fmla="*/ 24 w 54"/>
                <a:gd name="T29" fmla="*/ 18 h 149"/>
                <a:gd name="T30" fmla="*/ 36 w 54"/>
                <a:gd name="T31" fmla="*/ 36 h 149"/>
                <a:gd name="T32" fmla="*/ 48 w 54"/>
                <a:gd name="T33" fmla="*/ 60 h 149"/>
                <a:gd name="T34" fmla="*/ 54 w 54"/>
                <a:gd name="T35" fmla="*/ 84 h 149"/>
                <a:gd name="T36" fmla="*/ 54 w 54"/>
                <a:gd name="T37" fmla="*/ 107 h 149"/>
                <a:gd name="T38" fmla="*/ 54 w 54"/>
                <a:gd name="T39" fmla="*/ 131 h 149"/>
                <a:gd name="T40" fmla="*/ 42 w 54"/>
                <a:gd name="T41" fmla="*/ 149 h 14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4"/>
                <a:gd name="T64" fmla="*/ 0 h 149"/>
                <a:gd name="T65" fmla="*/ 54 w 54"/>
                <a:gd name="T66" fmla="*/ 149 h 14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4" h="149">
                  <a:moveTo>
                    <a:pt x="42" y="149"/>
                  </a:moveTo>
                  <a:lnTo>
                    <a:pt x="42" y="149"/>
                  </a:lnTo>
                  <a:lnTo>
                    <a:pt x="42" y="143"/>
                  </a:lnTo>
                  <a:lnTo>
                    <a:pt x="48" y="119"/>
                  </a:lnTo>
                  <a:lnTo>
                    <a:pt x="48" y="96"/>
                  </a:lnTo>
                  <a:lnTo>
                    <a:pt x="48" y="78"/>
                  </a:lnTo>
                  <a:lnTo>
                    <a:pt x="36" y="60"/>
                  </a:lnTo>
                  <a:lnTo>
                    <a:pt x="30" y="42"/>
                  </a:lnTo>
                  <a:lnTo>
                    <a:pt x="18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12" y="6"/>
                  </a:lnTo>
                  <a:lnTo>
                    <a:pt x="24" y="18"/>
                  </a:lnTo>
                  <a:lnTo>
                    <a:pt x="36" y="36"/>
                  </a:lnTo>
                  <a:lnTo>
                    <a:pt x="48" y="60"/>
                  </a:lnTo>
                  <a:lnTo>
                    <a:pt x="54" y="84"/>
                  </a:lnTo>
                  <a:lnTo>
                    <a:pt x="54" y="107"/>
                  </a:lnTo>
                  <a:lnTo>
                    <a:pt x="54" y="131"/>
                  </a:lnTo>
                  <a:lnTo>
                    <a:pt x="42" y="14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263"/>
            <p:cNvSpPr>
              <a:spLocks/>
            </p:cNvSpPr>
            <p:nvPr/>
          </p:nvSpPr>
          <p:spPr bwMode="auto">
            <a:xfrm>
              <a:off x="5125" y="1207"/>
              <a:ext cx="54" cy="12"/>
            </a:xfrm>
            <a:custGeom>
              <a:avLst/>
              <a:gdLst>
                <a:gd name="T0" fmla="*/ 0 w 54"/>
                <a:gd name="T1" fmla="*/ 6 h 12"/>
                <a:gd name="T2" fmla="*/ 6 w 54"/>
                <a:gd name="T3" fmla="*/ 0 h 12"/>
                <a:gd name="T4" fmla="*/ 12 w 54"/>
                <a:gd name="T5" fmla="*/ 0 h 12"/>
                <a:gd name="T6" fmla="*/ 18 w 54"/>
                <a:gd name="T7" fmla="*/ 0 h 12"/>
                <a:gd name="T8" fmla="*/ 24 w 54"/>
                <a:gd name="T9" fmla="*/ 0 h 12"/>
                <a:gd name="T10" fmla="*/ 30 w 54"/>
                <a:gd name="T11" fmla="*/ 6 h 12"/>
                <a:gd name="T12" fmla="*/ 42 w 54"/>
                <a:gd name="T13" fmla="*/ 6 h 12"/>
                <a:gd name="T14" fmla="*/ 48 w 54"/>
                <a:gd name="T15" fmla="*/ 12 h 12"/>
                <a:gd name="T16" fmla="*/ 54 w 54"/>
                <a:gd name="T17" fmla="*/ 12 h 12"/>
                <a:gd name="T18" fmla="*/ 48 w 54"/>
                <a:gd name="T19" fmla="*/ 12 h 12"/>
                <a:gd name="T20" fmla="*/ 42 w 54"/>
                <a:gd name="T21" fmla="*/ 12 h 12"/>
                <a:gd name="T22" fmla="*/ 30 w 54"/>
                <a:gd name="T23" fmla="*/ 12 h 12"/>
                <a:gd name="T24" fmla="*/ 24 w 54"/>
                <a:gd name="T25" fmla="*/ 6 h 12"/>
                <a:gd name="T26" fmla="*/ 18 w 54"/>
                <a:gd name="T27" fmla="*/ 6 h 12"/>
                <a:gd name="T28" fmla="*/ 12 w 54"/>
                <a:gd name="T29" fmla="*/ 6 h 12"/>
                <a:gd name="T30" fmla="*/ 6 w 54"/>
                <a:gd name="T31" fmla="*/ 6 h 12"/>
                <a:gd name="T32" fmla="*/ 0 w 5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12"/>
                <a:gd name="T53" fmla="*/ 54 w 5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42" y="6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264"/>
            <p:cNvSpPr>
              <a:spLocks/>
            </p:cNvSpPr>
            <p:nvPr/>
          </p:nvSpPr>
          <p:spPr bwMode="auto">
            <a:xfrm>
              <a:off x="5125" y="1219"/>
              <a:ext cx="60" cy="12"/>
            </a:xfrm>
            <a:custGeom>
              <a:avLst/>
              <a:gdLst>
                <a:gd name="T0" fmla="*/ 0 w 60"/>
                <a:gd name="T1" fmla="*/ 0 h 12"/>
                <a:gd name="T2" fmla="*/ 6 w 60"/>
                <a:gd name="T3" fmla="*/ 0 h 12"/>
                <a:gd name="T4" fmla="*/ 6 w 60"/>
                <a:gd name="T5" fmla="*/ 0 h 12"/>
                <a:gd name="T6" fmla="*/ 18 w 60"/>
                <a:gd name="T7" fmla="*/ 0 h 12"/>
                <a:gd name="T8" fmla="*/ 24 w 60"/>
                <a:gd name="T9" fmla="*/ 0 h 12"/>
                <a:gd name="T10" fmla="*/ 36 w 60"/>
                <a:gd name="T11" fmla="*/ 6 h 12"/>
                <a:gd name="T12" fmla="*/ 48 w 60"/>
                <a:gd name="T13" fmla="*/ 6 h 12"/>
                <a:gd name="T14" fmla="*/ 54 w 60"/>
                <a:gd name="T15" fmla="*/ 12 h 12"/>
                <a:gd name="T16" fmla="*/ 60 w 60"/>
                <a:gd name="T17" fmla="*/ 12 h 12"/>
                <a:gd name="T18" fmla="*/ 54 w 60"/>
                <a:gd name="T19" fmla="*/ 12 h 12"/>
                <a:gd name="T20" fmla="*/ 48 w 60"/>
                <a:gd name="T21" fmla="*/ 12 h 12"/>
                <a:gd name="T22" fmla="*/ 36 w 60"/>
                <a:gd name="T23" fmla="*/ 12 h 12"/>
                <a:gd name="T24" fmla="*/ 30 w 60"/>
                <a:gd name="T25" fmla="*/ 6 h 12"/>
                <a:gd name="T26" fmla="*/ 18 w 60"/>
                <a:gd name="T27" fmla="*/ 6 h 12"/>
                <a:gd name="T28" fmla="*/ 12 w 60"/>
                <a:gd name="T29" fmla="*/ 6 h 12"/>
                <a:gd name="T30" fmla="*/ 6 w 60"/>
                <a:gd name="T31" fmla="*/ 0 h 12"/>
                <a:gd name="T32" fmla="*/ 0 w 6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12"/>
                <a:gd name="T53" fmla="*/ 60 w 6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12">
                  <a:moveTo>
                    <a:pt x="0" y="0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30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265"/>
            <p:cNvSpPr>
              <a:spLocks/>
            </p:cNvSpPr>
            <p:nvPr/>
          </p:nvSpPr>
          <p:spPr bwMode="auto">
            <a:xfrm>
              <a:off x="5131" y="1243"/>
              <a:ext cx="66" cy="12"/>
            </a:xfrm>
            <a:custGeom>
              <a:avLst/>
              <a:gdLst>
                <a:gd name="T0" fmla="*/ 0 w 66"/>
                <a:gd name="T1" fmla="*/ 0 h 12"/>
                <a:gd name="T2" fmla="*/ 6 w 66"/>
                <a:gd name="T3" fmla="*/ 0 h 12"/>
                <a:gd name="T4" fmla="*/ 12 w 66"/>
                <a:gd name="T5" fmla="*/ 0 h 12"/>
                <a:gd name="T6" fmla="*/ 18 w 66"/>
                <a:gd name="T7" fmla="*/ 0 h 12"/>
                <a:gd name="T8" fmla="*/ 30 w 66"/>
                <a:gd name="T9" fmla="*/ 0 h 12"/>
                <a:gd name="T10" fmla="*/ 42 w 66"/>
                <a:gd name="T11" fmla="*/ 6 h 12"/>
                <a:gd name="T12" fmla="*/ 54 w 66"/>
                <a:gd name="T13" fmla="*/ 6 h 12"/>
                <a:gd name="T14" fmla="*/ 60 w 66"/>
                <a:gd name="T15" fmla="*/ 6 h 12"/>
                <a:gd name="T16" fmla="*/ 66 w 66"/>
                <a:gd name="T17" fmla="*/ 12 h 12"/>
                <a:gd name="T18" fmla="*/ 60 w 66"/>
                <a:gd name="T19" fmla="*/ 12 h 12"/>
                <a:gd name="T20" fmla="*/ 54 w 66"/>
                <a:gd name="T21" fmla="*/ 12 h 12"/>
                <a:gd name="T22" fmla="*/ 42 w 66"/>
                <a:gd name="T23" fmla="*/ 12 h 12"/>
                <a:gd name="T24" fmla="*/ 30 w 66"/>
                <a:gd name="T25" fmla="*/ 12 h 12"/>
                <a:gd name="T26" fmla="*/ 18 w 66"/>
                <a:gd name="T27" fmla="*/ 6 h 12"/>
                <a:gd name="T28" fmla="*/ 12 w 66"/>
                <a:gd name="T29" fmla="*/ 6 h 12"/>
                <a:gd name="T30" fmla="*/ 6 w 66"/>
                <a:gd name="T31" fmla="*/ 6 h 12"/>
                <a:gd name="T32" fmla="*/ 0 w 66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6"/>
                <a:gd name="T52" fmla="*/ 0 h 12"/>
                <a:gd name="T53" fmla="*/ 66 w 6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6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2" y="12"/>
                  </a:lnTo>
                  <a:lnTo>
                    <a:pt x="30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266"/>
            <p:cNvSpPr>
              <a:spLocks/>
            </p:cNvSpPr>
            <p:nvPr/>
          </p:nvSpPr>
          <p:spPr bwMode="auto">
            <a:xfrm>
              <a:off x="5143" y="1261"/>
              <a:ext cx="54" cy="6"/>
            </a:xfrm>
            <a:custGeom>
              <a:avLst/>
              <a:gdLst>
                <a:gd name="T0" fmla="*/ 0 w 54"/>
                <a:gd name="T1" fmla="*/ 0 h 6"/>
                <a:gd name="T2" fmla="*/ 0 w 54"/>
                <a:gd name="T3" fmla="*/ 0 h 6"/>
                <a:gd name="T4" fmla="*/ 6 w 54"/>
                <a:gd name="T5" fmla="*/ 0 h 6"/>
                <a:gd name="T6" fmla="*/ 18 w 54"/>
                <a:gd name="T7" fmla="*/ 0 h 6"/>
                <a:gd name="T8" fmla="*/ 24 w 54"/>
                <a:gd name="T9" fmla="*/ 0 h 6"/>
                <a:gd name="T10" fmla="*/ 36 w 54"/>
                <a:gd name="T11" fmla="*/ 0 h 6"/>
                <a:gd name="T12" fmla="*/ 42 w 54"/>
                <a:gd name="T13" fmla="*/ 0 h 6"/>
                <a:gd name="T14" fmla="*/ 54 w 54"/>
                <a:gd name="T15" fmla="*/ 6 h 6"/>
                <a:gd name="T16" fmla="*/ 54 w 54"/>
                <a:gd name="T17" fmla="*/ 6 h 6"/>
                <a:gd name="T18" fmla="*/ 54 w 54"/>
                <a:gd name="T19" fmla="*/ 6 h 6"/>
                <a:gd name="T20" fmla="*/ 42 w 54"/>
                <a:gd name="T21" fmla="*/ 6 h 6"/>
                <a:gd name="T22" fmla="*/ 36 w 54"/>
                <a:gd name="T23" fmla="*/ 6 h 6"/>
                <a:gd name="T24" fmla="*/ 24 w 54"/>
                <a:gd name="T25" fmla="*/ 6 h 6"/>
                <a:gd name="T26" fmla="*/ 18 w 54"/>
                <a:gd name="T27" fmla="*/ 6 h 6"/>
                <a:gd name="T28" fmla="*/ 6 w 54"/>
                <a:gd name="T29" fmla="*/ 6 h 6"/>
                <a:gd name="T30" fmla="*/ 0 w 54"/>
                <a:gd name="T31" fmla="*/ 0 h 6"/>
                <a:gd name="T32" fmla="*/ 0 w 5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6"/>
                <a:gd name="T53" fmla="*/ 54 w 5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54" y="6"/>
                  </a:lnTo>
                  <a:lnTo>
                    <a:pt x="42" y="6"/>
                  </a:lnTo>
                  <a:lnTo>
                    <a:pt x="36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67"/>
            <p:cNvSpPr>
              <a:spLocks/>
            </p:cNvSpPr>
            <p:nvPr/>
          </p:nvSpPr>
          <p:spPr bwMode="auto">
            <a:xfrm>
              <a:off x="5155" y="1285"/>
              <a:ext cx="48" cy="5"/>
            </a:xfrm>
            <a:custGeom>
              <a:avLst/>
              <a:gdLst>
                <a:gd name="T0" fmla="*/ 0 w 48"/>
                <a:gd name="T1" fmla="*/ 5 h 5"/>
                <a:gd name="T2" fmla="*/ 0 w 48"/>
                <a:gd name="T3" fmla="*/ 5 h 5"/>
                <a:gd name="T4" fmla="*/ 6 w 48"/>
                <a:gd name="T5" fmla="*/ 0 h 5"/>
                <a:gd name="T6" fmla="*/ 12 w 48"/>
                <a:gd name="T7" fmla="*/ 0 h 5"/>
                <a:gd name="T8" fmla="*/ 18 w 48"/>
                <a:gd name="T9" fmla="*/ 0 h 5"/>
                <a:gd name="T10" fmla="*/ 30 w 48"/>
                <a:gd name="T11" fmla="*/ 0 h 5"/>
                <a:gd name="T12" fmla="*/ 36 w 48"/>
                <a:gd name="T13" fmla="*/ 0 h 5"/>
                <a:gd name="T14" fmla="*/ 42 w 48"/>
                <a:gd name="T15" fmla="*/ 5 h 5"/>
                <a:gd name="T16" fmla="*/ 48 w 48"/>
                <a:gd name="T17" fmla="*/ 5 h 5"/>
                <a:gd name="T18" fmla="*/ 42 w 48"/>
                <a:gd name="T19" fmla="*/ 5 h 5"/>
                <a:gd name="T20" fmla="*/ 36 w 48"/>
                <a:gd name="T21" fmla="*/ 5 h 5"/>
                <a:gd name="T22" fmla="*/ 30 w 48"/>
                <a:gd name="T23" fmla="*/ 5 h 5"/>
                <a:gd name="T24" fmla="*/ 18 w 48"/>
                <a:gd name="T25" fmla="*/ 5 h 5"/>
                <a:gd name="T26" fmla="*/ 12 w 48"/>
                <a:gd name="T27" fmla="*/ 5 h 5"/>
                <a:gd name="T28" fmla="*/ 6 w 48"/>
                <a:gd name="T29" fmla="*/ 5 h 5"/>
                <a:gd name="T30" fmla="*/ 0 w 48"/>
                <a:gd name="T31" fmla="*/ 5 h 5"/>
                <a:gd name="T32" fmla="*/ 0 w 48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5"/>
                <a:gd name="T53" fmla="*/ 48 w 48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5">
                  <a:moveTo>
                    <a:pt x="0" y="5"/>
                  </a:moveTo>
                  <a:lnTo>
                    <a:pt x="0" y="5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5"/>
                  </a:lnTo>
                  <a:lnTo>
                    <a:pt x="48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30" y="5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68"/>
            <p:cNvSpPr>
              <a:spLocks/>
            </p:cNvSpPr>
            <p:nvPr/>
          </p:nvSpPr>
          <p:spPr bwMode="auto">
            <a:xfrm>
              <a:off x="5173" y="1326"/>
              <a:ext cx="24" cy="6"/>
            </a:xfrm>
            <a:custGeom>
              <a:avLst/>
              <a:gdLst>
                <a:gd name="T0" fmla="*/ 0 w 24"/>
                <a:gd name="T1" fmla="*/ 6 h 6"/>
                <a:gd name="T2" fmla="*/ 0 w 24"/>
                <a:gd name="T3" fmla="*/ 6 h 6"/>
                <a:gd name="T4" fmla="*/ 6 w 24"/>
                <a:gd name="T5" fmla="*/ 0 h 6"/>
                <a:gd name="T6" fmla="*/ 6 w 24"/>
                <a:gd name="T7" fmla="*/ 0 h 6"/>
                <a:gd name="T8" fmla="*/ 12 w 24"/>
                <a:gd name="T9" fmla="*/ 0 h 6"/>
                <a:gd name="T10" fmla="*/ 12 w 24"/>
                <a:gd name="T11" fmla="*/ 0 h 6"/>
                <a:gd name="T12" fmla="*/ 18 w 24"/>
                <a:gd name="T13" fmla="*/ 0 h 6"/>
                <a:gd name="T14" fmla="*/ 24 w 24"/>
                <a:gd name="T15" fmla="*/ 0 h 6"/>
                <a:gd name="T16" fmla="*/ 24 w 24"/>
                <a:gd name="T17" fmla="*/ 0 h 6"/>
                <a:gd name="T18" fmla="*/ 18 w 24"/>
                <a:gd name="T19" fmla="*/ 0 h 6"/>
                <a:gd name="T20" fmla="*/ 18 w 24"/>
                <a:gd name="T21" fmla="*/ 0 h 6"/>
                <a:gd name="T22" fmla="*/ 12 w 24"/>
                <a:gd name="T23" fmla="*/ 0 h 6"/>
                <a:gd name="T24" fmla="*/ 6 w 24"/>
                <a:gd name="T25" fmla="*/ 6 h 6"/>
                <a:gd name="T26" fmla="*/ 6 w 24"/>
                <a:gd name="T27" fmla="*/ 6 h 6"/>
                <a:gd name="T28" fmla="*/ 0 w 24"/>
                <a:gd name="T29" fmla="*/ 6 h 6"/>
                <a:gd name="T30" fmla="*/ 0 w 24"/>
                <a:gd name="T31" fmla="*/ 6 h 6"/>
                <a:gd name="T32" fmla="*/ 0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269"/>
            <p:cNvSpPr>
              <a:spLocks/>
            </p:cNvSpPr>
            <p:nvPr/>
          </p:nvSpPr>
          <p:spPr bwMode="auto">
            <a:xfrm>
              <a:off x="5125" y="1195"/>
              <a:ext cx="42" cy="12"/>
            </a:xfrm>
            <a:custGeom>
              <a:avLst/>
              <a:gdLst>
                <a:gd name="T0" fmla="*/ 0 w 42"/>
                <a:gd name="T1" fmla="*/ 0 h 12"/>
                <a:gd name="T2" fmla="*/ 0 w 42"/>
                <a:gd name="T3" fmla="*/ 0 h 12"/>
                <a:gd name="T4" fmla="*/ 6 w 42"/>
                <a:gd name="T5" fmla="*/ 0 h 12"/>
                <a:gd name="T6" fmla="*/ 12 w 42"/>
                <a:gd name="T7" fmla="*/ 0 h 12"/>
                <a:gd name="T8" fmla="*/ 18 w 42"/>
                <a:gd name="T9" fmla="*/ 0 h 12"/>
                <a:gd name="T10" fmla="*/ 24 w 42"/>
                <a:gd name="T11" fmla="*/ 0 h 12"/>
                <a:gd name="T12" fmla="*/ 30 w 42"/>
                <a:gd name="T13" fmla="*/ 6 h 12"/>
                <a:gd name="T14" fmla="*/ 36 w 42"/>
                <a:gd name="T15" fmla="*/ 6 h 12"/>
                <a:gd name="T16" fmla="*/ 42 w 42"/>
                <a:gd name="T17" fmla="*/ 12 h 12"/>
                <a:gd name="T18" fmla="*/ 36 w 42"/>
                <a:gd name="T19" fmla="*/ 12 h 12"/>
                <a:gd name="T20" fmla="*/ 30 w 42"/>
                <a:gd name="T21" fmla="*/ 6 h 12"/>
                <a:gd name="T22" fmla="*/ 24 w 42"/>
                <a:gd name="T23" fmla="*/ 6 h 12"/>
                <a:gd name="T24" fmla="*/ 18 w 42"/>
                <a:gd name="T25" fmla="*/ 6 h 12"/>
                <a:gd name="T26" fmla="*/ 12 w 42"/>
                <a:gd name="T27" fmla="*/ 6 h 12"/>
                <a:gd name="T28" fmla="*/ 6 w 42"/>
                <a:gd name="T29" fmla="*/ 6 h 12"/>
                <a:gd name="T30" fmla="*/ 0 w 42"/>
                <a:gd name="T31" fmla="*/ 0 h 12"/>
                <a:gd name="T32" fmla="*/ 0 w 4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2"/>
                <a:gd name="T53" fmla="*/ 42 w 4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70"/>
            <p:cNvSpPr>
              <a:spLocks/>
            </p:cNvSpPr>
            <p:nvPr/>
          </p:nvSpPr>
          <p:spPr bwMode="auto">
            <a:xfrm>
              <a:off x="5131" y="1231"/>
              <a:ext cx="60" cy="12"/>
            </a:xfrm>
            <a:custGeom>
              <a:avLst/>
              <a:gdLst>
                <a:gd name="T0" fmla="*/ 0 w 60"/>
                <a:gd name="T1" fmla="*/ 0 h 12"/>
                <a:gd name="T2" fmla="*/ 0 w 60"/>
                <a:gd name="T3" fmla="*/ 0 h 12"/>
                <a:gd name="T4" fmla="*/ 6 w 60"/>
                <a:gd name="T5" fmla="*/ 0 h 12"/>
                <a:gd name="T6" fmla="*/ 18 w 60"/>
                <a:gd name="T7" fmla="*/ 0 h 12"/>
                <a:gd name="T8" fmla="*/ 24 w 60"/>
                <a:gd name="T9" fmla="*/ 0 h 12"/>
                <a:gd name="T10" fmla="*/ 36 w 60"/>
                <a:gd name="T11" fmla="*/ 6 h 12"/>
                <a:gd name="T12" fmla="*/ 48 w 60"/>
                <a:gd name="T13" fmla="*/ 6 h 12"/>
                <a:gd name="T14" fmla="*/ 54 w 60"/>
                <a:gd name="T15" fmla="*/ 6 h 12"/>
                <a:gd name="T16" fmla="*/ 60 w 60"/>
                <a:gd name="T17" fmla="*/ 12 h 12"/>
                <a:gd name="T18" fmla="*/ 54 w 60"/>
                <a:gd name="T19" fmla="*/ 12 h 12"/>
                <a:gd name="T20" fmla="*/ 48 w 60"/>
                <a:gd name="T21" fmla="*/ 12 h 12"/>
                <a:gd name="T22" fmla="*/ 36 w 60"/>
                <a:gd name="T23" fmla="*/ 12 h 12"/>
                <a:gd name="T24" fmla="*/ 24 w 60"/>
                <a:gd name="T25" fmla="*/ 12 h 12"/>
                <a:gd name="T26" fmla="*/ 18 w 60"/>
                <a:gd name="T27" fmla="*/ 6 h 12"/>
                <a:gd name="T28" fmla="*/ 6 w 60"/>
                <a:gd name="T29" fmla="*/ 6 h 12"/>
                <a:gd name="T30" fmla="*/ 0 w 60"/>
                <a:gd name="T31" fmla="*/ 6 h 12"/>
                <a:gd name="T32" fmla="*/ 0 w 6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12"/>
                <a:gd name="T53" fmla="*/ 60 w 6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71"/>
            <p:cNvSpPr>
              <a:spLocks/>
            </p:cNvSpPr>
            <p:nvPr/>
          </p:nvSpPr>
          <p:spPr bwMode="auto">
            <a:xfrm>
              <a:off x="5149" y="1273"/>
              <a:ext cx="54" cy="12"/>
            </a:xfrm>
            <a:custGeom>
              <a:avLst/>
              <a:gdLst>
                <a:gd name="T0" fmla="*/ 0 w 54"/>
                <a:gd name="T1" fmla="*/ 6 h 12"/>
                <a:gd name="T2" fmla="*/ 0 w 54"/>
                <a:gd name="T3" fmla="*/ 6 h 12"/>
                <a:gd name="T4" fmla="*/ 6 w 54"/>
                <a:gd name="T5" fmla="*/ 6 h 12"/>
                <a:gd name="T6" fmla="*/ 12 w 54"/>
                <a:gd name="T7" fmla="*/ 0 h 12"/>
                <a:gd name="T8" fmla="*/ 24 w 54"/>
                <a:gd name="T9" fmla="*/ 0 h 12"/>
                <a:gd name="T10" fmla="*/ 30 w 54"/>
                <a:gd name="T11" fmla="*/ 0 h 12"/>
                <a:gd name="T12" fmla="*/ 36 w 54"/>
                <a:gd name="T13" fmla="*/ 6 h 12"/>
                <a:gd name="T14" fmla="*/ 48 w 54"/>
                <a:gd name="T15" fmla="*/ 6 h 12"/>
                <a:gd name="T16" fmla="*/ 54 w 54"/>
                <a:gd name="T17" fmla="*/ 12 h 12"/>
                <a:gd name="T18" fmla="*/ 48 w 54"/>
                <a:gd name="T19" fmla="*/ 6 h 12"/>
                <a:gd name="T20" fmla="*/ 42 w 54"/>
                <a:gd name="T21" fmla="*/ 6 h 12"/>
                <a:gd name="T22" fmla="*/ 30 w 54"/>
                <a:gd name="T23" fmla="*/ 12 h 12"/>
                <a:gd name="T24" fmla="*/ 24 w 54"/>
                <a:gd name="T25" fmla="*/ 12 h 12"/>
                <a:gd name="T26" fmla="*/ 12 w 54"/>
                <a:gd name="T27" fmla="*/ 12 h 12"/>
                <a:gd name="T28" fmla="*/ 6 w 54"/>
                <a:gd name="T29" fmla="*/ 12 h 12"/>
                <a:gd name="T30" fmla="*/ 0 w 54"/>
                <a:gd name="T31" fmla="*/ 6 h 12"/>
                <a:gd name="T32" fmla="*/ 0 w 5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12"/>
                <a:gd name="T53" fmla="*/ 54 w 5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12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72"/>
            <p:cNvSpPr>
              <a:spLocks/>
            </p:cNvSpPr>
            <p:nvPr/>
          </p:nvSpPr>
          <p:spPr bwMode="auto">
            <a:xfrm>
              <a:off x="5155" y="1296"/>
              <a:ext cx="48" cy="6"/>
            </a:xfrm>
            <a:custGeom>
              <a:avLst/>
              <a:gdLst>
                <a:gd name="T0" fmla="*/ 0 w 48"/>
                <a:gd name="T1" fmla="*/ 6 h 6"/>
                <a:gd name="T2" fmla="*/ 6 w 48"/>
                <a:gd name="T3" fmla="*/ 0 h 6"/>
                <a:gd name="T4" fmla="*/ 6 w 48"/>
                <a:gd name="T5" fmla="*/ 0 h 6"/>
                <a:gd name="T6" fmla="*/ 18 w 48"/>
                <a:gd name="T7" fmla="*/ 0 h 6"/>
                <a:gd name="T8" fmla="*/ 24 w 48"/>
                <a:gd name="T9" fmla="*/ 0 h 6"/>
                <a:gd name="T10" fmla="*/ 30 w 48"/>
                <a:gd name="T11" fmla="*/ 0 h 6"/>
                <a:gd name="T12" fmla="*/ 36 w 48"/>
                <a:gd name="T13" fmla="*/ 6 h 6"/>
                <a:gd name="T14" fmla="*/ 42 w 48"/>
                <a:gd name="T15" fmla="*/ 6 h 6"/>
                <a:gd name="T16" fmla="*/ 48 w 48"/>
                <a:gd name="T17" fmla="*/ 6 h 6"/>
                <a:gd name="T18" fmla="*/ 42 w 48"/>
                <a:gd name="T19" fmla="*/ 6 h 6"/>
                <a:gd name="T20" fmla="*/ 36 w 48"/>
                <a:gd name="T21" fmla="*/ 6 h 6"/>
                <a:gd name="T22" fmla="*/ 30 w 48"/>
                <a:gd name="T23" fmla="*/ 6 h 6"/>
                <a:gd name="T24" fmla="*/ 24 w 48"/>
                <a:gd name="T25" fmla="*/ 6 h 6"/>
                <a:gd name="T26" fmla="*/ 18 w 48"/>
                <a:gd name="T27" fmla="*/ 6 h 6"/>
                <a:gd name="T28" fmla="*/ 12 w 48"/>
                <a:gd name="T29" fmla="*/ 6 h 6"/>
                <a:gd name="T30" fmla="*/ 6 w 48"/>
                <a:gd name="T31" fmla="*/ 6 h 6"/>
                <a:gd name="T32" fmla="*/ 0 w 48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6"/>
                <a:gd name="T53" fmla="*/ 48 w 48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6">
                  <a:moveTo>
                    <a:pt x="0" y="6"/>
                  </a:moveTo>
                  <a:lnTo>
                    <a:pt x="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73"/>
            <p:cNvSpPr>
              <a:spLocks/>
            </p:cNvSpPr>
            <p:nvPr/>
          </p:nvSpPr>
          <p:spPr bwMode="auto">
            <a:xfrm>
              <a:off x="5173" y="1308"/>
              <a:ext cx="24" cy="12"/>
            </a:xfrm>
            <a:custGeom>
              <a:avLst/>
              <a:gdLst>
                <a:gd name="T0" fmla="*/ 0 w 24"/>
                <a:gd name="T1" fmla="*/ 6 h 12"/>
                <a:gd name="T2" fmla="*/ 0 w 24"/>
                <a:gd name="T3" fmla="*/ 6 h 12"/>
                <a:gd name="T4" fmla="*/ 6 w 24"/>
                <a:gd name="T5" fmla="*/ 6 h 12"/>
                <a:gd name="T6" fmla="*/ 6 w 24"/>
                <a:gd name="T7" fmla="*/ 6 h 12"/>
                <a:gd name="T8" fmla="*/ 12 w 24"/>
                <a:gd name="T9" fmla="*/ 6 h 12"/>
                <a:gd name="T10" fmla="*/ 18 w 24"/>
                <a:gd name="T11" fmla="*/ 0 h 12"/>
                <a:gd name="T12" fmla="*/ 24 w 24"/>
                <a:gd name="T13" fmla="*/ 6 h 12"/>
                <a:gd name="T14" fmla="*/ 24 w 24"/>
                <a:gd name="T15" fmla="*/ 6 h 12"/>
                <a:gd name="T16" fmla="*/ 24 w 24"/>
                <a:gd name="T17" fmla="*/ 6 h 12"/>
                <a:gd name="T18" fmla="*/ 24 w 24"/>
                <a:gd name="T19" fmla="*/ 6 h 12"/>
                <a:gd name="T20" fmla="*/ 18 w 24"/>
                <a:gd name="T21" fmla="*/ 6 h 12"/>
                <a:gd name="T22" fmla="*/ 12 w 24"/>
                <a:gd name="T23" fmla="*/ 6 h 12"/>
                <a:gd name="T24" fmla="*/ 12 w 24"/>
                <a:gd name="T25" fmla="*/ 6 h 12"/>
                <a:gd name="T26" fmla="*/ 6 w 24"/>
                <a:gd name="T27" fmla="*/ 12 h 12"/>
                <a:gd name="T28" fmla="*/ 0 w 24"/>
                <a:gd name="T29" fmla="*/ 12 h 12"/>
                <a:gd name="T30" fmla="*/ 0 w 24"/>
                <a:gd name="T31" fmla="*/ 12 h 12"/>
                <a:gd name="T32" fmla="*/ 0 w 24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74"/>
            <p:cNvSpPr>
              <a:spLocks/>
            </p:cNvSpPr>
            <p:nvPr/>
          </p:nvSpPr>
          <p:spPr bwMode="auto">
            <a:xfrm>
              <a:off x="5131" y="1183"/>
              <a:ext cx="30" cy="12"/>
            </a:xfrm>
            <a:custGeom>
              <a:avLst/>
              <a:gdLst>
                <a:gd name="T0" fmla="*/ 30 w 30"/>
                <a:gd name="T1" fmla="*/ 12 h 12"/>
                <a:gd name="T2" fmla="*/ 24 w 30"/>
                <a:gd name="T3" fmla="*/ 12 h 12"/>
                <a:gd name="T4" fmla="*/ 24 w 30"/>
                <a:gd name="T5" fmla="*/ 12 h 12"/>
                <a:gd name="T6" fmla="*/ 18 w 30"/>
                <a:gd name="T7" fmla="*/ 6 h 12"/>
                <a:gd name="T8" fmla="*/ 12 w 30"/>
                <a:gd name="T9" fmla="*/ 6 h 12"/>
                <a:gd name="T10" fmla="*/ 6 w 30"/>
                <a:gd name="T11" fmla="*/ 6 h 12"/>
                <a:gd name="T12" fmla="*/ 0 w 30"/>
                <a:gd name="T13" fmla="*/ 6 h 12"/>
                <a:gd name="T14" fmla="*/ 0 w 30"/>
                <a:gd name="T15" fmla="*/ 6 h 12"/>
                <a:gd name="T16" fmla="*/ 0 w 30"/>
                <a:gd name="T17" fmla="*/ 0 h 12"/>
                <a:gd name="T18" fmla="*/ 0 w 30"/>
                <a:gd name="T19" fmla="*/ 0 h 12"/>
                <a:gd name="T20" fmla="*/ 6 w 30"/>
                <a:gd name="T21" fmla="*/ 0 h 12"/>
                <a:gd name="T22" fmla="*/ 6 w 30"/>
                <a:gd name="T23" fmla="*/ 0 h 12"/>
                <a:gd name="T24" fmla="*/ 12 w 30"/>
                <a:gd name="T25" fmla="*/ 0 h 12"/>
                <a:gd name="T26" fmla="*/ 18 w 30"/>
                <a:gd name="T27" fmla="*/ 6 h 12"/>
                <a:gd name="T28" fmla="*/ 24 w 30"/>
                <a:gd name="T29" fmla="*/ 6 h 12"/>
                <a:gd name="T30" fmla="*/ 24 w 30"/>
                <a:gd name="T31" fmla="*/ 12 h 12"/>
                <a:gd name="T32" fmla="*/ 30 w 30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30" y="12"/>
                  </a:moveTo>
                  <a:lnTo>
                    <a:pt x="24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75"/>
            <p:cNvSpPr>
              <a:spLocks/>
            </p:cNvSpPr>
            <p:nvPr/>
          </p:nvSpPr>
          <p:spPr bwMode="auto">
            <a:xfrm>
              <a:off x="5155" y="1171"/>
              <a:ext cx="6" cy="24"/>
            </a:xfrm>
            <a:custGeom>
              <a:avLst/>
              <a:gdLst>
                <a:gd name="T0" fmla="*/ 6 w 6"/>
                <a:gd name="T1" fmla="*/ 24 h 24"/>
                <a:gd name="T2" fmla="*/ 6 w 6"/>
                <a:gd name="T3" fmla="*/ 18 h 24"/>
                <a:gd name="T4" fmla="*/ 6 w 6"/>
                <a:gd name="T5" fmla="*/ 12 h 24"/>
                <a:gd name="T6" fmla="*/ 6 w 6"/>
                <a:gd name="T7" fmla="*/ 0 h 24"/>
                <a:gd name="T8" fmla="*/ 0 w 6"/>
                <a:gd name="T9" fmla="*/ 0 h 24"/>
                <a:gd name="T10" fmla="*/ 0 w 6"/>
                <a:gd name="T11" fmla="*/ 0 h 24"/>
                <a:gd name="T12" fmla="*/ 0 w 6"/>
                <a:gd name="T13" fmla="*/ 6 h 24"/>
                <a:gd name="T14" fmla="*/ 0 w 6"/>
                <a:gd name="T15" fmla="*/ 18 h 24"/>
                <a:gd name="T16" fmla="*/ 6 w 6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4"/>
                <a:gd name="T29" fmla="*/ 6 w 6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4">
                  <a:moveTo>
                    <a:pt x="6" y="24"/>
                  </a:moveTo>
                  <a:lnTo>
                    <a:pt x="6" y="18"/>
                  </a:lnTo>
                  <a:lnTo>
                    <a:pt x="6" y="12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6"/>
            <p:cNvSpPr>
              <a:spLocks/>
            </p:cNvSpPr>
            <p:nvPr/>
          </p:nvSpPr>
          <p:spPr bwMode="auto">
            <a:xfrm>
              <a:off x="5137" y="1165"/>
              <a:ext cx="12" cy="24"/>
            </a:xfrm>
            <a:custGeom>
              <a:avLst/>
              <a:gdLst>
                <a:gd name="T0" fmla="*/ 12 w 12"/>
                <a:gd name="T1" fmla="*/ 24 h 24"/>
                <a:gd name="T2" fmla="*/ 12 w 12"/>
                <a:gd name="T3" fmla="*/ 18 h 24"/>
                <a:gd name="T4" fmla="*/ 6 w 12"/>
                <a:gd name="T5" fmla="*/ 6 h 24"/>
                <a:gd name="T6" fmla="*/ 6 w 12"/>
                <a:gd name="T7" fmla="*/ 0 h 24"/>
                <a:gd name="T8" fmla="*/ 0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6 h 24"/>
                <a:gd name="T16" fmla="*/ 0 w 12"/>
                <a:gd name="T17" fmla="*/ 12 h 24"/>
                <a:gd name="T18" fmla="*/ 6 w 12"/>
                <a:gd name="T19" fmla="*/ 12 h 24"/>
                <a:gd name="T20" fmla="*/ 6 w 12"/>
                <a:gd name="T21" fmla="*/ 18 h 24"/>
                <a:gd name="T22" fmla="*/ 12 w 12"/>
                <a:gd name="T23" fmla="*/ 18 h 24"/>
                <a:gd name="T24" fmla="*/ 12 w 12"/>
                <a:gd name="T25" fmla="*/ 24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24"/>
                <a:gd name="T41" fmla="*/ 12 w 12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24">
                  <a:moveTo>
                    <a:pt x="12" y="24"/>
                  </a:moveTo>
                  <a:lnTo>
                    <a:pt x="12" y="18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77"/>
            <p:cNvSpPr>
              <a:spLocks/>
            </p:cNvSpPr>
            <p:nvPr/>
          </p:nvSpPr>
          <p:spPr bwMode="auto">
            <a:xfrm>
              <a:off x="5197" y="1308"/>
              <a:ext cx="36" cy="6"/>
            </a:xfrm>
            <a:custGeom>
              <a:avLst/>
              <a:gdLst>
                <a:gd name="T0" fmla="*/ 0 w 36"/>
                <a:gd name="T1" fmla="*/ 6 h 6"/>
                <a:gd name="T2" fmla="*/ 6 w 36"/>
                <a:gd name="T3" fmla="*/ 6 h 6"/>
                <a:gd name="T4" fmla="*/ 6 w 36"/>
                <a:gd name="T5" fmla="*/ 0 h 6"/>
                <a:gd name="T6" fmla="*/ 12 w 36"/>
                <a:gd name="T7" fmla="*/ 0 h 6"/>
                <a:gd name="T8" fmla="*/ 18 w 36"/>
                <a:gd name="T9" fmla="*/ 0 h 6"/>
                <a:gd name="T10" fmla="*/ 24 w 36"/>
                <a:gd name="T11" fmla="*/ 0 h 6"/>
                <a:gd name="T12" fmla="*/ 30 w 36"/>
                <a:gd name="T13" fmla="*/ 0 h 6"/>
                <a:gd name="T14" fmla="*/ 30 w 36"/>
                <a:gd name="T15" fmla="*/ 6 h 6"/>
                <a:gd name="T16" fmla="*/ 36 w 36"/>
                <a:gd name="T17" fmla="*/ 6 h 6"/>
                <a:gd name="T18" fmla="*/ 36 w 36"/>
                <a:gd name="T19" fmla="*/ 6 h 6"/>
                <a:gd name="T20" fmla="*/ 30 w 36"/>
                <a:gd name="T21" fmla="*/ 6 h 6"/>
                <a:gd name="T22" fmla="*/ 24 w 36"/>
                <a:gd name="T23" fmla="*/ 6 h 6"/>
                <a:gd name="T24" fmla="*/ 18 w 36"/>
                <a:gd name="T25" fmla="*/ 6 h 6"/>
                <a:gd name="T26" fmla="*/ 18 w 36"/>
                <a:gd name="T27" fmla="*/ 6 h 6"/>
                <a:gd name="T28" fmla="*/ 12 w 36"/>
                <a:gd name="T29" fmla="*/ 6 h 6"/>
                <a:gd name="T30" fmla="*/ 6 w 36"/>
                <a:gd name="T31" fmla="*/ 6 h 6"/>
                <a:gd name="T32" fmla="*/ 0 w 36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6"/>
                <a:gd name="T53" fmla="*/ 36 w 36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6">
                  <a:moveTo>
                    <a:pt x="0" y="6"/>
                  </a:move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78"/>
            <p:cNvSpPr>
              <a:spLocks/>
            </p:cNvSpPr>
            <p:nvPr/>
          </p:nvSpPr>
          <p:spPr bwMode="auto">
            <a:xfrm>
              <a:off x="5191" y="1326"/>
              <a:ext cx="30" cy="18"/>
            </a:xfrm>
            <a:custGeom>
              <a:avLst/>
              <a:gdLst>
                <a:gd name="T0" fmla="*/ 0 w 30"/>
                <a:gd name="T1" fmla="*/ 0 h 18"/>
                <a:gd name="T2" fmla="*/ 6 w 30"/>
                <a:gd name="T3" fmla="*/ 0 h 18"/>
                <a:gd name="T4" fmla="*/ 6 w 30"/>
                <a:gd name="T5" fmla="*/ 6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6 h 18"/>
                <a:gd name="T12" fmla="*/ 30 w 30"/>
                <a:gd name="T13" fmla="*/ 12 h 18"/>
                <a:gd name="T14" fmla="*/ 30 w 30"/>
                <a:gd name="T15" fmla="*/ 12 h 18"/>
                <a:gd name="T16" fmla="*/ 30 w 30"/>
                <a:gd name="T17" fmla="*/ 12 h 18"/>
                <a:gd name="T18" fmla="*/ 30 w 30"/>
                <a:gd name="T19" fmla="*/ 18 h 18"/>
                <a:gd name="T20" fmla="*/ 30 w 30"/>
                <a:gd name="T21" fmla="*/ 18 h 18"/>
                <a:gd name="T22" fmla="*/ 24 w 30"/>
                <a:gd name="T23" fmla="*/ 12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6 h 18"/>
                <a:gd name="T30" fmla="*/ 0 w 30"/>
                <a:gd name="T31" fmla="*/ 6 h 18"/>
                <a:gd name="T32" fmla="*/ 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279"/>
            <p:cNvSpPr>
              <a:spLocks/>
            </p:cNvSpPr>
            <p:nvPr/>
          </p:nvSpPr>
          <p:spPr bwMode="auto">
            <a:xfrm>
              <a:off x="5203" y="1296"/>
              <a:ext cx="30" cy="6"/>
            </a:xfrm>
            <a:custGeom>
              <a:avLst/>
              <a:gdLst>
                <a:gd name="T0" fmla="*/ 0 w 30"/>
                <a:gd name="T1" fmla="*/ 6 h 6"/>
                <a:gd name="T2" fmla="*/ 0 w 30"/>
                <a:gd name="T3" fmla="*/ 6 h 6"/>
                <a:gd name="T4" fmla="*/ 0 w 30"/>
                <a:gd name="T5" fmla="*/ 6 h 6"/>
                <a:gd name="T6" fmla="*/ 6 w 30"/>
                <a:gd name="T7" fmla="*/ 0 h 6"/>
                <a:gd name="T8" fmla="*/ 12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24 w 30"/>
                <a:gd name="T15" fmla="*/ 0 h 6"/>
                <a:gd name="T16" fmla="*/ 30 w 30"/>
                <a:gd name="T17" fmla="*/ 6 h 6"/>
                <a:gd name="T18" fmla="*/ 30 w 30"/>
                <a:gd name="T19" fmla="*/ 6 h 6"/>
                <a:gd name="T20" fmla="*/ 24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0 w 30"/>
                <a:gd name="T31" fmla="*/ 6 h 6"/>
                <a:gd name="T32" fmla="*/ 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280"/>
            <p:cNvSpPr>
              <a:spLocks/>
            </p:cNvSpPr>
            <p:nvPr/>
          </p:nvSpPr>
          <p:spPr bwMode="auto">
            <a:xfrm>
              <a:off x="5203" y="1285"/>
              <a:ext cx="30" cy="5"/>
            </a:xfrm>
            <a:custGeom>
              <a:avLst/>
              <a:gdLst>
                <a:gd name="T0" fmla="*/ 0 w 30"/>
                <a:gd name="T1" fmla="*/ 5 h 5"/>
                <a:gd name="T2" fmla="*/ 0 w 30"/>
                <a:gd name="T3" fmla="*/ 5 h 5"/>
                <a:gd name="T4" fmla="*/ 6 w 30"/>
                <a:gd name="T5" fmla="*/ 5 h 5"/>
                <a:gd name="T6" fmla="*/ 12 w 30"/>
                <a:gd name="T7" fmla="*/ 0 h 5"/>
                <a:gd name="T8" fmla="*/ 12 w 30"/>
                <a:gd name="T9" fmla="*/ 0 h 5"/>
                <a:gd name="T10" fmla="*/ 18 w 30"/>
                <a:gd name="T11" fmla="*/ 0 h 5"/>
                <a:gd name="T12" fmla="*/ 24 w 30"/>
                <a:gd name="T13" fmla="*/ 0 h 5"/>
                <a:gd name="T14" fmla="*/ 30 w 30"/>
                <a:gd name="T15" fmla="*/ 0 h 5"/>
                <a:gd name="T16" fmla="*/ 30 w 30"/>
                <a:gd name="T17" fmla="*/ 0 h 5"/>
                <a:gd name="T18" fmla="*/ 30 w 30"/>
                <a:gd name="T19" fmla="*/ 0 h 5"/>
                <a:gd name="T20" fmla="*/ 30 w 30"/>
                <a:gd name="T21" fmla="*/ 5 h 5"/>
                <a:gd name="T22" fmla="*/ 24 w 30"/>
                <a:gd name="T23" fmla="*/ 5 h 5"/>
                <a:gd name="T24" fmla="*/ 18 w 30"/>
                <a:gd name="T25" fmla="*/ 5 h 5"/>
                <a:gd name="T26" fmla="*/ 12 w 30"/>
                <a:gd name="T27" fmla="*/ 5 h 5"/>
                <a:gd name="T28" fmla="*/ 6 w 30"/>
                <a:gd name="T29" fmla="*/ 5 h 5"/>
                <a:gd name="T30" fmla="*/ 0 w 30"/>
                <a:gd name="T31" fmla="*/ 5 h 5"/>
                <a:gd name="T32" fmla="*/ 0 w 30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"/>
                <a:gd name="T53" fmla="*/ 30 w 30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">
                  <a:moveTo>
                    <a:pt x="0" y="5"/>
                  </a:moveTo>
                  <a:lnTo>
                    <a:pt x="0" y="5"/>
                  </a:lnTo>
                  <a:lnTo>
                    <a:pt x="6" y="5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5"/>
                  </a:lnTo>
                  <a:lnTo>
                    <a:pt x="24" y="5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281"/>
            <p:cNvSpPr>
              <a:spLocks/>
            </p:cNvSpPr>
            <p:nvPr/>
          </p:nvSpPr>
          <p:spPr bwMode="auto">
            <a:xfrm>
              <a:off x="5197" y="1273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6 w 36"/>
                <a:gd name="T3" fmla="*/ 6 h 12"/>
                <a:gd name="T4" fmla="*/ 12 w 36"/>
                <a:gd name="T5" fmla="*/ 6 h 12"/>
                <a:gd name="T6" fmla="*/ 18 w 36"/>
                <a:gd name="T7" fmla="*/ 0 h 12"/>
                <a:gd name="T8" fmla="*/ 18 w 36"/>
                <a:gd name="T9" fmla="*/ 0 h 12"/>
                <a:gd name="T10" fmla="*/ 24 w 36"/>
                <a:gd name="T11" fmla="*/ 0 h 12"/>
                <a:gd name="T12" fmla="*/ 30 w 36"/>
                <a:gd name="T13" fmla="*/ 0 h 12"/>
                <a:gd name="T14" fmla="*/ 36 w 36"/>
                <a:gd name="T15" fmla="*/ 0 h 12"/>
                <a:gd name="T16" fmla="*/ 36 w 36"/>
                <a:gd name="T17" fmla="*/ 0 h 12"/>
                <a:gd name="T18" fmla="*/ 36 w 36"/>
                <a:gd name="T19" fmla="*/ 0 h 12"/>
                <a:gd name="T20" fmla="*/ 30 w 36"/>
                <a:gd name="T21" fmla="*/ 0 h 12"/>
                <a:gd name="T22" fmla="*/ 30 w 36"/>
                <a:gd name="T23" fmla="*/ 6 h 12"/>
                <a:gd name="T24" fmla="*/ 24 w 36"/>
                <a:gd name="T25" fmla="*/ 6 h 12"/>
                <a:gd name="T26" fmla="*/ 18 w 36"/>
                <a:gd name="T27" fmla="*/ 6 h 12"/>
                <a:gd name="T28" fmla="*/ 12 w 36"/>
                <a:gd name="T29" fmla="*/ 6 h 12"/>
                <a:gd name="T30" fmla="*/ 6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282"/>
            <p:cNvSpPr>
              <a:spLocks/>
            </p:cNvSpPr>
            <p:nvPr/>
          </p:nvSpPr>
          <p:spPr bwMode="auto">
            <a:xfrm>
              <a:off x="5197" y="1249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6 h 24"/>
                <a:gd name="T14" fmla="*/ 30 w 36"/>
                <a:gd name="T15" fmla="*/ 0 h 24"/>
                <a:gd name="T16" fmla="*/ 36 w 36"/>
                <a:gd name="T17" fmla="*/ 6 h 24"/>
                <a:gd name="T18" fmla="*/ 36 w 36"/>
                <a:gd name="T19" fmla="*/ 6 h 24"/>
                <a:gd name="T20" fmla="*/ 30 w 36"/>
                <a:gd name="T21" fmla="*/ 12 h 24"/>
                <a:gd name="T22" fmla="*/ 24 w 36"/>
                <a:gd name="T23" fmla="*/ 12 h 24"/>
                <a:gd name="T24" fmla="*/ 18 w 36"/>
                <a:gd name="T25" fmla="*/ 12 h 24"/>
                <a:gd name="T26" fmla="*/ 18 w 36"/>
                <a:gd name="T27" fmla="*/ 18 h 24"/>
                <a:gd name="T28" fmla="*/ 12 w 36"/>
                <a:gd name="T29" fmla="*/ 18 h 24"/>
                <a:gd name="T30" fmla="*/ 6 w 36"/>
                <a:gd name="T31" fmla="*/ 18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283"/>
            <p:cNvSpPr>
              <a:spLocks/>
            </p:cNvSpPr>
            <p:nvPr/>
          </p:nvSpPr>
          <p:spPr bwMode="auto">
            <a:xfrm>
              <a:off x="5191" y="1231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24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0 w 36"/>
                <a:gd name="T21" fmla="*/ 6 h 24"/>
                <a:gd name="T22" fmla="*/ 24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24 h 24"/>
                <a:gd name="T30" fmla="*/ 6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284"/>
            <p:cNvSpPr>
              <a:spLocks/>
            </p:cNvSpPr>
            <p:nvPr/>
          </p:nvSpPr>
          <p:spPr bwMode="auto">
            <a:xfrm>
              <a:off x="5185" y="1213"/>
              <a:ext cx="36" cy="30"/>
            </a:xfrm>
            <a:custGeom>
              <a:avLst/>
              <a:gdLst>
                <a:gd name="T0" fmla="*/ 0 w 36"/>
                <a:gd name="T1" fmla="*/ 30 h 30"/>
                <a:gd name="T2" fmla="*/ 6 w 36"/>
                <a:gd name="T3" fmla="*/ 24 h 30"/>
                <a:gd name="T4" fmla="*/ 6 w 36"/>
                <a:gd name="T5" fmla="*/ 18 h 30"/>
                <a:gd name="T6" fmla="*/ 12 w 36"/>
                <a:gd name="T7" fmla="*/ 12 h 30"/>
                <a:gd name="T8" fmla="*/ 18 w 36"/>
                <a:gd name="T9" fmla="*/ 6 h 30"/>
                <a:gd name="T10" fmla="*/ 24 w 36"/>
                <a:gd name="T11" fmla="*/ 0 h 30"/>
                <a:gd name="T12" fmla="*/ 30 w 36"/>
                <a:gd name="T13" fmla="*/ 0 h 30"/>
                <a:gd name="T14" fmla="*/ 36 w 36"/>
                <a:gd name="T15" fmla="*/ 0 h 30"/>
                <a:gd name="T16" fmla="*/ 36 w 36"/>
                <a:gd name="T17" fmla="*/ 0 h 30"/>
                <a:gd name="T18" fmla="*/ 36 w 36"/>
                <a:gd name="T19" fmla="*/ 0 h 30"/>
                <a:gd name="T20" fmla="*/ 36 w 36"/>
                <a:gd name="T21" fmla="*/ 6 h 30"/>
                <a:gd name="T22" fmla="*/ 30 w 36"/>
                <a:gd name="T23" fmla="*/ 12 h 30"/>
                <a:gd name="T24" fmla="*/ 24 w 36"/>
                <a:gd name="T25" fmla="*/ 12 h 30"/>
                <a:gd name="T26" fmla="*/ 18 w 36"/>
                <a:gd name="T27" fmla="*/ 18 h 30"/>
                <a:gd name="T28" fmla="*/ 12 w 36"/>
                <a:gd name="T29" fmla="*/ 24 h 30"/>
                <a:gd name="T30" fmla="*/ 6 w 36"/>
                <a:gd name="T31" fmla="*/ 24 h 30"/>
                <a:gd name="T32" fmla="*/ 0 w 36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30"/>
                  </a:move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285"/>
            <p:cNvSpPr>
              <a:spLocks/>
            </p:cNvSpPr>
            <p:nvPr/>
          </p:nvSpPr>
          <p:spPr bwMode="auto">
            <a:xfrm>
              <a:off x="5179" y="1195"/>
              <a:ext cx="36" cy="36"/>
            </a:xfrm>
            <a:custGeom>
              <a:avLst/>
              <a:gdLst>
                <a:gd name="T0" fmla="*/ 0 w 36"/>
                <a:gd name="T1" fmla="*/ 36 h 36"/>
                <a:gd name="T2" fmla="*/ 6 w 36"/>
                <a:gd name="T3" fmla="*/ 30 h 36"/>
                <a:gd name="T4" fmla="*/ 6 w 36"/>
                <a:gd name="T5" fmla="*/ 24 h 36"/>
                <a:gd name="T6" fmla="*/ 12 w 36"/>
                <a:gd name="T7" fmla="*/ 18 h 36"/>
                <a:gd name="T8" fmla="*/ 12 w 36"/>
                <a:gd name="T9" fmla="*/ 12 h 36"/>
                <a:gd name="T10" fmla="*/ 18 w 36"/>
                <a:gd name="T11" fmla="*/ 6 h 36"/>
                <a:gd name="T12" fmla="*/ 24 w 36"/>
                <a:gd name="T13" fmla="*/ 0 h 36"/>
                <a:gd name="T14" fmla="*/ 30 w 36"/>
                <a:gd name="T15" fmla="*/ 0 h 36"/>
                <a:gd name="T16" fmla="*/ 36 w 36"/>
                <a:gd name="T17" fmla="*/ 0 h 36"/>
                <a:gd name="T18" fmla="*/ 36 w 36"/>
                <a:gd name="T19" fmla="*/ 0 h 36"/>
                <a:gd name="T20" fmla="*/ 30 w 36"/>
                <a:gd name="T21" fmla="*/ 6 h 36"/>
                <a:gd name="T22" fmla="*/ 30 w 36"/>
                <a:gd name="T23" fmla="*/ 6 h 36"/>
                <a:gd name="T24" fmla="*/ 24 w 36"/>
                <a:gd name="T25" fmla="*/ 12 h 36"/>
                <a:gd name="T26" fmla="*/ 18 w 36"/>
                <a:gd name="T27" fmla="*/ 18 h 36"/>
                <a:gd name="T28" fmla="*/ 12 w 36"/>
                <a:gd name="T29" fmla="*/ 24 h 36"/>
                <a:gd name="T30" fmla="*/ 6 w 36"/>
                <a:gd name="T31" fmla="*/ 30 h 36"/>
                <a:gd name="T32" fmla="*/ 0 w 36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0" y="36"/>
                  </a:move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286"/>
            <p:cNvSpPr>
              <a:spLocks/>
            </p:cNvSpPr>
            <p:nvPr/>
          </p:nvSpPr>
          <p:spPr bwMode="auto">
            <a:xfrm>
              <a:off x="5179" y="1183"/>
              <a:ext cx="12" cy="36"/>
            </a:xfrm>
            <a:custGeom>
              <a:avLst/>
              <a:gdLst>
                <a:gd name="T0" fmla="*/ 12 w 12"/>
                <a:gd name="T1" fmla="*/ 0 h 36"/>
                <a:gd name="T2" fmla="*/ 12 w 12"/>
                <a:gd name="T3" fmla="*/ 0 h 36"/>
                <a:gd name="T4" fmla="*/ 12 w 12"/>
                <a:gd name="T5" fmla="*/ 6 h 36"/>
                <a:gd name="T6" fmla="*/ 12 w 12"/>
                <a:gd name="T7" fmla="*/ 12 h 36"/>
                <a:gd name="T8" fmla="*/ 6 w 12"/>
                <a:gd name="T9" fmla="*/ 18 h 36"/>
                <a:gd name="T10" fmla="*/ 6 w 12"/>
                <a:gd name="T11" fmla="*/ 24 h 36"/>
                <a:gd name="T12" fmla="*/ 0 w 12"/>
                <a:gd name="T13" fmla="*/ 30 h 36"/>
                <a:gd name="T14" fmla="*/ 0 w 12"/>
                <a:gd name="T15" fmla="*/ 30 h 36"/>
                <a:gd name="T16" fmla="*/ 0 w 12"/>
                <a:gd name="T17" fmla="*/ 36 h 36"/>
                <a:gd name="T18" fmla="*/ 0 w 12"/>
                <a:gd name="T19" fmla="*/ 30 h 36"/>
                <a:gd name="T20" fmla="*/ 0 w 12"/>
                <a:gd name="T21" fmla="*/ 24 h 36"/>
                <a:gd name="T22" fmla="*/ 0 w 12"/>
                <a:gd name="T23" fmla="*/ 18 h 36"/>
                <a:gd name="T24" fmla="*/ 0 w 12"/>
                <a:gd name="T25" fmla="*/ 12 h 36"/>
                <a:gd name="T26" fmla="*/ 6 w 12"/>
                <a:gd name="T27" fmla="*/ 6 h 36"/>
                <a:gd name="T28" fmla="*/ 6 w 12"/>
                <a:gd name="T29" fmla="*/ 0 h 36"/>
                <a:gd name="T30" fmla="*/ 12 w 12"/>
                <a:gd name="T31" fmla="*/ 0 h 36"/>
                <a:gd name="T32" fmla="*/ 12 w 1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36"/>
                <a:gd name="T53" fmla="*/ 12 w 1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36">
                  <a:moveTo>
                    <a:pt x="12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287"/>
            <p:cNvSpPr>
              <a:spLocks/>
            </p:cNvSpPr>
            <p:nvPr/>
          </p:nvSpPr>
          <p:spPr bwMode="auto">
            <a:xfrm>
              <a:off x="5167" y="1165"/>
              <a:ext cx="12" cy="42"/>
            </a:xfrm>
            <a:custGeom>
              <a:avLst/>
              <a:gdLst>
                <a:gd name="T0" fmla="*/ 12 w 12"/>
                <a:gd name="T1" fmla="*/ 0 h 42"/>
                <a:gd name="T2" fmla="*/ 12 w 12"/>
                <a:gd name="T3" fmla="*/ 6 h 42"/>
                <a:gd name="T4" fmla="*/ 12 w 12"/>
                <a:gd name="T5" fmla="*/ 6 h 42"/>
                <a:gd name="T6" fmla="*/ 12 w 12"/>
                <a:gd name="T7" fmla="*/ 12 h 42"/>
                <a:gd name="T8" fmla="*/ 6 w 12"/>
                <a:gd name="T9" fmla="*/ 18 h 42"/>
                <a:gd name="T10" fmla="*/ 6 w 12"/>
                <a:gd name="T11" fmla="*/ 30 h 42"/>
                <a:gd name="T12" fmla="*/ 6 w 12"/>
                <a:gd name="T13" fmla="*/ 36 h 42"/>
                <a:gd name="T14" fmla="*/ 0 w 12"/>
                <a:gd name="T15" fmla="*/ 36 h 42"/>
                <a:gd name="T16" fmla="*/ 0 w 12"/>
                <a:gd name="T17" fmla="*/ 42 h 42"/>
                <a:gd name="T18" fmla="*/ 0 w 12"/>
                <a:gd name="T19" fmla="*/ 36 h 42"/>
                <a:gd name="T20" fmla="*/ 0 w 12"/>
                <a:gd name="T21" fmla="*/ 30 h 42"/>
                <a:gd name="T22" fmla="*/ 0 w 12"/>
                <a:gd name="T23" fmla="*/ 24 h 42"/>
                <a:gd name="T24" fmla="*/ 0 w 12"/>
                <a:gd name="T25" fmla="*/ 18 h 42"/>
                <a:gd name="T26" fmla="*/ 6 w 12"/>
                <a:gd name="T27" fmla="*/ 12 h 42"/>
                <a:gd name="T28" fmla="*/ 6 w 12"/>
                <a:gd name="T29" fmla="*/ 6 h 42"/>
                <a:gd name="T30" fmla="*/ 12 w 12"/>
                <a:gd name="T31" fmla="*/ 0 h 42"/>
                <a:gd name="T32" fmla="*/ 12 w 12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42"/>
                <a:gd name="T53" fmla="*/ 12 w 12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42">
                  <a:moveTo>
                    <a:pt x="12" y="0"/>
                  </a:move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288"/>
            <p:cNvSpPr>
              <a:spLocks/>
            </p:cNvSpPr>
            <p:nvPr/>
          </p:nvSpPr>
          <p:spPr bwMode="auto">
            <a:xfrm>
              <a:off x="5197" y="1051"/>
              <a:ext cx="42" cy="198"/>
            </a:xfrm>
            <a:custGeom>
              <a:avLst/>
              <a:gdLst>
                <a:gd name="T0" fmla="*/ 36 w 42"/>
                <a:gd name="T1" fmla="*/ 192 h 198"/>
                <a:gd name="T2" fmla="*/ 36 w 42"/>
                <a:gd name="T3" fmla="*/ 192 h 198"/>
                <a:gd name="T4" fmla="*/ 42 w 42"/>
                <a:gd name="T5" fmla="*/ 198 h 198"/>
                <a:gd name="T6" fmla="*/ 42 w 42"/>
                <a:gd name="T7" fmla="*/ 198 h 198"/>
                <a:gd name="T8" fmla="*/ 42 w 42"/>
                <a:gd name="T9" fmla="*/ 198 h 198"/>
                <a:gd name="T10" fmla="*/ 30 w 42"/>
                <a:gd name="T11" fmla="*/ 168 h 198"/>
                <a:gd name="T12" fmla="*/ 18 w 42"/>
                <a:gd name="T13" fmla="*/ 138 h 198"/>
                <a:gd name="T14" fmla="*/ 12 w 42"/>
                <a:gd name="T15" fmla="*/ 114 h 198"/>
                <a:gd name="T16" fmla="*/ 12 w 42"/>
                <a:gd name="T17" fmla="*/ 84 h 198"/>
                <a:gd name="T18" fmla="*/ 6 w 42"/>
                <a:gd name="T19" fmla="*/ 60 h 198"/>
                <a:gd name="T20" fmla="*/ 6 w 42"/>
                <a:gd name="T21" fmla="*/ 36 h 198"/>
                <a:gd name="T22" fmla="*/ 6 w 42"/>
                <a:gd name="T23" fmla="*/ 18 h 198"/>
                <a:gd name="T24" fmla="*/ 12 w 42"/>
                <a:gd name="T25" fmla="*/ 0 h 198"/>
                <a:gd name="T26" fmla="*/ 6 w 42"/>
                <a:gd name="T27" fmla="*/ 12 h 198"/>
                <a:gd name="T28" fmla="*/ 6 w 42"/>
                <a:gd name="T29" fmla="*/ 36 h 198"/>
                <a:gd name="T30" fmla="*/ 0 w 42"/>
                <a:gd name="T31" fmla="*/ 60 h 198"/>
                <a:gd name="T32" fmla="*/ 6 w 42"/>
                <a:gd name="T33" fmla="*/ 90 h 198"/>
                <a:gd name="T34" fmla="*/ 6 w 42"/>
                <a:gd name="T35" fmla="*/ 120 h 198"/>
                <a:gd name="T36" fmla="*/ 12 w 42"/>
                <a:gd name="T37" fmla="*/ 150 h 198"/>
                <a:gd name="T38" fmla="*/ 24 w 42"/>
                <a:gd name="T39" fmla="*/ 174 h 198"/>
                <a:gd name="T40" fmla="*/ 36 w 42"/>
                <a:gd name="T41" fmla="*/ 192 h 1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198"/>
                <a:gd name="T65" fmla="*/ 42 w 42"/>
                <a:gd name="T66" fmla="*/ 198 h 1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198">
                  <a:moveTo>
                    <a:pt x="36" y="192"/>
                  </a:moveTo>
                  <a:lnTo>
                    <a:pt x="36" y="192"/>
                  </a:lnTo>
                  <a:lnTo>
                    <a:pt x="42" y="198"/>
                  </a:lnTo>
                  <a:lnTo>
                    <a:pt x="30" y="168"/>
                  </a:lnTo>
                  <a:lnTo>
                    <a:pt x="18" y="138"/>
                  </a:lnTo>
                  <a:lnTo>
                    <a:pt x="12" y="114"/>
                  </a:lnTo>
                  <a:lnTo>
                    <a:pt x="12" y="84"/>
                  </a:lnTo>
                  <a:lnTo>
                    <a:pt x="6" y="60"/>
                  </a:lnTo>
                  <a:lnTo>
                    <a:pt x="6" y="36"/>
                  </a:lnTo>
                  <a:lnTo>
                    <a:pt x="6" y="18"/>
                  </a:lnTo>
                  <a:lnTo>
                    <a:pt x="12" y="0"/>
                  </a:lnTo>
                  <a:lnTo>
                    <a:pt x="6" y="12"/>
                  </a:lnTo>
                  <a:lnTo>
                    <a:pt x="6" y="36"/>
                  </a:lnTo>
                  <a:lnTo>
                    <a:pt x="0" y="60"/>
                  </a:lnTo>
                  <a:lnTo>
                    <a:pt x="6" y="90"/>
                  </a:lnTo>
                  <a:lnTo>
                    <a:pt x="6" y="120"/>
                  </a:lnTo>
                  <a:lnTo>
                    <a:pt x="12" y="150"/>
                  </a:lnTo>
                  <a:lnTo>
                    <a:pt x="24" y="174"/>
                  </a:lnTo>
                  <a:lnTo>
                    <a:pt x="36" y="19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289"/>
            <p:cNvSpPr>
              <a:spLocks/>
            </p:cNvSpPr>
            <p:nvPr/>
          </p:nvSpPr>
          <p:spPr bwMode="auto">
            <a:xfrm>
              <a:off x="5203" y="1063"/>
              <a:ext cx="30" cy="30"/>
            </a:xfrm>
            <a:custGeom>
              <a:avLst/>
              <a:gdLst>
                <a:gd name="T0" fmla="*/ 30 w 30"/>
                <a:gd name="T1" fmla="*/ 0 h 30"/>
                <a:gd name="T2" fmla="*/ 30 w 30"/>
                <a:gd name="T3" fmla="*/ 0 h 30"/>
                <a:gd name="T4" fmla="*/ 24 w 30"/>
                <a:gd name="T5" fmla="*/ 0 h 30"/>
                <a:gd name="T6" fmla="*/ 18 w 30"/>
                <a:gd name="T7" fmla="*/ 0 h 30"/>
                <a:gd name="T8" fmla="*/ 18 w 30"/>
                <a:gd name="T9" fmla="*/ 6 h 30"/>
                <a:gd name="T10" fmla="*/ 12 w 30"/>
                <a:gd name="T11" fmla="*/ 12 h 30"/>
                <a:gd name="T12" fmla="*/ 6 w 30"/>
                <a:gd name="T13" fmla="*/ 12 h 30"/>
                <a:gd name="T14" fmla="*/ 0 w 30"/>
                <a:gd name="T15" fmla="*/ 24 h 30"/>
                <a:gd name="T16" fmla="*/ 0 w 30"/>
                <a:gd name="T17" fmla="*/ 30 h 30"/>
                <a:gd name="T18" fmla="*/ 6 w 30"/>
                <a:gd name="T19" fmla="*/ 24 h 30"/>
                <a:gd name="T20" fmla="*/ 6 w 30"/>
                <a:gd name="T21" fmla="*/ 18 h 30"/>
                <a:gd name="T22" fmla="*/ 12 w 30"/>
                <a:gd name="T23" fmla="*/ 18 h 30"/>
                <a:gd name="T24" fmla="*/ 18 w 30"/>
                <a:gd name="T25" fmla="*/ 12 h 30"/>
                <a:gd name="T26" fmla="*/ 24 w 30"/>
                <a:gd name="T27" fmla="*/ 12 h 30"/>
                <a:gd name="T28" fmla="*/ 24 w 30"/>
                <a:gd name="T29" fmla="*/ 6 h 30"/>
                <a:gd name="T30" fmla="*/ 30 w 30"/>
                <a:gd name="T31" fmla="*/ 0 h 30"/>
                <a:gd name="T32" fmla="*/ 30 w 30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0"/>
                <a:gd name="T53" fmla="*/ 30 w 30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0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290"/>
            <p:cNvSpPr>
              <a:spLocks/>
            </p:cNvSpPr>
            <p:nvPr/>
          </p:nvSpPr>
          <p:spPr bwMode="auto">
            <a:xfrm>
              <a:off x="5203" y="1087"/>
              <a:ext cx="30" cy="36"/>
            </a:xfrm>
            <a:custGeom>
              <a:avLst/>
              <a:gdLst>
                <a:gd name="T0" fmla="*/ 30 w 30"/>
                <a:gd name="T1" fmla="*/ 6 h 36"/>
                <a:gd name="T2" fmla="*/ 30 w 30"/>
                <a:gd name="T3" fmla="*/ 0 h 36"/>
                <a:gd name="T4" fmla="*/ 24 w 30"/>
                <a:gd name="T5" fmla="*/ 6 h 36"/>
                <a:gd name="T6" fmla="*/ 24 w 30"/>
                <a:gd name="T7" fmla="*/ 6 h 36"/>
                <a:gd name="T8" fmla="*/ 18 w 30"/>
                <a:gd name="T9" fmla="*/ 12 h 36"/>
                <a:gd name="T10" fmla="*/ 12 w 30"/>
                <a:gd name="T11" fmla="*/ 18 h 36"/>
                <a:gd name="T12" fmla="*/ 6 w 30"/>
                <a:gd name="T13" fmla="*/ 24 h 36"/>
                <a:gd name="T14" fmla="*/ 0 w 30"/>
                <a:gd name="T15" fmla="*/ 30 h 36"/>
                <a:gd name="T16" fmla="*/ 0 w 30"/>
                <a:gd name="T17" fmla="*/ 36 h 36"/>
                <a:gd name="T18" fmla="*/ 0 w 30"/>
                <a:gd name="T19" fmla="*/ 36 h 36"/>
                <a:gd name="T20" fmla="*/ 6 w 30"/>
                <a:gd name="T21" fmla="*/ 30 h 36"/>
                <a:gd name="T22" fmla="*/ 12 w 30"/>
                <a:gd name="T23" fmla="*/ 30 h 36"/>
                <a:gd name="T24" fmla="*/ 18 w 30"/>
                <a:gd name="T25" fmla="*/ 24 h 36"/>
                <a:gd name="T26" fmla="*/ 24 w 30"/>
                <a:gd name="T27" fmla="*/ 18 h 36"/>
                <a:gd name="T28" fmla="*/ 30 w 30"/>
                <a:gd name="T29" fmla="*/ 12 h 36"/>
                <a:gd name="T30" fmla="*/ 30 w 30"/>
                <a:gd name="T31" fmla="*/ 6 h 36"/>
                <a:gd name="T32" fmla="*/ 30 w 30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30" y="6"/>
                  </a:move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8" y="24"/>
                  </a:lnTo>
                  <a:lnTo>
                    <a:pt x="24" y="18"/>
                  </a:lnTo>
                  <a:lnTo>
                    <a:pt x="30" y="12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291"/>
            <p:cNvSpPr>
              <a:spLocks/>
            </p:cNvSpPr>
            <p:nvPr/>
          </p:nvSpPr>
          <p:spPr bwMode="auto">
            <a:xfrm>
              <a:off x="5203" y="1111"/>
              <a:ext cx="36" cy="30"/>
            </a:xfrm>
            <a:custGeom>
              <a:avLst/>
              <a:gdLst>
                <a:gd name="T0" fmla="*/ 36 w 36"/>
                <a:gd name="T1" fmla="*/ 0 h 30"/>
                <a:gd name="T2" fmla="*/ 36 w 36"/>
                <a:gd name="T3" fmla="*/ 0 h 30"/>
                <a:gd name="T4" fmla="*/ 30 w 36"/>
                <a:gd name="T5" fmla="*/ 0 h 30"/>
                <a:gd name="T6" fmla="*/ 24 w 36"/>
                <a:gd name="T7" fmla="*/ 6 h 30"/>
                <a:gd name="T8" fmla="*/ 18 w 36"/>
                <a:gd name="T9" fmla="*/ 6 h 30"/>
                <a:gd name="T10" fmla="*/ 12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0 w 36"/>
                <a:gd name="T19" fmla="*/ 30 h 30"/>
                <a:gd name="T20" fmla="*/ 6 w 36"/>
                <a:gd name="T21" fmla="*/ 30 h 30"/>
                <a:gd name="T22" fmla="*/ 12 w 36"/>
                <a:gd name="T23" fmla="*/ 24 h 30"/>
                <a:gd name="T24" fmla="*/ 24 w 36"/>
                <a:gd name="T25" fmla="*/ 18 h 30"/>
                <a:gd name="T26" fmla="*/ 30 w 36"/>
                <a:gd name="T27" fmla="*/ 12 h 30"/>
                <a:gd name="T28" fmla="*/ 36 w 36"/>
                <a:gd name="T29" fmla="*/ 6 h 30"/>
                <a:gd name="T30" fmla="*/ 36 w 36"/>
                <a:gd name="T31" fmla="*/ 6 h 30"/>
                <a:gd name="T32" fmla="*/ 36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0"/>
                  </a:moveTo>
                  <a:lnTo>
                    <a:pt x="36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24" y="18"/>
                  </a:lnTo>
                  <a:lnTo>
                    <a:pt x="30" y="12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292"/>
            <p:cNvSpPr>
              <a:spLocks/>
            </p:cNvSpPr>
            <p:nvPr/>
          </p:nvSpPr>
          <p:spPr bwMode="auto">
            <a:xfrm>
              <a:off x="5209" y="1147"/>
              <a:ext cx="36" cy="30"/>
            </a:xfrm>
            <a:custGeom>
              <a:avLst/>
              <a:gdLst>
                <a:gd name="T0" fmla="*/ 36 w 36"/>
                <a:gd name="T1" fmla="*/ 6 h 30"/>
                <a:gd name="T2" fmla="*/ 30 w 36"/>
                <a:gd name="T3" fmla="*/ 0 h 30"/>
                <a:gd name="T4" fmla="*/ 24 w 36"/>
                <a:gd name="T5" fmla="*/ 6 h 30"/>
                <a:gd name="T6" fmla="*/ 24 w 36"/>
                <a:gd name="T7" fmla="*/ 6 h 30"/>
                <a:gd name="T8" fmla="*/ 18 w 36"/>
                <a:gd name="T9" fmla="*/ 12 h 30"/>
                <a:gd name="T10" fmla="*/ 6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0 w 36"/>
                <a:gd name="T19" fmla="*/ 30 h 30"/>
                <a:gd name="T20" fmla="*/ 6 w 36"/>
                <a:gd name="T21" fmla="*/ 24 h 30"/>
                <a:gd name="T22" fmla="*/ 12 w 36"/>
                <a:gd name="T23" fmla="*/ 24 h 30"/>
                <a:gd name="T24" fmla="*/ 18 w 36"/>
                <a:gd name="T25" fmla="*/ 18 h 30"/>
                <a:gd name="T26" fmla="*/ 24 w 36"/>
                <a:gd name="T27" fmla="*/ 12 h 30"/>
                <a:gd name="T28" fmla="*/ 30 w 36"/>
                <a:gd name="T29" fmla="*/ 12 h 30"/>
                <a:gd name="T30" fmla="*/ 30 w 36"/>
                <a:gd name="T31" fmla="*/ 6 h 30"/>
                <a:gd name="T32" fmla="*/ 36 w 36"/>
                <a:gd name="T33" fmla="*/ 6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6"/>
                  </a:move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0" y="6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293"/>
            <p:cNvSpPr>
              <a:spLocks/>
            </p:cNvSpPr>
            <p:nvPr/>
          </p:nvSpPr>
          <p:spPr bwMode="auto">
            <a:xfrm>
              <a:off x="5209" y="1171"/>
              <a:ext cx="36" cy="18"/>
            </a:xfrm>
            <a:custGeom>
              <a:avLst/>
              <a:gdLst>
                <a:gd name="T0" fmla="*/ 36 w 36"/>
                <a:gd name="T1" fmla="*/ 0 h 18"/>
                <a:gd name="T2" fmla="*/ 30 w 36"/>
                <a:gd name="T3" fmla="*/ 0 h 18"/>
                <a:gd name="T4" fmla="*/ 30 w 36"/>
                <a:gd name="T5" fmla="*/ 0 h 18"/>
                <a:gd name="T6" fmla="*/ 24 w 36"/>
                <a:gd name="T7" fmla="*/ 0 h 18"/>
                <a:gd name="T8" fmla="*/ 18 w 36"/>
                <a:gd name="T9" fmla="*/ 0 h 18"/>
                <a:gd name="T10" fmla="*/ 12 w 36"/>
                <a:gd name="T11" fmla="*/ 6 h 18"/>
                <a:gd name="T12" fmla="*/ 6 w 36"/>
                <a:gd name="T13" fmla="*/ 6 h 18"/>
                <a:gd name="T14" fmla="*/ 6 w 36"/>
                <a:gd name="T15" fmla="*/ 12 h 18"/>
                <a:gd name="T16" fmla="*/ 0 w 36"/>
                <a:gd name="T17" fmla="*/ 18 h 18"/>
                <a:gd name="T18" fmla="*/ 6 w 36"/>
                <a:gd name="T19" fmla="*/ 18 h 18"/>
                <a:gd name="T20" fmla="*/ 12 w 36"/>
                <a:gd name="T21" fmla="*/ 18 h 18"/>
                <a:gd name="T22" fmla="*/ 18 w 36"/>
                <a:gd name="T23" fmla="*/ 12 h 18"/>
                <a:gd name="T24" fmla="*/ 18 w 36"/>
                <a:gd name="T25" fmla="*/ 12 h 18"/>
                <a:gd name="T26" fmla="*/ 24 w 36"/>
                <a:gd name="T27" fmla="*/ 12 h 18"/>
                <a:gd name="T28" fmla="*/ 30 w 36"/>
                <a:gd name="T29" fmla="*/ 6 h 18"/>
                <a:gd name="T30" fmla="*/ 36 w 36"/>
                <a:gd name="T31" fmla="*/ 6 h 18"/>
                <a:gd name="T32" fmla="*/ 36 w 3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36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294"/>
            <p:cNvSpPr>
              <a:spLocks/>
            </p:cNvSpPr>
            <p:nvPr/>
          </p:nvSpPr>
          <p:spPr bwMode="auto">
            <a:xfrm>
              <a:off x="5221" y="1207"/>
              <a:ext cx="24" cy="12"/>
            </a:xfrm>
            <a:custGeom>
              <a:avLst/>
              <a:gdLst>
                <a:gd name="T0" fmla="*/ 24 w 24"/>
                <a:gd name="T1" fmla="*/ 0 h 12"/>
                <a:gd name="T2" fmla="*/ 24 w 24"/>
                <a:gd name="T3" fmla="*/ 0 h 12"/>
                <a:gd name="T4" fmla="*/ 24 w 24"/>
                <a:gd name="T5" fmla="*/ 0 h 12"/>
                <a:gd name="T6" fmla="*/ 18 w 24"/>
                <a:gd name="T7" fmla="*/ 0 h 12"/>
                <a:gd name="T8" fmla="*/ 12 w 24"/>
                <a:gd name="T9" fmla="*/ 0 h 12"/>
                <a:gd name="T10" fmla="*/ 6 w 24"/>
                <a:gd name="T11" fmla="*/ 6 h 12"/>
                <a:gd name="T12" fmla="*/ 6 w 24"/>
                <a:gd name="T13" fmla="*/ 6 h 12"/>
                <a:gd name="T14" fmla="*/ 0 w 24"/>
                <a:gd name="T15" fmla="*/ 12 h 12"/>
                <a:gd name="T16" fmla="*/ 0 w 24"/>
                <a:gd name="T17" fmla="*/ 12 h 12"/>
                <a:gd name="T18" fmla="*/ 6 w 24"/>
                <a:gd name="T19" fmla="*/ 12 h 12"/>
                <a:gd name="T20" fmla="*/ 6 w 24"/>
                <a:gd name="T21" fmla="*/ 12 h 12"/>
                <a:gd name="T22" fmla="*/ 12 w 24"/>
                <a:gd name="T23" fmla="*/ 12 h 12"/>
                <a:gd name="T24" fmla="*/ 18 w 24"/>
                <a:gd name="T25" fmla="*/ 6 h 12"/>
                <a:gd name="T26" fmla="*/ 18 w 24"/>
                <a:gd name="T27" fmla="*/ 6 h 12"/>
                <a:gd name="T28" fmla="*/ 24 w 24"/>
                <a:gd name="T29" fmla="*/ 6 h 12"/>
                <a:gd name="T30" fmla="*/ 24 w 24"/>
                <a:gd name="T31" fmla="*/ 0 h 12"/>
                <a:gd name="T32" fmla="*/ 24 w 24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295"/>
            <p:cNvSpPr>
              <a:spLocks/>
            </p:cNvSpPr>
            <p:nvPr/>
          </p:nvSpPr>
          <p:spPr bwMode="auto">
            <a:xfrm>
              <a:off x="5227" y="1225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2 w 18"/>
                <a:gd name="T3" fmla="*/ 0 h 12"/>
                <a:gd name="T4" fmla="*/ 12 w 18"/>
                <a:gd name="T5" fmla="*/ 0 h 12"/>
                <a:gd name="T6" fmla="*/ 12 w 18"/>
                <a:gd name="T7" fmla="*/ 0 h 12"/>
                <a:gd name="T8" fmla="*/ 6 w 18"/>
                <a:gd name="T9" fmla="*/ 0 h 12"/>
                <a:gd name="T10" fmla="*/ 6 w 18"/>
                <a:gd name="T11" fmla="*/ 0 h 12"/>
                <a:gd name="T12" fmla="*/ 0 w 18"/>
                <a:gd name="T13" fmla="*/ 6 h 12"/>
                <a:gd name="T14" fmla="*/ 0 w 18"/>
                <a:gd name="T15" fmla="*/ 6 h 12"/>
                <a:gd name="T16" fmla="*/ 0 w 18"/>
                <a:gd name="T17" fmla="*/ 12 h 12"/>
                <a:gd name="T18" fmla="*/ 0 w 18"/>
                <a:gd name="T19" fmla="*/ 6 h 12"/>
                <a:gd name="T20" fmla="*/ 6 w 18"/>
                <a:gd name="T21" fmla="*/ 6 h 12"/>
                <a:gd name="T22" fmla="*/ 6 w 18"/>
                <a:gd name="T23" fmla="*/ 6 h 12"/>
                <a:gd name="T24" fmla="*/ 12 w 18"/>
                <a:gd name="T25" fmla="*/ 6 h 12"/>
                <a:gd name="T26" fmla="*/ 12 w 18"/>
                <a:gd name="T27" fmla="*/ 0 h 12"/>
                <a:gd name="T28" fmla="*/ 18 w 18"/>
                <a:gd name="T29" fmla="*/ 0 h 12"/>
                <a:gd name="T30" fmla="*/ 18 w 18"/>
                <a:gd name="T31" fmla="*/ 0 h 12"/>
                <a:gd name="T32" fmla="*/ 18 w 18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18" y="0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296"/>
            <p:cNvSpPr>
              <a:spLocks/>
            </p:cNvSpPr>
            <p:nvPr/>
          </p:nvSpPr>
          <p:spPr bwMode="auto">
            <a:xfrm>
              <a:off x="5203" y="1075"/>
              <a:ext cx="30" cy="36"/>
            </a:xfrm>
            <a:custGeom>
              <a:avLst/>
              <a:gdLst>
                <a:gd name="T0" fmla="*/ 30 w 30"/>
                <a:gd name="T1" fmla="*/ 6 h 36"/>
                <a:gd name="T2" fmla="*/ 30 w 30"/>
                <a:gd name="T3" fmla="*/ 0 h 36"/>
                <a:gd name="T4" fmla="*/ 24 w 30"/>
                <a:gd name="T5" fmla="*/ 0 h 36"/>
                <a:gd name="T6" fmla="*/ 18 w 30"/>
                <a:gd name="T7" fmla="*/ 6 h 36"/>
                <a:gd name="T8" fmla="*/ 18 w 30"/>
                <a:gd name="T9" fmla="*/ 12 h 36"/>
                <a:gd name="T10" fmla="*/ 12 w 30"/>
                <a:gd name="T11" fmla="*/ 12 h 36"/>
                <a:gd name="T12" fmla="*/ 6 w 30"/>
                <a:gd name="T13" fmla="*/ 18 h 36"/>
                <a:gd name="T14" fmla="*/ 0 w 30"/>
                <a:gd name="T15" fmla="*/ 30 h 36"/>
                <a:gd name="T16" fmla="*/ 0 w 30"/>
                <a:gd name="T17" fmla="*/ 36 h 36"/>
                <a:gd name="T18" fmla="*/ 0 w 30"/>
                <a:gd name="T19" fmla="*/ 30 h 36"/>
                <a:gd name="T20" fmla="*/ 6 w 30"/>
                <a:gd name="T21" fmla="*/ 30 h 36"/>
                <a:gd name="T22" fmla="*/ 12 w 30"/>
                <a:gd name="T23" fmla="*/ 24 h 36"/>
                <a:gd name="T24" fmla="*/ 18 w 30"/>
                <a:gd name="T25" fmla="*/ 18 h 36"/>
                <a:gd name="T26" fmla="*/ 24 w 30"/>
                <a:gd name="T27" fmla="*/ 12 h 36"/>
                <a:gd name="T28" fmla="*/ 30 w 30"/>
                <a:gd name="T29" fmla="*/ 12 h 36"/>
                <a:gd name="T30" fmla="*/ 30 w 30"/>
                <a:gd name="T31" fmla="*/ 6 h 36"/>
                <a:gd name="T32" fmla="*/ 30 w 30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30" y="6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297"/>
            <p:cNvSpPr>
              <a:spLocks/>
            </p:cNvSpPr>
            <p:nvPr/>
          </p:nvSpPr>
          <p:spPr bwMode="auto">
            <a:xfrm>
              <a:off x="5203" y="1051"/>
              <a:ext cx="24" cy="24"/>
            </a:xfrm>
            <a:custGeom>
              <a:avLst/>
              <a:gdLst>
                <a:gd name="T0" fmla="*/ 24 w 24"/>
                <a:gd name="T1" fmla="*/ 0 h 24"/>
                <a:gd name="T2" fmla="*/ 24 w 24"/>
                <a:gd name="T3" fmla="*/ 0 h 24"/>
                <a:gd name="T4" fmla="*/ 24 w 24"/>
                <a:gd name="T5" fmla="*/ 0 h 24"/>
                <a:gd name="T6" fmla="*/ 18 w 24"/>
                <a:gd name="T7" fmla="*/ 0 h 24"/>
                <a:gd name="T8" fmla="*/ 12 w 24"/>
                <a:gd name="T9" fmla="*/ 0 h 24"/>
                <a:gd name="T10" fmla="*/ 12 w 24"/>
                <a:gd name="T11" fmla="*/ 6 h 24"/>
                <a:gd name="T12" fmla="*/ 6 w 24"/>
                <a:gd name="T13" fmla="*/ 12 h 24"/>
                <a:gd name="T14" fmla="*/ 0 w 24"/>
                <a:gd name="T15" fmla="*/ 18 h 24"/>
                <a:gd name="T16" fmla="*/ 0 w 24"/>
                <a:gd name="T17" fmla="*/ 24 h 24"/>
                <a:gd name="T18" fmla="*/ 6 w 24"/>
                <a:gd name="T19" fmla="*/ 18 h 24"/>
                <a:gd name="T20" fmla="*/ 6 w 24"/>
                <a:gd name="T21" fmla="*/ 18 h 24"/>
                <a:gd name="T22" fmla="*/ 12 w 24"/>
                <a:gd name="T23" fmla="*/ 12 h 24"/>
                <a:gd name="T24" fmla="*/ 18 w 24"/>
                <a:gd name="T25" fmla="*/ 12 h 24"/>
                <a:gd name="T26" fmla="*/ 18 w 24"/>
                <a:gd name="T27" fmla="*/ 6 h 24"/>
                <a:gd name="T28" fmla="*/ 24 w 24"/>
                <a:gd name="T29" fmla="*/ 6 h 24"/>
                <a:gd name="T30" fmla="*/ 24 w 24"/>
                <a:gd name="T31" fmla="*/ 0 h 24"/>
                <a:gd name="T32" fmla="*/ 24 w 2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298"/>
            <p:cNvSpPr>
              <a:spLocks/>
            </p:cNvSpPr>
            <p:nvPr/>
          </p:nvSpPr>
          <p:spPr bwMode="auto">
            <a:xfrm>
              <a:off x="5203" y="1135"/>
              <a:ext cx="36" cy="30"/>
            </a:xfrm>
            <a:custGeom>
              <a:avLst/>
              <a:gdLst>
                <a:gd name="T0" fmla="*/ 36 w 36"/>
                <a:gd name="T1" fmla="*/ 0 h 30"/>
                <a:gd name="T2" fmla="*/ 36 w 36"/>
                <a:gd name="T3" fmla="*/ 0 h 30"/>
                <a:gd name="T4" fmla="*/ 30 w 36"/>
                <a:gd name="T5" fmla="*/ 0 h 30"/>
                <a:gd name="T6" fmla="*/ 24 w 36"/>
                <a:gd name="T7" fmla="*/ 6 h 30"/>
                <a:gd name="T8" fmla="*/ 18 w 36"/>
                <a:gd name="T9" fmla="*/ 6 h 30"/>
                <a:gd name="T10" fmla="*/ 12 w 36"/>
                <a:gd name="T11" fmla="*/ 12 h 30"/>
                <a:gd name="T12" fmla="*/ 6 w 36"/>
                <a:gd name="T13" fmla="*/ 18 h 30"/>
                <a:gd name="T14" fmla="*/ 0 w 36"/>
                <a:gd name="T15" fmla="*/ 24 h 30"/>
                <a:gd name="T16" fmla="*/ 0 w 36"/>
                <a:gd name="T17" fmla="*/ 30 h 30"/>
                <a:gd name="T18" fmla="*/ 6 w 36"/>
                <a:gd name="T19" fmla="*/ 24 h 30"/>
                <a:gd name="T20" fmla="*/ 6 w 36"/>
                <a:gd name="T21" fmla="*/ 24 h 30"/>
                <a:gd name="T22" fmla="*/ 12 w 36"/>
                <a:gd name="T23" fmla="*/ 18 h 30"/>
                <a:gd name="T24" fmla="*/ 24 w 36"/>
                <a:gd name="T25" fmla="*/ 18 h 30"/>
                <a:gd name="T26" fmla="*/ 24 w 36"/>
                <a:gd name="T27" fmla="*/ 12 h 30"/>
                <a:gd name="T28" fmla="*/ 30 w 36"/>
                <a:gd name="T29" fmla="*/ 6 h 30"/>
                <a:gd name="T30" fmla="*/ 36 w 36"/>
                <a:gd name="T31" fmla="*/ 6 h 30"/>
                <a:gd name="T32" fmla="*/ 36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36" y="0"/>
                  </a:moveTo>
                  <a:lnTo>
                    <a:pt x="36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299"/>
            <p:cNvSpPr>
              <a:spLocks/>
            </p:cNvSpPr>
            <p:nvPr/>
          </p:nvSpPr>
          <p:spPr bwMode="auto">
            <a:xfrm>
              <a:off x="5215" y="1189"/>
              <a:ext cx="30" cy="18"/>
            </a:xfrm>
            <a:custGeom>
              <a:avLst/>
              <a:gdLst>
                <a:gd name="T0" fmla="*/ 30 w 30"/>
                <a:gd name="T1" fmla="*/ 0 h 18"/>
                <a:gd name="T2" fmla="*/ 30 w 30"/>
                <a:gd name="T3" fmla="*/ 0 h 18"/>
                <a:gd name="T4" fmla="*/ 24 w 30"/>
                <a:gd name="T5" fmla="*/ 0 h 18"/>
                <a:gd name="T6" fmla="*/ 18 w 30"/>
                <a:gd name="T7" fmla="*/ 0 h 18"/>
                <a:gd name="T8" fmla="*/ 12 w 30"/>
                <a:gd name="T9" fmla="*/ 0 h 18"/>
                <a:gd name="T10" fmla="*/ 12 w 30"/>
                <a:gd name="T11" fmla="*/ 6 h 18"/>
                <a:gd name="T12" fmla="*/ 6 w 30"/>
                <a:gd name="T13" fmla="*/ 12 h 18"/>
                <a:gd name="T14" fmla="*/ 0 w 30"/>
                <a:gd name="T15" fmla="*/ 12 h 18"/>
                <a:gd name="T16" fmla="*/ 0 w 30"/>
                <a:gd name="T17" fmla="*/ 18 h 18"/>
                <a:gd name="T18" fmla="*/ 0 w 30"/>
                <a:gd name="T19" fmla="*/ 18 h 18"/>
                <a:gd name="T20" fmla="*/ 6 w 30"/>
                <a:gd name="T21" fmla="*/ 12 h 18"/>
                <a:gd name="T22" fmla="*/ 12 w 30"/>
                <a:gd name="T23" fmla="*/ 12 h 18"/>
                <a:gd name="T24" fmla="*/ 18 w 30"/>
                <a:gd name="T25" fmla="*/ 12 h 18"/>
                <a:gd name="T26" fmla="*/ 24 w 30"/>
                <a:gd name="T27" fmla="*/ 6 h 18"/>
                <a:gd name="T28" fmla="*/ 24 w 30"/>
                <a:gd name="T29" fmla="*/ 6 h 18"/>
                <a:gd name="T30" fmla="*/ 30 w 30"/>
                <a:gd name="T31" fmla="*/ 0 h 18"/>
                <a:gd name="T32" fmla="*/ 3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30" y="0"/>
                  </a:moveTo>
                  <a:lnTo>
                    <a:pt x="30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300"/>
            <p:cNvSpPr>
              <a:spLocks/>
            </p:cNvSpPr>
            <p:nvPr/>
          </p:nvSpPr>
          <p:spPr bwMode="auto">
            <a:xfrm>
              <a:off x="5203" y="1033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0 h 30"/>
                <a:gd name="T8" fmla="*/ 0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6 w 6"/>
                <a:gd name="T15" fmla="*/ 18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301"/>
            <p:cNvSpPr>
              <a:spLocks/>
            </p:cNvSpPr>
            <p:nvPr/>
          </p:nvSpPr>
          <p:spPr bwMode="auto">
            <a:xfrm>
              <a:off x="5167" y="1051"/>
              <a:ext cx="36" cy="42"/>
            </a:xfrm>
            <a:custGeom>
              <a:avLst/>
              <a:gdLst>
                <a:gd name="T0" fmla="*/ 36 w 36"/>
                <a:gd name="T1" fmla="*/ 42 h 42"/>
                <a:gd name="T2" fmla="*/ 30 w 36"/>
                <a:gd name="T3" fmla="*/ 36 h 42"/>
                <a:gd name="T4" fmla="*/ 30 w 36"/>
                <a:gd name="T5" fmla="*/ 30 h 42"/>
                <a:gd name="T6" fmla="*/ 24 w 36"/>
                <a:gd name="T7" fmla="*/ 24 h 42"/>
                <a:gd name="T8" fmla="*/ 18 w 36"/>
                <a:gd name="T9" fmla="*/ 18 h 42"/>
                <a:gd name="T10" fmla="*/ 12 w 36"/>
                <a:gd name="T11" fmla="*/ 12 h 42"/>
                <a:gd name="T12" fmla="*/ 12 w 36"/>
                <a:gd name="T13" fmla="*/ 6 h 42"/>
                <a:gd name="T14" fmla="*/ 6 w 36"/>
                <a:gd name="T15" fmla="*/ 0 h 42"/>
                <a:gd name="T16" fmla="*/ 6 w 36"/>
                <a:gd name="T17" fmla="*/ 0 h 42"/>
                <a:gd name="T18" fmla="*/ 0 w 36"/>
                <a:gd name="T19" fmla="*/ 6 h 42"/>
                <a:gd name="T20" fmla="*/ 6 w 36"/>
                <a:gd name="T21" fmla="*/ 12 h 42"/>
                <a:gd name="T22" fmla="*/ 12 w 36"/>
                <a:gd name="T23" fmla="*/ 18 h 42"/>
                <a:gd name="T24" fmla="*/ 18 w 36"/>
                <a:gd name="T25" fmla="*/ 24 h 42"/>
                <a:gd name="T26" fmla="*/ 24 w 36"/>
                <a:gd name="T27" fmla="*/ 30 h 42"/>
                <a:gd name="T28" fmla="*/ 30 w 36"/>
                <a:gd name="T29" fmla="*/ 36 h 42"/>
                <a:gd name="T30" fmla="*/ 30 w 36"/>
                <a:gd name="T31" fmla="*/ 42 h 42"/>
                <a:gd name="T32" fmla="*/ 36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36" y="42"/>
                  </a:moveTo>
                  <a:lnTo>
                    <a:pt x="30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0" y="42"/>
                  </a:lnTo>
                  <a:lnTo>
                    <a:pt x="36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302"/>
            <p:cNvSpPr>
              <a:spLocks/>
            </p:cNvSpPr>
            <p:nvPr/>
          </p:nvSpPr>
          <p:spPr bwMode="auto">
            <a:xfrm>
              <a:off x="5167" y="1069"/>
              <a:ext cx="36" cy="42"/>
            </a:xfrm>
            <a:custGeom>
              <a:avLst/>
              <a:gdLst>
                <a:gd name="T0" fmla="*/ 36 w 36"/>
                <a:gd name="T1" fmla="*/ 42 h 42"/>
                <a:gd name="T2" fmla="*/ 30 w 36"/>
                <a:gd name="T3" fmla="*/ 36 h 42"/>
                <a:gd name="T4" fmla="*/ 30 w 36"/>
                <a:gd name="T5" fmla="*/ 30 h 42"/>
                <a:gd name="T6" fmla="*/ 24 w 36"/>
                <a:gd name="T7" fmla="*/ 24 h 42"/>
                <a:gd name="T8" fmla="*/ 18 w 36"/>
                <a:gd name="T9" fmla="*/ 12 h 42"/>
                <a:gd name="T10" fmla="*/ 12 w 36"/>
                <a:gd name="T11" fmla="*/ 6 h 42"/>
                <a:gd name="T12" fmla="*/ 6 w 36"/>
                <a:gd name="T13" fmla="*/ 6 h 42"/>
                <a:gd name="T14" fmla="*/ 6 w 36"/>
                <a:gd name="T15" fmla="*/ 0 h 42"/>
                <a:gd name="T16" fmla="*/ 0 w 36"/>
                <a:gd name="T17" fmla="*/ 0 h 42"/>
                <a:gd name="T18" fmla="*/ 0 w 36"/>
                <a:gd name="T19" fmla="*/ 6 h 42"/>
                <a:gd name="T20" fmla="*/ 6 w 36"/>
                <a:gd name="T21" fmla="*/ 12 h 42"/>
                <a:gd name="T22" fmla="*/ 12 w 36"/>
                <a:gd name="T23" fmla="*/ 18 h 42"/>
                <a:gd name="T24" fmla="*/ 18 w 36"/>
                <a:gd name="T25" fmla="*/ 24 h 42"/>
                <a:gd name="T26" fmla="*/ 24 w 36"/>
                <a:gd name="T27" fmla="*/ 30 h 42"/>
                <a:gd name="T28" fmla="*/ 30 w 36"/>
                <a:gd name="T29" fmla="*/ 36 h 42"/>
                <a:gd name="T30" fmla="*/ 30 w 36"/>
                <a:gd name="T31" fmla="*/ 36 h 42"/>
                <a:gd name="T32" fmla="*/ 36 w 36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2"/>
                <a:gd name="T53" fmla="*/ 36 w 36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2">
                  <a:moveTo>
                    <a:pt x="36" y="42"/>
                  </a:moveTo>
                  <a:lnTo>
                    <a:pt x="30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6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303"/>
            <p:cNvSpPr>
              <a:spLocks/>
            </p:cNvSpPr>
            <p:nvPr/>
          </p:nvSpPr>
          <p:spPr bwMode="auto">
            <a:xfrm>
              <a:off x="5167" y="1093"/>
              <a:ext cx="36" cy="36"/>
            </a:xfrm>
            <a:custGeom>
              <a:avLst/>
              <a:gdLst>
                <a:gd name="T0" fmla="*/ 36 w 36"/>
                <a:gd name="T1" fmla="*/ 36 h 36"/>
                <a:gd name="T2" fmla="*/ 30 w 36"/>
                <a:gd name="T3" fmla="*/ 30 h 36"/>
                <a:gd name="T4" fmla="*/ 30 w 36"/>
                <a:gd name="T5" fmla="*/ 24 h 36"/>
                <a:gd name="T6" fmla="*/ 24 w 36"/>
                <a:gd name="T7" fmla="*/ 12 h 36"/>
                <a:gd name="T8" fmla="*/ 18 w 36"/>
                <a:gd name="T9" fmla="*/ 12 h 36"/>
                <a:gd name="T10" fmla="*/ 12 w 36"/>
                <a:gd name="T11" fmla="*/ 6 h 36"/>
                <a:gd name="T12" fmla="*/ 6 w 36"/>
                <a:gd name="T13" fmla="*/ 0 h 36"/>
                <a:gd name="T14" fmla="*/ 0 w 36"/>
                <a:gd name="T15" fmla="*/ 0 h 36"/>
                <a:gd name="T16" fmla="*/ 0 w 36"/>
                <a:gd name="T17" fmla="*/ 0 h 36"/>
                <a:gd name="T18" fmla="*/ 0 w 36"/>
                <a:gd name="T19" fmla="*/ 0 h 36"/>
                <a:gd name="T20" fmla="*/ 6 w 36"/>
                <a:gd name="T21" fmla="*/ 6 h 36"/>
                <a:gd name="T22" fmla="*/ 6 w 36"/>
                <a:gd name="T23" fmla="*/ 12 h 36"/>
                <a:gd name="T24" fmla="*/ 18 w 36"/>
                <a:gd name="T25" fmla="*/ 18 h 36"/>
                <a:gd name="T26" fmla="*/ 24 w 36"/>
                <a:gd name="T27" fmla="*/ 18 h 36"/>
                <a:gd name="T28" fmla="*/ 30 w 36"/>
                <a:gd name="T29" fmla="*/ 24 h 36"/>
                <a:gd name="T30" fmla="*/ 30 w 36"/>
                <a:gd name="T31" fmla="*/ 30 h 36"/>
                <a:gd name="T32" fmla="*/ 36 w 36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36" y="36"/>
                  </a:moveTo>
                  <a:lnTo>
                    <a:pt x="30" y="30"/>
                  </a:lnTo>
                  <a:lnTo>
                    <a:pt x="30" y="24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304"/>
            <p:cNvSpPr>
              <a:spLocks/>
            </p:cNvSpPr>
            <p:nvPr/>
          </p:nvSpPr>
          <p:spPr bwMode="auto">
            <a:xfrm>
              <a:off x="5173" y="1117"/>
              <a:ext cx="30" cy="24"/>
            </a:xfrm>
            <a:custGeom>
              <a:avLst/>
              <a:gdLst>
                <a:gd name="T0" fmla="*/ 30 w 30"/>
                <a:gd name="T1" fmla="*/ 24 h 24"/>
                <a:gd name="T2" fmla="*/ 30 w 30"/>
                <a:gd name="T3" fmla="*/ 24 h 24"/>
                <a:gd name="T4" fmla="*/ 24 w 30"/>
                <a:gd name="T5" fmla="*/ 18 h 24"/>
                <a:gd name="T6" fmla="*/ 18 w 30"/>
                <a:gd name="T7" fmla="*/ 12 h 24"/>
                <a:gd name="T8" fmla="*/ 12 w 30"/>
                <a:gd name="T9" fmla="*/ 6 h 24"/>
                <a:gd name="T10" fmla="*/ 6 w 30"/>
                <a:gd name="T11" fmla="*/ 0 h 24"/>
                <a:gd name="T12" fmla="*/ 0 w 30"/>
                <a:gd name="T13" fmla="*/ 0 h 24"/>
                <a:gd name="T14" fmla="*/ 0 w 30"/>
                <a:gd name="T15" fmla="*/ 0 h 24"/>
                <a:gd name="T16" fmla="*/ 0 w 30"/>
                <a:gd name="T17" fmla="*/ 0 h 24"/>
                <a:gd name="T18" fmla="*/ 0 w 30"/>
                <a:gd name="T19" fmla="*/ 6 h 24"/>
                <a:gd name="T20" fmla="*/ 0 w 30"/>
                <a:gd name="T21" fmla="*/ 6 h 24"/>
                <a:gd name="T22" fmla="*/ 6 w 30"/>
                <a:gd name="T23" fmla="*/ 12 h 24"/>
                <a:gd name="T24" fmla="*/ 12 w 30"/>
                <a:gd name="T25" fmla="*/ 12 h 24"/>
                <a:gd name="T26" fmla="*/ 18 w 30"/>
                <a:gd name="T27" fmla="*/ 18 h 24"/>
                <a:gd name="T28" fmla="*/ 24 w 30"/>
                <a:gd name="T29" fmla="*/ 18 h 24"/>
                <a:gd name="T30" fmla="*/ 30 w 30"/>
                <a:gd name="T31" fmla="*/ 24 h 24"/>
                <a:gd name="T32" fmla="*/ 30 w 30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30" y="24"/>
                  </a:move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305"/>
            <p:cNvSpPr>
              <a:spLocks/>
            </p:cNvSpPr>
            <p:nvPr/>
          </p:nvSpPr>
          <p:spPr bwMode="auto">
            <a:xfrm>
              <a:off x="5173" y="1135"/>
              <a:ext cx="36" cy="24"/>
            </a:xfrm>
            <a:custGeom>
              <a:avLst/>
              <a:gdLst>
                <a:gd name="T0" fmla="*/ 36 w 36"/>
                <a:gd name="T1" fmla="*/ 24 h 24"/>
                <a:gd name="T2" fmla="*/ 30 w 36"/>
                <a:gd name="T3" fmla="*/ 24 h 24"/>
                <a:gd name="T4" fmla="*/ 24 w 36"/>
                <a:gd name="T5" fmla="*/ 18 h 24"/>
                <a:gd name="T6" fmla="*/ 18 w 36"/>
                <a:gd name="T7" fmla="*/ 12 h 24"/>
                <a:gd name="T8" fmla="*/ 12 w 36"/>
                <a:gd name="T9" fmla="*/ 12 h 24"/>
                <a:gd name="T10" fmla="*/ 6 w 36"/>
                <a:gd name="T11" fmla="*/ 6 h 24"/>
                <a:gd name="T12" fmla="*/ 6 w 36"/>
                <a:gd name="T13" fmla="*/ 6 h 24"/>
                <a:gd name="T14" fmla="*/ 0 w 36"/>
                <a:gd name="T15" fmla="*/ 0 h 24"/>
                <a:gd name="T16" fmla="*/ 0 w 36"/>
                <a:gd name="T17" fmla="*/ 6 h 24"/>
                <a:gd name="T18" fmla="*/ 0 w 36"/>
                <a:gd name="T19" fmla="*/ 6 h 24"/>
                <a:gd name="T20" fmla="*/ 6 w 36"/>
                <a:gd name="T21" fmla="*/ 12 h 24"/>
                <a:gd name="T22" fmla="*/ 12 w 36"/>
                <a:gd name="T23" fmla="*/ 18 h 24"/>
                <a:gd name="T24" fmla="*/ 18 w 36"/>
                <a:gd name="T25" fmla="*/ 18 h 24"/>
                <a:gd name="T26" fmla="*/ 24 w 36"/>
                <a:gd name="T27" fmla="*/ 24 h 24"/>
                <a:gd name="T28" fmla="*/ 24 w 36"/>
                <a:gd name="T29" fmla="*/ 24 h 24"/>
                <a:gd name="T30" fmla="*/ 30 w 36"/>
                <a:gd name="T31" fmla="*/ 24 h 24"/>
                <a:gd name="T32" fmla="*/ 36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36" y="24"/>
                  </a:move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306"/>
            <p:cNvSpPr>
              <a:spLocks/>
            </p:cNvSpPr>
            <p:nvPr/>
          </p:nvSpPr>
          <p:spPr bwMode="auto">
            <a:xfrm>
              <a:off x="5179" y="1165"/>
              <a:ext cx="30" cy="12"/>
            </a:xfrm>
            <a:custGeom>
              <a:avLst/>
              <a:gdLst>
                <a:gd name="T0" fmla="*/ 30 w 30"/>
                <a:gd name="T1" fmla="*/ 12 h 12"/>
                <a:gd name="T2" fmla="*/ 24 w 30"/>
                <a:gd name="T3" fmla="*/ 12 h 12"/>
                <a:gd name="T4" fmla="*/ 24 w 30"/>
                <a:gd name="T5" fmla="*/ 6 h 12"/>
                <a:gd name="T6" fmla="*/ 18 w 30"/>
                <a:gd name="T7" fmla="*/ 6 h 12"/>
                <a:gd name="T8" fmla="*/ 12 w 30"/>
                <a:gd name="T9" fmla="*/ 6 h 12"/>
                <a:gd name="T10" fmla="*/ 6 w 30"/>
                <a:gd name="T11" fmla="*/ 0 h 12"/>
                <a:gd name="T12" fmla="*/ 6 w 30"/>
                <a:gd name="T13" fmla="*/ 0 h 12"/>
                <a:gd name="T14" fmla="*/ 0 w 30"/>
                <a:gd name="T15" fmla="*/ 0 h 12"/>
                <a:gd name="T16" fmla="*/ 0 w 30"/>
                <a:gd name="T17" fmla="*/ 6 h 12"/>
                <a:gd name="T18" fmla="*/ 0 w 30"/>
                <a:gd name="T19" fmla="*/ 6 h 12"/>
                <a:gd name="T20" fmla="*/ 6 w 30"/>
                <a:gd name="T21" fmla="*/ 12 h 12"/>
                <a:gd name="T22" fmla="*/ 6 w 30"/>
                <a:gd name="T23" fmla="*/ 12 h 12"/>
                <a:gd name="T24" fmla="*/ 12 w 30"/>
                <a:gd name="T25" fmla="*/ 12 h 12"/>
                <a:gd name="T26" fmla="*/ 18 w 30"/>
                <a:gd name="T27" fmla="*/ 12 h 12"/>
                <a:gd name="T28" fmla="*/ 24 w 30"/>
                <a:gd name="T29" fmla="*/ 12 h 12"/>
                <a:gd name="T30" fmla="*/ 30 w 30"/>
                <a:gd name="T31" fmla="*/ 12 h 12"/>
                <a:gd name="T32" fmla="*/ 30 w 30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30" y="12"/>
                  </a:moveTo>
                  <a:lnTo>
                    <a:pt x="24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307"/>
            <p:cNvSpPr>
              <a:spLocks/>
            </p:cNvSpPr>
            <p:nvPr/>
          </p:nvSpPr>
          <p:spPr bwMode="auto">
            <a:xfrm>
              <a:off x="5185" y="1189"/>
              <a:ext cx="30" cy="6"/>
            </a:xfrm>
            <a:custGeom>
              <a:avLst/>
              <a:gdLst>
                <a:gd name="T0" fmla="*/ 30 w 30"/>
                <a:gd name="T1" fmla="*/ 6 h 6"/>
                <a:gd name="T2" fmla="*/ 24 w 30"/>
                <a:gd name="T3" fmla="*/ 0 h 6"/>
                <a:gd name="T4" fmla="*/ 18 w 30"/>
                <a:gd name="T5" fmla="*/ 0 h 6"/>
                <a:gd name="T6" fmla="*/ 18 w 30"/>
                <a:gd name="T7" fmla="*/ 0 h 6"/>
                <a:gd name="T8" fmla="*/ 12 w 30"/>
                <a:gd name="T9" fmla="*/ 0 h 6"/>
                <a:gd name="T10" fmla="*/ 6 w 30"/>
                <a:gd name="T11" fmla="*/ 0 h 6"/>
                <a:gd name="T12" fmla="*/ 6 w 30"/>
                <a:gd name="T13" fmla="*/ 0 h 6"/>
                <a:gd name="T14" fmla="*/ 0 w 30"/>
                <a:gd name="T15" fmla="*/ 0 h 6"/>
                <a:gd name="T16" fmla="*/ 0 w 30"/>
                <a:gd name="T17" fmla="*/ 0 h 6"/>
                <a:gd name="T18" fmla="*/ 0 w 30"/>
                <a:gd name="T19" fmla="*/ 0 h 6"/>
                <a:gd name="T20" fmla="*/ 6 w 30"/>
                <a:gd name="T21" fmla="*/ 6 h 6"/>
                <a:gd name="T22" fmla="*/ 6 w 30"/>
                <a:gd name="T23" fmla="*/ 6 h 6"/>
                <a:gd name="T24" fmla="*/ 12 w 30"/>
                <a:gd name="T25" fmla="*/ 6 h 6"/>
                <a:gd name="T26" fmla="*/ 18 w 30"/>
                <a:gd name="T27" fmla="*/ 6 h 6"/>
                <a:gd name="T28" fmla="*/ 18 w 30"/>
                <a:gd name="T29" fmla="*/ 6 h 6"/>
                <a:gd name="T30" fmla="*/ 24 w 30"/>
                <a:gd name="T31" fmla="*/ 6 h 6"/>
                <a:gd name="T32" fmla="*/ 3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30" y="6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308"/>
            <p:cNvSpPr>
              <a:spLocks/>
            </p:cNvSpPr>
            <p:nvPr/>
          </p:nvSpPr>
          <p:spPr bwMode="auto">
            <a:xfrm>
              <a:off x="5191" y="1201"/>
              <a:ext cx="24" cy="6"/>
            </a:xfrm>
            <a:custGeom>
              <a:avLst/>
              <a:gdLst>
                <a:gd name="T0" fmla="*/ 24 w 24"/>
                <a:gd name="T1" fmla="*/ 6 h 6"/>
                <a:gd name="T2" fmla="*/ 24 w 24"/>
                <a:gd name="T3" fmla="*/ 6 h 6"/>
                <a:gd name="T4" fmla="*/ 18 w 24"/>
                <a:gd name="T5" fmla="*/ 0 h 6"/>
                <a:gd name="T6" fmla="*/ 18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6 h 6"/>
                <a:gd name="T16" fmla="*/ 0 w 24"/>
                <a:gd name="T17" fmla="*/ 6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6 h 6"/>
                <a:gd name="T28" fmla="*/ 18 w 24"/>
                <a:gd name="T29" fmla="*/ 6 h 6"/>
                <a:gd name="T30" fmla="*/ 24 w 24"/>
                <a:gd name="T31" fmla="*/ 6 h 6"/>
                <a:gd name="T32" fmla="*/ 24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6"/>
                  </a:moveTo>
                  <a:lnTo>
                    <a:pt x="24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309"/>
            <p:cNvSpPr>
              <a:spLocks/>
            </p:cNvSpPr>
            <p:nvPr/>
          </p:nvSpPr>
          <p:spPr bwMode="auto">
            <a:xfrm>
              <a:off x="5197" y="1213"/>
              <a:ext cx="24" cy="12"/>
            </a:xfrm>
            <a:custGeom>
              <a:avLst/>
              <a:gdLst>
                <a:gd name="T0" fmla="*/ 24 w 24"/>
                <a:gd name="T1" fmla="*/ 12 h 12"/>
                <a:gd name="T2" fmla="*/ 24 w 24"/>
                <a:gd name="T3" fmla="*/ 6 h 12"/>
                <a:gd name="T4" fmla="*/ 24 w 24"/>
                <a:gd name="T5" fmla="*/ 6 h 12"/>
                <a:gd name="T6" fmla="*/ 18 w 24"/>
                <a:gd name="T7" fmla="*/ 6 h 12"/>
                <a:gd name="T8" fmla="*/ 18 w 24"/>
                <a:gd name="T9" fmla="*/ 0 h 12"/>
                <a:gd name="T10" fmla="*/ 12 w 24"/>
                <a:gd name="T11" fmla="*/ 0 h 12"/>
                <a:gd name="T12" fmla="*/ 6 w 24"/>
                <a:gd name="T13" fmla="*/ 0 h 12"/>
                <a:gd name="T14" fmla="*/ 6 w 24"/>
                <a:gd name="T15" fmla="*/ 0 h 12"/>
                <a:gd name="T16" fmla="*/ 0 w 24"/>
                <a:gd name="T17" fmla="*/ 6 h 12"/>
                <a:gd name="T18" fmla="*/ 0 w 24"/>
                <a:gd name="T19" fmla="*/ 6 h 12"/>
                <a:gd name="T20" fmla="*/ 6 w 24"/>
                <a:gd name="T21" fmla="*/ 12 h 12"/>
                <a:gd name="T22" fmla="*/ 6 w 24"/>
                <a:gd name="T23" fmla="*/ 12 h 12"/>
                <a:gd name="T24" fmla="*/ 12 w 24"/>
                <a:gd name="T25" fmla="*/ 12 h 12"/>
                <a:gd name="T26" fmla="*/ 18 w 24"/>
                <a:gd name="T27" fmla="*/ 12 h 12"/>
                <a:gd name="T28" fmla="*/ 18 w 24"/>
                <a:gd name="T29" fmla="*/ 12 h 12"/>
                <a:gd name="T30" fmla="*/ 24 w 24"/>
                <a:gd name="T31" fmla="*/ 12 h 12"/>
                <a:gd name="T32" fmla="*/ 24 w 24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12"/>
                  </a:moveTo>
                  <a:lnTo>
                    <a:pt x="24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310"/>
            <p:cNvSpPr>
              <a:spLocks/>
            </p:cNvSpPr>
            <p:nvPr/>
          </p:nvSpPr>
          <p:spPr bwMode="auto">
            <a:xfrm>
              <a:off x="5203" y="1225"/>
              <a:ext cx="24" cy="6"/>
            </a:xfrm>
            <a:custGeom>
              <a:avLst/>
              <a:gdLst>
                <a:gd name="T0" fmla="*/ 24 w 24"/>
                <a:gd name="T1" fmla="*/ 6 h 6"/>
                <a:gd name="T2" fmla="*/ 24 w 24"/>
                <a:gd name="T3" fmla="*/ 6 h 6"/>
                <a:gd name="T4" fmla="*/ 18 w 24"/>
                <a:gd name="T5" fmla="*/ 6 h 6"/>
                <a:gd name="T6" fmla="*/ 18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6 h 6"/>
                <a:gd name="T28" fmla="*/ 18 w 24"/>
                <a:gd name="T29" fmla="*/ 6 h 6"/>
                <a:gd name="T30" fmla="*/ 24 w 24"/>
                <a:gd name="T31" fmla="*/ 6 h 6"/>
                <a:gd name="T32" fmla="*/ 24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6"/>
                  </a:moveTo>
                  <a:lnTo>
                    <a:pt x="24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311"/>
            <p:cNvSpPr>
              <a:spLocks/>
            </p:cNvSpPr>
            <p:nvPr/>
          </p:nvSpPr>
          <p:spPr bwMode="auto">
            <a:xfrm>
              <a:off x="5179" y="1033"/>
              <a:ext cx="24" cy="48"/>
            </a:xfrm>
            <a:custGeom>
              <a:avLst/>
              <a:gdLst>
                <a:gd name="T0" fmla="*/ 0 w 24"/>
                <a:gd name="T1" fmla="*/ 6 h 48"/>
                <a:gd name="T2" fmla="*/ 0 w 24"/>
                <a:gd name="T3" fmla="*/ 6 h 48"/>
                <a:gd name="T4" fmla="*/ 0 w 24"/>
                <a:gd name="T5" fmla="*/ 12 h 48"/>
                <a:gd name="T6" fmla="*/ 6 w 24"/>
                <a:gd name="T7" fmla="*/ 18 h 48"/>
                <a:gd name="T8" fmla="*/ 12 w 24"/>
                <a:gd name="T9" fmla="*/ 24 h 48"/>
                <a:gd name="T10" fmla="*/ 18 w 24"/>
                <a:gd name="T11" fmla="*/ 30 h 48"/>
                <a:gd name="T12" fmla="*/ 18 w 24"/>
                <a:gd name="T13" fmla="*/ 36 h 48"/>
                <a:gd name="T14" fmla="*/ 24 w 24"/>
                <a:gd name="T15" fmla="*/ 42 h 48"/>
                <a:gd name="T16" fmla="*/ 24 w 24"/>
                <a:gd name="T17" fmla="*/ 48 h 48"/>
                <a:gd name="T18" fmla="*/ 24 w 24"/>
                <a:gd name="T19" fmla="*/ 36 h 48"/>
                <a:gd name="T20" fmla="*/ 18 w 24"/>
                <a:gd name="T21" fmla="*/ 30 h 48"/>
                <a:gd name="T22" fmla="*/ 18 w 24"/>
                <a:gd name="T23" fmla="*/ 24 h 48"/>
                <a:gd name="T24" fmla="*/ 12 w 24"/>
                <a:gd name="T25" fmla="*/ 18 h 48"/>
                <a:gd name="T26" fmla="*/ 6 w 24"/>
                <a:gd name="T27" fmla="*/ 12 h 48"/>
                <a:gd name="T28" fmla="*/ 6 w 24"/>
                <a:gd name="T29" fmla="*/ 6 h 48"/>
                <a:gd name="T30" fmla="*/ 0 w 24"/>
                <a:gd name="T31" fmla="*/ 0 h 48"/>
                <a:gd name="T32" fmla="*/ 0 w 24"/>
                <a:gd name="T33" fmla="*/ 6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8"/>
                <a:gd name="T53" fmla="*/ 24 w 24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8">
                  <a:moveTo>
                    <a:pt x="0" y="6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312"/>
            <p:cNvSpPr>
              <a:spLocks/>
            </p:cNvSpPr>
            <p:nvPr/>
          </p:nvSpPr>
          <p:spPr bwMode="auto">
            <a:xfrm>
              <a:off x="5191" y="1027"/>
              <a:ext cx="12" cy="36"/>
            </a:xfrm>
            <a:custGeom>
              <a:avLst/>
              <a:gdLst>
                <a:gd name="T0" fmla="*/ 12 w 12"/>
                <a:gd name="T1" fmla="*/ 36 h 36"/>
                <a:gd name="T2" fmla="*/ 12 w 12"/>
                <a:gd name="T3" fmla="*/ 24 h 36"/>
                <a:gd name="T4" fmla="*/ 6 w 12"/>
                <a:gd name="T5" fmla="*/ 12 h 36"/>
                <a:gd name="T6" fmla="*/ 0 w 12"/>
                <a:gd name="T7" fmla="*/ 6 h 36"/>
                <a:gd name="T8" fmla="*/ 0 w 12"/>
                <a:gd name="T9" fmla="*/ 0 h 36"/>
                <a:gd name="T10" fmla="*/ 0 w 12"/>
                <a:gd name="T11" fmla="*/ 6 h 36"/>
                <a:gd name="T12" fmla="*/ 0 w 12"/>
                <a:gd name="T13" fmla="*/ 6 h 36"/>
                <a:gd name="T14" fmla="*/ 0 w 12"/>
                <a:gd name="T15" fmla="*/ 12 h 36"/>
                <a:gd name="T16" fmla="*/ 6 w 12"/>
                <a:gd name="T17" fmla="*/ 18 h 36"/>
                <a:gd name="T18" fmla="*/ 6 w 12"/>
                <a:gd name="T19" fmla="*/ 24 h 36"/>
                <a:gd name="T20" fmla="*/ 12 w 12"/>
                <a:gd name="T21" fmla="*/ 30 h 36"/>
                <a:gd name="T22" fmla="*/ 12 w 12"/>
                <a:gd name="T23" fmla="*/ 30 h 36"/>
                <a:gd name="T24" fmla="*/ 12 w 12"/>
                <a:gd name="T25" fmla="*/ 3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36"/>
                <a:gd name="T41" fmla="*/ 12 w 12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36">
                  <a:moveTo>
                    <a:pt x="12" y="36"/>
                  </a:moveTo>
                  <a:lnTo>
                    <a:pt x="12" y="24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12" y="30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313"/>
            <p:cNvSpPr>
              <a:spLocks/>
            </p:cNvSpPr>
            <p:nvPr/>
          </p:nvSpPr>
          <p:spPr bwMode="auto">
            <a:xfrm>
              <a:off x="5275" y="1147"/>
              <a:ext cx="48" cy="161"/>
            </a:xfrm>
            <a:custGeom>
              <a:avLst/>
              <a:gdLst>
                <a:gd name="T0" fmla="*/ 12 w 48"/>
                <a:gd name="T1" fmla="*/ 161 h 161"/>
                <a:gd name="T2" fmla="*/ 6 w 48"/>
                <a:gd name="T3" fmla="*/ 161 h 161"/>
                <a:gd name="T4" fmla="*/ 6 w 48"/>
                <a:gd name="T5" fmla="*/ 161 h 161"/>
                <a:gd name="T6" fmla="*/ 6 w 48"/>
                <a:gd name="T7" fmla="*/ 161 h 161"/>
                <a:gd name="T8" fmla="*/ 0 w 48"/>
                <a:gd name="T9" fmla="*/ 161 h 161"/>
                <a:gd name="T10" fmla="*/ 18 w 48"/>
                <a:gd name="T11" fmla="*/ 143 h 161"/>
                <a:gd name="T12" fmla="*/ 30 w 48"/>
                <a:gd name="T13" fmla="*/ 120 h 161"/>
                <a:gd name="T14" fmla="*/ 42 w 48"/>
                <a:gd name="T15" fmla="*/ 102 h 161"/>
                <a:gd name="T16" fmla="*/ 42 w 48"/>
                <a:gd name="T17" fmla="*/ 78 h 161"/>
                <a:gd name="T18" fmla="*/ 48 w 48"/>
                <a:gd name="T19" fmla="*/ 54 h 161"/>
                <a:gd name="T20" fmla="*/ 42 w 48"/>
                <a:gd name="T21" fmla="*/ 36 h 161"/>
                <a:gd name="T22" fmla="*/ 42 w 48"/>
                <a:gd name="T23" fmla="*/ 18 h 161"/>
                <a:gd name="T24" fmla="*/ 42 w 48"/>
                <a:gd name="T25" fmla="*/ 0 h 161"/>
                <a:gd name="T26" fmla="*/ 48 w 48"/>
                <a:gd name="T27" fmla="*/ 12 h 161"/>
                <a:gd name="T28" fmla="*/ 48 w 48"/>
                <a:gd name="T29" fmla="*/ 30 h 161"/>
                <a:gd name="T30" fmla="*/ 48 w 48"/>
                <a:gd name="T31" fmla="*/ 54 h 161"/>
                <a:gd name="T32" fmla="*/ 48 w 48"/>
                <a:gd name="T33" fmla="*/ 78 h 161"/>
                <a:gd name="T34" fmla="*/ 42 w 48"/>
                <a:gd name="T35" fmla="*/ 108 h 161"/>
                <a:gd name="T36" fmla="*/ 36 w 48"/>
                <a:gd name="T37" fmla="*/ 132 h 161"/>
                <a:gd name="T38" fmla="*/ 24 w 48"/>
                <a:gd name="T39" fmla="*/ 149 h 161"/>
                <a:gd name="T40" fmla="*/ 12 w 48"/>
                <a:gd name="T41" fmla="*/ 161 h 16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"/>
                <a:gd name="T64" fmla="*/ 0 h 161"/>
                <a:gd name="T65" fmla="*/ 48 w 48"/>
                <a:gd name="T66" fmla="*/ 161 h 16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" h="161">
                  <a:moveTo>
                    <a:pt x="12" y="161"/>
                  </a:moveTo>
                  <a:lnTo>
                    <a:pt x="6" y="161"/>
                  </a:lnTo>
                  <a:lnTo>
                    <a:pt x="0" y="161"/>
                  </a:lnTo>
                  <a:lnTo>
                    <a:pt x="18" y="143"/>
                  </a:lnTo>
                  <a:lnTo>
                    <a:pt x="30" y="120"/>
                  </a:lnTo>
                  <a:lnTo>
                    <a:pt x="42" y="102"/>
                  </a:lnTo>
                  <a:lnTo>
                    <a:pt x="42" y="78"/>
                  </a:lnTo>
                  <a:lnTo>
                    <a:pt x="48" y="54"/>
                  </a:lnTo>
                  <a:lnTo>
                    <a:pt x="42" y="36"/>
                  </a:lnTo>
                  <a:lnTo>
                    <a:pt x="42" y="18"/>
                  </a:lnTo>
                  <a:lnTo>
                    <a:pt x="42" y="0"/>
                  </a:lnTo>
                  <a:lnTo>
                    <a:pt x="48" y="12"/>
                  </a:lnTo>
                  <a:lnTo>
                    <a:pt x="48" y="30"/>
                  </a:lnTo>
                  <a:lnTo>
                    <a:pt x="48" y="54"/>
                  </a:lnTo>
                  <a:lnTo>
                    <a:pt x="48" y="78"/>
                  </a:lnTo>
                  <a:lnTo>
                    <a:pt x="42" y="108"/>
                  </a:lnTo>
                  <a:lnTo>
                    <a:pt x="36" y="132"/>
                  </a:lnTo>
                  <a:lnTo>
                    <a:pt x="24" y="149"/>
                  </a:lnTo>
                  <a:lnTo>
                    <a:pt x="12" y="16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314"/>
            <p:cNvSpPr>
              <a:spLocks/>
            </p:cNvSpPr>
            <p:nvPr/>
          </p:nvSpPr>
          <p:spPr bwMode="auto">
            <a:xfrm>
              <a:off x="5287" y="1153"/>
              <a:ext cx="36" cy="18"/>
            </a:xfrm>
            <a:custGeom>
              <a:avLst/>
              <a:gdLst>
                <a:gd name="T0" fmla="*/ 36 w 36"/>
                <a:gd name="T1" fmla="*/ 18 h 18"/>
                <a:gd name="T2" fmla="*/ 30 w 36"/>
                <a:gd name="T3" fmla="*/ 18 h 18"/>
                <a:gd name="T4" fmla="*/ 30 w 36"/>
                <a:gd name="T5" fmla="*/ 12 h 18"/>
                <a:gd name="T6" fmla="*/ 24 w 36"/>
                <a:gd name="T7" fmla="*/ 6 h 18"/>
                <a:gd name="T8" fmla="*/ 18 w 36"/>
                <a:gd name="T9" fmla="*/ 6 h 18"/>
                <a:gd name="T10" fmla="*/ 12 w 36"/>
                <a:gd name="T11" fmla="*/ 0 h 18"/>
                <a:gd name="T12" fmla="*/ 6 w 36"/>
                <a:gd name="T13" fmla="*/ 0 h 18"/>
                <a:gd name="T14" fmla="*/ 6 w 36"/>
                <a:gd name="T15" fmla="*/ 0 h 18"/>
                <a:gd name="T16" fmla="*/ 0 w 36"/>
                <a:gd name="T17" fmla="*/ 0 h 18"/>
                <a:gd name="T18" fmla="*/ 0 w 36"/>
                <a:gd name="T19" fmla="*/ 0 h 18"/>
                <a:gd name="T20" fmla="*/ 6 w 36"/>
                <a:gd name="T21" fmla="*/ 0 h 18"/>
                <a:gd name="T22" fmla="*/ 6 w 36"/>
                <a:gd name="T23" fmla="*/ 6 h 18"/>
                <a:gd name="T24" fmla="*/ 12 w 36"/>
                <a:gd name="T25" fmla="*/ 6 h 18"/>
                <a:gd name="T26" fmla="*/ 18 w 36"/>
                <a:gd name="T27" fmla="*/ 12 h 18"/>
                <a:gd name="T28" fmla="*/ 24 w 36"/>
                <a:gd name="T29" fmla="*/ 12 h 18"/>
                <a:gd name="T30" fmla="*/ 30 w 36"/>
                <a:gd name="T31" fmla="*/ 18 h 18"/>
                <a:gd name="T32" fmla="*/ 36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36" y="18"/>
                  </a:move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315"/>
            <p:cNvSpPr>
              <a:spLocks/>
            </p:cNvSpPr>
            <p:nvPr/>
          </p:nvSpPr>
          <p:spPr bwMode="auto">
            <a:xfrm>
              <a:off x="5287" y="1153"/>
              <a:ext cx="36" cy="36"/>
            </a:xfrm>
            <a:custGeom>
              <a:avLst/>
              <a:gdLst>
                <a:gd name="T0" fmla="*/ 0 w 36"/>
                <a:gd name="T1" fmla="*/ 6 h 36"/>
                <a:gd name="T2" fmla="*/ 0 w 36"/>
                <a:gd name="T3" fmla="*/ 0 h 36"/>
                <a:gd name="T4" fmla="*/ 6 w 36"/>
                <a:gd name="T5" fmla="*/ 6 h 36"/>
                <a:gd name="T6" fmla="*/ 6 w 36"/>
                <a:gd name="T7" fmla="*/ 6 h 36"/>
                <a:gd name="T8" fmla="*/ 18 w 36"/>
                <a:gd name="T9" fmla="*/ 12 h 36"/>
                <a:gd name="T10" fmla="*/ 24 w 36"/>
                <a:gd name="T11" fmla="*/ 18 h 36"/>
                <a:gd name="T12" fmla="*/ 30 w 36"/>
                <a:gd name="T13" fmla="*/ 24 h 36"/>
                <a:gd name="T14" fmla="*/ 30 w 36"/>
                <a:gd name="T15" fmla="*/ 30 h 36"/>
                <a:gd name="T16" fmla="*/ 36 w 36"/>
                <a:gd name="T17" fmla="*/ 36 h 36"/>
                <a:gd name="T18" fmla="*/ 30 w 36"/>
                <a:gd name="T19" fmla="*/ 30 h 36"/>
                <a:gd name="T20" fmla="*/ 24 w 36"/>
                <a:gd name="T21" fmla="*/ 30 h 36"/>
                <a:gd name="T22" fmla="*/ 18 w 36"/>
                <a:gd name="T23" fmla="*/ 24 h 36"/>
                <a:gd name="T24" fmla="*/ 12 w 36"/>
                <a:gd name="T25" fmla="*/ 18 h 36"/>
                <a:gd name="T26" fmla="*/ 6 w 36"/>
                <a:gd name="T27" fmla="*/ 12 h 36"/>
                <a:gd name="T28" fmla="*/ 0 w 36"/>
                <a:gd name="T29" fmla="*/ 6 h 36"/>
                <a:gd name="T30" fmla="*/ 0 w 36"/>
                <a:gd name="T31" fmla="*/ 6 h 36"/>
                <a:gd name="T32" fmla="*/ 0 w 36"/>
                <a:gd name="T33" fmla="*/ 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6"/>
                <a:gd name="T53" fmla="*/ 36 w 36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6">
                  <a:moveTo>
                    <a:pt x="0" y="6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316"/>
            <p:cNvSpPr>
              <a:spLocks/>
            </p:cNvSpPr>
            <p:nvPr/>
          </p:nvSpPr>
          <p:spPr bwMode="auto">
            <a:xfrm>
              <a:off x="5275" y="1177"/>
              <a:ext cx="48" cy="42"/>
            </a:xfrm>
            <a:custGeom>
              <a:avLst/>
              <a:gdLst>
                <a:gd name="T0" fmla="*/ 0 w 48"/>
                <a:gd name="T1" fmla="*/ 0 h 42"/>
                <a:gd name="T2" fmla="*/ 6 w 48"/>
                <a:gd name="T3" fmla="*/ 0 h 42"/>
                <a:gd name="T4" fmla="*/ 12 w 48"/>
                <a:gd name="T5" fmla="*/ 0 h 42"/>
                <a:gd name="T6" fmla="*/ 18 w 48"/>
                <a:gd name="T7" fmla="*/ 6 h 42"/>
                <a:gd name="T8" fmla="*/ 24 w 48"/>
                <a:gd name="T9" fmla="*/ 12 h 42"/>
                <a:gd name="T10" fmla="*/ 30 w 48"/>
                <a:gd name="T11" fmla="*/ 18 h 42"/>
                <a:gd name="T12" fmla="*/ 42 w 48"/>
                <a:gd name="T13" fmla="*/ 30 h 42"/>
                <a:gd name="T14" fmla="*/ 42 w 48"/>
                <a:gd name="T15" fmla="*/ 36 h 42"/>
                <a:gd name="T16" fmla="*/ 48 w 48"/>
                <a:gd name="T17" fmla="*/ 42 h 42"/>
                <a:gd name="T18" fmla="*/ 42 w 48"/>
                <a:gd name="T19" fmla="*/ 42 h 42"/>
                <a:gd name="T20" fmla="*/ 36 w 48"/>
                <a:gd name="T21" fmla="*/ 36 h 42"/>
                <a:gd name="T22" fmla="*/ 30 w 48"/>
                <a:gd name="T23" fmla="*/ 30 h 42"/>
                <a:gd name="T24" fmla="*/ 24 w 48"/>
                <a:gd name="T25" fmla="*/ 24 h 42"/>
                <a:gd name="T26" fmla="*/ 12 w 48"/>
                <a:gd name="T27" fmla="*/ 12 h 42"/>
                <a:gd name="T28" fmla="*/ 6 w 48"/>
                <a:gd name="T29" fmla="*/ 6 h 42"/>
                <a:gd name="T30" fmla="*/ 6 w 48"/>
                <a:gd name="T31" fmla="*/ 6 h 42"/>
                <a:gd name="T32" fmla="*/ 0 w 48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2"/>
                <a:gd name="T53" fmla="*/ 48 w 48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42" y="42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317"/>
            <p:cNvSpPr>
              <a:spLocks/>
            </p:cNvSpPr>
            <p:nvPr/>
          </p:nvSpPr>
          <p:spPr bwMode="auto">
            <a:xfrm>
              <a:off x="5269" y="1213"/>
              <a:ext cx="48" cy="36"/>
            </a:xfrm>
            <a:custGeom>
              <a:avLst/>
              <a:gdLst>
                <a:gd name="T0" fmla="*/ 0 w 48"/>
                <a:gd name="T1" fmla="*/ 0 h 36"/>
                <a:gd name="T2" fmla="*/ 0 w 48"/>
                <a:gd name="T3" fmla="*/ 0 h 36"/>
                <a:gd name="T4" fmla="*/ 12 w 48"/>
                <a:gd name="T5" fmla="*/ 0 h 36"/>
                <a:gd name="T6" fmla="*/ 18 w 48"/>
                <a:gd name="T7" fmla="*/ 6 h 36"/>
                <a:gd name="T8" fmla="*/ 24 w 48"/>
                <a:gd name="T9" fmla="*/ 12 h 36"/>
                <a:gd name="T10" fmla="*/ 36 w 48"/>
                <a:gd name="T11" fmla="*/ 18 h 36"/>
                <a:gd name="T12" fmla="*/ 42 w 48"/>
                <a:gd name="T13" fmla="*/ 24 h 36"/>
                <a:gd name="T14" fmla="*/ 48 w 48"/>
                <a:gd name="T15" fmla="*/ 30 h 36"/>
                <a:gd name="T16" fmla="*/ 48 w 48"/>
                <a:gd name="T17" fmla="*/ 36 h 36"/>
                <a:gd name="T18" fmla="*/ 48 w 48"/>
                <a:gd name="T19" fmla="*/ 36 h 36"/>
                <a:gd name="T20" fmla="*/ 42 w 48"/>
                <a:gd name="T21" fmla="*/ 30 h 36"/>
                <a:gd name="T22" fmla="*/ 30 w 48"/>
                <a:gd name="T23" fmla="*/ 24 h 36"/>
                <a:gd name="T24" fmla="*/ 24 w 48"/>
                <a:gd name="T25" fmla="*/ 18 h 36"/>
                <a:gd name="T26" fmla="*/ 12 w 48"/>
                <a:gd name="T27" fmla="*/ 12 h 36"/>
                <a:gd name="T28" fmla="*/ 6 w 48"/>
                <a:gd name="T29" fmla="*/ 6 h 36"/>
                <a:gd name="T30" fmla="*/ 0 w 48"/>
                <a:gd name="T31" fmla="*/ 0 h 36"/>
                <a:gd name="T32" fmla="*/ 0 w 4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6"/>
                <a:gd name="T53" fmla="*/ 48 w 4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6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42" y="30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318"/>
            <p:cNvSpPr>
              <a:spLocks/>
            </p:cNvSpPr>
            <p:nvPr/>
          </p:nvSpPr>
          <p:spPr bwMode="auto">
            <a:xfrm>
              <a:off x="5269" y="1225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0 w 42"/>
                <a:gd name="T3" fmla="*/ 0 h 36"/>
                <a:gd name="T4" fmla="*/ 6 w 42"/>
                <a:gd name="T5" fmla="*/ 6 h 36"/>
                <a:gd name="T6" fmla="*/ 12 w 42"/>
                <a:gd name="T7" fmla="*/ 6 h 36"/>
                <a:gd name="T8" fmla="*/ 24 w 42"/>
                <a:gd name="T9" fmla="*/ 12 h 36"/>
                <a:gd name="T10" fmla="*/ 30 w 42"/>
                <a:gd name="T11" fmla="*/ 18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42 w 42"/>
                <a:gd name="T19" fmla="*/ 36 h 36"/>
                <a:gd name="T20" fmla="*/ 30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6 w 42"/>
                <a:gd name="T27" fmla="*/ 12 h 36"/>
                <a:gd name="T28" fmla="*/ 0 w 42"/>
                <a:gd name="T29" fmla="*/ 12 h 36"/>
                <a:gd name="T30" fmla="*/ 0 w 42"/>
                <a:gd name="T31" fmla="*/ 6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319"/>
            <p:cNvSpPr>
              <a:spLocks/>
            </p:cNvSpPr>
            <p:nvPr/>
          </p:nvSpPr>
          <p:spPr bwMode="auto">
            <a:xfrm>
              <a:off x="5269" y="1255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6 h 30"/>
                <a:gd name="T10" fmla="*/ 24 w 36"/>
                <a:gd name="T11" fmla="*/ 12 h 30"/>
                <a:gd name="T12" fmla="*/ 30 w 36"/>
                <a:gd name="T13" fmla="*/ 18 h 30"/>
                <a:gd name="T14" fmla="*/ 36 w 36"/>
                <a:gd name="T15" fmla="*/ 24 h 30"/>
                <a:gd name="T16" fmla="*/ 36 w 36"/>
                <a:gd name="T17" fmla="*/ 30 h 30"/>
                <a:gd name="T18" fmla="*/ 30 w 36"/>
                <a:gd name="T19" fmla="*/ 30 h 30"/>
                <a:gd name="T20" fmla="*/ 30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0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320"/>
            <p:cNvSpPr>
              <a:spLocks/>
            </p:cNvSpPr>
            <p:nvPr/>
          </p:nvSpPr>
          <p:spPr bwMode="auto">
            <a:xfrm>
              <a:off x="5257" y="1296"/>
              <a:ext cx="24" cy="6"/>
            </a:xfrm>
            <a:custGeom>
              <a:avLst/>
              <a:gdLst>
                <a:gd name="T0" fmla="*/ 0 w 24"/>
                <a:gd name="T1" fmla="*/ 0 h 6"/>
                <a:gd name="T2" fmla="*/ 6 w 24"/>
                <a:gd name="T3" fmla="*/ 0 h 6"/>
                <a:gd name="T4" fmla="*/ 6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18 w 24"/>
                <a:gd name="T11" fmla="*/ 0 h 6"/>
                <a:gd name="T12" fmla="*/ 24 w 24"/>
                <a:gd name="T13" fmla="*/ 0 h 6"/>
                <a:gd name="T14" fmla="*/ 24 w 24"/>
                <a:gd name="T15" fmla="*/ 6 h 6"/>
                <a:gd name="T16" fmla="*/ 24 w 24"/>
                <a:gd name="T17" fmla="*/ 6 h 6"/>
                <a:gd name="T18" fmla="*/ 24 w 24"/>
                <a:gd name="T19" fmla="*/ 6 h 6"/>
                <a:gd name="T20" fmla="*/ 18 w 24"/>
                <a:gd name="T21" fmla="*/ 6 h 6"/>
                <a:gd name="T22" fmla="*/ 12 w 24"/>
                <a:gd name="T23" fmla="*/ 6 h 6"/>
                <a:gd name="T24" fmla="*/ 12 w 24"/>
                <a:gd name="T25" fmla="*/ 6 h 6"/>
                <a:gd name="T26" fmla="*/ 6 w 24"/>
                <a:gd name="T27" fmla="*/ 6 h 6"/>
                <a:gd name="T28" fmla="*/ 6 w 24"/>
                <a:gd name="T29" fmla="*/ 6 h 6"/>
                <a:gd name="T30" fmla="*/ 0 w 24"/>
                <a:gd name="T31" fmla="*/ 6 h 6"/>
                <a:gd name="T32" fmla="*/ 0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321"/>
            <p:cNvSpPr>
              <a:spLocks/>
            </p:cNvSpPr>
            <p:nvPr/>
          </p:nvSpPr>
          <p:spPr bwMode="auto">
            <a:xfrm>
              <a:off x="5281" y="1171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6 w 42"/>
                <a:gd name="T3" fmla="*/ 0 h 36"/>
                <a:gd name="T4" fmla="*/ 6 w 42"/>
                <a:gd name="T5" fmla="*/ 0 h 36"/>
                <a:gd name="T6" fmla="*/ 12 w 42"/>
                <a:gd name="T7" fmla="*/ 0 h 36"/>
                <a:gd name="T8" fmla="*/ 18 w 42"/>
                <a:gd name="T9" fmla="*/ 6 h 36"/>
                <a:gd name="T10" fmla="*/ 30 w 42"/>
                <a:gd name="T11" fmla="*/ 12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42 w 42"/>
                <a:gd name="T19" fmla="*/ 30 h 36"/>
                <a:gd name="T20" fmla="*/ 36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12 w 42"/>
                <a:gd name="T27" fmla="*/ 12 h 36"/>
                <a:gd name="T28" fmla="*/ 6 w 42"/>
                <a:gd name="T29" fmla="*/ 6 h 36"/>
                <a:gd name="T30" fmla="*/ 0 w 42"/>
                <a:gd name="T31" fmla="*/ 0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322"/>
            <p:cNvSpPr>
              <a:spLocks/>
            </p:cNvSpPr>
            <p:nvPr/>
          </p:nvSpPr>
          <p:spPr bwMode="auto">
            <a:xfrm>
              <a:off x="5275" y="1195"/>
              <a:ext cx="48" cy="42"/>
            </a:xfrm>
            <a:custGeom>
              <a:avLst/>
              <a:gdLst>
                <a:gd name="T0" fmla="*/ 0 w 48"/>
                <a:gd name="T1" fmla="*/ 0 h 42"/>
                <a:gd name="T2" fmla="*/ 0 w 48"/>
                <a:gd name="T3" fmla="*/ 0 h 42"/>
                <a:gd name="T4" fmla="*/ 6 w 48"/>
                <a:gd name="T5" fmla="*/ 6 h 42"/>
                <a:gd name="T6" fmla="*/ 12 w 48"/>
                <a:gd name="T7" fmla="*/ 6 h 42"/>
                <a:gd name="T8" fmla="*/ 24 w 48"/>
                <a:gd name="T9" fmla="*/ 12 h 42"/>
                <a:gd name="T10" fmla="*/ 30 w 48"/>
                <a:gd name="T11" fmla="*/ 18 h 42"/>
                <a:gd name="T12" fmla="*/ 36 w 48"/>
                <a:gd name="T13" fmla="*/ 24 h 42"/>
                <a:gd name="T14" fmla="*/ 42 w 48"/>
                <a:gd name="T15" fmla="*/ 30 h 42"/>
                <a:gd name="T16" fmla="*/ 48 w 48"/>
                <a:gd name="T17" fmla="*/ 42 h 42"/>
                <a:gd name="T18" fmla="*/ 42 w 48"/>
                <a:gd name="T19" fmla="*/ 36 h 42"/>
                <a:gd name="T20" fmla="*/ 36 w 48"/>
                <a:gd name="T21" fmla="*/ 30 h 42"/>
                <a:gd name="T22" fmla="*/ 30 w 48"/>
                <a:gd name="T23" fmla="*/ 24 h 42"/>
                <a:gd name="T24" fmla="*/ 18 w 48"/>
                <a:gd name="T25" fmla="*/ 18 h 42"/>
                <a:gd name="T26" fmla="*/ 12 w 48"/>
                <a:gd name="T27" fmla="*/ 12 h 42"/>
                <a:gd name="T28" fmla="*/ 6 w 48"/>
                <a:gd name="T29" fmla="*/ 6 h 42"/>
                <a:gd name="T30" fmla="*/ 0 w 48"/>
                <a:gd name="T31" fmla="*/ 6 h 42"/>
                <a:gd name="T32" fmla="*/ 0 w 48"/>
                <a:gd name="T33" fmla="*/ 0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2"/>
                <a:gd name="T53" fmla="*/ 48 w 48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2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8" y="42"/>
                  </a:lnTo>
                  <a:lnTo>
                    <a:pt x="42" y="36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323"/>
            <p:cNvSpPr>
              <a:spLocks/>
            </p:cNvSpPr>
            <p:nvPr/>
          </p:nvSpPr>
          <p:spPr bwMode="auto">
            <a:xfrm>
              <a:off x="5263" y="1243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6 w 48"/>
                <a:gd name="T3" fmla="*/ 0 h 30"/>
                <a:gd name="T4" fmla="*/ 12 w 48"/>
                <a:gd name="T5" fmla="*/ 6 h 30"/>
                <a:gd name="T6" fmla="*/ 18 w 48"/>
                <a:gd name="T7" fmla="*/ 6 h 30"/>
                <a:gd name="T8" fmla="*/ 24 w 48"/>
                <a:gd name="T9" fmla="*/ 12 h 30"/>
                <a:gd name="T10" fmla="*/ 30 w 48"/>
                <a:gd name="T11" fmla="*/ 12 h 30"/>
                <a:gd name="T12" fmla="*/ 42 w 48"/>
                <a:gd name="T13" fmla="*/ 18 h 30"/>
                <a:gd name="T14" fmla="*/ 48 w 48"/>
                <a:gd name="T15" fmla="*/ 24 h 30"/>
                <a:gd name="T16" fmla="*/ 48 w 48"/>
                <a:gd name="T17" fmla="*/ 30 h 30"/>
                <a:gd name="T18" fmla="*/ 42 w 48"/>
                <a:gd name="T19" fmla="*/ 30 h 30"/>
                <a:gd name="T20" fmla="*/ 36 w 48"/>
                <a:gd name="T21" fmla="*/ 24 h 30"/>
                <a:gd name="T22" fmla="*/ 30 w 48"/>
                <a:gd name="T23" fmla="*/ 18 h 30"/>
                <a:gd name="T24" fmla="*/ 24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6 w 48"/>
                <a:gd name="T31" fmla="*/ 6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42" y="18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324"/>
            <p:cNvSpPr>
              <a:spLocks/>
            </p:cNvSpPr>
            <p:nvPr/>
          </p:nvSpPr>
          <p:spPr bwMode="auto">
            <a:xfrm>
              <a:off x="5263" y="1267"/>
              <a:ext cx="36" cy="29"/>
            </a:xfrm>
            <a:custGeom>
              <a:avLst/>
              <a:gdLst>
                <a:gd name="T0" fmla="*/ 0 w 36"/>
                <a:gd name="T1" fmla="*/ 0 h 29"/>
                <a:gd name="T2" fmla="*/ 6 w 36"/>
                <a:gd name="T3" fmla="*/ 0 h 29"/>
                <a:gd name="T4" fmla="*/ 6 w 36"/>
                <a:gd name="T5" fmla="*/ 0 h 29"/>
                <a:gd name="T6" fmla="*/ 12 w 36"/>
                <a:gd name="T7" fmla="*/ 6 h 29"/>
                <a:gd name="T8" fmla="*/ 18 w 36"/>
                <a:gd name="T9" fmla="*/ 6 h 29"/>
                <a:gd name="T10" fmla="*/ 24 w 36"/>
                <a:gd name="T11" fmla="*/ 12 h 29"/>
                <a:gd name="T12" fmla="*/ 30 w 36"/>
                <a:gd name="T13" fmla="*/ 18 h 29"/>
                <a:gd name="T14" fmla="*/ 36 w 36"/>
                <a:gd name="T15" fmla="*/ 23 h 29"/>
                <a:gd name="T16" fmla="*/ 36 w 36"/>
                <a:gd name="T17" fmla="*/ 29 h 29"/>
                <a:gd name="T18" fmla="*/ 36 w 36"/>
                <a:gd name="T19" fmla="*/ 23 h 29"/>
                <a:gd name="T20" fmla="*/ 30 w 36"/>
                <a:gd name="T21" fmla="*/ 23 h 29"/>
                <a:gd name="T22" fmla="*/ 24 w 36"/>
                <a:gd name="T23" fmla="*/ 18 h 29"/>
                <a:gd name="T24" fmla="*/ 18 w 36"/>
                <a:gd name="T25" fmla="*/ 12 h 29"/>
                <a:gd name="T26" fmla="*/ 12 w 36"/>
                <a:gd name="T27" fmla="*/ 6 h 29"/>
                <a:gd name="T28" fmla="*/ 6 w 36"/>
                <a:gd name="T29" fmla="*/ 6 h 29"/>
                <a:gd name="T30" fmla="*/ 6 w 36"/>
                <a:gd name="T31" fmla="*/ 0 h 29"/>
                <a:gd name="T32" fmla="*/ 0 w 36"/>
                <a:gd name="T33" fmla="*/ 0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9"/>
                <a:gd name="T53" fmla="*/ 36 w 36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9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23"/>
                  </a:lnTo>
                  <a:lnTo>
                    <a:pt x="36" y="29"/>
                  </a:lnTo>
                  <a:lnTo>
                    <a:pt x="36" y="23"/>
                  </a:lnTo>
                  <a:lnTo>
                    <a:pt x="30" y="23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325"/>
            <p:cNvSpPr>
              <a:spLocks/>
            </p:cNvSpPr>
            <p:nvPr/>
          </p:nvSpPr>
          <p:spPr bwMode="auto">
            <a:xfrm>
              <a:off x="5269" y="1285"/>
              <a:ext cx="24" cy="11"/>
            </a:xfrm>
            <a:custGeom>
              <a:avLst/>
              <a:gdLst>
                <a:gd name="T0" fmla="*/ 0 w 24"/>
                <a:gd name="T1" fmla="*/ 5 h 11"/>
                <a:gd name="T2" fmla="*/ 0 w 24"/>
                <a:gd name="T3" fmla="*/ 0 h 11"/>
                <a:gd name="T4" fmla="*/ 6 w 24"/>
                <a:gd name="T5" fmla="*/ 0 h 11"/>
                <a:gd name="T6" fmla="*/ 6 w 24"/>
                <a:gd name="T7" fmla="*/ 0 h 11"/>
                <a:gd name="T8" fmla="*/ 12 w 24"/>
                <a:gd name="T9" fmla="*/ 5 h 11"/>
                <a:gd name="T10" fmla="*/ 18 w 24"/>
                <a:gd name="T11" fmla="*/ 5 h 11"/>
                <a:gd name="T12" fmla="*/ 24 w 24"/>
                <a:gd name="T13" fmla="*/ 5 h 11"/>
                <a:gd name="T14" fmla="*/ 24 w 24"/>
                <a:gd name="T15" fmla="*/ 11 h 11"/>
                <a:gd name="T16" fmla="*/ 24 w 24"/>
                <a:gd name="T17" fmla="*/ 11 h 11"/>
                <a:gd name="T18" fmla="*/ 24 w 24"/>
                <a:gd name="T19" fmla="*/ 11 h 11"/>
                <a:gd name="T20" fmla="*/ 18 w 24"/>
                <a:gd name="T21" fmla="*/ 11 h 11"/>
                <a:gd name="T22" fmla="*/ 12 w 24"/>
                <a:gd name="T23" fmla="*/ 5 h 11"/>
                <a:gd name="T24" fmla="*/ 12 w 24"/>
                <a:gd name="T25" fmla="*/ 5 h 11"/>
                <a:gd name="T26" fmla="*/ 6 w 24"/>
                <a:gd name="T27" fmla="*/ 5 h 11"/>
                <a:gd name="T28" fmla="*/ 0 w 24"/>
                <a:gd name="T29" fmla="*/ 5 h 11"/>
                <a:gd name="T30" fmla="*/ 0 w 24"/>
                <a:gd name="T31" fmla="*/ 5 h 11"/>
                <a:gd name="T32" fmla="*/ 0 w 24"/>
                <a:gd name="T33" fmla="*/ 5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1"/>
                <a:gd name="T53" fmla="*/ 24 w 24"/>
                <a:gd name="T54" fmla="*/ 11 h 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1">
                  <a:moveTo>
                    <a:pt x="0" y="5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5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1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326"/>
            <p:cNvSpPr>
              <a:spLocks/>
            </p:cNvSpPr>
            <p:nvPr/>
          </p:nvSpPr>
          <p:spPr bwMode="auto">
            <a:xfrm>
              <a:off x="5299" y="1135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18 w 18"/>
                <a:gd name="T3" fmla="*/ 24 h 24"/>
                <a:gd name="T4" fmla="*/ 12 w 18"/>
                <a:gd name="T5" fmla="*/ 24 h 24"/>
                <a:gd name="T6" fmla="*/ 12 w 18"/>
                <a:gd name="T7" fmla="*/ 18 h 24"/>
                <a:gd name="T8" fmla="*/ 6 w 18"/>
                <a:gd name="T9" fmla="*/ 12 h 24"/>
                <a:gd name="T10" fmla="*/ 0 w 18"/>
                <a:gd name="T11" fmla="*/ 12 h 24"/>
                <a:gd name="T12" fmla="*/ 0 w 18"/>
                <a:gd name="T13" fmla="*/ 6 h 24"/>
                <a:gd name="T14" fmla="*/ 0 w 18"/>
                <a:gd name="T15" fmla="*/ 6 h 24"/>
                <a:gd name="T16" fmla="*/ 0 w 18"/>
                <a:gd name="T17" fmla="*/ 0 h 24"/>
                <a:gd name="T18" fmla="*/ 0 w 18"/>
                <a:gd name="T19" fmla="*/ 0 h 24"/>
                <a:gd name="T20" fmla="*/ 6 w 18"/>
                <a:gd name="T21" fmla="*/ 6 h 24"/>
                <a:gd name="T22" fmla="*/ 6 w 18"/>
                <a:gd name="T23" fmla="*/ 6 h 24"/>
                <a:gd name="T24" fmla="*/ 12 w 18"/>
                <a:gd name="T25" fmla="*/ 12 h 24"/>
                <a:gd name="T26" fmla="*/ 12 w 18"/>
                <a:gd name="T27" fmla="*/ 12 h 24"/>
                <a:gd name="T28" fmla="*/ 18 w 18"/>
                <a:gd name="T29" fmla="*/ 18 h 24"/>
                <a:gd name="T30" fmla="*/ 18 w 18"/>
                <a:gd name="T31" fmla="*/ 24 h 24"/>
                <a:gd name="T32" fmla="*/ 18 w 18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24"/>
                  </a:moveTo>
                  <a:lnTo>
                    <a:pt x="18" y="24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327"/>
            <p:cNvSpPr>
              <a:spLocks/>
            </p:cNvSpPr>
            <p:nvPr/>
          </p:nvSpPr>
          <p:spPr bwMode="auto">
            <a:xfrm>
              <a:off x="5317" y="1129"/>
              <a:ext cx="1" cy="24"/>
            </a:xfrm>
            <a:custGeom>
              <a:avLst/>
              <a:gdLst>
                <a:gd name="T0" fmla="*/ 0 w 1"/>
                <a:gd name="T1" fmla="*/ 24 h 24"/>
                <a:gd name="T2" fmla="*/ 0 w 1"/>
                <a:gd name="T3" fmla="*/ 24 h 24"/>
                <a:gd name="T4" fmla="*/ 0 w 1"/>
                <a:gd name="T5" fmla="*/ 12 h 24"/>
                <a:gd name="T6" fmla="*/ 0 w 1"/>
                <a:gd name="T7" fmla="*/ 6 h 24"/>
                <a:gd name="T8" fmla="*/ 0 w 1"/>
                <a:gd name="T9" fmla="*/ 0 h 24"/>
                <a:gd name="T10" fmla="*/ 0 w 1"/>
                <a:gd name="T11" fmla="*/ 0 h 24"/>
                <a:gd name="T12" fmla="*/ 0 w 1"/>
                <a:gd name="T13" fmla="*/ 12 h 24"/>
                <a:gd name="T14" fmla="*/ 0 w 1"/>
                <a:gd name="T15" fmla="*/ 18 h 24"/>
                <a:gd name="T16" fmla="*/ 0 w 1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24"/>
                <a:gd name="T29" fmla="*/ 1 w 1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24">
                  <a:moveTo>
                    <a:pt x="0" y="24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328"/>
            <p:cNvSpPr>
              <a:spLocks/>
            </p:cNvSpPr>
            <p:nvPr/>
          </p:nvSpPr>
          <p:spPr bwMode="auto">
            <a:xfrm>
              <a:off x="5317" y="1135"/>
              <a:ext cx="23" cy="24"/>
            </a:xfrm>
            <a:custGeom>
              <a:avLst/>
              <a:gdLst>
                <a:gd name="T0" fmla="*/ 0 w 23"/>
                <a:gd name="T1" fmla="*/ 24 h 24"/>
                <a:gd name="T2" fmla="*/ 0 w 23"/>
                <a:gd name="T3" fmla="*/ 24 h 24"/>
                <a:gd name="T4" fmla="*/ 6 w 23"/>
                <a:gd name="T5" fmla="*/ 18 h 24"/>
                <a:gd name="T6" fmla="*/ 12 w 23"/>
                <a:gd name="T7" fmla="*/ 12 h 24"/>
                <a:gd name="T8" fmla="*/ 12 w 23"/>
                <a:gd name="T9" fmla="*/ 12 h 24"/>
                <a:gd name="T10" fmla="*/ 17 w 23"/>
                <a:gd name="T11" fmla="*/ 6 h 24"/>
                <a:gd name="T12" fmla="*/ 17 w 23"/>
                <a:gd name="T13" fmla="*/ 0 h 24"/>
                <a:gd name="T14" fmla="*/ 23 w 23"/>
                <a:gd name="T15" fmla="*/ 0 h 24"/>
                <a:gd name="T16" fmla="*/ 23 w 23"/>
                <a:gd name="T17" fmla="*/ 0 h 24"/>
                <a:gd name="T18" fmla="*/ 23 w 23"/>
                <a:gd name="T19" fmla="*/ 6 h 24"/>
                <a:gd name="T20" fmla="*/ 23 w 23"/>
                <a:gd name="T21" fmla="*/ 6 h 24"/>
                <a:gd name="T22" fmla="*/ 17 w 23"/>
                <a:gd name="T23" fmla="*/ 12 h 24"/>
                <a:gd name="T24" fmla="*/ 12 w 23"/>
                <a:gd name="T25" fmla="*/ 12 h 24"/>
                <a:gd name="T26" fmla="*/ 12 w 23"/>
                <a:gd name="T27" fmla="*/ 18 h 24"/>
                <a:gd name="T28" fmla="*/ 6 w 23"/>
                <a:gd name="T29" fmla="*/ 18 h 24"/>
                <a:gd name="T30" fmla="*/ 0 w 23"/>
                <a:gd name="T31" fmla="*/ 24 h 24"/>
                <a:gd name="T32" fmla="*/ 0 w 23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3" y="6"/>
                  </a:lnTo>
                  <a:lnTo>
                    <a:pt x="17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329"/>
            <p:cNvSpPr>
              <a:spLocks/>
            </p:cNvSpPr>
            <p:nvPr/>
          </p:nvSpPr>
          <p:spPr bwMode="auto">
            <a:xfrm>
              <a:off x="5299" y="1290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6 w 30"/>
                <a:gd name="T3" fmla="*/ 0 h 6"/>
                <a:gd name="T4" fmla="*/ 6 w 30"/>
                <a:gd name="T5" fmla="*/ 0 h 6"/>
                <a:gd name="T6" fmla="*/ 12 w 30"/>
                <a:gd name="T7" fmla="*/ 0 h 6"/>
                <a:gd name="T8" fmla="*/ 18 w 30"/>
                <a:gd name="T9" fmla="*/ 0 h 6"/>
                <a:gd name="T10" fmla="*/ 24 w 30"/>
                <a:gd name="T11" fmla="*/ 0 h 6"/>
                <a:gd name="T12" fmla="*/ 30 w 30"/>
                <a:gd name="T13" fmla="*/ 0 h 6"/>
                <a:gd name="T14" fmla="*/ 30 w 30"/>
                <a:gd name="T15" fmla="*/ 6 h 6"/>
                <a:gd name="T16" fmla="*/ 30 w 30"/>
                <a:gd name="T17" fmla="*/ 6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6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330"/>
            <p:cNvSpPr>
              <a:spLocks/>
            </p:cNvSpPr>
            <p:nvPr/>
          </p:nvSpPr>
          <p:spPr bwMode="auto">
            <a:xfrm>
              <a:off x="5293" y="1296"/>
              <a:ext cx="30" cy="18"/>
            </a:xfrm>
            <a:custGeom>
              <a:avLst/>
              <a:gdLst>
                <a:gd name="T0" fmla="*/ 0 w 30"/>
                <a:gd name="T1" fmla="*/ 0 h 18"/>
                <a:gd name="T2" fmla="*/ 0 w 30"/>
                <a:gd name="T3" fmla="*/ 0 h 18"/>
                <a:gd name="T4" fmla="*/ 6 w 30"/>
                <a:gd name="T5" fmla="*/ 0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6 h 18"/>
                <a:gd name="T12" fmla="*/ 30 w 30"/>
                <a:gd name="T13" fmla="*/ 12 h 18"/>
                <a:gd name="T14" fmla="*/ 30 w 30"/>
                <a:gd name="T15" fmla="*/ 12 h 18"/>
                <a:gd name="T16" fmla="*/ 30 w 30"/>
                <a:gd name="T17" fmla="*/ 18 h 18"/>
                <a:gd name="T18" fmla="*/ 30 w 30"/>
                <a:gd name="T19" fmla="*/ 18 h 18"/>
                <a:gd name="T20" fmla="*/ 24 w 30"/>
                <a:gd name="T21" fmla="*/ 18 h 18"/>
                <a:gd name="T22" fmla="*/ 24 w 30"/>
                <a:gd name="T23" fmla="*/ 18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6 h 18"/>
                <a:gd name="T30" fmla="*/ 0 w 30"/>
                <a:gd name="T31" fmla="*/ 6 h 18"/>
                <a:gd name="T32" fmla="*/ 0 w 30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331"/>
            <p:cNvSpPr>
              <a:spLocks/>
            </p:cNvSpPr>
            <p:nvPr/>
          </p:nvSpPr>
          <p:spPr bwMode="auto">
            <a:xfrm>
              <a:off x="5299" y="1279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0 w 35"/>
                <a:gd name="T3" fmla="*/ 0 h 6"/>
                <a:gd name="T4" fmla="*/ 6 w 35"/>
                <a:gd name="T5" fmla="*/ 0 h 6"/>
                <a:gd name="T6" fmla="*/ 12 w 35"/>
                <a:gd name="T7" fmla="*/ 0 h 6"/>
                <a:gd name="T8" fmla="*/ 18 w 35"/>
                <a:gd name="T9" fmla="*/ 0 h 6"/>
                <a:gd name="T10" fmla="*/ 24 w 35"/>
                <a:gd name="T11" fmla="*/ 0 h 6"/>
                <a:gd name="T12" fmla="*/ 30 w 35"/>
                <a:gd name="T13" fmla="*/ 0 h 6"/>
                <a:gd name="T14" fmla="*/ 30 w 35"/>
                <a:gd name="T15" fmla="*/ 0 h 6"/>
                <a:gd name="T16" fmla="*/ 35 w 35"/>
                <a:gd name="T17" fmla="*/ 6 h 6"/>
                <a:gd name="T18" fmla="*/ 35 w 35"/>
                <a:gd name="T19" fmla="*/ 6 h 6"/>
                <a:gd name="T20" fmla="*/ 30 w 35"/>
                <a:gd name="T21" fmla="*/ 6 h 6"/>
                <a:gd name="T22" fmla="*/ 30 w 35"/>
                <a:gd name="T23" fmla="*/ 6 h 6"/>
                <a:gd name="T24" fmla="*/ 24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5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332"/>
            <p:cNvSpPr>
              <a:spLocks/>
            </p:cNvSpPr>
            <p:nvPr/>
          </p:nvSpPr>
          <p:spPr bwMode="auto">
            <a:xfrm>
              <a:off x="5305" y="1267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2 w 35"/>
                <a:gd name="T7" fmla="*/ 0 h 6"/>
                <a:gd name="T8" fmla="*/ 18 w 35"/>
                <a:gd name="T9" fmla="*/ 0 h 6"/>
                <a:gd name="T10" fmla="*/ 24 w 35"/>
                <a:gd name="T11" fmla="*/ 0 h 6"/>
                <a:gd name="T12" fmla="*/ 29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6 h 6"/>
                <a:gd name="T20" fmla="*/ 35 w 35"/>
                <a:gd name="T21" fmla="*/ 6 h 6"/>
                <a:gd name="T22" fmla="*/ 29 w 35"/>
                <a:gd name="T23" fmla="*/ 6 h 6"/>
                <a:gd name="T24" fmla="*/ 24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333"/>
            <p:cNvSpPr>
              <a:spLocks/>
            </p:cNvSpPr>
            <p:nvPr/>
          </p:nvSpPr>
          <p:spPr bwMode="auto">
            <a:xfrm>
              <a:off x="5311" y="1255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8 w 35"/>
                <a:gd name="T7" fmla="*/ 0 h 6"/>
                <a:gd name="T8" fmla="*/ 23 w 35"/>
                <a:gd name="T9" fmla="*/ 0 h 6"/>
                <a:gd name="T10" fmla="*/ 29 w 35"/>
                <a:gd name="T11" fmla="*/ 0 h 6"/>
                <a:gd name="T12" fmla="*/ 29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0 h 6"/>
                <a:gd name="T20" fmla="*/ 29 w 35"/>
                <a:gd name="T21" fmla="*/ 6 h 6"/>
                <a:gd name="T22" fmla="*/ 29 w 35"/>
                <a:gd name="T23" fmla="*/ 6 h 6"/>
                <a:gd name="T24" fmla="*/ 23 w 35"/>
                <a:gd name="T25" fmla="*/ 6 h 6"/>
                <a:gd name="T26" fmla="*/ 18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334"/>
            <p:cNvSpPr>
              <a:spLocks/>
            </p:cNvSpPr>
            <p:nvPr/>
          </p:nvSpPr>
          <p:spPr bwMode="auto">
            <a:xfrm>
              <a:off x="5317" y="1243"/>
              <a:ext cx="35" cy="6"/>
            </a:xfrm>
            <a:custGeom>
              <a:avLst/>
              <a:gdLst>
                <a:gd name="T0" fmla="*/ 0 w 35"/>
                <a:gd name="T1" fmla="*/ 6 h 6"/>
                <a:gd name="T2" fmla="*/ 6 w 35"/>
                <a:gd name="T3" fmla="*/ 6 h 6"/>
                <a:gd name="T4" fmla="*/ 12 w 35"/>
                <a:gd name="T5" fmla="*/ 0 h 6"/>
                <a:gd name="T6" fmla="*/ 17 w 35"/>
                <a:gd name="T7" fmla="*/ 0 h 6"/>
                <a:gd name="T8" fmla="*/ 23 w 35"/>
                <a:gd name="T9" fmla="*/ 0 h 6"/>
                <a:gd name="T10" fmla="*/ 29 w 35"/>
                <a:gd name="T11" fmla="*/ 0 h 6"/>
                <a:gd name="T12" fmla="*/ 35 w 35"/>
                <a:gd name="T13" fmla="*/ 0 h 6"/>
                <a:gd name="T14" fmla="*/ 35 w 35"/>
                <a:gd name="T15" fmla="*/ 0 h 6"/>
                <a:gd name="T16" fmla="*/ 35 w 35"/>
                <a:gd name="T17" fmla="*/ 0 h 6"/>
                <a:gd name="T18" fmla="*/ 35 w 35"/>
                <a:gd name="T19" fmla="*/ 0 h 6"/>
                <a:gd name="T20" fmla="*/ 35 w 35"/>
                <a:gd name="T21" fmla="*/ 6 h 6"/>
                <a:gd name="T22" fmla="*/ 29 w 35"/>
                <a:gd name="T23" fmla="*/ 6 h 6"/>
                <a:gd name="T24" fmla="*/ 23 w 35"/>
                <a:gd name="T25" fmla="*/ 6 h 6"/>
                <a:gd name="T26" fmla="*/ 17 w 35"/>
                <a:gd name="T27" fmla="*/ 6 h 6"/>
                <a:gd name="T28" fmla="*/ 12 w 35"/>
                <a:gd name="T29" fmla="*/ 6 h 6"/>
                <a:gd name="T30" fmla="*/ 6 w 35"/>
                <a:gd name="T31" fmla="*/ 6 h 6"/>
                <a:gd name="T32" fmla="*/ 0 w 35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6"/>
                <a:gd name="T53" fmla="*/ 35 w 35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6">
                  <a:moveTo>
                    <a:pt x="0" y="6"/>
                  </a:moveTo>
                  <a:lnTo>
                    <a:pt x="6" y="6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335"/>
            <p:cNvSpPr>
              <a:spLocks/>
            </p:cNvSpPr>
            <p:nvPr/>
          </p:nvSpPr>
          <p:spPr bwMode="auto">
            <a:xfrm>
              <a:off x="5317" y="1225"/>
              <a:ext cx="41" cy="12"/>
            </a:xfrm>
            <a:custGeom>
              <a:avLst/>
              <a:gdLst>
                <a:gd name="T0" fmla="*/ 0 w 41"/>
                <a:gd name="T1" fmla="*/ 12 h 12"/>
                <a:gd name="T2" fmla="*/ 6 w 41"/>
                <a:gd name="T3" fmla="*/ 6 h 12"/>
                <a:gd name="T4" fmla="*/ 12 w 41"/>
                <a:gd name="T5" fmla="*/ 6 h 12"/>
                <a:gd name="T6" fmla="*/ 17 w 41"/>
                <a:gd name="T7" fmla="*/ 0 h 12"/>
                <a:gd name="T8" fmla="*/ 29 w 41"/>
                <a:gd name="T9" fmla="*/ 0 h 12"/>
                <a:gd name="T10" fmla="*/ 35 w 41"/>
                <a:gd name="T11" fmla="*/ 0 h 12"/>
                <a:gd name="T12" fmla="*/ 41 w 41"/>
                <a:gd name="T13" fmla="*/ 0 h 12"/>
                <a:gd name="T14" fmla="*/ 41 w 41"/>
                <a:gd name="T15" fmla="*/ 0 h 12"/>
                <a:gd name="T16" fmla="*/ 41 w 41"/>
                <a:gd name="T17" fmla="*/ 0 h 12"/>
                <a:gd name="T18" fmla="*/ 41 w 41"/>
                <a:gd name="T19" fmla="*/ 0 h 12"/>
                <a:gd name="T20" fmla="*/ 35 w 41"/>
                <a:gd name="T21" fmla="*/ 6 h 12"/>
                <a:gd name="T22" fmla="*/ 29 w 41"/>
                <a:gd name="T23" fmla="*/ 6 h 12"/>
                <a:gd name="T24" fmla="*/ 23 w 41"/>
                <a:gd name="T25" fmla="*/ 6 h 12"/>
                <a:gd name="T26" fmla="*/ 17 w 41"/>
                <a:gd name="T27" fmla="*/ 6 h 12"/>
                <a:gd name="T28" fmla="*/ 12 w 41"/>
                <a:gd name="T29" fmla="*/ 6 h 12"/>
                <a:gd name="T30" fmla="*/ 6 w 41"/>
                <a:gd name="T31" fmla="*/ 6 h 12"/>
                <a:gd name="T32" fmla="*/ 0 w 41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12"/>
                <a:gd name="T53" fmla="*/ 41 w 41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12">
                  <a:moveTo>
                    <a:pt x="0" y="12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7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35" y="6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Freeform 336"/>
            <p:cNvSpPr>
              <a:spLocks/>
            </p:cNvSpPr>
            <p:nvPr/>
          </p:nvSpPr>
          <p:spPr bwMode="auto">
            <a:xfrm>
              <a:off x="5317" y="1207"/>
              <a:ext cx="47" cy="18"/>
            </a:xfrm>
            <a:custGeom>
              <a:avLst/>
              <a:gdLst>
                <a:gd name="T0" fmla="*/ 0 w 47"/>
                <a:gd name="T1" fmla="*/ 18 h 18"/>
                <a:gd name="T2" fmla="*/ 6 w 47"/>
                <a:gd name="T3" fmla="*/ 12 h 18"/>
                <a:gd name="T4" fmla="*/ 12 w 47"/>
                <a:gd name="T5" fmla="*/ 12 h 18"/>
                <a:gd name="T6" fmla="*/ 17 w 47"/>
                <a:gd name="T7" fmla="*/ 6 h 18"/>
                <a:gd name="T8" fmla="*/ 29 w 47"/>
                <a:gd name="T9" fmla="*/ 6 h 18"/>
                <a:gd name="T10" fmla="*/ 35 w 47"/>
                <a:gd name="T11" fmla="*/ 0 h 18"/>
                <a:gd name="T12" fmla="*/ 41 w 47"/>
                <a:gd name="T13" fmla="*/ 0 h 18"/>
                <a:gd name="T14" fmla="*/ 47 w 47"/>
                <a:gd name="T15" fmla="*/ 0 h 18"/>
                <a:gd name="T16" fmla="*/ 47 w 47"/>
                <a:gd name="T17" fmla="*/ 6 h 18"/>
                <a:gd name="T18" fmla="*/ 47 w 47"/>
                <a:gd name="T19" fmla="*/ 6 h 18"/>
                <a:gd name="T20" fmla="*/ 41 w 47"/>
                <a:gd name="T21" fmla="*/ 12 h 18"/>
                <a:gd name="T22" fmla="*/ 35 w 47"/>
                <a:gd name="T23" fmla="*/ 12 h 18"/>
                <a:gd name="T24" fmla="*/ 29 w 47"/>
                <a:gd name="T25" fmla="*/ 12 h 18"/>
                <a:gd name="T26" fmla="*/ 23 w 47"/>
                <a:gd name="T27" fmla="*/ 12 h 18"/>
                <a:gd name="T28" fmla="*/ 12 w 47"/>
                <a:gd name="T29" fmla="*/ 18 h 18"/>
                <a:gd name="T30" fmla="*/ 6 w 47"/>
                <a:gd name="T31" fmla="*/ 18 h 18"/>
                <a:gd name="T32" fmla="*/ 0 w 47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18"/>
                <a:gd name="T53" fmla="*/ 47 w 47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18">
                  <a:moveTo>
                    <a:pt x="0" y="18"/>
                  </a:moveTo>
                  <a:lnTo>
                    <a:pt x="6" y="12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29" y="6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47" y="6"/>
                  </a:lnTo>
                  <a:lnTo>
                    <a:pt x="41" y="12"/>
                  </a:lnTo>
                  <a:lnTo>
                    <a:pt x="35" y="12"/>
                  </a:lnTo>
                  <a:lnTo>
                    <a:pt x="29" y="12"/>
                  </a:lnTo>
                  <a:lnTo>
                    <a:pt x="23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Freeform 337"/>
            <p:cNvSpPr>
              <a:spLocks/>
            </p:cNvSpPr>
            <p:nvPr/>
          </p:nvSpPr>
          <p:spPr bwMode="auto">
            <a:xfrm>
              <a:off x="5317" y="1177"/>
              <a:ext cx="47" cy="30"/>
            </a:xfrm>
            <a:custGeom>
              <a:avLst/>
              <a:gdLst>
                <a:gd name="T0" fmla="*/ 0 w 47"/>
                <a:gd name="T1" fmla="*/ 30 h 30"/>
                <a:gd name="T2" fmla="*/ 6 w 47"/>
                <a:gd name="T3" fmla="*/ 24 h 30"/>
                <a:gd name="T4" fmla="*/ 12 w 47"/>
                <a:gd name="T5" fmla="*/ 18 h 30"/>
                <a:gd name="T6" fmla="*/ 17 w 47"/>
                <a:gd name="T7" fmla="*/ 18 h 30"/>
                <a:gd name="T8" fmla="*/ 23 w 47"/>
                <a:gd name="T9" fmla="*/ 12 h 30"/>
                <a:gd name="T10" fmla="*/ 29 w 47"/>
                <a:gd name="T11" fmla="*/ 6 h 30"/>
                <a:gd name="T12" fmla="*/ 35 w 47"/>
                <a:gd name="T13" fmla="*/ 6 h 30"/>
                <a:gd name="T14" fmla="*/ 41 w 47"/>
                <a:gd name="T15" fmla="*/ 0 h 30"/>
                <a:gd name="T16" fmla="*/ 47 w 47"/>
                <a:gd name="T17" fmla="*/ 6 h 30"/>
                <a:gd name="T18" fmla="*/ 47 w 47"/>
                <a:gd name="T19" fmla="*/ 6 h 30"/>
                <a:gd name="T20" fmla="*/ 41 w 47"/>
                <a:gd name="T21" fmla="*/ 12 h 30"/>
                <a:gd name="T22" fmla="*/ 35 w 47"/>
                <a:gd name="T23" fmla="*/ 12 h 30"/>
                <a:gd name="T24" fmla="*/ 29 w 47"/>
                <a:gd name="T25" fmla="*/ 18 h 30"/>
                <a:gd name="T26" fmla="*/ 23 w 47"/>
                <a:gd name="T27" fmla="*/ 24 h 30"/>
                <a:gd name="T28" fmla="*/ 17 w 47"/>
                <a:gd name="T29" fmla="*/ 24 h 30"/>
                <a:gd name="T30" fmla="*/ 6 w 47"/>
                <a:gd name="T31" fmla="*/ 30 h 30"/>
                <a:gd name="T32" fmla="*/ 0 w 47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7"/>
                <a:gd name="T52" fmla="*/ 0 h 30"/>
                <a:gd name="T53" fmla="*/ 47 w 47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7" h="30">
                  <a:moveTo>
                    <a:pt x="0" y="30"/>
                  </a:moveTo>
                  <a:lnTo>
                    <a:pt x="6" y="24"/>
                  </a:lnTo>
                  <a:lnTo>
                    <a:pt x="12" y="18"/>
                  </a:lnTo>
                  <a:lnTo>
                    <a:pt x="17" y="18"/>
                  </a:lnTo>
                  <a:lnTo>
                    <a:pt x="23" y="12"/>
                  </a:lnTo>
                  <a:lnTo>
                    <a:pt x="29" y="6"/>
                  </a:lnTo>
                  <a:lnTo>
                    <a:pt x="35" y="6"/>
                  </a:lnTo>
                  <a:lnTo>
                    <a:pt x="41" y="0"/>
                  </a:lnTo>
                  <a:lnTo>
                    <a:pt x="47" y="6"/>
                  </a:lnTo>
                  <a:lnTo>
                    <a:pt x="41" y="12"/>
                  </a:lnTo>
                  <a:lnTo>
                    <a:pt x="35" y="12"/>
                  </a:lnTo>
                  <a:lnTo>
                    <a:pt x="29" y="18"/>
                  </a:lnTo>
                  <a:lnTo>
                    <a:pt x="23" y="24"/>
                  </a:lnTo>
                  <a:lnTo>
                    <a:pt x="17" y="24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Freeform 338"/>
            <p:cNvSpPr>
              <a:spLocks/>
            </p:cNvSpPr>
            <p:nvPr/>
          </p:nvSpPr>
          <p:spPr bwMode="auto">
            <a:xfrm>
              <a:off x="5317" y="1159"/>
              <a:ext cx="41" cy="30"/>
            </a:xfrm>
            <a:custGeom>
              <a:avLst/>
              <a:gdLst>
                <a:gd name="T0" fmla="*/ 0 w 41"/>
                <a:gd name="T1" fmla="*/ 30 h 30"/>
                <a:gd name="T2" fmla="*/ 6 w 41"/>
                <a:gd name="T3" fmla="*/ 30 h 30"/>
                <a:gd name="T4" fmla="*/ 12 w 41"/>
                <a:gd name="T5" fmla="*/ 24 h 30"/>
                <a:gd name="T6" fmla="*/ 17 w 41"/>
                <a:gd name="T7" fmla="*/ 18 h 30"/>
                <a:gd name="T8" fmla="*/ 23 w 41"/>
                <a:gd name="T9" fmla="*/ 12 h 30"/>
                <a:gd name="T10" fmla="*/ 29 w 41"/>
                <a:gd name="T11" fmla="*/ 6 h 30"/>
                <a:gd name="T12" fmla="*/ 29 w 41"/>
                <a:gd name="T13" fmla="*/ 0 h 30"/>
                <a:gd name="T14" fmla="*/ 35 w 41"/>
                <a:gd name="T15" fmla="*/ 0 h 30"/>
                <a:gd name="T16" fmla="*/ 41 w 41"/>
                <a:gd name="T17" fmla="*/ 0 h 30"/>
                <a:gd name="T18" fmla="*/ 41 w 41"/>
                <a:gd name="T19" fmla="*/ 0 h 30"/>
                <a:gd name="T20" fmla="*/ 35 w 41"/>
                <a:gd name="T21" fmla="*/ 6 h 30"/>
                <a:gd name="T22" fmla="*/ 29 w 41"/>
                <a:gd name="T23" fmla="*/ 12 h 30"/>
                <a:gd name="T24" fmla="*/ 23 w 41"/>
                <a:gd name="T25" fmla="*/ 18 h 30"/>
                <a:gd name="T26" fmla="*/ 17 w 41"/>
                <a:gd name="T27" fmla="*/ 24 h 30"/>
                <a:gd name="T28" fmla="*/ 12 w 41"/>
                <a:gd name="T29" fmla="*/ 30 h 30"/>
                <a:gd name="T30" fmla="*/ 6 w 41"/>
                <a:gd name="T31" fmla="*/ 30 h 30"/>
                <a:gd name="T32" fmla="*/ 0 w 41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1"/>
                <a:gd name="T52" fmla="*/ 0 h 30"/>
                <a:gd name="T53" fmla="*/ 41 w 41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1" h="30">
                  <a:moveTo>
                    <a:pt x="0" y="30"/>
                  </a:moveTo>
                  <a:lnTo>
                    <a:pt x="6" y="30"/>
                  </a:lnTo>
                  <a:lnTo>
                    <a:pt x="12" y="24"/>
                  </a:lnTo>
                  <a:lnTo>
                    <a:pt x="17" y="18"/>
                  </a:lnTo>
                  <a:lnTo>
                    <a:pt x="23" y="12"/>
                  </a:lnTo>
                  <a:lnTo>
                    <a:pt x="29" y="6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35" y="6"/>
                  </a:lnTo>
                  <a:lnTo>
                    <a:pt x="29" y="12"/>
                  </a:lnTo>
                  <a:lnTo>
                    <a:pt x="23" y="18"/>
                  </a:lnTo>
                  <a:lnTo>
                    <a:pt x="17" y="24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Freeform 339"/>
            <p:cNvSpPr>
              <a:spLocks/>
            </p:cNvSpPr>
            <p:nvPr/>
          </p:nvSpPr>
          <p:spPr bwMode="auto">
            <a:xfrm>
              <a:off x="5317" y="1147"/>
              <a:ext cx="35" cy="30"/>
            </a:xfrm>
            <a:custGeom>
              <a:avLst/>
              <a:gdLst>
                <a:gd name="T0" fmla="*/ 35 w 35"/>
                <a:gd name="T1" fmla="*/ 0 h 30"/>
                <a:gd name="T2" fmla="*/ 35 w 35"/>
                <a:gd name="T3" fmla="*/ 0 h 30"/>
                <a:gd name="T4" fmla="*/ 29 w 35"/>
                <a:gd name="T5" fmla="*/ 6 h 30"/>
                <a:gd name="T6" fmla="*/ 23 w 35"/>
                <a:gd name="T7" fmla="*/ 6 h 30"/>
                <a:gd name="T8" fmla="*/ 23 w 35"/>
                <a:gd name="T9" fmla="*/ 12 h 30"/>
                <a:gd name="T10" fmla="*/ 17 w 35"/>
                <a:gd name="T11" fmla="*/ 18 h 30"/>
                <a:gd name="T12" fmla="*/ 12 w 35"/>
                <a:gd name="T13" fmla="*/ 18 h 30"/>
                <a:gd name="T14" fmla="*/ 6 w 35"/>
                <a:gd name="T15" fmla="*/ 24 h 30"/>
                <a:gd name="T16" fmla="*/ 0 w 35"/>
                <a:gd name="T17" fmla="*/ 30 h 30"/>
                <a:gd name="T18" fmla="*/ 6 w 35"/>
                <a:gd name="T19" fmla="*/ 24 h 30"/>
                <a:gd name="T20" fmla="*/ 6 w 35"/>
                <a:gd name="T21" fmla="*/ 18 h 30"/>
                <a:gd name="T22" fmla="*/ 12 w 35"/>
                <a:gd name="T23" fmla="*/ 12 h 30"/>
                <a:gd name="T24" fmla="*/ 17 w 35"/>
                <a:gd name="T25" fmla="*/ 6 h 30"/>
                <a:gd name="T26" fmla="*/ 23 w 35"/>
                <a:gd name="T27" fmla="*/ 0 h 30"/>
                <a:gd name="T28" fmla="*/ 29 w 35"/>
                <a:gd name="T29" fmla="*/ 0 h 30"/>
                <a:gd name="T30" fmla="*/ 29 w 35"/>
                <a:gd name="T31" fmla="*/ 0 h 30"/>
                <a:gd name="T32" fmla="*/ 35 w 35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0"/>
                <a:gd name="T53" fmla="*/ 35 w 35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0">
                  <a:moveTo>
                    <a:pt x="35" y="0"/>
                  </a:moveTo>
                  <a:lnTo>
                    <a:pt x="35" y="0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23" y="12"/>
                  </a:lnTo>
                  <a:lnTo>
                    <a:pt x="17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7" y="6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Freeform 340"/>
            <p:cNvSpPr>
              <a:spLocks/>
            </p:cNvSpPr>
            <p:nvPr/>
          </p:nvSpPr>
          <p:spPr bwMode="auto">
            <a:xfrm>
              <a:off x="5251" y="986"/>
              <a:ext cx="42" cy="155"/>
            </a:xfrm>
            <a:custGeom>
              <a:avLst/>
              <a:gdLst>
                <a:gd name="T0" fmla="*/ 6 w 42"/>
                <a:gd name="T1" fmla="*/ 155 h 155"/>
                <a:gd name="T2" fmla="*/ 0 w 42"/>
                <a:gd name="T3" fmla="*/ 155 h 155"/>
                <a:gd name="T4" fmla="*/ 0 w 42"/>
                <a:gd name="T5" fmla="*/ 155 h 155"/>
                <a:gd name="T6" fmla="*/ 0 w 42"/>
                <a:gd name="T7" fmla="*/ 155 h 155"/>
                <a:gd name="T8" fmla="*/ 0 w 42"/>
                <a:gd name="T9" fmla="*/ 149 h 155"/>
                <a:gd name="T10" fmla="*/ 18 w 42"/>
                <a:gd name="T11" fmla="*/ 131 h 155"/>
                <a:gd name="T12" fmla="*/ 24 w 42"/>
                <a:gd name="T13" fmla="*/ 113 h 155"/>
                <a:gd name="T14" fmla="*/ 30 w 42"/>
                <a:gd name="T15" fmla="*/ 89 h 155"/>
                <a:gd name="T16" fmla="*/ 36 w 42"/>
                <a:gd name="T17" fmla="*/ 71 h 155"/>
                <a:gd name="T18" fmla="*/ 30 w 42"/>
                <a:gd name="T19" fmla="*/ 47 h 155"/>
                <a:gd name="T20" fmla="*/ 30 w 42"/>
                <a:gd name="T21" fmla="*/ 29 h 155"/>
                <a:gd name="T22" fmla="*/ 24 w 42"/>
                <a:gd name="T23" fmla="*/ 12 h 155"/>
                <a:gd name="T24" fmla="*/ 24 w 42"/>
                <a:gd name="T25" fmla="*/ 0 h 155"/>
                <a:gd name="T26" fmla="*/ 30 w 42"/>
                <a:gd name="T27" fmla="*/ 12 h 155"/>
                <a:gd name="T28" fmla="*/ 36 w 42"/>
                <a:gd name="T29" fmla="*/ 23 h 155"/>
                <a:gd name="T30" fmla="*/ 42 w 42"/>
                <a:gd name="T31" fmla="*/ 47 h 155"/>
                <a:gd name="T32" fmla="*/ 42 w 42"/>
                <a:gd name="T33" fmla="*/ 71 h 155"/>
                <a:gd name="T34" fmla="*/ 36 w 42"/>
                <a:gd name="T35" fmla="*/ 95 h 155"/>
                <a:gd name="T36" fmla="*/ 30 w 42"/>
                <a:gd name="T37" fmla="*/ 119 h 155"/>
                <a:gd name="T38" fmla="*/ 18 w 42"/>
                <a:gd name="T39" fmla="*/ 143 h 155"/>
                <a:gd name="T40" fmla="*/ 6 w 42"/>
                <a:gd name="T41" fmla="*/ 155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2"/>
                <a:gd name="T64" fmla="*/ 0 h 155"/>
                <a:gd name="T65" fmla="*/ 42 w 42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2" h="155">
                  <a:moveTo>
                    <a:pt x="6" y="155"/>
                  </a:moveTo>
                  <a:lnTo>
                    <a:pt x="0" y="155"/>
                  </a:lnTo>
                  <a:lnTo>
                    <a:pt x="0" y="149"/>
                  </a:lnTo>
                  <a:lnTo>
                    <a:pt x="18" y="131"/>
                  </a:lnTo>
                  <a:lnTo>
                    <a:pt x="24" y="113"/>
                  </a:lnTo>
                  <a:lnTo>
                    <a:pt x="30" y="89"/>
                  </a:lnTo>
                  <a:lnTo>
                    <a:pt x="36" y="71"/>
                  </a:lnTo>
                  <a:lnTo>
                    <a:pt x="30" y="47"/>
                  </a:lnTo>
                  <a:lnTo>
                    <a:pt x="30" y="29"/>
                  </a:lnTo>
                  <a:lnTo>
                    <a:pt x="24" y="12"/>
                  </a:lnTo>
                  <a:lnTo>
                    <a:pt x="24" y="0"/>
                  </a:lnTo>
                  <a:lnTo>
                    <a:pt x="30" y="12"/>
                  </a:lnTo>
                  <a:lnTo>
                    <a:pt x="36" y="23"/>
                  </a:lnTo>
                  <a:lnTo>
                    <a:pt x="42" y="47"/>
                  </a:lnTo>
                  <a:lnTo>
                    <a:pt x="42" y="71"/>
                  </a:lnTo>
                  <a:lnTo>
                    <a:pt x="36" y="95"/>
                  </a:lnTo>
                  <a:lnTo>
                    <a:pt x="30" y="119"/>
                  </a:lnTo>
                  <a:lnTo>
                    <a:pt x="18" y="143"/>
                  </a:lnTo>
                  <a:lnTo>
                    <a:pt x="6" y="15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Freeform 341"/>
            <p:cNvSpPr>
              <a:spLocks/>
            </p:cNvSpPr>
            <p:nvPr/>
          </p:nvSpPr>
          <p:spPr bwMode="auto">
            <a:xfrm>
              <a:off x="5251" y="986"/>
              <a:ext cx="30" cy="23"/>
            </a:xfrm>
            <a:custGeom>
              <a:avLst/>
              <a:gdLst>
                <a:gd name="T0" fmla="*/ 30 w 30"/>
                <a:gd name="T1" fmla="*/ 23 h 23"/>
                <a:gd name="T2" fmla="*/ 30 w 30"/>
                <a:gd name="T3" fmla="*/ 17 h 23"/>
                <a:gd name="T4" fmla="*/ 24 w 30"/>
                <a:gd name="T5" fmla="*/ 12 h 23"/>
                <a:gd name="T6" fmla="*/ 18 w 30"/>
                <a:gd name="T7" fmla="*/ 12 h 23"/>
                <a:gd name="T8" fmla="*/ 12 w 30"/>
                <a:gd name="T9" fmla="*/ 6 h 23"/>
                <a:gd name="T10" fmla="*/ 6 w 30"/>
                <a:gd name="T11" fmla="*/ 6 h 23"/>
                <a:gd name="T12" fmla="*/ 6 w 30"/>
                <a:gd name="T13" fmla="*/ 0 h 23"/>
                <a:gd name="T14" fmla="*/ 0 w 30"/>
                <a:gd name="T15" fmla="*/ 0 h 23"/>
                <a:gd name="T16" fmla="*/ 0 w 30"/>
                <a:gd name="T17" fmla="*/ 6 h 23"/>
                <a:gd name="T18" fmla="*/ 0 w 30"/>
                <a:gd name="T19" fmla="*/ 6 h 23"/>
                <a:gd name="T20" fmla="*/ 0 w 30"/>
                <a:gd name="T21" fmla="*/ 6 h 23"/>
                <a:gd name="T22" fmla="*/ 6 w 30"/>
                <a:gd name="T23" fmla="*/ 6 h 23"/>
                <a:gd name="T24" fmla="*/ 12 w 30"/>
                <a:gd name="T25" fmla="*/ 12 h 23"/>
                <a:gd name="T26" fmla="*/ 18 w 30"/>
                <a:gd name="T27" fmla="*/ 12 h 23"/>
                <a:gd name="T28" fmla="*/ 24 w 30"/>
                <a:gd name="T29" fmla="*/ 17 h 23"/>
                <a:gd name="T30" fmla="*/ 30 w 30"/>
                <a:gd name="T31" fmla="*/ 17 h 23"/>
                <a:gd name="T32" fmla="*/ 30 w 30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3"/>
                <a:gd name="T53" fmla="*/ 30 w 30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3">
                  <a:moveTo>
                    <a:pt x="30" y="23"/>
                  </a:moveTo>
                  <a:lnTo>
                    <a:pt x="30" y="17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Freeform 342"/>
            <p:cNvSpPr>
              <a:spLocks/>
            </p:cNvSpPr>
            <p:nvPr/>
          </p:nvSpPr>
          <p:spPr bwMode="auto">
            <a:xfrm>
              <a:off x="5251" y="998"/>
              <a:ext cx="36" cy="23"/>
            </a:xfrm>
            <a:custGeom>
              <a:avLst/>
              <a:gdLst>
                <a:gd name="T0" fmla="*/ 0 w 36"/>
                <a:gd name="T1" fmla="*/ 0 h 23"/>
                <a:gd name="T2" fmla="*/ 0 w 36"/>
                <a:gd name="T3" fmla="*/ 0 h 23"/>
                <a:gd name="T4" fmla="*/ 6 w 36"/>
                <a:gd name="T5" fmla="*/ 0 h 23"/>
                <a:gd name="T6" fmla="*/ 6 w 36"/>
                <a:gd name="T7" fmla="*/ 0 h 23"/>
                <a:gd name="T8" fmla="*/ 12 w 36"/>
                <a:gd name="T9" fmla="*/ 5 h 23"/>
                <a:gd name="T10" fmla="*/ 18 w 36"/>
                <a:gd name="T11" fmla="*/ 5 h 23"/>
                <a:gd name="T12" fmla="*/ 24 w 36"/>
                <a:gd name="T13" fmla="*/ 11 h 23"/>
                <a:gd name="T14" fmla="*/ 30 w 36"/>
                <a:gd name="T15" fmla="*/ 17 h 23"/>
                <a:gd name="T16" fmla="*/ 36 w 36"/>
                <a:gd name="T17" fmla="*/ 23 h 23"/>
                <a:gd name="T18" fmla="*/ 30 w 36"/>
                <a:gd name="T19" fmla="*/ 17 h 23"/>
                <a:gd name="T20" fmla="*/ 24 w 36"/>
                <a:gd name="T21" fmla="*/ 17 h 23"/>
                <a:gd name="T22" fmla="*/ 18 w 36"/>
                <a:gd name="T23" fmla="*/ 11 h 23"/>
                <a:gd name="T24" fmla="*/ 12 w 36"/>
                <a:gd name="T25" fmla="*/ 11 h 23"/>
                <a:gd name="T26" fmla="*/ 6 w 36"/>
                <a:gd name="T27" fmla="*/ 5 h 23"/>
                <a:gd name="T28" fmla="*/ 0 w 36"/>
                <a:gd name="T29" fmla="*/ 5 h 23"/>
                <a:gd name="T30" fmla="*/ 0 w 36"/>
                <a:gd name="T31" fmla="*/ 0 h 23"/>
                <a:gd name="T32" fmla="*/ 0 w 36"/>
                <a:gd name="T33" fmla="*/ 0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3"/>
                <a:gd name="T53" fmla="*/ 36 w 36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3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5"/>
                  </a:lnTo>
                  <a:lnTo>
                    <a:pt x="18" y="5"/>
                  </a:lnTo>
                  <a:lnTo>
                    <a:pt x="24" y="11"/>
                  </a:lnTo>
                  <a:lnTo>
                    <a:pt x="30" y="17"/>
                  </a:lnTo>
                  <a:lnTo>
                    <a:pt x="36" y="23"/>
                  </a:lnTo>
                  <a:lnTo>
                    <a:pt x="30" y="17"/>
                  </a:lnTo>
                  <a:lnTo>
                    <a:pt x="24" y="17"/>
                  </a:lnTo>
                  <a:lnTo>
                    <a:pt x="18" y="11"/>
                  </a:lnTo>
                  <a:lnTo>
                    <a:pt x="12" y="11"/>
                  </a:lnTo>
                  <a:lnTo>
                    <a:pt x="6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Freeform 343"/>
            <p:cNvSpPr>
              <a:spLocks/>
            </p:cNvSpPr>
            <p:nvPr/>
          </p:nvSpPr>
          <p:spPr bwMode="auto">
            <a:xfrm>
              <a:off x="5239" y="1021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6 w 48"/>
                <a:gd name="T3" fmla="*/ 0 h 30"/>
                <a:gd name="T4" fmla="*/ 12 w 48"/>
                <a:gd name="T5" fmla="*/ 0 h 30"/>
                <a:gd name="T6" fmla="*/ 18 w 48"/>
                <a:gd name="T7" fmla="*/ 6 h 30"/>
                <a:gd name="T8" fmla="*/ 24 w 48"/>
                <a:gd name="T9" fmla="*/ 6 h 30"/>
                <a:gd name="T10" fmla="*/ 30 w 48"/>
                <a:gd name="T11" fmla="*/ 12 h 30"/>
                <a:gd name="T12" fmla="*/ 42 w 48"/>
                <a:gd name="T13" fmla="*/ 18 h 30"/>
                <a:gd name="T14" fmla="*/ 48 w 48"/>
                <a:gd name="T15" fmla="*/ 24 h 30"/>
                <a:gd name="T16" fmla="*/ 48 w 48"/>
                <a:gd name="T17" fmla="*/ 30 h 30"/>
                <a:gd name="T18" fmla="*/ 48 w 48"/>
                <a:gd name="T19" fmla="*/ 30 h 30"/>
                <a:gd name="T20" fmla="*/ 42 w 48"/>
                <a:gd name="T21" fmla="*/ 24 h 30"/>
                <a:gd name="T22" fmla="*/ 30 w 48"/>
                <a:gd name="T23" fmla="*/ 18 h 30"/>
                <a:gd name="T24" fmla="*/ 24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6 w 48"/>
                <a:gd name="T31" fmla="*/ 0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42" y="18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24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Freeform 344"/>
            <p:cNvSpPr>
              <a:spLocks/>
            </p:cNvSpPr>
            <p:nvPr/>
          </p:nvSpPr>
          <p:spPr bwMode="auto">
            <a:xfrm>
              <a:off x="5233" y="1045"/>
              <a:ext cx="54" cy="36"/>
            </a:xfrm>
            <a:custGeom>
              <a:avLst/>
              <a:gdLst>
                <a:gd name="T0" fmla="*/ 0 w 54"/>
                <a:gd name="T1" fmla="*/ 0 h 36"/>
                <a:gd name="T2" fmla="*/ 6 w 54"/>
                <a:gd name="T3" fmla="*/ 0 h 36"/>
                <a:gd name="T4" fmla="*/ 12 w 54"/>
                <a:gd name="T5" fmla="*/ 0 h 36"/>
                <a:gd name="T6" fmla="*/ 18 w 54"/>
                <a:gd name="T7" fmla="*/ 6 h 36"/>
                <a:gd name="T8" fmla="*/ 24 w 54"/>
                <a:gd name="T9" fmla="*/ 12 h 36"/>
                <a:gd name="T10" fmla="*/ 36 w 54"/>
                <a:gd name="T11" fmla="*/ 18 h 36"/>
                <a:gd name="T12" fmla="*/ 42 w 54"/>
                <a:gd name="T13" fmla="*/ 24 h 36"/>
                <a:gd name="T14" fmla="*/ 48 w 54"/>
                <a:gd name="T15" fmla="*/ 30 h 36"/>
                <a:gd name="T16" fmla="*/ 54 w 54"/>
                <a:gd name="T17" fmla="*/ 36 h 36"/>
                <a:gd name="T18" fmla="*/ 48 w 54"/>
                <a:gd name="T19" fmla="*/ 30 h 36"/>
                <a:gd name="T20" fmla="*/ 42 w 54"/>
                <a:gd name="T21" fmla="*/ 30 h 36"/>
                <a:gd name="T22" fmla="*/ 36 w 54"/>
                <a:gd name="T23" fmla="*/ 24 h 36"/>
                <a:gd name="T24" fmla="*/ 24 w 54"/>
                <a:gd name="T25" fmla="*/ 18 h 36"/>
                <a:gd name="T26" fmla="*/ 12 w 54"/>
                <a:gd name="T27" fmla="*/ 12 h 36"/>
                <a:gd name="T28" fmla="*/ 6 w 54"/>
                <a:gd name="T29" fmla="*/ 6 h 36"/>
                <a:gd name="T30" fmla="*/ 0 w 54"/>
                <a:gd name="T31" fmla="*/ 6 h 36"/>
                <a:gd name="T32" fmla="*/ 0 w 54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4"/>
                <a:gd name="T52" fmla="*/ 0 h 36"/>
                <a:gd name="T53" fmla="*/ 54 w 5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4" h="3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54" y="36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Freeform 345"/>
            <p:cNvSpPr>
              <a:spLocks/>
            </p:cNvSpPr>
            <p:nvPr/>
          </p:nvSpPr>
          <p:spPr bwMode="auto">
            <a:xfrm>
              <a:off x="5239" y="1063"/>
              <a:ext cx="42" cy="36"/>
            </a:xfrm>
            <a:custGeom>
              <a:avLst/>
              <a:gdLst>
                <a:gd name="T0" fmla="*/ 0 w 42"/>
                <a:gd name="T1" fmla="*/ 0 h 36"/>
                <a:gd name="T2" fmla="*/ 0 w 42"/>
                <a:gd name="T3" fmla="*/ 0 h 36"/>
                <a:gd name="T4" fmla="*/ 6 w 42"/>
                <a:gd name="T5" fmla="*/ 0 h 36"/>
                <a:gd name="T6" fmla="*/ 12 w 42"/>
                <a:gd name="T7" fmla="*/ 6 h 36"/>
                <a:gd name="T8" fmla="*/ 18 w 42"/>
                <a:gd name="T9" fmla="*/ 12 h 36"/>
                <a:gd name="T10" fmla="*/ 30 w 42"/>
                <a:gd name="T11" fmla="*/ 18 h 36"/>
                <a:gd name="T12" fmla="*/ 36 w 42"/>
                <a:gd name="T13" fmla="*/ 24 h 36"/>
                <a:gd name="T14" fmla="*/ 42 w 42"/>
                <a:gd name="T15" fmla="*/ 30 h 36"/>
                <a:gd name="T16" fmla="*/ 42 w 42"/>
                <a:gd name="T17" fmla="*/ 36 h 36"/>
                <a:gd name="T18" fmla="*/ 36 w 42"/>
                <a:gd name="T19" fmla="*/ 36 h 36"/>
                <a:gd name="T20" fmla="*/ 30 w 42"/>
                <a:gd name="T21" fmla="*/ 30 h 36"/>
                <a:gd name="T22" fmla="*/ 24 w 42"/>
                <a:gd name="T23" fmla="*/ 24 h 36"/>
                <a:gd name="T24" fmla="*/ 18 w 42"/>
                <a:gd name="T25" fmla="*/ 18 h 36"/>
                <a:gd name="T26" fmla="*/ 6 w 42"/>
                <a:gd name="T27" fmla="*/ 12 h 36"/>
                <a:gd name="T28" fmla="*/ 6 w 42"/>
                <a:gd name="T29" fmla="*/ 6 h 36"/>
                <a:gd name="T30" fmla="*/ 0 w 42"/>
                <a:gd name="T31" fmla="*/ 0 h 36"/>
                <a:gd name="T32" fmla="*/ 0 w 4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6"/>
                <a:gd name="T53" fmla="*/ 42 w 42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30" y="18"/>
                  </a:lnTo>
                  <a:lnTo>
                    <a:pt x="36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Freeform 346"/>
            <p:cNvSpPr>
              <a:spLocks/>
            </p:cNvSpPr>
            <p:nvPr/>
          </p:nvSpPr>
          <p:spPr bwMode="auto">
            <a:xfrm>
              <a:off x="5239" y="1081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12 h 30"/>
                <a:gd name="T10" fmla="*/ 24 w 36"/>
                <a:gd name="T11" fmla="*/ 12 h 30"/>
                <a:gd name="T12" fmla="*/ 30 w 36"/>
                <a:gd name="T13" fmla="*/ 18 h 30"/>
                <a:gd name="T14" fmla="*/ 30 w 36"/>
                <a:gd name="T15" fmla="*/ 24 h 30"/>
                <a:gd name="T16" fmla="*/ 36 w 36"/>
                <a:gd name="T17" fmla="*/ 30 h 30"/>
                <a:gd name="T18" fmla="*/ 30 w 36"/>
                <a:gd name="T19" fmla="*/ 30 h 30"/>
                <a:gd name="T20" fmla="*/ 24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6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Freeform 347"/>
            <p:cNvSpPr>
              <a:spLocks/>
            </p:cNvSpPr>
            <p:nvPr/>
          </p:nvSpPr>
          <p:spPr bwMode="auto">
            <a:xfrm>
              <a:off x="5239" y="1099"/>
              <a:ext cx="24" cy="30"/>
            </a:xfrm>
            <a:custGeom>
              <a:avLst/>
              <a:gdLst>
                <a:gd name="T0" fmla="*/ 0 w 24"/>
                <a:gd name="T1" fmla="*/ 0 h 30"/>
                <a:gd name="T2" fmla="*/ 0 w 24"/>
                <a:gd name="T3" fmla="*/ 0 h 30"/>
                <a:gd name="T4" fmla="*/ 6 w 24"/>
                <a:gd name="T5" fmla="*/ 6 h 30"/>
                <a:gd name="T6" fmla="*/ 12 w 24"/>
                <a:gd name="T7" fmla="*/ 6 h 30"/>
                <a:gd name="T8" fmla="*/ 12 w 24"/>
                <a:gd name="T9" fmla="*/ 12 h 30"/>
                <a:gd name="T10" fmla="*/ 18 w 24"/>
                <a:gd name="T11" fmla="*/ 18 h 30"/>
                <a:gd name="T12" fmla="*/ 24 w 24"/>
                <a:gd name="T13" fmla="*/ 24 h 30"/>
                <a:gd name="T14" fmla="*/ 24 w 24"/>
                <a:gd name="T15" fmla="*/ 24 h 30"/>
                <a:gd name="T16" fmla="*/ 24 w 24"/>
                <a:gd name="T17" fmla="*/ 30 h 30"/>
                <a:gd name="T18" fmla="*/ 24 w 24"/>
                <a:gd name="T19" fmla="*/ 24 h 30"/>
                <a:gd name="T20" fmla="*/ 18 w 24"/>
                <a:gd name="T21" fmla="*/ 24 h 30"/>
                <a:gd name="T22" fmla="*/ 12 w 24"/>
                <a:gd name="T23" fmla="*/ 18 h 30"/>
                <a:gd name="T24" fmla="*/ 12 w 24"/>
                <a:gd name="T25" fmla="*/ 18 h 30"/>
                <a:gd name="T26" fmla="*/ 6 w 24"/>
                <a:gd name="T27" fmla="*/ 12 h 30"/>
                <a:gd name="T28" fmla="*/ 6 w 24"/>
                <a:gd name="T29" fmla="*/ 6 h 30"/>
                <a:gd name="T30" fmla="*/ 0 w 24"/>
                <a:gd name="T31" fmla="*/ 6 h 30"/>
                <a:gd name="T32" fmla="*/ 0 w 24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0"/>
                <a:gd name="T53" fmla="*/ 24 w 24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0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24" y="30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Freeform 348"/>
            <p:cNvSpPr>
              <a:spLocks/>
            </p:cNvSpPr>
            <p:nvPr/>
          </p:nvSpPr>
          <p:spPr bwMode="auto">
            <a:xfrm>
              <a:off x="5239" y="1117"/>
              <a:ext cx="18" cy="18"/>
            </a:xfrm>
            <a:custGeom>
              <a:avLst/>
              <a:gdLst>
                <a:gd name="T0" fmla="*/ 6 w 18"/>
                <a:gd name="T1" fmla="*/ 0 h 18"/>
                <a:gd name="T2" fmla="*/ 6 w 18"/>
                <a:gd name="T3" fmla="*/ 0 h 18"/>
                <a:gd name="T4" fmla="*/ 6 w 18"/>
                <a:gd name="T5" fmla="*/ 0 h 18"/>
                <a:gd name="T6" fmla="*/ 12 w 18"/>
                <a:gd name="T7" fmla="*/ 6 h 18"/>
                <a:gd name="T8" fmla="*/ 12 w 18"/>
                <a:gd name="T9" fmla="*/ 6 h 18"/>
                <a:gd name="T10" fmla="*/ 18 w 18"/>
                <a:gd name="T11" fmla="*/ 12 h 18"/>
                <a:gd name="T12" fmla="*/ 18 w 18"/>
                <a:gd name="T13" fmla="*/ 12 h 18"/>
                <a:gd name="T14" fmla="*/ 18 w 18"/>
                <a:gd name="T15" fmla="*/ 18 h 18"/>
                <a:gd name="T16" fmla="*/ 18 w 18"/>
                <a:gd name="T17" fmla="*/ 18 h 18"/>
                <a:gd name="T18" fmla="*/ 18 w 18"/>
                <a:gd name="T19" fmla="*/ 18 h 18"/>
                <a:gd name="T20" fmla="*/ 18 w 18"/>
                <a:gd name="T21" fmla="*/ 12 h 18"/>
                <a:gd name="T22" fmla="*/ 12 w 18"/>
                <a:gd name="T23" fmla="*/ 12 h 18"/>
                <a:gd name="T24" fmla="*/ 6 w 18"/>
                <a:gd name="T25" fmla="*/ 6 h 18"/>
                <a:gd name="T26" fmla="*/ 6 w 18"/>
                <a:gd name="T27" fmla="*/ 6 h 18"/>
                <a:gd name="T28" fmla="*/ 6 w 18"/>
                <a:gd name="T29" fmla="*/ 6 h 18"/>
                <a:gd name="T30" fmla="*/ 0 w 18"/>
                <a:gd name="T31" fmla="*/ 0 h 18"/>
                <a:gd name="T32" fmla="*/ 6 w 18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Freeform 349"/>
            <p:cNvSpPr>
              <a:spLocks/>
            </p:cNvSpPr>
            <p:nvPr/>
          </p:nvSpPr>
          <p:spPr bwMode="auto">
            <a:xfrm>
              <a:off x="5257" y="974"/>
              <a:ext cx="18" cy="24"/>
            </a:xfrm>
            <a:custGeom>
              <a:avLst/>
              <a:gdLst>
                <a:gd name="T0" fmla="*/ 18 w 18"/>
                <a:gd name="T1" fmla="*/ 24 h 24"/>
                <a:gd name="T2" fmla="*/ 18 w 18"/>
                <a:gd name="T3" fmla="*/ 18 h 24"/>
                <a:gd name="T4" fmla="*/ 12 w 18"/>
                <a:gd name="T5" fmla="*/ 18 h 24"/>
                <a:gd name="T6" fmla="*/ 12 w 18"/>
                <a:gd name="T7" fmla="*/ 18 h 24"/>
                <a:gd name="T8" fmla="*/ 6 w 18"/>
                <a:gd name="T9" fmla="*/ 12 h 24"/>
                <a:gd name="T10" fmla="*/ 0 w 18"/>
                <a:gd name="T11" fmla="*/ 12 h 24"/>
                <a:gd name="T12" fmla="*/ 0 w 18"/>
                <a:gd name="T13" fmla="*/ 6 h 24"/>
                <a:gd name="T14" fmla="*/ 0 w 18"/>
                <a:gd name="T15" fmla="*/ 6 h 24"/>
                <a:gd name="T16" fmla="*/ 0 w 18"/>
                <a:gd name="T17" fmla="*/ 0 h 24"/>
                <a:gd name="T18" fmla="*/ 0 w 18"/>
                <a:gd name="T19" fmla="*/ 0 h 24"/>
                <a:gd name="T20" fmla="*/ 6 w 18"/>
                <a:gd name="T21" fmla="*/ 0 h 24"/>
                <a:gd name="T22" fmla="*/ 6 w 18"/>
                <a:gd name="T23" fmla="*/ 6 h 24"/>
                <a:gd name="T24" fmla="*/ 12 w 18"/>
                <a:gd name="T25" fmla="*/ 6 h 24"/>
                <a:gd name="T26" fmla="*/ 12 w 18"/>
                <a:gd name="T27" fmla="*/ 12 h 24"/>
                <a:gd name="T28" fmla="*/ 18 w 18"/>
                <a:gd name="T29" fmla="*/ 18 h 24"/>
                <a:gd name="T30" fmla="*/ 18 w 18"/>
                <a:gd name="T31" fmla="*/ 18 h 24"/>
                <a:gd name="T32" fmla="*/ 18 w 18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24"/>
                  </a:move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Freeform 350"/>
            <p:cNvSpPr>
              <a:spLocks/>
            </p:cNvSpPr>
            <p:nvPr/>
          </p:nvSpPr>
          <p:spPr bwMode="auto">
            <a:xfrm>
              <a:off x="5275" y="974"/>
              <a:ext cx="12" cy="24"/>
            </a:xfrm>
            <a:custGeom>
              <a:avLst/>
              <a:gdLst>
                <a:gd name="T0" fmla="*/ 0 w 12"/>
                <a:gd name="T1" fmla="*/ 24 h 24"/>
                <a:gd name="T2" fmla="*/ 6 w 12"/>
                <a:gd name="T3" fmla="*/ 18 h 24"/>
                <a:gd name="T4" fmla="*/ 12 w 12"/>
                <a:gd name="T5" fmla="*/ 12 h 24"/>
                <a:gd name="T6" fmla="*/ 12 w 12"/>
                <a:gd name="T7" fmla="*/ 6 h 24"/>
                <a:gd name="T8" fmla="*/ 12 w 12"/>
                <a:gd name="T9" fmla="*/ 0 h 24"/>
                <a:gd name="T10" fmla="*/ 12 w 12"/>
                <a:gd name="T11" fmla="*/ 0 h 24"/>
                <a:gd name="T12" fmla="*/ 6 w 12"/>
                <a:gd name="T13" fmla="*/ 6 h 24"/>
                <a:gd name="T14" fmla="*/ 6 w 12"/>
                <a:gd name="T15" fmla="*/ 18 h 24"/>
                <a:gd name="T16" fmla="*/ 0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Freeform 351"/>
            <p:cNvSpPr>
              <a:spLocks/>
            </p:cNvSpPr>
            <p:nvPr/>
          </p:nvSpPr>
          <p:spPr bwMode="auto">
            <a:xfrm>
              <a:off x="5269" y="968"/>
              <a:ext cx="6" cy="24"/>
            </a:xfrm>
            <a:custGeom>
              <a:avLst/>
              <a:gdLst>
                <a:gd name="T0" fmla="*/ 6 w 6"/>
                <a:gd name="T1" fmla="*/ 24 h 24"/>
                <a:gd name="T2" fmla="*/ 6 w 6"/>
                <a:gd name="T3" fmla="*/ 18 h 24"/>
                <a:gd name="T4" fmla="*/ 6 w 6"/>
                <a:gd name="T5" fmla="*/ 12 h 24"/>
                <a:gd name="T6" fmla="*/ 6 w 6"/>
                <a:gd name="T7" fmla="*/ 0 h 24"/>
                <a:gd name="T8" fmla="*/ 0 w 6"/>
                <a:gd name="T9" fmla="*/ 0 h 24"/>
                <a:gd name="T10" fmla="*/ 0 w 6"/>
                <a:gd name="T11" fmla="*/ 0 h 24"/>
                <a:gd name="T12" fmla="*/ 0 w 6"/>
                <a:gd name="T13" fmla="*/ 6 h 24"/>
                <a:gd name="T14" fmla="*/ 6 w 6"/>
                <a:gd name="T15" fmla="*/ 18 h 24"/>
                <a:gd name="T16" fmla="*/ 6 w 6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4"/>
                <a:gd name="T29" fmla="*/ 6 w 6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4">
                  <a:moveTo>
                    <a:pt x="6" y="24"/>
                  </a:moveTo>
                  <a:lnTo>
                    <a:pt x="6" y="18"/>
                  </a:lnTo>
                  <a:lnTo>
                    <a:pt x="6" y="12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Freeform 352"/>
            <p:cNvSpPr>
              <a:spLocks/>
            </p:cNvSpPr>
            <p:nvPr/>
          </p:nvSpPr>
          <p:spPr bwMode="auto">
            <a:xfrm>
              <a:off x="5281" y="980"/>
              <a:ext cx="18" cy="23"/>
            </a:xfrm>
            <a:custGeom>
              <a:avLst/>
              <a:gdLst>
                <a:gd name="T0" fmla="*/ 0 w 18"/>
                <a:gd name="T1" fmla="*/ 23 h 23"/>
                <a:gd name="T2" fmla="*/ 0 w 18"/>
                <a:gd name="T3" fmla="*/ 23 h 23"/>
                <a:gd name="T4" fmla="*/ 6 w 18"/>
                <a:gd name="T5" fmla="*/ 18 h 23"/>
                <a:gd name="T6" fmla="*/ 6 w 18"/>
                <a:gd name="T7" fmla="*/ 12 h 23"/>
                <a:gd name="T8" fmla="*/ 12 w 18"/>
                <a:gd name="T9" fmla="*/ 12 h 23"/>
                <a:gd name="T10" fmla="*/ 12 w 18"/>
                <a:gd name="T11" fmla="*/ 6 h 23"/>
                <a:gd name="T12" fmla="*/ 18 w 18"/>
                <a:gd name="T13" fmla="*/ 0 h 23"/>
                <a:gd name="T14" fmla="*/ 18 w 18"/>
                <a:gd name="T15" fmla="*/ 0 h 23"/>
                <a:gd name="T16" fmla="*/ 18 w 18"/>
                <a:gd name="T17" fmla="*/ 0 h 23"/>
                <a:gd name="T18" fmla="*/ 18 w 18"/>
                <a:gd name="T19" fmla="*/ 6 h 23"/>
                <a:gd name="T20" fmla="*/ 18 w 18"/>
                <a:gd name="T21" fmla="*/ 6 h 23"/>
                <a:gd name="T22" fmla="*/ 18 w 18"/>
                <a:gd name="T23" fmla="*/ 12 h 23"/>
                <a:gd name="T24" fmla="*/ 12 w 18"/>
                <a:gd name="T25" fmla="*/ 12 h 23"/>
                <a:gd name="T26" fmla="*/ 6 w 18"/>
                <a:gd name="T27" fmla="*/ 18 h 23"/>
                <a:gd name="T28" fmla="*/ 6 w 18"/>
                <a:gd name="T29" fmla="*/ 18 h 23"/>
                <a:gd name="T30" fmla="*/ 0 w 18"/>
                <a:gd name="T31" fmla="*/ 23 h 23"/>
                <a:gd name="T32" fmla="*/ 0 w 18"/>
                <a:gd name="T33" fmla="*/ 23 h 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3"/>
                <a:gd name="T53" fmla="*/ 18 w 18"/>
                <a:gd name="T54" fmla="*/ 23 h 2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3">
                  <a:moveTo>
                    <a:pt x="0" y="23"/>
                  </a:moveTo>
                  <a:lnTo>
                    <a:pt x="0" y="23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Freeform 353"/>
            <p:cNvSpPr>
              <a:spLocks/>
            </p:cNvSpPr>
            <p:nvPr/>
          </p:nvSpPr>
          <p:spPr bwMode="auto">
            <a:xfrm>
              <a:off x="5263" y="1123"/>
              <a:ext cx="36" cy="12"/>
            </a:xfrm>
            <a:custGeom>
              <a:avLst/>
              <a:gdLst>
                <a:gd name="T0" fmla="*/ 0 w 36"/>
                <a:gd name="T1" fmla="*/ 6 h 12"/>
                <a:gd name="T2" fmla="*/ 6 w 36"/>
                <a:gd name="T3" fmla="*/ 0 h 12"/>
                <a:gd name="T4" fmla="*/ 6 w 36"/>
                <a:gd name="T5" fmla="*/ 0 h 12"/>
                <a:gd name="T6" fmla="*/ 12 w 36"/>
                <a:gd name="T7" fmla="*/ 0 h 12"/>
                <a:gd name="T8" fmla="*/ 18 w 36"/>
                <a:gd name="T9" fmla="*/ 0 h 12"/>
                <a:gd name="T10" fmla="*/ 24 w 36"/>
                <a:gd name="T11" fmla="*/ 0 h 12"/>
                <a:gd name="T12" fmla="*/ 30 w 36"/>
                <a:gd name="T13" fmla="*/ 6 h 12"/>
                <a:gd name="T14" fmla="*/ 30 w 36"/>
                <a:gd name="T15" fmla="*/ 6 h 12"/>
                <a:gd name="T16" fmla="*/ 36 w 36"/>
                <a:gd name="T17" fmla="*/ 6 h 12"/>
                <a:gd name="T18" fmla="*/ 30 w 36"/>
                <a:gd name="T19" fmla="*/ 6 h 12"/>
                <a:gd name="T20" fmla="*/ 30 w 36"/>
                <a:gd name="T21" fmla="*/ 12 h 12"/>
                <a:gd name="T22" fmla="*/ 24 w 36"/>
                <a:gd name="T23" fmla="*/ 6 h 12"/>
                <a:gd name="T24" fmla="*/ 18 w 36"/>
                <a:gd name="T25" fmla="*/ 6 h 12"/>
                <a:gd name="T26" fmla="*/ 12 w 36"/>
                <a:gd name="T27" fmla="*/ 6 h 12"/>
                <a:gd name="T28" fmla="*/ 6 w 36"/>
                <a:gd name="T29" fmla="*/ 6 h 12"/>
                <a:gd name="T30" fmla="*/ 6 w 36"/>
                <a:gd name="T31" fmla="*/ 6 h 12"/>
                <a:gd name="T32" fmla="*/ 0 w 36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Freeform 354"/>
            <p:cNvSpPr>
              <a:spLocks/>
            </p:cNvSpPr>
            <p:nvPr/>
          </p:nvSpPr>
          <p:spPr bwMode="auto">
            <a:xfrm>
              <a:off x="5257" y="1135"/>
              <a:ext cx="30" cy="12"/>
            </a:xfrm>
            <a:custGeom>
              <a:avLst/>
              <a:gdLst>
                <a:gd name="T0" fmla="*/ 0 w 30"/>
                <a:gd name="T1" fmla="*/ 0 h 12"/>
                <a:gd name="T2" fmla="*/ 6 w 30"/>
                <a:gd name="T3" fmla="*/ 0 h 12"/>
                <a:gd name="T4" fmla="*/ 6 w 30"/>
                <a:gd name="T5" fmla="*/ 0 h 12"/>
                <a:gd name="T6" fmla="*/ 12 w 30"/>
                <a:gd name="T7" fmla="*/ 0 h 12"/>
                <a:gd name="T8" fmla="*/ 18 w 30"/>
                <a:gd name="T9" fmla="*/ 0 h 12"/>
                <a:gd name="T10" fmla="*/ 24 w 30"/>
                <a:gd name="T11" fmla="*/ 0 h 12"/>
                <a:gd name="T12" fmla="*/ 30 w 30"/>
                <a:gd name="T13" fmla="*/ 6 h 12"/>
                <a:gd name="T14" fmla="*/ 30 w 30"/>
                <a:gd name="T15" fmla="*/ 6 h 12"/>
                <a:gd name="T16" fmla="*/ 30 w 30"/>
                <a:gd name="T17" fmla="*/ 12 h 12"/>
                <a:gd name="T18" fmla="*/ 30 w 30"/>
                <a:gd name="T19" fmla="*/ 12 h 12"/>
                <a:gd name="T20" fmla="*/ 30 w 30"/>
                <a:gd name="T21" fmla="*/ 12 h 12"/>
                <a:gd name="T22" fmla="*/ 24 w 30"/>
                <a:gd name="T23" fmla="*/ 12 h 12"/>
                <a:gd name="T24" fmla="*/ 18 w 30"/>
                <a:gd name="T25" fmla="*/ 6 h 12"/>
                <a:gd name="T26" fmla="*/ 12 w 30"/>
                <a:gd name="T27" fmla="*/ 6 h 12"/>
                <a:gd name="T28" fmla="*/ 6 w 30"/>
                <a:gd name="T29" fmla="*/ 0 h 12"/>
                <a:gd name="T30" fmla="*/ 0 w 30"/>
                <a:gd name="T31" fmla="*/ 0 h 12"/>
                <a:gd name="T32" fmla="*/ 0 w 30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2"/>
                <a:gd name="T53" fmla="*/ 30 w 30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" name="Freeform 355"/>
            <p:cNvSpPr>
              <a:spLocks/>
            </p:cNvSpPr>
            <p:nvPr/>
          </p:nvSpPr>
          <p:spPr bwMode="auto">
            <a:xfrm>
              <a:off x="5275" y="1111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0 w 30"/>
                <a:gd name="T3" fmla="*/ 0 h 6"/>
                <a:gd name="T4" fmla="*/ 6 w 30"/>
                <a:gd name="T5" fmla="*/ 0 h 6"/>
                <a:gd name="T6" fmla="*/ 6 w 30"/>
                <a:gd name="T7" fmla="*/ 0 h 6"/>
                <a:gd name="T8" fmla="*/ 12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0 h 6"/>
                <a:gd name="T28" fmla="*/ 6 w 30"/>
                <a:gd name="T29" fmla="*/ 0 h 6"/>
                <a:gd name="T30" fmla="*/ 0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" name="Freeform 356"/>
            <p:cNvSpPr>
              <a:spLocks/>
            </p:cNvSpPr>
            <p:nvPr/>
          </p:nvSpPr>
          <p:spPr bwMode="auto">
            <a:xfrm>
              <a:off x="5275" y="1087"/>
              <a:ext cx="42" cy="12"/>
            </a:xfrm>
            <a:custGeom>
              <a:avLst/>
              <a:gdLst>
                <a:gd name="T0" fmla="*/ 0 w 42"/>
                <a:gd name="T1" fmla="*/ 12 h 12"/>
                <a:gd name="T2" fmla="*/ 6 w 42"/>
                <a:gd name="T3" fmla="*/ 12 h 12"/>
                <a:gd name="T4" fmla="*/ 12 w 42"/>
                <a:gd name="T5" fmla="*/ 6 h 12"/>
                <a:gd name="T6" fmla="*/ 18 w 42"/>
                <a:gd name="T7" fmla="*/ 6 h 12"/>
                <a:gd name="T8" fmla="*/ 24 w 42"/>
                <a:gd name="T9" fmla="*/ 6 h 12"/>
                <a:gd name="T10" fmla="*/ 30 w 42"/>
                <a:gd name="T11" fmla="*/ 0 h 12"/>
                <a:gd name="T12" fmla="*/ 36 w 42"/>
                <a:gd name="T13" fmla="*/ 0 h 12"/>
                <a:gd name="T14" fmla="*/ 36 w 42"/>
                <a:gd name="T15" fmla="*/ 0 h 12"/>
                <a:gd name="T16" fmla="*/ 42 w 42"/>
                <a:gd name="T17" fmla="*/ 6 h 12"/>
                <a:gd name="T18" fmla="*/ 42 w 42"/>
                <a:gd name="T19" fmla="*/ 6 h 12"/>
                <a:gd name="T20" fmla="*/ 36 w 42"/>
                <a:gd name="T21" fmla="*/ 12 h 12"/>
                <a:gd name="T22" fmla="*/ 30 w 42"/>
                <a:gd name="T23" fmla="*/ 12 h 12"/>
                <a:gd name="T24" fmla="*/ 24 w 42"/>
                <a:gd name="T25" fmla="*/ 12 h 12"/>
                <a:gd name="T26" fmla="*/ 18 w 42"/>
                <a:gd name="T27" fmla="*/ 12 h 12"/>
                <a:gd name="T28" fmla="*/ 12 w 42"/>
                <a:gd name="T29" fmla="*/ 12 h 12"/>
                <a:gd name="T30" fmla="*/ 6 w 42"/>
                <a:gd name="T31" fmla="*/ 12 h 12"/>
                <a:gd name="T32" fmla="*/ 0 w 4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2"/>
                <a:gd name="T53" fmla="*/ 42 w 4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2">
                  <a:moveTo>
                    <a:pt x="0" y="12"/>
                  </a:move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" name="Freeform 357"/>
            <p:cNvSpPr>
              <a:spLocks/>
            </p:cNvSpPr>
            <p:nvPr/>
          </p:nvSpPr>
          <p:spPr bwMode="auto">
            <a:xfrm>
              <a:off x="5287" y="1069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0 w 36"/>
                <a:gd name="T3" fmla="*/ 12 h 12"/>
                <a:gd name="T4" fmla="*/ 6 w 36"/>
                <a:gd name="T5" fmla="*/ 12 h 12"/>
                <a:gd name="T6" fmla="*/ 12 w 36"/>
                <a:gd name="T7" fmla="*/ 6 h 12"/>
                <a:gd name="T8" fmla="*/ 18 w 36"/>
                <a:gd name="T9" fmla="*/ 6 h 12"/>
                <a:gd name="T10" fmla="*/ 30 w 36"/>
                <a:gd name="T11" fmla="*/ 6 h 12"/>
                <a:gd name="T12" fmla="*/ 36 w 36"/>
                <a:gd name="T13" fmla="*/ 0 h 12"/>
                <a:gd name="T14" fmla="*/ 36 w 36"/>
                <a:gd name="T15" fmla="*/ 0 h 12"/>
                <a:gd name="T16" fmla="*/ 36 w 36"/>
                <a:gd name="T17" fmla="*/ 6 h 12"/>
                <a:gd name="T18" fmla="*/ 36 w 36"/>
                <a:gd name="T19" fmla="*/ 6 h 12"/>
                <a:gd name="T20" fmla="*/ 30 w 36"/>
                <a:gd name="T21" fmla="*/ 6 h 12"/>
                <a:gd name="T22" fmla="*/ 24 w 36"/>
                <a:gd name="T23" fmla="*/ 12 h 12"/>
                <a:gd name="T24" fmla="*/ 18 w 36"/>
                <a:gd name="T25" fmla="*/ 12 h 12"/>
                <a:gd name="T26" fmla="*/ 12 w 36"/>
                <a:gd name="T27" fmla="*/ 12 h 12"/>
                <a:gd name="T28" fmla="*/ 6 w 36"/>
                <a:gd name="T29" fmla="*/ 12 h 12"/>
                <a:gd name="T30" fmla="*/ 0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30" y="6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358"/>
            <p:cNvSpPr>
              <a:spLocks/>
            </p:cNvSpPr>
            <p:nvPr/>
          </p:nvSpPr>
          <p:spPr bwMode="auto">
            <a:xfrm>
              <a:off x="5287" y="1033"/>
              <a:ext cx="42" cy="18"/>
            </a:xfrm>
            <a:custGeom>
              <a:avLst/>
              <a:gdLst>
                <a:gd name="T0" fmla="*/ 0 w 42"/>
                <a:gd name="T1" fmla="*/ 18 h 18"/>
                <a:gd name="T2" fmla="*/ 0 w 42"/>
                <a:gd name="T3" fmla="*/ 18 h 18"/>
                <a:gd name="T4" fmla="*/ 6 w 42"/>
                <a:gd name="T5" fmla="*/ 12 h 18"/>
                <a:gd name="T6" fmla="*/ 12 w 42"/>
                <a:gd name="T7" fmla="*/ 6 h 18"/>
                <a:gd name="T8" fmla="*/ 24 w 42"/>
                <a:gd name="T9" fmla="*/ 6 h 18"/>
                <a:gd name="T10" fmla="*/ 30 w 42"/>
                <a:gd name="T11" fmla="*/ 0 h 18"/>
                <a:gd name="T12" fmla="*/ 36 w 42"/>
                <a:gd name="T13" fmla="*/ 0 h 18"/>
                <a:gd name="T14" fmla="*/ 42 w 42"/>
                <a:gd name="T15" fmla="*/ 0 h 18"/>
                <a:gd name="T16" fmla="*/ 42 w 42"/>
                <a:gd name="T17" fmla="*/ 0 h 18"/>
                <a:gd name="T18" fmla="*/ 42 w 42"/>
                <a:gd name="T19" fmla="*/ 0 h 18"/>
                <a:gd name="T20" fmla="*/ 36 w 42"/>
                <a:gd name="T21" fmla="*/ 6 h 18"/>
                <a:gd name="T22" fmla="*/ 30 w 42"/>
                <a:gd name="T23" fmla="*/ 6 h 18"/>
                <a:gd name="T24" fmla="*/ 24 w 42"/>
                <a:gd name="T25" fmla="*/ 12 h 18"/>
                <a:gd name="T26" fmla="*/ 12 w 42"/>
                <a:gd name="T27" fmla="*/ 12 h 18"/>
                <a:gd name="T28" fmla="*/ 6 w 42"/>
                <a:gd name="T29" fmla="*/ 12 h 18"/>
                <a:gd name="T30" fmla="*/ 0 w 42"/>
                <a:gd name="T31" fmla="*/ 18 h 18"/>
                <a:gd name="T32" fmla="*/ 0 w 4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18"/>
                <a:gd name="T53" fmla="*/ 42 w 4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18">
                  <a:moveTo>
                    <a:pt x="0" y="18"/>
                  </a:moveTo>
                  <a:lnTo>
                    <a:pt x="0" y="18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359"/>
            <p:cNvSpPr>
              <a:spLocks/>
            </p:cNvSpPr>
            <p:nvPr/>
          </p:nvSpPr>
          <p:spPr bwMode="auto">
            <a:xfrm>
              <a:off x="5281" y="992"/>
              <a:ext cx="42" cy="29"/>
            </a:xfrm>
            <a:custGeom>
              <a:avLst/>
              <a:gdLst>
                <a:gd name="T0" fmla="*/ 0 w 42"/>
                <a:gd name="T1" fmla="*/ 29 h 29"/>
                <a:gd name="T2" fmla="*/ 6 w 42"/>
                <a:gd name="T3" fmla="*/ 23 h 29"/>
                <a:gd name="T4" fmla="*/ 12 w 42"/>
                <a:gd name="T5" fmla="*/ 17 h 29"/>
                <a:gd name="T6" fmla="*/ 18 w 42"/>
                <a:gd name="T7" fmla="*/ 11 h 29"/>
                <a:gd name="T8" fmla="*/ 24 w 42"/>
                <a:gd name="T9" fmla="*/ 11 h 29"/>
                <a:gd name="T10" fmla="*/ 30 w 42"/>
                <a:gd name="T11" fmla="*/ 6 h 29"/>
                <a:gd name="T12" fmla="*/ 36 w 42"/>
                <a:gd name="T13" fmla="*/ 6 h 29"/>
                <a:gd name="T14" fmla="*/ 36 w 42"/>
                <a:gd name="T15" fmla="*/ 0 h 29"/>
                <a:gd name="T16" fmla="*/ 42 w 42"/>
                <a:gd name="T17" fmla="*/ 6 h 29"/>
                <a:gd name="T18" fmla="*/ 42 w 42"/>
                <a:gd name="T19" fmla="*/ 6 h 29"/>
                <a:gd name="T20" fmla="*/ 36 w 42"/>
                <a:gd name="T21" fmla="*/ 11 h 29"/>
                <a:gd name="T22" fmla="*/ 30 w 42"/>
                <a:gd name="T23" fmla="*/ 11 h 29"/>
                <a:gd name="T24" fmla="*/ 24 w 42"/>
                <a:gd name="T25" fmla="*/ 17 h 29"/>
                <a:gd name="T26" fmla="*/ 18 w 42"/>
                <a:gd name="T27" fmla="*/ 17 h 29"/>
                <a:gd name="T28" fmla="*/ 6 w 42"/>
                <a:gd name="T29" fmla="*/ 23 h 29"/>
                <a:gd name="T30" fmla="*/ 6 w 42"/>
                <a:gd name="T31" fmla="*/ 23 h 29"/>
                <a:gd name="T32" fmla="*/ 0 w 42"/>
                <a:gd name="T33" fmla="*/ 29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9"/>
                <a:gd name="T53" fmla="*/ 42 w 42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9">
                  <a:moveTo>
                    <a:pt x="0" y="29"/>
                  </a:moveTo>
                  <a:lnTo>
                    <a:pt x="6" y="23"/>
                  </a:lnTo>
                  <a:lnTo>
                    <a:pt x="12" y="17"/>
                  </a:lnTo>
                  <a:lnTo>
                    <a:pt x="18" y="11"/>
                  </a:lnTo>
                  <a:lnTo>
                    <a:pt x="24" y="11"/>
                  </a:lnTo>
                  <a:lnTo>
                    <a:pt x="30" y="6"/>
                  </a:lnTo>
                  <a:lnTo>
                    <a:pt x="36" y="6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36" y="11"/>
                  </a:lnTo>
                  <a:lnTo>
                    <a:pt x="30" y="11"/>
                  </a:lnTo>
                  <a:lnTo>
                    <a:pt x="24" y="17"/>
                  </a:lnTo>
                  <a:lnTo>
                    <a:pt x="18" y="17"/>
                  </a:lnTo>
                  <a:lnTo>
                    <a:pt x="6" y="2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360"/>
            <p:cNvSpPr>
              <a:spLocks/>
            </p:cNvSpPr>
            <p:nvPr/>
          </p:nvSpPr>
          <p:spPr bwMode="auto">
            <a:xfrm>
              <a:off x="5287" y="1045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0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6 h 24"/>
                <a:gd name="T18" fmla="*/ 36 w 36"/>
                <a:gd name="T19" fmla="*/ 6 h 24"/>
                <a:gd name="T20" fmla="*/ 30 w 36"/>
                <a:gd name="T21" fmla="*/ 12 h 24"/>
                <a:gd name="T22" fmla="*/ 24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18 h 24"/>
                <a:gd name="T30" fmla="*/ 0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0" y="18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361"/>
            <p:cNvSpPr>
              <a:spLocks/>
            </p:cNvSpPr>
            <p:nvPr/>
          </p:nvSpPr>
          <p:spPr bwMode="auto">
            <a:xfrm>
              <a:off x="5239" y="1033"/>
              <a:ext cx="48" cy="30"/>
            </a:xfrm>
            <a:custGeom>
              <a:avLst/>
              <a:gdLst>
                <a:gd name="T0" fmla="*/ 0 w 48"/>
                <a:gd name="T1" fmla="*/ 0 h 30"/>
                <a:gd name="T2" fmla="*/ 0 w 48"/>
                <a:gd name="T3" fmla="*/ 0 h 30"/>
                <a:gd name="T4" fmla="*/ 6 w 48"/>
                <a:gd name="T5" fmla="*/ 0 h 30"/>
                <a:gd name="T6" fmla="*/ 12 w 48"/>
                <a:gd name="T7" fmla="*/ 6 h 30"/>
                <a:gd name="T8" fmla="*/ 24 w 48"/>
                <a:gd name="T9" fmla="*/ 12 h 30"/>
                <a:gd name="T10" fmla="*/ 30 w 48"/>
                <a:gd name="T11" fmla="*/ 12 h 30"/>
                <a:gd name="T12" fmla="*/ 42 w 48"/>
                <a:gd name="T13" fmla="*/ 24 h 30"/>
                <a:gd name="T14" fmla="*/ 48 w 48"/>
                <a:gd name="T15" fmla="*/ 30 h 30"/>
                <a:gd name="T16" fmla="*/ 48 w 48"/>
                <a:gd name="T17" fmla="*/ 30 h 30"/>
                <a:gd name="T18" fmla="*/ 48 w 48"/>
                <a:gd name="T19" fmla="*/ 30 h 30"/>
                <a:gd name="T20" fmla="*/ 36 w 48"/>
                <a:gd name="T21" fmla="*/ 30 h 30"/>
                <a:gd name="T22" fmla="*/ 30 w 48"/>
                <a:gd name="T23" fmla="*/ 24 h 30"/>
                <a:gd name="T24" fmla="*/ 18 w 48"/>
                <a:gd name="T25" fmla="*/ 18 h 30"/>
                <a:gd name="T26" fmla="*/ 12 w 48"/>
                <a:gd name="T27" fmla="*/ 12 h 30"/>
                <a:gd name="T28" fmla="*/ 6 w 48"/>
                <a:gd name="T29" fmla="*/ 6 h 30"/>
                <a:gd name="T30" fmla="*/ 0 w 48"/>
                <a:gd name="T31" fmla="*/ 0 h 30"/>
                <a:gd name="T32" fmla="*/ 0 w 48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30"/>
                <a:gd name="T53" fmla="*/ 48 w 4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42" y="24"/>
                  </a:lnTo>
                  <a:lnTo>
                    <a:pt x="48" y="30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" name="Freeform 362"/>
            <p:cNvSpPr>
              <a:spLocks/>
            </p:cNvSpPr>
            <p:nvPr/>
          </p:nvSpPr>
          <p:spPr bwMode="auto">
            <a:xfrm>
              <a:off x="5245" y="1009"/>
              <a:ext cx="42" cy="30"/>
            </a:xfrm>
            <a:custGeom>
              <a:avLst/>
              <a:gdLst>
                <a:gd name="T0" fmla="*/ 0 w 42"/>
                <a:gd name="T1" fmla="*/ 0 h 30"/>
                <a:gd name="T2" fmla="*/ 6 w 42"/>
                <a:gd name="T3" fmla="*/ 0 h 30"/>
                <a:gd name="T4" fmla="*/ 6 w 42"/>
                <a:gd name="T5" fmla="*/ 0 h 30"/>
                <a:gd name="T6" fmla="*/ 12 w 42"/>
                <a:gd name="T7" fmla="*/ 6 h 30"/>
                <a:gd name="T8" fmla="*/ 18 w 42"/>
                <a:gd name="T9" fmla="*/ 6 h 30"/>
                <a:gd name="T10" fmla="*/ 24 w 42"/>
                <a:gd name="T11" fmla="*/ 12 h 30"/>
                <a:gd name="T12" fmla="*/ 36 w 42"/>
                <a:gd name="T13" fmla="*/ 18 h 30"/>
                <a:gd name="T14" fmla="*/ 42 w 42"/>
                <a:gd name="T15" fmla="*/ 24 h 30"/>
                <a:gd name="T16" fmla="*/ 42 w 42"/>
                <a:gd name="T17" fmla="*/ 30 h 30"/>
                <a:gd name="T18" fmla="*/ 36 w 42"/>
                <a:gd name="T19" fmla="*/ 24 h 30"/>
                <a:gd name="T20" fmla="*/ 30 w 42"/>
                <a:gd name="T21" fmla="*/ 24 h 30"/>
                <a:gd name="T22" fmla="*/ 24 w 42"/>
                <a:gd name="T23" fmla="*/ 18 h 30"/>
                <a:gd name="T24" fmla="*/ 18 w 42"/>
                <a:gd name="T25" fmla="*/ 12 h 30"/>
                <a:gd name="T26" fmla="*/ 12 w 42"/>
                <a:gd name="T27" fmla="*/ 12 h 30"/>
                <a:gd name="T28" fmla="*/ 6 w 42"/>
                <a:gd name="T29" fmla="*/ 6 h 30"/>
                <a:gd name="T30" fmla="*/ 0 w 42"/>
                <a:gd name="T31" fmla="*/ 0 h 30"/>
                <a:gd name="T32" fmla="*/ 0 w 42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30"/>
                <a:gd name="T53" fmla="*/ 42 w 4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30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3" name="Freeform 363"/>
            <p:cNvSpPr>
              <a:spLocks/>
            </p:cNvSpPr>
            <p:nvPr/>
          </p:nvSpPr>
          <p:spPr bwMode="auto">
            <a:xfrm>
              <a:off x="5287" y="1009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0 w 36"/>
                <a:gd name="T3" fmla="*/ 24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12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6 w 36"/>
                <a:gd name="T21" fmla="*/ 6 h 24"/>
                <a:gd name="T22" fmla="*/ 30 w 36"/>
                <a:gd name="T23" fmla="*/ 12 h 24"/>
                <a:gd name="T24" fmla="*/ 18 w 36"/>
                <a:gd name="T25" fmla="*/ 18 h 24"/>
                <a:gd name="T26" fmla="*/ 12 w 36"/>
                <a:gd name="T27" fmla="*/ 18 h 24"/>
                <a:gd name="T28" fmla="*/ 6 w 36"/>
                <a:gd name="T29" fmla="*/ 24 h 24"/>
                <a:gd name="T30" fmla="*/ 0 w 36"/>
                <a:gd name="T31" fmla="*/ 24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" name="Freeform 364"/>
            <p:cNvSpPr>
              <a:spLocks/>
            </p:cNvSpPr>
            <p:nvPr/>
          </p:nvSpPr>
          <p:spPr bwMode="auto">
            <a:xfrm>
              <a:off x="5197" y="884"/>
              <a:ext cx="36" cy="18"/>
            </a:xfrm>
            <a:custGeom>
              <a:avLst/>
              <a:gdLst>
                <a:gd name="T0" fmla="*/ 0 w 36"/>
                <a:gd name="T1" fmla="*/ 0 h 18"/>
                <a:gd name="T2" fmla="*/ 6 w 36"/>
                <a:gd name="T3" fmla="*/ 0 h 18"/>
                <a:gd name="T4" fmla="*/ 6 w 36"/>
                <a:gd name="T5" fmla="*/ 0 h 18"/>
                <a:gd name="T6" fmla="*/ 12 w 36"/>
                <a:gd name="T7" fmla="*/ 0 h 18"/>
                <a:gd name="T8" fmla="*/ 18 w 36"/>
                <a:gd name="T9" fmla="*/ 0 h 18"/>
                <a:gd name="T10" fmla="*/ 24 w 36"/>
                <a:gd name="T11" fmla="*/ 6 h 18"/>
                <a:gd name="T12" fmla="*/ 24 w 36"/>
                <a:gd name="T13" fmla="*/ 12 h 18"/>
                <a:gd name="T14" fmla="*/ 30 w 36"/>
                <a:gd name="T15" fmla="*/ 12 h 18"/>
                <a:gd name="T16" fmla="*/ 36 w 36"/>
                <a:gd name="T17" fmla="*/ 18 h 18"/>
                <a:gd name="T18" fmla="*/ 30 w 36"/>
                <a:gd name="T19" fmla="*/ 18 h 18"/>
                <a:gd name="T20" fmla="*/ 24 w 36"/>
                <a:gd name="T21" fmla="*/ 12 h 18"/>
                <a:gd name="T22" fmla="*/ 18 w 36"/>
                <a:gd name="T23" fmla="*/ 12 h 18"/>
                <a:gd name="T24" fmla="*/ 18 w 36"/>
                <a:gd name="T25" fmla="*/ 6 h 18"/>
                <a:gd name="T26" fmla="*/ 12 w 36"/>
                <a:gd name="T27" fmla="*/ 6 h 18"/>
                <a:gd name="T28" fmla="*/ 6 w 36"/>
                <a:gd name="T29" fmla="*/ 0 h 18"/>
                <a:gd name="T30" fmla="*/ 6 w 36"/>
                <a:gd name="T31" fmla="*/ 0 h 18"/>
                <a:gd name="T32" fmla="*/ 0 w 36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365"/>
            <p:cNvSpPr>
              <a:spLocks/>
            </p:cNvSpPr>
            <p:nvPr/>
          </p:nvSpPr>
          <p:spPr bwMode="auto">
            <a:xfrm>
              <a:off x="5191" y="902"/>
              <a:ext cx="42" cy="24"/>
            </a:xfrm>
            <a:custGeom>
              <a:avLst/>
              <a:gdLst>
                <a:gd name="T0" fmla="*/ 0 w 42"/>
                <a:gd name="T1" fmla="*/ 0 h 24"/>
                <a:gd name="T2" fmla="*/ 6 w 42"/>
                <a:gd name="T3" fmla="*/ 0 h 24"/>
                <a:gd name="T4" fmla="*/ 6 w 42"/>
                <a:gd name="T5" fmla="*/ 0 h 24"/>
                <a:gd name="T6" fmla="*/ 12 w 42"/>
                <a:gd name="T7" fmla="*/ 6 h 24"/>
                <a:gd name="T8" fmla="*/ 18 w 42"/>
                <a:gd name="T9" fmla="*/ 6 h 24"/>
                <a:gd name="T10" fmla="*/ 30 w 42"/>
                <a:gd name="T11" fmla="*/ 12 h 24"/>
                <a:gd name="T12" fmla="*/ 36 w 42"/>
                <a:gd name="T13" fmla="*/ 18 h 24"/>
                <a:gd name="T14" fmla="*/ 36 w 42"/>
                <a:gd name="T15" fmla="*/ 24 h 24"/>
                <a:gd name="T16" fmla="*/ 42 w 42"/>
                <a:gd name="T17" fmla="*/ 24 h 24"/>
                <a:gd name="T18" fmla="*/ 42 w 42"/>
                <a:gd name="T19" fmla="*/ 24 h 24"/>
                <a:gd name="T20" fmla="*/ 36 w 42"/>
                <a:gd name="T21" fmla="*/ 24 h 24"/>
                <a:gd name="T22" fmla="*/ 24 w 42"/>
                <a:gd name="T23" fmla="*/ 18 h 24"/>
                <a:gd name="T24" fmla="*/ 18 w 42"/>
                <a:gd name="T25" fmla="*/ 12 h 24"/>
                <a:gd name="T26" fmla="*/ 12 w 42"/>
                <a:gd name="T27" fmla="*/ 6 h 24"/>
                <a:gd name="T28" fmla="*/ 6 w 42"/>
                <a:gd name="T29" fmla="*/ 6 h 24"/>
                <a:gd name="T30" fmla="*/ 6 w 42"/>
                <a:gd name="T31" fmla="*/ 0 h 24"/>
                <a:gd name="T32" fmla="*/ 0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0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366"/>
            <p:cNvSpPr>
              <a:spLocks/>
            </p:cNvSpPr>
            <p:nvPr/>
          </p:nvSpPr>
          <p:spPr bwMode="auto">
            <a:xfrm>
              <a:off x="5185" y="926"/>
              <a:ext cx="48" cy="24"/>
            </a:xfrm>
            <a:custGeom>
              <a:avLst/>
              <a:gdLst>
                <a:gd name="T0" fmla="*/ 0 w 48"/>
                <a:gd name="T1" fmla="*/ 0 h 24"/>
                <a:gd name="T2" fmla="*/ 6 w 48"/>
                <a:gd name="T3" fmla="*/ 0 h 24"/>
                <a:gd name="T4" fmla="*/ 12 w 48"/>
                <a:gd name="T5" fmla="*/ 0 h 24"/>
                <a:gd name="T6" fmla="*/ 18 w 48"/>
                <a:gd name="T7" fmla="*/ 0 h 24"/>
                <a:gd name="T8" fmla="*/ 24 w 48"/>
                <a:gd name="T9" fmla="*/ 6 h 24"/>
                <a:gd name="T10" fmla="*/ 30 w 48"/>
                <a:gd name="T11" fmla="*/ 12 h 24"/>
                <a:gd name="T12" fmla="*/ 36 w 48"/>
                <a:gd name="T13" fmla="*/ 18 h 24"/>
                <a:gd name="T14" fmla="*/ 42 w 48"/>
                <a:gd name="T15" fmla="*/ 24 h 24"/>
                <a:gd name="T16" fmla="*/ 48 w 48"/>
                <a:gd name="T17" fmla="*/ 24 h 24"/>
                <a:gd name="T18" fmla="*/ 42 w 48"/>
                <a:gd name="T19" fmla="*/ 24 h 24"/>
                <a:gd name="T20" fmla="*/ 36 w 48"/>
                <a:gd name="T21" fmla="*/ 24 h 24"/>
                <a:gd name="T22" fmla="*/ 30 w 48"/>
                <a:gd name="T23" fmla="*/ 18 h 24"/>
                <a:gd name="T24" fmla="*/ 24 w 48"/>
                <a:gd name="T25" fmla="*/ 12 h 24"/>
                <a:gd name="T26" fmla="*/ 12 w 48"/>
                <a:gd name="T27" fmla="*/ 6 h 24"/>
                <a:gd name="T28" fmla="*/ 6 w 48"/>
                <a:gd name="T29" fmla="*/ 6 h 24"/>
                <a:gd name="T30" fmla="*/ 0 w 48"/>
                <a:gd name="T31" fmla="*/ 0 h 24"/>
                <a:gd name="T32" fmla="*/ 0 w 48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24"/>
                <a:gd name="T53" fmla="*/ 48 w 4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24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367"/>
            <p:cNvSpPr>
              <a:spLocks/>
            </p:cNvSpPr>
            <p:nvPr/>
          </p:nvSpPr>
          <p:spPr bwMode="auto">
            <a:xfrm>
              <a:off x="5191" y="938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0 h 30"/>
                <a:gd name="T6" fmla="*/ 12 w 36"/>
                <a:gd name="T7" fmla="*/ 6 h 30"/>
                <a:gd name="T8" fmla="*/ 18 w 36"/>
                <a:gd name="T9" fmla="*/ 12 h 30"/>
                <a:gd name="T10" fmla="*/ 24 w 36"/>
                <a:gd name="T11" fmla="*/ 18 h 30"/>
                <a:gd name="T12" fmla="*/ 30 w 36"/>
                <a:gd name="T13" fmla="*/ 24 h 30"/>
                <a:gd name="T14" fmla="*/ 36 w 36"/>
                <a:gd name="T15" fmla="*/ 30 h 30"/>
                <a:gd name="T16" fmla="*/ 36 w 36"/>
                <a:gd name="T17" fmla="*/ 30 h 30"/>
                <a:gd name="T18" fmla="*/ 30 w 36"/>
                <a:gd name="T19" fmla="*/ 30 h 30"/>
                <a:gd name="T20" fmla="*/ 24 w 36"/>
                <a:gd name="T21" fmla="*/ 24 h 30"/>
                <a:gd name="T22" fmla="*/ 18 w 36"/>
                <a:gd name="T23" fmla="*/ 18 h 30"/>
                <a:gd name="T24" fmla="*/ 12 w 36"/>
                <a:gd name="T25" fmla="*/ 18 h 30"/>
                <a:gd name="T26" fmla="*/ 6 w 36"/>
                <a:gd name="T27" fmla="*/ 12 h 30"/>
                <a:gd name="T28" fmla="*/ 6 w 36"/>
                <a:gd name="T29" fmla="*/ 6 h 30"/>
                <a:gd name="T30" fmla="*/ 0 w 36"/>
                <a:gd name="T31" fmla="*/ 0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368"/>
            <p:cNvSpPr>
              <a:spLocks/>
            </p:cNvSpPr>
            <p:nvPr/>
          </p:nvSpPr>
          <p:spPr bwMode="auto">
            <a:xfrm>
              <a:off x="5191" y="956"/>
              <a:ext cx="30" cy="24"/>
            </a:xfrm>
            <a:custGeom>
              <a:avLst/>
              <a:gdLst>
                <a:gd name="T0" fmla="*/ 0 w 30"/>
                <a:gd name="T1" fmla="*/ 0 h 24"/>
                <a:gd name="T2" fmla="*/ 0 w 30"/>
                <a:gd name="T3" fmla="*/ 0 h 24"/>
                <a:gd name="T4" fmla="*/ 6 w 30"/>
                <a:gd name="T5" fmla="*/ 0 h 24"/>
                <a:gd name="T6" fmla="*/ 12 w 30"/>
                <a:gd name="T7" fmla="*/ 0 h 24"/>
                <a:gd name="T8" fmla="*/ 18 w 30"/>
                <a:gd name="T9" fmla="*/ 6 h 24"/>
                <a:gd name="T10" fmla="*/ 18 w 30"/>
                <a:gd name="T11" fmla="*/ 12 h 24"/>
                <a:gd name="T12" fmla="*/ 24 w 30"/>
                <a:gd name="T13" fmla="*/ 12 h 24"/>
                <a:gd name="T14" fmla="*/ 30 w 30"/>
                <a:gd name="T15" fmla="*/ 18 h 24"/>
                <a:gd name="T16" fmla="*/ 30 w 30"/>
                <a:gd name="T17" fmla="*/ 24 h 24"/>
                <a:gd name="T18" fmla="*/ 30 w 30"/>
                <a:gd name="T19" fmla="*/ 24 h 24"/>
                <a:gd name="T20" fmla="*/ 24 w 30"/>
                <a:gd name="T21" fmla="*/ 18 h 24"/>
                <a:gd name="T22" fmla="*/ 18 w 30"/>
                <a:gd name="T23" fmla="*/ 12 h 24"/>
                <a:gd name="T24" fmla="*/ 12 w 30"/>
                <a:gd name="T25" fmla="*/ 12 h 24"/>
                <a:gd name="T26" fmla="*/ 6 w 30"/>
                <a:gd name="T27" fmla="*/ 6 h 24"/>
                <a:gd name="T28" fmla="*/ 6 w 30"/>
                <a:gd name="T29" fmla="*/ 6 h 24"/>
                <a:gd name="T30" fmla="*/ 0 w 30"/>
                <a:gd name="T31" fmla="*/ 0 h 24"/>
                <a:gd name="T32" fmla="*/ 0 w 30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369"/>
            <p:cNvSpPr>
              <a:spLocks/>
            </p:cNvSpPr>
            <p:nvPr/>
          </p:nvSpPr>
          <p:spPr bwMode="auto">
            <a:xfrm>
              <a:off x="5191" y="968"/>
              <a:ext cx="24" cy="24"/>
            </a:xfrm>
            <a:custGeom>
              <a:avLst/>
              <a:gdLst>
                <a:gd name="T0" fmla="*/ 0 w 24"/>
                <a:gd name="T1" fmla="*/ 0 h 24"/>
                <a:gd name="T2" fmla="*/ 0 w 24"/>
                <a:gd name="T3" fmla="*/ 0 h 24"/>
                <a:gd name="T4" fmla="*/ 6 w 24"/>
                <a:gd name="T5" fmla="*/ 6 h 24"/>
                <a:gd name="T6" fmla="*/ 6 w 24"/>
                <a:gd name="T7" fmla="*/ 6 h 24"/>
                <a:gd name="T8" fmla="*/ 12 w 24"/>
                <a:gd name="T9" fmla="*/ 12 h 24"/>
                <a:gd name="T10" fmla="*/ 18 w 24"/>
                <a:gd name="T11" fmla="*/ 12 h 24"/>
                <a:gd name="T12" fmla="*/ 18 w 24"/>
                <a:gd name="T13" fmla="*/ 18 h 24"/>
                <a:gd name="T14" fmla="*/ 24 w 24"/>
                <a:gd name="T15" fmla="*/ 24 h 24"/>
                <a:gd name="T16" fmla="*/ 24 w 24"/>
                <a:gd name="T17" fmla="*/ 24 h 24"/>
                <a:gd name="T18" fmla="*/ 18 w 24"/>
                <a:gd name="T19" fmla="*/ 24 h 24"/>
                <a:gd name="T20" fmla="*/ 18 w 24"/>
                <a:gd name="T21" fmla="*/ 18 h 24"/>
                <a:gd name="T22" fmla="*/ 12 w 24"/>
                <a:gd name="T23" fmla="*/ 18 h 24"/>
                <a:gd name="T24" fmla="*/ 12 w 24"/>
                <a:gd name="T25" fmla="*/ 12 h 24"/>
                <a:gd name="T26" fmla="*/ 6 w 24"/>
                <a:gd name="T27" fmla="*/ 12 h 24"/>
                <a:gd name="T28" fmla="*/ 6 w 24"/>
                <a:gd name="T29" fmla="*/ 6 h 24"/>
                <a:gd name="T30" fmla="*/ 0 w 24"/>
                <a:gd name="T31" fmla="*/ 6 h 24"/>
                <a:gd name="T32" fmla="*/ 0 w 24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370"/>
            <p:cNvSpPr>
              <a:spLocks/>
            </p:cNvSpPr>
            <p:nvPr/>
          </p:nvSpPr>
          <p:spPr bwMode="auto">
            <a:xfrm>
              <a:off x="5191" y="986"/>
              <a:ext cx="18" cy="12"/>
            </a:xfrm>
            <a:custGeom>
              <a:avLst/>
              <a:gdLst>
                <a:gd name="T0" fmla="*/ 6 w 18"/>
                <a:gd name="T1" fmla="*/ 0 h 12"/>
                <a:gd name="T2" fmla="*/ 6 w 18"/>
                <a:gd name="T3" fmla="*/ 0 h 12"/>
                <a:gd name="T4" fmla="*/ 12 w 18"/>
                <a:gd name="T5" fmla="*/ 6 h 12"/>
                <a:gd name="T6" fmla="*/ 18 w 18"/>
                <a:gd name="T7" fmla="*/ 12 h 12"/>
                <a:gd name="T8" fmla="*/ 18 w 18"/>
                <a:gd name="T9" fmla="*/ 12 h 12"/>
                <a:gd name="T10" fmla="*/ 18 w 18"/>
                <a:gd name="T11" fmla="*/ 12 h 12"/>
                <a:gd name="T12" fmla="*/ 12 w 18"/>
                <a:gd name="T13" fmla="*/ 12 h 12"/>
                <a:gd name="T14" fmla="*/ 12 w 18"/>
                <a:gd name="T15" fmla="*/ 6 h 12"/>
                <a:gd name="T16" fmla="*/ 6 w 18"/>
                <a:gd name="T17" fmla="*/ 6 h 12"/>
                <a:gd name="T18" fmla="*/ 6 w 18"/>
                <a:gd name="T19" fmla="*/ 6 h 12"/>
                <a:gd name="T20" fmla="*/ 6 w 18"/>
                <a:gd name="T21" fmla="*/ 0 h 12"/>
                <a:gd name="T22" fmla="*/ 0 w 18"/>
                <a:gd name="T23" fmla="*/ 0 h 12"/>
                <a:gd name="T24" fmla="*/ 6 w 18"/>
                <a:gd name="T25" fmla="*/ 0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2"/>
                <a:gd name="T41" fmla="*/ 18 w 18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2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371"/>
            <p:cNvSpPr>
              <a:spLocks/>
            </p:cNvSpPr>
            <p:nvPr/>
          </p:nvSpPr>
          <p:spPr bwMode="auto">
            <a:xfrm>
              <a:off x="5209" y="992"/>
              <a:ext cx="30" cy="6"/>
            </a:xfrm>
            <a:custGeom>
              <a:avLst/>
              <a:gdLst>
                <a:gd name="T0" fmla="*/ 0 w 30"/>
                <a:gd name="T1" fmla="*/ 0 h 6"/>
                <a:gd name="T2" fmla="*/ 6 w 30"/>
                <a:gd name="T3" fmla="*/ 0 h 6"/>
                <a:gd name="T4" fmla="*/ 12 w 30"/>
                <a:gd name="T5" fmla="*/ 0 h 6"/>
                <a:gd name="T6" fmla="*/ 12 w 30"/>
                <a:gd name="T7" fmla="*/ 0 h 6"/>
                <a:gd name="T8" fmla="*/ 18 w 30"/>
                <a:gd name="T9" fmla="*/ 0 h 6"/>
                <a:gd name="T10" fmla="*/ 24 w 30"/>
                <a:gd name="T11" fmla="*/ 0 h 6"/>
                <a:gd name="T12" fmla="*/ 30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6 h 6"/>
                <a:gd name="T20" fmla="*/ 30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0 h 6"/>
                <a:gd name="T28" fmla="*/ 12 w 30"/>
                <a:gd name="T29" fmla="*/ 0 h 6"/>
                <a:gd name="T30" fmla="*/ 6 w 30"/>
                <a:gd name="T31" fmla="*/ 0 h 6"/>
                <a:gd name="T32" fmla="*/ 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372"/>
            <p:cNvSpPr>
              <a:spLocks/>
            </p:cNvSpPr>
            <p:nvPr/>
          </p:nvSpPr>
          <p:spPr bwMode="auto">
            <a:xfrm>
              <a:off x="5209" y="998"/>
              <a:ext cx="24" cy="11"/>
            </a:xfrm>
            <a:custGeom>
              <a:avLst/>
              <a:gdLst>
                <a:gd name="T0" fmla="*/ 0 w 24"/>
                <a:gd name="T1" fmla="*/ 0 h 11"/>
                <a:gd name="T2" fmla="*/ 0 w 24"/>
                <a:gd name="T3" fmla="*/ 0 h 11"/>
                <a:gd name="T4" fmla="*/ 6 w 24"/>
                <a:gd name="T5" fmla="*/ 0 h 11"/>
                <a:gd name="T6" fmla="*/ 6 w 24"/>
                <a:gd name="T7" fmla="*/ 0 h 11"/>
                <a:gd name="T8" fmla="*/ 12 w 24"/>
                <a:gd name="T9" fmla="*/ 0 h 11"/>
                <a:gd name="T10" fmla="*/ 18 w 24"/>
                <a:gd name="T11" fmla="*/ 5 h 11"/>
                <a:gd name="T12" fmla="*/ 24 w 24"/>
                <a:gd name="T13" fmla="*/ 5 h 11"/>
                <a:gd name="T14" fmla="*/ 24 w 24"/>
                <a:gd name="T15" fmla="*/ 5 h 11"/>
                <a:gd name="T16" fmla="*/ 24 w 24"/>
                <a:gd name="T17" fmla="*/ 5 h 11"/>
                <a:gd name="T18" fmla="*/ 24 w 24"/>
                <a:gd name="T19" fmla="*/ 11 h 11"/>
                <a:gd name="T20" fmla="*/ 24 w 24"/>
                <a:gd name="T21" fmla="*/ 11 h 11"/>
                <a:gd name="T22" fmla="*/ 18 w 24"/>
                <a:gd name="T23" fmla="*/ 5 h 11"/>
                <a:gd name="T24" fmla="*/ 12 w 24"/>
                <a:gd name="T25" fmla="*/ 5 h 11"/>
                <a:gd name="T26" fmla="*/ 6 w 24"/>
                <a:gd name="T27" fmla="*/ 5 h 11"/>
                <a:gd name="T28" fmla="*/ 6 w 24"/>
                <a:gd name="T29" fmla="*/ 5 h 11"/>
                <a:gd name="T30" fmla="*/ 0 w 24"/>
                <a:gd name="T31" fmla="*/ 0 h 11"/>
                <a:gd name="T32" fmla="*/ 0 w 24"/>
                <a:gd name="T33" fmla="*/ 0 h 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1"/>
                <a:gd name="T53" fmla="*/ 24 w 24"/>
                <a:gd name="T54" fmla="*/ 11 h 1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1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5"/>
                  </a:lnTo>
                  <a:lnTo>
                    <a:pt x="12" y="5"/>
                  </a:lnTo>
                  <a:lnTo>
                    <a:pt x="6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373"/>
            <p:cNvSpPr>
              <a:spLocks/>
            </p:cNvSpPr>
            <p:nvPr/>
          </p:nvSpPr>
          <p:spPr bwMode="auto">
            <a:xfrm>
              <a:off x="5221" y="974"/>
              <a:ext cx="24" cy="6"/>
            </a:xfrm>
            <a:custGeom>
              <a:avLst/>
              <a:gdLst>
                <a:gd name="T0" fmla="*/ 0 w 24"/>
                <a:gd name="T1" fmla="*/ 6 h 6"/>
                <a:gd name="T2" fmla="*/ 0 w 24"/>
                <a:gd name="T3" fmla="*/ 6 h 6"/>
                <a:gd name="T4" fmla="*/ 6 w 24"/>
                <a:gd name="T5" fmla="*/ 6 h 6"/>
                <a:gd name="T6" fmla="*/ 6 w 24"/>
                <a:gd name="T7" fmla="*/ 6 h 6"/>
                <a:gd name="T8" fmla="*/ 12 w 24"/>
                <a:gd name="T9" fmla="*/ 0 h 6"/>
                <a:gd name="T10" fmla="*/ 18 w 24"/>
                <a:gd name="T11" fmla="*/ 6 h 6"/>
                <a:gd name="T12" fmla="*/ 24 w 24"/>
                <a:gd name="T13" fmla="*/ 6 h 6"/>
                <a:gd name="T14" fmla="*/ 24 w 24"/>
                <a:gd name="T15" fmla="*/ 6 h 6"/>
                <a:gd name="T16" fmla="*/ 24 w 24"/>
                <a:gd name="T17" fmla="*/ 6 h 6"/>
                <a:gd name="T18" fmla="*/ 24 w 24"/>
                <a:gd name="T19" fmla="*/ 6 h 6"/>
                <a:gd name="T20" fmla="*/ 24 w 24"/>
                <a:gd name="T21" fmla="*/ 6 h 6"/>
                <a:gd name="T22" fmla="*/ 24 w 24"/>
                <a:gd name="T23" fmla="*/ 6 h 6"/>
                <a:gd name="T24" fmla="*/ 18 w 24"/>
                <a:gd name="T25" fmla="*/ 6 h 6"/>
                <a:gd name="T26" fmla="*/ 12 w 24"/>
                <a:gd name="T27" fmla="*/ 6 h 6"/>
                <a:gd name="T28" fmla="*/ 6 w 24"/>
                <a:gd name="T29" fmla="*/ 6 h 6"/>
                <a:gd name="T30" fmla="*/ 6 w 24"/>
                <a:gd name="T31" fmla="*/ 6 h 6"/>
                <a:gd name="T32" fmla="*/ 0 w 24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374"/>
            <p:cNvSpPr>
              <a:spLocks/>
            </p:cNvSpPr>
            <p:nvPr/>
          </p:nvSpPr>
          <p:spPr bwMode="auto">
            <a:xfrm>
              <a:off x="5227" y="962"/>
              <a:ext cx="30" cy="6"/>
            </a:xfrm>
            <a:custGeom>
              <a:avLst/>
              <a:gdLst>
                <a:gd name="T0" fmla="*/ 0 w 30"/>
                <a:gd name="T1" fmla="*/ 6 h 6"/>
                <a:gd name="T2" fmla="*/ 0 w 30"/>
                <a:gd name="T3" fmla="*/ 6 h 6"/>
                <a:gd name="T4" fmla="*/ 6 w 30"/>
                <a:gd name="T5" fmla="*/ 6 h 6"/>
                <a:gd name="T6" fmla="*/ 12 w 30"/>
                <a:gd name="T7" fmla="*/ 0 h 6"/>
                <a:gd name="T8" fmla="*/ 18 w 30"/>
                <a:gd name="T9" fmla="*/ 0 h 6"/>
                <a:gd name="T10" fmla="*/ 18 w 30"/>
                <a:gd name="T11" fmla="*/ 0 h 6"/>
                <a:gd name="T12" fmla="*/ 24 w 30"/>
                <a:gd name="T13" fmla="*/ 0 h 6"/>
                <a:gd name="T14" fmla="*/ 30 w 30"/>
                <a:gd name="T15" fmla="*/ 0 h 6"/>
                <a:gd name="T16" fmla="*/ 30 w 30"/>
                <a:gd name="T17" fmla="*/ 0 h 6"/>
                <a:gd name="T18" fmla="*/ 30 w 30"/>
                <a:gd name="T19" fmla="*/ 0 h 6"/>
                <a:gd name="T20" fmla="*/ 24 w 30"/>
                <a:gd name="T21" fmla="*/ 6 h 6"/>
                <a:gd name="T22" fmla="*/ 24 w 30"/>
                <a:gd name="T23" fmla="*/ 6 h 6"/>
                <a:gd name="T24" fmla="*/ 18 w 30"/>
                <a:gd name="T25" fmla="*/ 6 h 6"/>
                <a:gd name="T26" fmla="*/ 12 w 30"/>
                <a:gd name="T27" fmla="*/ 6 h 6"/>
                <a:gd name="T28" fmla="*/ 6 w 30"/>
                <a:gd name="T29" fmla="*/ 6 h 6"/>
                <a:gd name="T30" fmla="*/ 0 w 30"/>
                <a:gd name="T31" fmla="*/ 6 h 6"/>
                <a:gd name="T32" fmla="*/ 0 w 30"/>
                <a:gd name="T33" fmla="*/ 6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5" name="Freeform 375"/>
            <p:cNvSpPr>
              <a:spLocks/>
            </p:cNvSpPr>
            <p:nvPr/>
          </p:nvSpPr>
          <p:spPr bwMode="auto">
            <a:xfrm>
              <a:off x="5227" y="944"/>
              <a:ext cx="36" cy="12"/>
            </a:xfrm>
            <a:custGeom>
              <a:avLst/>
              <a:gdLst>
                <a:gd name="T0" fmla="*/ 0 w 36"/>
                <a:gd name="T1" fmla="*/ 12 h 12"/>
                <a:gd name="T2" fmla="*/ 6 w 36"/>
                <a:gd name="T3" fmla="*/ 12 h 12"/>
                <a:gd name="T4" fmla="*/ 12 w 36"/>
                <a:gd name="T5" fmla="*/ 6 h 12"/>
                <a:gd name="T6" fmla="*/ 18 w 36"/>
                <a:gd name="T7" fmla="*/ 6 h 12"/>
                <a:gd name="T8" fmla="*/ 24 w 36"/>
                <a:gd name="T9" fmla="*/ 6 h 12"/>
                <a:gd name="T10" fmla="*/ 30 w 36"/>
                <a:gd name="T11" fmla="*/ 0 h 12"/>
                <a:gd name="T12" fmla="*/ 30 w 36"/>
                <a:gd name="T13" fmla="*/ 0 h 12"/>
                <a:gd name="T14" fmla="*/ 36 w 36"/>
                <a:gd name="T15" fmla="*/ 0 h 12"/>
                <a:gd name="T16" fmla="*/ 36 w 36"/>
                <a:gd name="T17" fmla="*/ 0 h 12"/>
                <a:gd name="T18" fmla="*/ 36 w 36"/>
                <a:gd name="T19" fmla="*/ 6 h 12"/>
                <a:gd name="T20" fmla="*/ 30 w 36"/>
                <a:gd name="T21" fmla="*/ 6 h 12"/>
                <a:gd name="T22" fmla="*/ 30 w 36"/>
                <a:gd name="T23" fmla="*/ 6 h 12"/>
                <a:gd name="T24" fmla="*/ 24 w 36"/>
                <a:gd name="T25" fmla="*/ 6 h 12"/>
                <a:gd name="T26" fmla="*/ 18 w 36"/>
                <a:gd name="T27" fmla="*/ 12 h 12"/>
                <a:gd name="T28" fmla="*/ 12 w 36"/>
                <a:gd name="T29" fmla="*/ 12 h 12"/>
                <a:gd name="T30" fmla="*/ 6 w 36"/>
                <a:gd name="T31" fmla="*/ 12 h 12"/>
                <a:gd name="T32" fmla="*/ 0 w 36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2"/>
                <a:gd name="T53" fmla="*/ 36 w 36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2">
                  <a:moveTo>
                    <a:pt x="0" y="12"/>
                  </a:move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6" name="Freeform 376"/>
            <p:cNvSpPr>
              <a:spLocks/>
            </p:cNvSpPr>
            <p:nvPr/>
          </p:nvSpPr>
          <p:spPr bwMode="auto">
            <a:xfrm>
              <a:off x="5233" y="908"/>
              <a:ext cx="36" cy="18"/>
            </a:xfrm>
            <a:custGeom>
              <a:avLst/>
              <a:gdLst>
                <a:gd name="T0" fmla="*/ 0 w 36"/>
                <a:gd name="T1" fmla="*/ 18 h 18"/>
                <a:gd name="T2" fmla="*/ 0 w 36"/>
                <a:gd name="T3" fmla="*/ 18 h 18"/>
                <a:gd name="T4" fmla="*/ 6 w 36"/>
                <a:gd name="T5" fmla="*/ 12 h 18"/>
                <a:gd name="T6" fmla="*/ 12 w 36"/>
                <a:gd name="T7" fmla="*/ 12 h 18"/>
                <a:gd name="T8" fmla="*/ 18 w 36"/>
                <a:gd name="T9" fmla="*/ 6 h 18"/>
                <a:gd name="T10" fmla="*/ 24 w 36"/>
                <a:gd name="T11" fmla="*/ 6 h 18"/>
                <a:gd name="T12" fmla="*/ 30 w 36"/>
                <a:gd name="T13" fmla="*/ 6 h 18"/>
                <a:gd name="T14" fmla="*/ 30 w 36"/>
                <a:gd name="T15" fmla="*/ 0 h 18"/>
                <a:gd name="T16" fmla="*/ 36 w 36"/>
                <a:gd name="T17" fmla="*/ 6 h 18"/>
                <a:gd name="T18" fmla="*/ 36 w 36"/>
                <a:gd name="T19" fmla="*/ 6 h 18"/>
                <a:gd name="T20" fmla="*/ 30 w 36"/>
                <a:gd name="T21" fmla="*/ 6 h 18"/>
                <a:gd name="T22" fmla="*/ 24 w 36"/>
                <a:gd name="T23" fmla="*/ 12 h 18"/>
                <a:gd name="T24" fmla="*/ 18 w 36"/>
                <a:gd name="T25" fmla="*/ 12 h 18"/>
                <a:gd name="T26" fmla="*/ 12 w 36"/>
                <a:gd name="T27" fmla="*/ 12 h 18"/>
                <a:gd name="T28" fmla="*/ 6 w 36"/>
                <a:gd name="T29" fmla="*/ 18 h 18"/>
                <a:gd name="T30" fmla="*/ 0 w 36"/>
                <a:gd name="T31" fmla="*/ 18 h 18"/>
                <a:gd name="T32" fmla="*/ 0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18"/>
                  </a:moveTo>
                  <a:lnTo>
                    <a:pt x="0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377"/>
            <p:cNvSpPr>
              <a:spLocks/>
            </p:cNvSpPr>
            <p:nvPr/>
          </p:nvSpPr>
          <p:spPr bwMode="auto">
            <a:xfrm>
              <a:off x="5227" y="878"/>
              <a:ext cx="36" cy="24"/>
            </a:xfrm>
            <a:custGeom>
              <a:avLst/>
              <a:gdLst>
                <a:gd name="T0" fmla="*/ 0 w 36"/>
                <a:gd name="T1" fmla="*/ 24 h 24"/>
                <a:gd name="T2" fmla="*/ 6 w 36"/>
                <a:gd name="T3" fmla="*/ 18 h 24"/>
                <a:gd name="T4" fmla="*/ 6 w 36"/>
                <a:gd name="T5" fmla="*/ 18 h 24"/>
                <a:gd name="T6" fmla="*/ 12 w 36"/>
                <a:gd name="T7" fmla="*/ 12 h 24"/>
                <a:gd name="T8" fmla="*/ 18 w 36"/>
                <a:gd name="T9" fmla="*/ 6 h 24"/>
                <a:gd name="T10" fmla="*/ 24 w 36"/>
                <a:gd name="T11" fmla="*/ 6 h 24"/>
                <a:gd name="T12" fmla="*/ 30 w 36"/>
                <a:gd name="T13" fmla="*/ 0 h 24"/>
                <a:gd name="T14" fmla="*/ 36 w 36"/>
                <a:gd name="T15" fmla="*/ 0 h 24"/>
                <a:gd name="T16" fmla="*/ 36 w 36"/>
                <a:gd name="T17" fmla="*/ 0 h 24"/>
                <a:gd name="T18" fmla="*/ 36 w 36"/>
                <a:gd name="T19" fmla="*/ 6 h 24"/>
                <a:gd name="T20" fmla="*/ 30 w 36"/>
                <a:gd name="T21" fmla="*/ 6 h 24"/>
                <a:gd name="T22" fmla="*/ 24 w 36"/>
                <a:gd name="T23" fmla="*/ 12 h 24"/>
                <a:gd name="T24" fmla="*/ 18 w 36"/>
                <a:gd name="T25" fmla="*/ 12 h 24"/>
                <a:gd name="T26" fmla="*/ 12 w 36"/>
                <a:gd name="T27" fmla="*/ 18 h 24"/>
                <a:gd name="T28" fmla="*/ 6 w 36"/>
                <a:gd name="T29" fmla="*/ 18 h 24"/>
                <a:gd name="T30" fmla="*/ 6 w 36"/>
                <a:gd name="T31" fmla="*/ 18 h 24"/>
                <a:gd name="T32" fmla="*/ 0 w 36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24"/>
                <a:gd name="T53" fmla="*/ 36 w 36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24">
                  <a:moveTo>
                    <a:pt x="0" y="24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378"/>
            <p:cNvSpPr>
              <a:spLocks/>
            </p:cNvSpPr>
            <p:nvPr/>
          </p:nvSpPr>
          <p:spPr bwMode="auto">
            <a:xfrm>
              <a:off x="5233" y="926"/>
              <a:ext cx="30" cy="18"/>
            </a:xfrm>
            <a:custGeom>
              <a:avLst/>
              <a:gdLst>
                <a:gd name="T0" fmla="*/ 0 w 30"/>
                <a:gd name="T1" fmla="*/ 18 h 18"/>
                <a:gd name="T2" fmla="*/ 0 w 30"/>
                <a:gd name="T3" fmla="*/ 12 h 18"/>
                <a:gd name="T4" fmla="*/ 6 w 30"/>
                <a:gd name="T5" fmla="*/ 12 h 18"/>
                <a:gd name="T6" fmla="*/ 12 w 30"/>
                <a:gd name="T7" fmla="*/ 6 h 18"/>
                <a:gd name="T8" fmla="*/ 18 w 30"/>
                <a:gd name="T9" fmla="*/ 6 h 18"/>
                <a:gd name="T10" fmla="*/ 24 w 30"/>
                <a:gd name="T11" fmla="*/ 0 h 18"/>
                <a:gd name="T12" fmla="*/ 24 w 30"/>
                <a:gd name="T13" fmla="*/ 0 h 18"/>
                <a:gd name="T14" fmla="*/ 30 w 30"/>
                <a:gd name="T15" fmla="*/ 0 h 18"/>
                <a:gd name="T16" fmla="*/ 30 w 30"/>
                <a:gd name="T17" fmla="*/ 0 h 18"/>
                <a:gd name="T18" fmla="*/ 30 w 30"/>
                <a:gd name="T19" fmla="*/ 0 h 18"/>
                <a:gd name="T20" fmla="*/ 24 w 30"/>
                <a:gd name="T21" fmla="*/ 6 h 18"/>
                <a:gd name="T22" fmla="*/ 24 w 30"/>
                <a:gd name="T23" fmla="*/ 6 h 18"/>
                <a:gd name="T24" fmla="*/ 18 w 30"/>
                <a:gd name="T25" fmla="*/ 12 h 18"/>
                <a:gd name="T26" fmla="*/ 12 w 30"/>
                <a:gd name="T27" fmla="*/ 12 h 18"/>
                <a:gd name="T28" fmla="*/ 6 w 30"/>
                <a:gd name="T29" fmla="*/ 12 h 18"/>
                <a:gd name="T30" fmla="*/ 0 w 30"/>
                <a:gd name="T31" fmla="*/ 12 h 18"/>
                <a:gd name="T32" fmla="*/ 0 w 30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18"/>
                <a:gd name="T53" fmla="*/ 30 w 30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18">
                  <a:moveTo>
                    <a:pt x="0" y="18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379"/>
            <p:cNvSpPr>
              <a:spLocks/>
            </p:cNvSpPr>
            <p:nvPr/>
          </p:nvSpPr>
          <p:spPr bwMode="auto">
            <a:xfrm>
              <a:off x="5191" y="914"/>
              <a:ext cx="42" cy="24"/>
            </a:xfrm>
            <a:custGeom>
              <a:avLst/>
              <a:gdLst>
                <a:gd name="T0" fmla="*/ 0 w 42"/>
                <a:gd name="T1" fmla="*/ 0 h 24"/>
                <a:gd name="T2" fmla="*/ 0 w 42"/>
                <a:gd name="T3" fmla="*/ 0 h 24"/>
                <a:gd name="T4" fmla="*/ 6 w 42"/>
                <a:gd name="T5" fmla="*/ 0 h 24"/>
                <a:gd name="T6" fmla="*/ 12 w 42"/>
                <a:gd name="T7" fmla="*/ 0 h 24"/>
                <a:gd name="T8" fmla="*/ 18 w 42"/>
                <a:gd name="T9" fmla="*/ 6 h 24"/>
                <a:gd name="T10" fmla="*/ 30 w 42"/>
                <a:gd name="T11" fmla="*/ 12 h 24"/>
                <a:gd name="T12" fmla="*/ 36 w 42"/>
                <a:gd name="T13" fmla="*/ 18 h 24"/>
                <a:gd name="T14" fmla="*/ 42 w 42"/>
                <a:gd name="T15" fmla="*/ 24 h 24"/>
                <a:gd name="T16" fmla="*/ 42 w 42"/>
                <a:gd name="T17" fmla="*/ 24 h 24"/>
                <a:gd name="T18" fmla="*/ 42 w 42"/>
                <a:gd name="T19" fmla="*/ 24 h 24"/>
                <a:gd name="T20" fmla="*/ 36 w 42"/>
                <a:gd name="T21" fmla="*/ 24 h 24"/>
                <a:gd name="T22" fmla="*/ 24 w 42"/>
                <a:gd name="T23" fmla="*/ 18 h 24"/>
                <a:gd name="T24" fmla="*/ 18 w 42"/>
                <a:gd name="T25" fmla="*/ 12 h 24"/>
                <a:gd name="T26" fmla="*/ 12 w 42"/>
                <a:gd name="T27" fmla="*/ 6 h 24"/>
                <a:gd name="T28" fmla="*/ 6 w 42"/>
                <a:gd name="T29" fmla="*/ 6 h 24"/>
                <a:gd name="T30" fmla="*/ 0 w 42"/>
                <a:gd name="T31" fmla="*/ 0 h 24"/>
                <a:gd name="T32" fmla="*/ 0 w 42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"/>
                <a:gd name="T52" fmla="*/ 0 h 24"/>
                <a:gd name="T53" fmla="*/ 42 w 42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" h="24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24" y="18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380"/>
            <p:cNvSpPr>
              <a:spLocks/>
            </p:cNvSpPr>
            <p:nvPr/>
          </p:nvSpPr>
          <p:spPr bwMode="auto">
            <a:xfrm>
              <a:off x="5197" y="890"/>
              <a:ext cx="36" cy="30"/>
            </a:xfrm>
            <a:custGeom>
              <a:avLst/>
              <a:gdLst>
                <a:gd name="T0" fmla="*/ 0 w 36"/>
                <a:gd name="T1" fmla="*/ 0 h 30"/>
                <a:gd name="T2" fmla="*/ 0 w 36"/>
                <a:gd name="T3" fmla="*/ 0 h 30"/>
                <a:gd name="T4" fmla="*/ 6 w 36"/>
                <a:gd name="T5" fmla="*/ 6 h 30"/>
                <a:gd name="T6" fmla="*/ 12 w 36"/>
                <a:gd name="T7" fmla="*/ 6 h 30"/>
                <a:gd name="T8" fmla="*/ 18 w 36"/>
                <a:gd name="T9" fmla="*/ 6 h 30"/>
                <a:gd name="T10" fmla="*/ 24 w 36"/>
                <a:gd name="T11" fmla="*/ 12 h 30"/>
                <a:gd name="T12" fmla="*/ 30 w 36"/>
                <a:gd name="T13" fmla="*/ 18 h 30"/>
                <a:gd name="T14" fmla="*/ 30 w 36"/>
                <a:gd name="T15" fmla="*/ 24 h 30"/>
                <a:gd name="T16" fmla="*/ 36 w 36"/>
                <a:gd name="T17" fmla="*/ 30 h 30"/>
                <a:gd name="T18" fmla="*/ 30 w 36"/>
                <a:gd name="T19" fmla="*/ 24 h 30"/>
                <a:gd name="T20" fmla="*/ 24 w 36"/>
                <a:gd name="T21" fmla="*/ 18 h 30"/>
                <a:gd name="T22" fmla="*/ 18 w 36"/>
                <a:gd name="T23" fmla="*/ 18 h 30"/>
                <a:gd name="T24" fmla="*/ 12 w 36"/>
                <a:gd name="T25" fmla="*/ 12 h 30"/>
                <a:gd name="T26" fmla="*/ 12 w 36"/>
                <a:gd name="T27" fmla="*/ 12 h 30"/>
                <a:gd name="T28" fmla="*/ 6 w 36"/>
                <a:gd name="T29" fmla="*/ 6 h 30"/>
                <a:gd name="T30" fmla="*/ 0 w 36"/>
                <a:gd name="T31" fmla="*/ 6 h 30"/>
                <a:gd name="T32" fmla="*/ 0 w 36"/>
                <a:gd name="T33" fmla="*/ 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30"/>
                <a:gd name="T53" fmla="*/ 36 w 36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30">
                  <a:moveTo>
                    <a:pt x="0" y="0"/>
                  </a:move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36" y="30"/>
                  </a:lnTo>
                  <a:lnTo>
                    <a:pt x="30" y="24"/>
                  </a:lnTo>
                  <a:lnTo>
                    <a:pt x="24" y="18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381"/>
            <p:cNvSpPr>
              <a:spLocks/>
            </p:cNvSpPr>
            <p:nvPr/>
          </p:nvSpPr>
          <p:spPr bwMode="auto">
            <a:xfrm>
              <a:off x="5227" y="896"/>
              <a:ext cx="36" cy="18"/>
            </a:xfrm>
            <a:custGeom>
              <a:avLst/>
              <a:gdLst>
                <a:gd name="T0" fmla="*/ 0 w 36"/>
                <a:gd name="T1" fmla="*/ 18 h 18"/>
                <a:gd name="T2" fmla="*/ 6 w 36"/>
                <a:gd name="T3" fmla="*/ 18 h 18"/>
                <a:gd name="T4" fmla="*/ 12 w 36"/>
                <a:gd name="T5" fmla="*/ 12 h 18"/>
                <a:gd name="T6" fmla="*/ 18 w 36"/>
                <a:gd name="T7" fmla="*/ 6 h 18"/>
                <a:gd name="T8" fmla="*/ 24 w 36"/>
                <a:gd name="T9" fmla="*/ 6 h 18"/>
                <a:gd name="T10" fmla="*/ 24 w 36"/>
                <a:gd name="T11" fmla="*/ 0 h 18"/>
                <a:gd name="T12" fmla="*/ 30 w 36"/>
                <a:gd name="T13" fmla="*/ 0 h 18"/>
                <a:gd name="T14" fmla="*/ 36 w 36"/>
                <a:gd name="T15" fmla="*/ 0 h 18"/>
                <a:gd name="T16" fmla="*/ 36 w 36"/>
                <a:gd name="T17" fmla="*/ 0 h 18"/>
                <a:gd name="T18" fmla="*/ 36 w 36"/>
                <a:gd name="T19" fmla="*/ 0 h 18"/>
                <a:gd name="T20" fmla="*/ 36 w 36"/>
                <a:gd name="T21" fmla="*/ 6 h 18"/>
                <a:gd name="T22" fmla="*/ 30 w 36"/>
                <a:gd name="T23" fmla="*/ 6 h 18"/>
                <a:gd name="T24" fmla="*/ 24 w 36"/>
                <a:gd name="T25" fmla="*/ 12 h 18"/>
                <a:gd name="T26" fmla="*/ 18 w 36"/>
                <a:gd name="T27" fmla="*/ 12 h 18"/>
                <a:gd name="T28" fmla="*/ 12 w 36"/>
                <a:gd name="T29" fmla="*/ 12 h 18"/>
                <a:gd name="T30" fmla="*/ 6 w 36"/>
                <a:gd name="T31" fmla="*/ 18 h 18"/>
                <a:gd name="T32" fmla="*/ 0 w 36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18"/>
                <a:gd name="T53" fmla="*/ 36 w 36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18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382"/>
            <p:cNvSpPr>
              <a:spLocks/>
            </p:cNvSpPr>
            <p:nvPr/>
          </p:nvSpPr>
          <p:spPr bwMode="auto">
            <a:xfrm>
              <a:off x="4588" y="2079"/>
              <a:ext cx="24" cy="36"/>
            </a:xfrm>
            <a:custGeom>
              <a:avLst/>
              <a:gdLst>
                <a:gd name="T0" fmla="*/ 0 w 24"/>
                <a:gd name="T1" fmla="*/ 36 h 36"/>
                <a:gd name="T2" fmla="*/ 0 w 24"/>
                <a:gd name="T3" fmla="*/ 36 h 36"/>
                <a:gd name="T4" fmla="*/ 0 w 24"/>
                <a:gd name="T5" fmla="*/ 30 h 36"/>
                <a:gd name="T6" fmla="*/ 6 w 24"/>
                <a:gd name="T7" fmla="*/ 24 h 36"/>
                <a:gd name="T8" fmla="*/ 6 w 24"/>
                <a:gd name="T9" fmla="*/ 18 h 36"/>
                <a:gd name="T10" fmla="*/ 12 w 24"/>
                <a:gd name="T11" fmla="*/ 12 h 36"/>
                <a:gd name="T12" fmla="*/ 18 w 24"/>
                <a:gd name="T13" fmla="*/ 6 h 36"/>
                <a:gd name="T14" fmla="*/ 24 w 24"/>
                <a:gd name="T15" fmla="*/ 6 h 36"/>
                <a:gd name="T16" fmla="*/ 24 w 24"/>
                <a:gd name="T17" fmla="*/ 0 h 36"/>
                <a:gd name="T18" fmla="*/ 24 w 24"/>
                <a:gd name="T19" fmla="*/ 6 h 36"/>
                <a:gd name="T20" fmla="*/ 18 w 24"/>
                <a:gd name="T21" fmla="*/ 12 h 36"/>
                <a:gd name="T22" fmla="*/ 18 w 24"/>
                <a:gd name="T23" fmla="*/ 18 h 36"/>
                <a:gd name="T24" fmla="*/ 12 w 24"/>
                <a:gd name="T25" fmla="*/ 24 h 36"/>
                <a:gd name="T26" fmla="*/ 6 w 24"/>
                <a:gd name="T27" fmla="*/ 30 h 36"/>
                <a:gd name="T28" fmla="*/ 6 w 24"/>
                <a:gd name="T29" fmla="*/ 36 h 36"/>
                <a:gd name="T30" fmla="*/ 0 w 24"/>
                <a:gd name="T31" fmla="*/ 36 h 36"/>
                <a:gd name="T32" fmla="*/ 0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383"/>
            <p:cNvSpPr>
              <a:spLocks/>
            </p:cNvSpPr>
            <p:nvPr/>
          </p:nvSpPr>
          <p:spPr bwMode="auto">
            <a:xfrm>
              <a:off x="4606" y="2085"/>
              <a:ext cx="12" cy="30"/>
            </a:xfrm>
            <a:custGeom>
              <a:avLst/>
              <a:gdLst>
                <a:gd name="T0" fmla="*/ 0 w 12"/>
                <a:gd name="T1" fmla="*/ 30 h 30"/>
                <a:gd name="T2" fmla="*/ 0 w 12"/>
                <a:gd name="T3" fmla="*/ 24 h 30"/>
                <a:gd name="T4" fmla="*/ 0 w 12"/>
                <a:gd name="T5" fmla="*/ 12 h 30"/>
                <a:gd name="T6" fmla="*/ 6 w 12"/>
                <a:gd name="T7" fmla="*/ 6 h 30"/>
                <a:gd name="T8" fmla="*/ 12 w 12"/>
                <a:gd name="T9" fmla="*/ 0 h 30"/>
                <a:gd name="T10" fmla="*/ 6 w 12"/>
                <a:gd name="T11" fmla="*/ 6 h 30"/>
                <a:gd name="T12" fmla="*/ 6 w 12"/>
                <a:gd name="T13" fmla="*/ 18 h 30"/>
                <a:gd name="T14" fmla="*/ 6 w 12"/>
                <a:gd name="T15" fmla="*/ 24 h 30"/>
                <a:gd name="T16" fmla="*/ 0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Freeform 384"/>
            <p:cNvSpPr>
              <a:spLocks/>
            </p:cNvSpPr>
            <p:nvPr/>
          </p:nvSpPr>
          <p:spPr bwMode="auto">
            <a:xfrm>
              <a:off x="4457" y="2067"/>
              <a:ext cx="24" cy="18"/>
            </a:xfrm>
            <a:custGeom>
              <a:avLst/>
              <a:gdLst>
                <a:gd name="T0" fmla="*/ 24 w 24"/>
                <a:gd name="T1" fmla="*/ 0 h 18"/>
                <a:gd name="T2" fmla="*/ 24 w 24"/>
                <a:gd name="T3" fmla="*/ 0 h 18"/>
                <a:gd name="T4" fmla="*/ 18 w 24"/>
                <a:gd name="T5" fmla="*/ 6 h 18"/>
                <a:gd name="T6" fmla="*/ 18 w 24"/>
                <a:gd name="T7" fmla="*/ 6 h 18"/>
                <a:gd name="T8" fmla="*/ 12 w 24"/>
                <a:gd name="T9" fmla="*/ 12 h 18"/>
                <a:gd name="T10" fmla="*/ 12 w 24"/>
                <a:gd name="T11" fmla="*/ 18 h 18"/>
                <a:gd name="T12" fmla="*/ 6 w 24"/>
                <a:gd name="T13" fmla="*/ 18 h 18"/>
                <a:gd name="T14" fmla="*/ 6 w 24"/>
                <a:gd name="T15" fmla="*/ 18 h 18"/>
                <a:gd name="T16" fmla="*/ 0 w 24"/>
                <a:gd name="T17" fmla="*/ 18 h 18"/>
                <a:gd name="T18" fmla="*/ 0 w 24"/>
                <a:gd name="T19" fmla="*/ 18 h 18"/>
                <a:gd name="T20" fmla="*/ 0 w 24"/>
                <a:gd name="T21" fmla="*/ 12 h 18"/>
                <a:gd name="T22" fmla="*/ 6 w 24"/>
                <a:gd name="T23" fmla="*/ 12 h 18"/>
                <a:gd name="T24" fmla="*/ 6 w 24"/>
                <a:gd name="T25" fmla="*/ 6 h 18"/>
                <a:gd name="T26" fmla="*/ 12 w 24"/>
                <a:gd name="T27" fmla="*/ 6 h 18"/>
                <a:gd name="T28" fmla="*/ 18 w 24"/>
                <a:gd name="T29" fmla="*/ 6 h 18"/>
                <a:gd name="T30" fmla="*/ 18 w 24"/>
                <a:gd name="T31" fmla="*/ 0 h 18"/>
                <a:gd name="T32" fmla="*/ 24 w 24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8"/>
                <a:gd name="T53" fmla="*/ 24 w 24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8">
                  <a:moveTo>
                    <a:pt x="24" y="0"/>
                  </a:moveTo>
                  <a:lnTo>
                    <a:pt x="24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5" name="Freeform 385"/>
            <p:cNvSpPr>
              <a:spLocks/>
            </p:cNvSpPr>
            <p:nvPr/>
          </p:nvSpPr>
          <p:spPr bwMode="auto">
            <a:xfrm>
              <a:off x="4451" y="2067"/>
              <a:ext cx="24" cy="6"/>
            </a:xfrm>
            <a:custGeom>
              <a:avLst/>
              <a:gdLst>
                <a:gd name="T0" fmla="*/ 24 w 24"/>
                <a:gd name="T1" fmla="*/ 0 h 6"/>
                <a:gd name="T2" fmla="*/ 24 w 24"/>
                <a:gd name="T3" fmla="*/ 0 h 6"/>
                <a:gd name="T4" fmla="*/ 18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0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6 w 24"/>
                <a:gd name="T25" fmla="*/ 6 h 6"/>
                <a:gd name="T26" fmla="*/ 12 w 24"/>
                <a:gd name="T27" fmla="*/ 0 h 6"/>
                <a:gd name="T28" fmla="*/ 18 w 24"/>
                <a:gd name="T29" fmla="*/ 0 h 6"/>
                <a:gd name="T30" fmla="*/ 24 w 24"/>
                <a:gd name="T31" fmla="*/ 0 h 6"/>
                <a:gd name="T32" fmla="*/ 24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6" name="Freeform 386"/>
            <p:cNvSpPr>
              <a:spLocks/>
            </p:cNvSpPr>
            <p:nvPr/>
          </p:nvSpPr>
          <p:spPr bwMode="auto">
            <a:xfrm>
              <a:off x="4457" y="2043"/>
              <a:ext cx="24" cy="24"/>
            </a:xfrm>
            <a:custGeom>
              <a:avLst/>
              <a:gdLst>
                <a:gd name="T0" fmla="*/ 24 w 24"/>
                <a:gd name="T1" fmla="*/ 24 h 24"/>
                <a:gd name="T2" fmla="*/ 18 w 24"/>
                <a:gd name="T3" fmla="*/ 24 h 24"/>
                <a:gd name="T4" fmla="*/ 18 w 24"/>
                <a:gd name="T5" fmla="*/ 18 h 24"/>
                <a:gd name="T6" fmla="*/ 12 w 24"/>
                <a:gd name="T7" fmla="*/ 18 h 24"/>
                <a:gd name="T8" fmla="*/ 6 w 24"/>
                <a:gd name="T9" fmla="*/ 12 h 24"/>
                <a:gd name="T10" fmla="*/ 0 w 24"/>
                <a:gd name="T11" fmla="*/ 6 h 24"/>
                <a:gd name="T12" fmla="*/ 0 w 24"/>
                <a:gd name="T13" fmla="*/ 6 h 24"/>
                <a:gd name="T14" fmla="*/ 0 w 24"/>
                <a:gd name="T15" fmla="*/ 6 h 24"/>
                <a:gd name="T16" fmla="*/ 0 w 24"/>
                <a:gd name="T17" fmla="*/ 0 h 24"/>
                <a:gd name="T18" fmla="*/ 0 w 24"/>
                <a:gd name="T19" fmla="*/ 0 h 24"/>
                <a:gd name="T20" fmla="*/ 6 w 24"/>
                <a:gd name="T21" fmla="*/ 6 h 24"/>
                <a:gd name="T22" fmla="*/ 6 w 24"/>
                <a:gd name="T23" fmla="*/ 6 h 24"/>
                <a:gd name="T24" fmla="*/ 12 w 24"/>
                <a:gd name="T25" fmla="*/ 12 h 24"/>
                <a:gd name="T26" fmla="*/ 18 w 24"/>
                <a:gd name="T27" fmla="*/ 12 h 24"/>
                <a:gd name="T28" fmla="*/ 18 w 24"/>
                <a:gd name="T29" fmla="*/ 18 h 24"/>
                <a:gd name="T30" fmla="*/ 24 w 24"/>
                <a:gd name="T31" fmla="*/ 24 h 24"/>
                <a:gd name="T32" fmla="*/ 24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Freeform 387"/>
            <p:cNvSpPr>
              <a:spLocks/>
            </p:cNvSpPr>
            <p:nvPr/>
          </p:nvSpPr>
          <p:spPr bwMode="auto">
            <a:xfrm>
              <a:off x="4612" y="2049"/>
              <a:ext cx="6" cy="36"/>
            </a:xfrm>
            <a:custGeom>
              <a:avLst/>
              <a:gdLst>
                <a:gd name="T0" fmla="*/ 0 w 6"/>
                <a:gd name="T1" fmla="*/ 36 h 36"/>
                <a:gd name="T2" fmla="*/ 0 w 6"/>
                <a:gd name="T3" fmla="*/ 24 h 36"/>
                <a:gd name="T4" fmla="*/ 0 w 6"/>
                <a:gd name="T5" fmla="*/ 12 h 36"/>
                <a:gd name="T6" fmla="*/ 0 w 6"/>
                <a:gd name="T7" fmla="*/ 6 h 36"/>
                <a:gd name="T8" fmla="*/ 6 w 6"/>
                <a:gd name="T9" fmla="*/ 0 h 36"/>
                <a:gd name="T10" fmla="*/ 6 w 6"/>
                <a:gd name="T11" fmla="*/ 6 h 36"/>
                <a:gd name="T12" fmla="*/ 6 w 6"/>
                <a:gd name="T13" fmla="*/ 12 h 36"/>
                <a:gd name="T14" fmla="*/ 0 w 6"/>
                <a:gd name="T15" fmla="*/ 24 h 36"/>
                <a:gd name="T16" fmla="*/ 0 w 6"/>
                <a:gd name="T17" fmla="*/ 36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6"/>
                <a:gd name="T29" fmla="*/ 6 w 6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6">
                  <a:moveTo>
                    <a:pt x="0" y="36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Freeform 388"/>
            <p:cNvSpPr>
              <a:spLocks/>
            </p:cNvSpPr>
            <p:nvPr/>
          </p:nvSpPr>
          <p:spPr bwMode="auto">
            <a:xfrm>
              <a:off x="4618" y="2055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0 w 18"/>
                <a:gd name="T3" fmla="*/ 24 h 36"/>
                <a:gd name="T4" fmla="*/ 6 w 18"/>
                <a:gd name="T5" fmla="*/ 18 h 36"/>
                <a:gd name="T6" fmla="*/ 6 w 18"/>
                <a:gd name="T7" fmla="*/ 6 h 36"/>
                <a:gd name="T8" fmla="*/ 12 w 18"/>
                <a:gd name="T9" fmla="*/ 0 h 36"/>
                <a:gd name="T10" fmla="*/ 18 w 18"/>
                <a:gd name="T11" fmla="*/ 0 h 36"/>
                <a:gd name="T12" fmla="*/ 18 w 18"/>
                <a:gd name="T13" fmla="*/ 6 h 36"/>
                <a:gd name="T14" fmla="*/ 12 w 18"/>
                <a:gd name="T15" fmla="*/ 12 h 36"/>
                <a:gd name="T16" fmla="*/ 12 w 18"/>
                <a:gd name="T17" fmla="*/ 18 h 36"/>
                <a:gd name="T18" fmla="*/ 6 w 18"/>
                <a:gd name="T19" fmla="*/ 24 h 36"/>
                <a:gd name="T20" fmla="*/ 6 w 18"/>
                <a:gd name="T21" fmla="*/ 24 h 36"/>
                <a:gd name="T22" fmla="*/ 0 w 18"/>
                <a:gd name="T23" fmla="*/ 30 h 36"/>
                <a:gd name="T24" fmla="*/ 0 w 18"/>
                <a:gd name="T25" fmla="*/ 36 h 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36"/>
                <a:gd name="T41" fmla="*/ 18 w 18"/>
                <a:gd name="T42" fmla="*/ 36 h 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36">
                  <a:moveTo>
                    <a:pt x="0" y="36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9" name="Freeform 389"/>
            <p:cNvSpPr>
              <a:spLocks/>
            </p:cNvSpPr>
            <p:nvPr/>
          </p:nvSpPr>
          <p:spPr bwMode="auto">
            <a:xfrm>
              <a:off x="4600" y="2049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30 h 30"/>
                <a:gd name="T4" fmla="*/ 0 w 6"/>
                <a:gd name="T5" fmla="*/ 18 h 30"/>
                <a:gd name="T6" fmla="*/ 0 w 6"/>
                <a:gd name="T7" fmla="*/ 6 h 30"/>
                <a:gd name="T8" fmla="*/ 0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0 w 6"/>
                <a:gd name="T15" fmla="*/ 24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0" name="Freeform 390"/>
            <p:cNvSpPr>
              <a:spLocks/>
            </p:cNvSpPr>
            <p:nvPr/>
          </p:nvSpPr>
          <p:spPr bwMode="auto">
            <a:xfrm>
              <a:off x="4588" y="2043"/>
              <a:ext cx="6" cy="30"/>
            </a:xfrm>
            <a:custGeom>
              <a:avLst/>
              <a:gdLst>
                <a:gd name="T0" fmla="*/ 6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6 h 30"/>
                <a:gd name="T8" fmla="*/ 0 w 6"/>
                <a:gd name="T9" fmla="*/ 0 h 30"/>
                <a:gd name="T10" fmla="*/ 0 w 6"/>
                <a:gd name="T11" fmla="*/ 0 h 30"/>
                <a:gd name="T12" fmla="*/ 6 w 6"/>
                <a:gd name="T13" fmla="*/ 6 h 30"/>
                <a:gd name="T14" fmla="*/ 0 w 6"/>
                <a:gd name="T15" fmla="*/ 24 h 30"/>
                <a:gd name="T16" fmla="*/ 6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6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1" name="Freeform 391"/>
            <p:cNvSpPr>
              <a:spLocks/>
            </p:cNvSpPr>
            <p:nvPr/>
          </p:nvSpPr>
          <p:spPr bwMode="auto">
            <a:xfrm>
              <a:off x="4570" y="2037"/>
              <a:ext cx="12" cy="30"/>
            </a:xfrm>
            <a:custGeom>
              <a:avLst/>
              <a:gdLst>
                <a:gd name="T0" fmla="*/ 12 w 12"/>
                <a:gd name="T1" fmla="*/ 30 h 30"/>
                <a:gd name="T2" fmla="*/ 6 w 12"/>
                <a:gd name="T3" fmla="*/ 24 h 30"/>
                <a:gd name="T4" fmla="*/ 6 w 12"/>
                <a:gd name="T5" fmla="*/ 12 h 30"/>
                <a:gd name="T6" fmla="*/ 0 w 12"/>
                <a:gd name="T7" fmla="*/ 0 h 30"/>
                <a:gd name="T8" fmla="*/ 6 w 12"/>
                <a:gd name="T9" fmla="*/ 0 h 30"/>
                <a:gd name="T10" fmla="*/ 6 w 12"/>
                <a:gd name="T11" fmla="*/ 0 h 30"/>
                <a:gd name="T12" fmla="*/ 6 w 12"/>
                <a:gd name="T13" fmla="*/ 12 h 30"/>
                <a:gd name="T14" fmla="*/ 6 w 12"/>
                <a:gd name="T15" fmla="*/ 24 h 30"/>
                <a:gd name="T16" fmla="*/ 12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30"/>
                  </a:moveTo>
                  <a:lnTo>
                    <a:pt x="6" y="24"/>
                  </a:lnTo>
                  <a:lnTo>
                    <a:pt x="6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2" name="Freeform 392"/>
            <p:cNvSpPr>
              <a:spLocks/>
            </p:cNvSpPr>
            <p:nvPr/>
          </p:nvSpPr>
          <p:spPr bwMode="auto">
            <a:xfrm>
              <a:off x="4558" y="2025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6 w 12"/>
                <a:gd name="T3" fmla="*/ 30 h 42"/>
                <a:gd name="T4" fmla="*/ 0 w 12"/>
                <a:gd name="T5" fmla="*/ 18 h 42"/>
                <a:gd name="T6" fmla="*/ 0 w 12"/>
                <a:gd name="T7" fmla="*/ 6 h 42"/>
                <a:gd name="T8" fmla="*/ 6 w 12"/>
                <a:gd name="T9" fmla="*/ 0 h 42"/>
                <a:gd name="T10" fmla="*/ 6 w 12"/>
                <a:gd name="T11" fmla="*/ 6 h 42"/>
                <a:gd name="T12" fmla="*/ 6 w 12"/>
                <a:gd name="T13" fmla="*/ 18 h 42"/>
                <a:gd name="T14" fmla="*/ 6 w 12"/>
                <a:gd name="T15" fmla="*/ 30 h 42"/>
                <a:gd name="T16" fmla="*/ 12 w 12"/>
                <a:gd name="T17" fmla="*/ 42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42"/>
                <a:gd name="T29" fmla="*/ 12 w 12"/>
                <a:gd name="T30" fmla="*/ 42 h 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42">
                  <a:moveTo>
                    <a:pt x="12" y="42"/>
                  </a:moveTo>
                  <a:lnTo>
                    <a:pt x="6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8"/>
                  </a:lnTo>
                  <a:lnTo>
                    <a:pt x="6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3" name="Freeform 393"/>
            <p:cNvSpPr>
              <a:spLocks/>
            </p:cNvSpPr>
            <p:nvPr/>
          </p:nvSpPr>
          <p:spPr bwMode="auto">
            <a:xfrm>
              <a:off x="4540" y="2019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42 h 42"/>
                <a:gd name="T4" fmla="*/ 12 w 12"/>
                <a:gd name="T5" fmla="*/ 36 h 42"/>
                <a:gd name="T6" fmla="*/ 6 w 12"/>
                <a:gd name="T7" fmla="*/ 30 h 42"/>
                <a:gd name="T8" fmla="*/ 6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6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24 h 42"/>
                <a:gd name="T22" fmla="*/ 12 w 12"/>
                <a:gd name="T23" fmla="*/ 36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42"/>
                  </a:lnTo>
                  <a:lnTo>
                    <a:pt x="12" y="36"/>
                  </a:lnTo>
                  <a:lnTo>
                    <a:pt x="6" y="30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24"/>
                  </a:lnTo>
                  <a:lnTo>
                    <a:pt x="12" y="36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4" name="Freeform 394"/>
            <p:cNvSpPr>
              <a:spLocks/>
            </p:cNvSpPr>
            <p:nvPr/>
          </p:nvSpPr>
          <p:spPr bwMode="auto">
            <a:xfrm>
              <a:off x="4528" y="2019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42 h 42"/>
                <a:gd name="T4" fmla="*/ 6 w 12"/>
                <a:gd name="T5" fmla="*/ 36 h 42"/>
                <a:gd name="T6" fmla="*/ 6 w 12"/>
                <a:gd name="T7" fmla="*/ 24 h 42"/>
                <a:gd name="T8" fmla="*/ 0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0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18 h 42"/>
                <a:gd name="T22" fmla="*/ 12 w 12"/>
                <a:gd name="T23" fmla="*/ 30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42"/>
                  </a:lnTo>
                  <a:lnTo>
                    <a:pt x="6" y="36"/>
                  </a:lnTo>
                  <a:lnTo>
                    <a:pt x="6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12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" name="Freeform 395"/>
            <p:cNvSpPr>
              <a:spLocks/>
            </p:cNvSpPr>
            <p:nvPr/>
          </p:nvSpPr>
          <p:spPr bwMode="auto">
            <a:xfrm>
              <a:off x="4498" y="2019"/>
              <a:ext cx="30" cy="48"/>
            </a:xfrm>
            <a:custGeom>
              <a:avLst/>
              <a:gdLst>
                <a:gd name="T0" fmla="*/ 30 w 30"/>
                <a:gd name="T1" fmla="*/ 48 h 48"/>
                <a:gd name="T2" fmla="*/ 24 w 30"/>
                <a:gd name="T3" fmla="*/ 42 h 48"/>
                <a:gd name="T4" fmla="*/ 18 w 30"/>
                <a:gd name="T5" fmla="*/ 36 h 48"/>
                <a:gd name="T6" fmla="*/ 12 w 30"/>
                <a:gd name="T7" fmla="*/ 30 h 48"/>
                <a:gd name="T8" fmla="*/ 6 w 30"/>
                <a:gd name="T9" fmla="*/ 24 h 48"/>
                <a:gd name="T10" fmla="*/ 6 w 30"/>
                <a:gd name="T11" fmla="*/ 18 h 48"/>
                <a:gd name="T12" fmla="*/ 0 w 30"/>
                <a:gd name="T13" fmla="*/ 12 h 48"/>
                <a:gd name="T14" fmla="*/ 0 w 30"/>
                <a:gd name="T15" fmla="*/ 6 h 48"/>
                <a:gd name="T16" fmla="*/ 0 w 30"/>
                <a:gd name="T17" fmla="*/ 0 h 48"/>
                <a:gd name="T18" fmla="*/ 6 w 30"/>
                <a:gd name="T19" fmla="*/ 0 h 48"/>
                <a:gd name="T20" fmla="*/ 6 w 30"/>
                <a:gd name="T21" fmla="*/ 6 h 48"/>
                <a:gd name="T22" fmla="*/ 12 w 30"/>
                <a:gd name="T23" fmla="*/ 12 h 48"/>
                <a:gd name="T24" fmla="*/ 18 w 30"/>
                <a:gd name="T25" fmla="*/ 18 h 48"/>
                <a:gd name="T26" fmla="*/ 18 w 30"/>
                <a:gd name="T27" fmla="*/ 24 h 48"/>
                <a:gd name="T28" fmla="*/ 24 w 30"/>
                <a:gd name="T29" fmla="*/ 30 h 48"/>
                <a:gd name="T30" fmla="*/ 24 w 30"/>
                <a:gd name="T31" fmla="*/ 36 h 48"/>
                <a:gd name="T32" fmla="*/ 30 w 3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8"/>
                <a:gd name="T53" fmla="*/ 30 w 3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8">
                  <a:moveTo>
                    <a:pt x="30" y="48"/>
                  </a:moveTo>
                  <a:lnTo>
                    <a:pt x="24" y="42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6"/>
                  </a:lnTo>
                  <a:lnTo>
                    <a:pt x="3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6" name="Freeform 396"/>
            <p:cNvSpPr>
              <a:spLocks/>
            </p:cNvSpPr>
            <p:nvPr/>
          </p:nvSpPr>
          <p:spPr bwMode="auto">
            <a:xfrm>
              <a:off x="4475" y="2031"/>
              <a:ext cx="35" cy="30"/>
            </a:xfrm>
            <a:custGeom>
              <a:avLst/>
              <a:gdLst>
                <a:gd name="T0" fmla="*/ 35 w 35"/>
                <a:gd name="T1" fmla="*/ 30 h 30"/>
                <a:gd name="T2" fmla="*/ 29 w 35"/>
                <a:gd name="T3" fmla="*/ 30 h 30"/>
                <a:gd name="T4" fmla="*/ 23 w 35"/>
                <a:gd name="T5" fmla="*/ 24 h 30"/>
                <a:gd name="T6" fmla="*/ 17 w 35"/>
                <a:gd name="T7" fmla="*/ 18 h 30"/>
                <a:gd name="T8" fmla="*/ 12 w 35"/>
                <a:gd name="T9" fmla="*/ 12 h 30"/>
                <a:gd name="T10" fmla="*/ 6 w 35"/>
                <a:gd name="T11" fmla="*/ 6 h 30"/>
                <a:gd name="T12" fmla="*/ 0 w 35"/>
                <a:gd name="T13" fmla="*/ 6 h 30"/>
                <a:gd name="T14" fmla="*/ 0 w 35"/>
                <a:gd name="T15" fmla="*/ 0 h 30"/>
                <a:gd name="T16" fmla="*/ 0 w 35"/>
                <a:gd name="T17" fmla="*/ 0 h 30"/>
                <a:gd name="T18" fmla="*/ 6 w 35"/>
                <a:gd name="T19" fmla="*/ 0 h 30"/>
                <a:gd name="T20" fmla="*/ 12 w 35"/>
                <a:gd name="T21" fmla="*/ 0 h 30"/>
                <a:gd name="T22" fmla="*/ 17 w 35"/>
                <a:gd name="T23" fmla="*/ 6 h 30"/>
                <a:gd name="T24" fmla="*/ 17 w 35"/>
                <a:gd name="T25" fmla="*/ 12 h 30"/>
                <a:gd name="T26" fmla="*/ 23 w 35"/>
                <a:gd name="T27" fmla="*/ 18 h 30"/>
                <a:gd name="T28" fmla="*/ 29 w 35"/>
                <a:gd name="T29" fmla="*/ 24 h 30"/>
                <a:gd name="T30" fmla="*/ 35 w 35"/>
                <a:gd name="T31" fmla="*/ 30 h 30"/>
                <a:gd name="T32" fmla="*/ 35 w 35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5"/>
                <a:gd name="T52" fmla="*/ 0 h 30"/>
                <a:gd name="T53" fmla="*/ 35 w 35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5" h="30">
                  <a:moveTo>
                    <a:pt x="35" y="30"/>
                  </a:moveTo>
                  <a:lnTo>
                    <a:pt x="29" y="30"/>
                  </a:lnTo>
                  <a:lnTo>
                    <a:pt x="23" y="24"/>
                  </a:lnTo>
                  <a:lnTo>
                    <a:pt x="17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23" y="18"/>
                  </a:lnTo>
                  <a:lnTo>
                    <a:pt x="29" y="24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7" name="Freeform 397"/>
            <p:cNvSpPr>
              <a:spLocks/>
            </p:cNvSpPr>
            <p:nvPr/>
          </p:nvSpPr>
          <p:spPr bwMode="auto">
            <a:xfrm>
              <a:off x="4463" y="2031"/>
              <a:ext cx="29" cy="36"/>
            </a:xfrm>
            <a:custGeom>
              <a:avLst/>
              <a:gdLst>
                <a:gd name="T0" fmla="*/ 0 w 29"/>
                <a:gd name="T1" fmla="*/ 0 h 36"/>
                <a:gd name="T2" fmla="*/ 6 w 29"/>
                <a:gd name="T3" fmla="*/ 0 h 36"/>
                <a:gd name="T4" fmla="*/ 6 w 29"/>
                <a:gd name="T5" fmla="*/ 6 h 36"/>
                <a:gd name="T6" fmla="*/ 12 w 29"/>
                <a:gd name="T7" fmla="*/ 12 h 36"/>
                <a:gd name="T8" fmla="*/ 18 w 29"/>
                <a:gd name="T9" fmla="*/ 18 h 36"/>
                <a:gd name="T10" fmla="*/ 18 w 29"/>
                <a:gd name="T11" fmla="*/ 18 h 36"/>
                <a:gd name="T12" fmla="*/ 24 w 29"/>
                <a:gd name="T13" fmla="*/ 24 h 36"/>
                <a:gd name="T14" fmla="*/ 29 w 29"/>
                <a:gd name="T15" fmla="*/ 30 h 36"/>
                <a:gd name="T16" fmla="*/ 29 w 29"/>
                <a:gd name="T17" fmla="*/ 36 h 36"/>
                <a:gd name="T18" fmla="*/ 29 w 29"/>
                <a:gd name="T19" fmla="*/ 30 h 36"/>
                <a:gd name="T20" fmla="*/ 18 w 29"/>
                <a:gd name="T21" fmla="*/ 30 h 36"/>
                <a:gd name="T22" fmla="*/ 18 w 29"/>
                <a:gd name="T23" fmla="*/ 24 h 36"/>
                <a:gd name="T24" fmla="*/ 12 w 29"/>
                <a:gd name="T25" fmla="*/ 18 h 36"/>
                <a:gd name="T26" fmla="*/ 6 w 29"/>
                <a:gd name="T27" fmla="*/ 12 h 36"/>
                <a:gd name="T28" fmla="*/ 0 w 29"/>
                <a:gd name="T29" fmla="*/ 6 h 36"/>
                <a:gd name="T30" fmla="*/ 0 w 29"/>
                <a:gd name="T31" fmla="*/ 6 h 36"/>
                <a:gd name="T32" fmla="*/ 0 w 29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36"/>
                <a:gd name="T53" fmla="*/ 29 w 2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36">
                  <a:moveTo>
                    <a:pt x="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29" y="30"/>
                  </a:lnTo>
                  <a:lnTo>
                    <a:pt x="29" y="36"/>
                  </a:lnTo>
                  <a:lnTo>
                    <a:pt x="29" y="30"/>
                  </a:lnTo>
                  <a:lnTo>
                    <a:pt x="18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8" name="Freeform 398"/>
            <p:cNvSpPr>
              <a:spLocks/>
            </p:cNvSpPr>
            <p:nvPr/>
          </p:nvSpPr>
          <p:spPr bwMode="auto">
            <a:xfrm>
              <a:off x="4307" y="2097"/>
              <a:ext cx="156" cy="36"/>
            </a:xfrm>
            <a:custGeom>
              <a:avLst/>
              <a:gdLst>
                <a:gd name="T0" fmla="*/ 156 w 156"/>
                <a:gd name="T1" fmla="*/ 36 h 36"/>
                <a:gd name="T2" fmla="*/ 156 w 156"/>
                <a:gd name="T3" fmla="*/ 36 h 36"/>
                <a:gd name="T4" fmla="*/ 156 w 156"/>
                <a:gd name="T5" fmla="*/ 36 h 36"/>
                <a:gd name="T6" fmla="*/ 150 w 156"/>
                <a:gd name="T7" fmla="*/ 36 h 36"/>
                <a:gd name="T8" fmla="*/ 150 w 156"/>
                <a:gd name="T9" fmla="*/ 36 h 36"/>
                <a:gd name="T10" fmla="*/ 144 w 156"/>
                <a:gd name="T11" fmla="*/ 30 h 36"/>
                <a:gd name="T12" fmla="*/ 132 w 156"/>
                <a:gd name="T13" fmla="*/ 24 h 36"/>
                <a:gd name="T14" fmla="*/ 120 w 156"/>
                <a:gd name="T15" fmla="*/ 18 h 36"/>
                <a:gd name="T16" fmla="*/ 114 w 156"/>
                <a:gd name="T17" fmla="*/ 12 h 36"/>
                <a:gd name="T18" fmla="*/ 102 w 156"/>
                <a:gd name="T19" fmla="*/ 12 h 36"/>
                <a:gd name="T20" fmla="*/ 90 w 156"/>
                <a:gd name="T21" fmla="*/ 6 h 36"/>
                <a:gd name="T22" fmla="*/ 78 w 156"/>
                <a:gd name="T23" fmla="*/ 6 h 36"/>
                <a:gd name="T24" fmla="*/ 72 w 156"/>
                <a:gd name="T25" fmla="*/ 6 h 36"/>
                <a:gd name="T26" fmla="*/ 60 w 156"/>
                <a:gd name="T27" fmla="*/ 6 h 36"/>
                <a:gd name="T28" fmla="*/ 48 w 156"/>
                <a:gd name="T29" fmla="*/ 6 h 36"/>
                <a:gd name="T30" fmla="*/ 42 w 156"/>
                <a:gd name="T31" fmla="*/ 6 h 36"/>
                <a:gd name="T32" fmla="*/ 30 w 156"/>
                <a:gd name="T33" fmla="*/ 12 h 36"/>
                <a:gd name="T34" fmla="*/ 24 w 156"/>
                <a:gd name="T35" fmla="*/ 12 h 36"/>
                <a:gd name="T36" fmla="*/ 12 w 156"/>
                <a:gd name="T37" fmla="*/ 12 h 36"/>
                <a:gd name="T38" fmla="*/ 6 w 156"/>
                <a:gd name="T39" fmla="*/ 18 h 36"/>
                <a:gd name="T40" fmla="*/ 0 w 156"/>
                <a:gd name="T41" fmla="*/ 18 h 36"/>
                <a:gd name="T42" fmla="*/ 0 w 156"/>
                <a:gd name="T43" fmla="*/ 12 h 36"/>
                <a:gd name="T44" fmla="*/ 6 w 156"/>
                <a:gd name="T45" fmla="*/ 12 h 36"/>
                <a:gd name="T46" fmla="*/ 18 w 156"/>
                <a:gd name="T47" fmla="*/ 6 h 36"/>
                <a:gd name="T48" fmla="*/ 24 w 156"/>
                <a:gd name="T49" fmla="*/ 6 h 36"/>
                <a:gd name="T50" fmla="*/ 36 w 156"/>
                <a:gd name="T51" fmla="*/ 0 h 36"/>
                <a:gd name="T52" fmla="*/ 48 w 156"/>
                <a:gd name="T53" fmla="*/ 0 h 36"/>
                <a:gd name="T54" fmla="*/ 60 w 156"/>
                <a:gd name="T55" fmla="*/ 0 h 36"/>
                <a:gd name="T56" fmla="*/ 72 w 156"/>
                <a:gd name="T57" fmla="*/ 0 h 36"/>
                <a:gd name="T58" fmla="*/ 84 w 156"/>
                <a:gd name="T59" fmla="*/ 0 h 36"/>
                <a:gd name="T60" fmla="*/ 96 w 156"/>
                <a:gd name="T61" fmla="*/ 0 h 36"/>
                <a:gd name="T62" fmla="*/ 108 w 156"/>
                <a:gd name="T63" fmla="*/ 6 h 36"/>
                <a:gd name="T64" fmla="*/ 120 w 156"/>
                <a:gd name="T65" fmla="*/ 6 h 36"/>
                <a:gd name="T66" fmla="*/ 132 w 156"/>
                <a:gd name="T67" fmla="*/ 12 h 36"/>
                <a:gd name="T68" fmla="*/ 138 w 156"/>
                <a:gd name="T69" fmla="*/ 18 h 36"/>
                <a:gd name="T70" fmla="*/ 150 w 156"/>
                <a:gd name="T71" fmla="*/ 24 h 36"/>
                <a:gd name="T72" fmla="*/ 156 w 156"/>
                <a:gd name="T73" fmla="*/ 36 h 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"/>
                <a:gd name="T112" fmla="*/ 0 h 36"/>
                <a:gd name="T113" fmla="*/ 156 w 156"/>
                <a:gd name="T114" fmla="*/ 36 h 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" h="36">
                  <a:moveTo>
                    <a:pt x="156" y="36"/>
                  </a:moveTo>
                  <a:lnTo>
                    <a:pt x="156" y="36"/>
                  </a:lnTo>
                  <a:lnTo>
                    <a:pt x="150" y="36"/>
                  </a:lnTo>
                  <a:lnTo>
                    <a:pt x="144" y="30"/>
                  </a:lnTo>
                  <a:lnTo>
                    <a:pt x="132" y="24"/>
                  </a:lnTo>
                  <a:lnTo>
                    <a:pt x="120" y="18"/>
                  </a:lnTo>
                  <a:lnTo>
                    <a:pt x="114" y="12"/>
                  </a:lnTo>
                  <a:lnTo>
                    <a:pt x="102" y="12"/>
                  </a:lnTo>
                  <a:lnTo>
                    <a:pt x="90" y="6"/>
                  </a:lnTo>
                  <a:lnTo>
                    <a:pt x="78" y="6"/>
                  </a:lnTo>
                  <a:lnTo>
                    <a:pt x="72" y="6"/>
                  </a:lnTo>
                  <a:lnTo>
                    <a:pt x="60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6" y="0"/>
                  </a:lnTo>
                  <a:lnTo>
                    <a:pt x="48" y="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6" y="0"/>
                  </a:lnTo>
                  <a:lnTo>
                    <a:pt x="108" y="6"/>
                  </a:lnTo>
                  <a:lnTo>
                    <a:pt x="120" y="6"/>
                  </a:lnTo>
                  <a:lnTo>
                    <a:pt x="132" y="12"/>
                  </a:lnTo>
                  <a:lnTo>
                    <a:pt x="138" y="18"/>
                  </a:lnTo>
                  <a:lnTo>
                    <a:pt x="150" y="24"/>
                  </a:lnTo>
                  <a:lnTo>
                    <a:pt x="156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9" name="Freeform 399"/>
            <p:cNvSpPr>
              <a:spLocks/>
            </p:cNvSpPr>
            <p:nvPr/>
          </p:nvSpPr>
          <p:spPr bwMode="auto">
            <a:xfrm>
              <a:off x="4307" y="2103"/>
              <a:ext cx="18" cy="36"/>
            </a:xfrm>
            <a:custGeom>
              <a:avLst/>
              <a:gdLst>
                <a:gd name="T0" fmla="*/ 18 w 18"/>
                <a:gd name="T1" fmla="*/ 0 h 36"/>
                <a:gd name="T2" fmla="*/ 18 w 18"/>
                <a:gd name="T3" fmla="*/ 6 h 36"/>
                <a:gd name="T4" fmla="*/ 12 w 18"/>
                <a:gd name="T5" fmla="*/ 12 h 36"/>
                <a:gd name="T6" fmla="*/ 12 w 18"/>
                <a:gd name="T7" fmla="*/ 18 h 36"/>
                <a:gd name="T8" fmla="*/ 6 w 18"/>
                <a:gd name="T9" fmla="*/ 18 h 36"/>
                <a:gd name="T10" fmla="*/ 6 w 18"/>
                <a:gd name="T11" fmla="*/ 24 h 36"/>
                <a:gd name="T12" fmla="*/ 0 w 18"/>
                <a:gd name="T13" fmla="*/ 30 h 36"/>
                <a:gd name="T14" fmla="*/ 0 w 18"/>
                <a:gd name="T15" fmla="*/ 36 h 36"/>
                <a:gd name="T16" fmla="*/ 0 w 18"/>
                <a:gd name="T17" fmla="*/ 36 h 36"/>
                <a:gd name="T18" fmla="*/ 6 w 18"/>
                <a:gd name="T19" fmla="*/ 36 h 36"/>
                <a:gd name="T20" fmla="*/ 6 w 18"/>
                <a:gd name="T21" fmla="*/ 30 h 36"/>
                <a:gd name="T22" fmla="*/ 6 w 18"/>
                <a:gd name="T23" fmla="*/ 30 h 36"/>
                <a:gd name="T24" fmla="*/ 12 w 18"/>
                <a:gd name="T25" fmla="*/ 24 h 36"/>
                <a:gd name="T26" fmla="*/ 12 w 18"/>
                <a:gd name="T27" fmla="*/ 18 h 36"/>
                <a:gd name="T28" fmla="*/ 12 w 18"/>
                <a:gd name="T29" fmla="*/ 12 h 36"/>
                <a:gd name="T30" fmla="*/ 18 w 18"/>
                <a:gd name="T31" fmla="*/ 6 h 36"/>
                <a:gd name="T32" fmla="*/ 18 w 18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6"/>
                <a:gd name="T53" fmla="*/ 18 w 1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6">
                  <a:moveTo>
                    <a:pt x="18" y="0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0" name="Freeform 400"/>
            <p:cNvSpPr>
              <a:spLocks/>
            </p:cNvSpPr>
            <p:nvPr/>
          </p:nvSpPr>
          <p:spPr bwMode="auto">
            <a:xfrm>
              <a:off x="4319" y="2103"/>
              <a:ext cx="24" cy="36"/>
            </a:xfrm>
            <a:custGeom>
              <a:avLst/>
              <a:gdLst>
                <a:gd name="T0" fmla="*/ 0 w 24"/>
                <a:gd name="T1" fmla="*/ 36 h 36"/>
                <a:gd name="T2" fmla="*/ 0 w 24"/>
                <a:gd name="T3" fmla="*/ 36 h 36"/>
                <a:gd name="T4" fmla="*/ 0 w 24"/>
                <a:gd name="T5" fmla="*/ 30 h 36"/>
                <a:gd name="T6" fmla="*/ 0 w 24"/>
                <a:gd name="T7" fmla="*/ 24 h 36"/>
                <a:gd name="T8" fmla="*/ 6 w 24"/>
                <a:gd name="T9" fmla="*/ 18 h 36"/>
                <a:gd name="T10" fmla="*/ 6 w 24"/>
                <a:gd name="T11" fmla="*/ 12 h 36"/>
                <a:gd name="T12" fmla="*/ 12 w 24"/>
                <a:gd name="T13" fmla="*/ 6 h 36"/>
                <a:gd name="T14" fmla="*/ 18 w 24"/>
                <a:gd name="T15" fmla="*/ 0 h 36"/>
                <a:gd name="T16" fmla="*/ 24 w 24"/>
                <a:gd name="T17" fmla="*/ 0 h 36"/>
                <a:gd name="T18" fmla="*/ 18 w 24"/>
                <a:gd name="T19" fmla="*/ 6 h 36"/>
                <a:gd name="T20" fmla="*/ 18 w 24"/>
                <a:gd name="T21" fmla="*/ 6 h 36"/>
                <a:gd name="T22" fmla="*/ 12 w 24"/>
                <a:gd name="T23" fmla="*/ 18 h 36"/>
                <a:gd name="T24" fmla="*/ 12 w 24"/>
                <a:gd name="T25" fmla="*/ 24 h 36"/>
                <a:gd name="T26" fmla="*/ 6 w 24"/>
                <a:gd name="T27" fmla="*/ 30 h 36"/>
                <a:gd name="T28" fmla="*/ 6 w 24"/>
                <a:gd name="T29" fmla="*/ 30 h 36"/>
                <a:gd name="T30" fmla="*/ 0 w 24"/>
                <a:gd name="T31" fmla="*/ 36 h 36"/>
                <a:gd name="T32" fmla="*/ 0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1" name="Freeform 401"/>
            <p:cNvSpPr>
              <a:spLocks/>
            </p:cNvSpPr>
            <p:nvPr/>
          </p:nvSpPr>
          <p:spPr bwMode="auto">
            <a:xfrm>
              <a:off x="4343" y="2097"/>
              <a:ext cx="30" cy="48"/>
            </a:xfrm>
            <a:custGeom>
              <a:avLst/>
              <a:gdLst>
                <a:gd name="T0" fmla="*/ 0 w 30"/>
                <a:gd name="T1" fmla="*/ 48 h 48"/>
                <a:gd name="T2" fmla="*/ 0 w 30"/>
                <a:gd name="T3" fmla="*/ 48 h 48"/>
                <a:gd name="T4" fmla="*/ 0 w 30"/>
                <a:gd name="T5" fmla="*/ 42 h 48"/>
                <a:gd name="T6" fmla="*/ 6 w 30"/>
                <a:gd name="T7" fmla="*/ 36 h 48"/>
                <a:gd name="T8" fmla="*/ 6 w 30"/>
                <a:gd name="T9" fmla="*/ 24 h 48"/>
                <a:gd name="T10" fmla="*/ 12 w 30"/>
                <a:gd name="T11" fmla="*/ 18 h 48"/>
                <a:gd name="T12" fmla="*/ 18 w 30"/>
                <a:gd name="T13" fmla="*/ 12 h 48"/>
                <a:gd name="T14" fmla="*/ 24 w 30"/>
                <a:gd name="T15" fmla="*/ 6 h 48"/>
                <a:gd name="T16" fmla="*/ 30 w 30"/>
                <a:gd name="T17" fmla="*/ 0 h 48"/>
                <a:gd name="T18" fmla="*/ 24 w 30"/>
                <a:gd name="T19" fmla="*/ 6 h 48"/>
                <a:gd name="T20" fmla="*/ 24 w 30"/>
                <a:gd name="T21" fmla="*/ 12 h 48"/>
                <a:gd name="T22" fmla="*/ 18 w 30"/>
                <a:gd name="T23" fmla="*/ 18 h 48"/>
                <a:gd name="T24" fmla="*/ 12 w 30"/>
                <a:gd name="T25" fmla="*/ 30 h 48"/>
                <a:gd name="T26" fmla="*/ 12 w 30"/>
                <a:gd name="T27" fmla="*/ 36 h 48"/>
                <a:gd name="T28" fmla="*/ 6 w 30"/>
                <a:gd name="T29" fmla="*/ 42 h 48"/>
                <a:gd name="T30" fmla="*/ 0 w 30"/>
                <a:gd name="T31" fmla="*/ 48 h 48"/>
                <a:gd name="T32" fmla="*/ 0 w 30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8"/>
                <a:gd name="T53" fmla="*/ 30 w 30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8">
                  <a:moveTo>
                    <a:pt x="0" y="48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2" name="Freeform 402"/>
            <p:cNvSpPr>
              <a:spLocks/>
            </p:cNvSpPr>
            <p:nvPr/>
          </p:nvSpPr>
          <p:spPr bwMode="auto">
            <a:xfrm>
              <a:off x="4367" y="2103"/>
              <a:ext cx="36" cy="48"/>
            </a:xfrm>
            <a:custGeom>
              <a:avLst/>
              <a:gdLst>
                <a:gd name="T0" fmla="*/ 0 w 36"/>
                <a:gd name="T1" fmla="*/ 48 h 48"/>
                <a:gd name="T2" fmla="*/ 0 w 36"/>
                <a:gd name="T3" fmla="*/ 48 h 48"/>
                <a:gd name="T4" fmla="*/ 0 w 36"/>
                <a:gd name="T5" fmla="*/ 42 h 48"/>
                <a:gd name="T6" fmla="*/ 6 w 36"/>
                <a:gd name="T7" fmla="*/ 36 h 48"/>
                <a:gd name="T8" fmla="*/ 12 w 36"/>
                <a:gd name="T9" fmla="*/ 24 h 48"/>
                <a:gd name="T10" fmla="*/ 18 w 36"/>
                <a:gd name="T11" fmla="*/ 18 h 48"/>
                <a:gd name="T12" fmla="*/ 24 w 36"/>
                <a:gd name="T13" fmla="*/ 6 h 48"/>
                <a:gd name="T14" fmla="*/ 30 w 36"/>
                <a:gd name="T15" fmla="*/ 0 h 48"/>
                <a:gd name="T16" fmla="*/ 36 w 36"/>
                <a:gd name="T17" fmla="*/ 0 h 48"/>
                <a:gd name="T18" fmla="*/ 30 w 36"/>
                <a:gd name="T19" fmla="*/ 0 h 48"/>
                <a:gd name="T20" fmla="*/ 30 w 36"/>
                <a:gd name="T21" fmla="*/ 6 h 48"/>
                <a:gd name="T22" fmla="*/ 24 w 36"/>
                <a:gd name="T23" fmla="*/ 18 h 48"/>
                <a:gd name="T24" fmla="*/ 18 w 36"/>
                <a:gd name="T25" fmla="*/ 24 h 48"/>
                <a:gd name="T26" fmla="*/ 12 w 36"/>
                <a:gd name="T27" fmla="*/ 36 h 48"/>
                <a:gd name="T28" fmla="*/ 6 w 36"/>
                <a:gd name="T29" fmla="*/ 42 h 48"/>
                <a:gd name="T30" fmla="*/ 6 w 36"/>
                <a:gd name="T31" fmla="*/ 48 h 48"/>
                <a:gd name="T32" fmla="*/ 0 w 36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8"/>
                <a:gd name="T53" fmla="*/ 36 w 36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8">
                  <a:moveTo>
                    <a:pt x="0" y="48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8"/>
                  </a:lnTo>
                  <a:lnTo>
                    <a:pt x="18" y="24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3" name="Freeform 403"/>
            <p:cNvSpPr>
              <a:spLocks/>
            </p:cNvSpPr>
            <p:nvPr/>
          </p:nvSpPr>
          <p:spPr bwMode="auto">
            <a:xfrm>
              <a:off x="4385" y="2103"/>
              <a:ext cx="36" cy="48"/>
            </a:xfrm>
            <a:custGeom>
              <a:avLst/>
              <a:gdLst>
                <a:gd name="T0" fmla="*/ 0 w 36"/>
                <a:gd name="T1" fmla="*/ 48 h 48"/>
                <a:gd name="T2" fmla="*/ 0 w 36"/>
                <a:gd name="T3" fmla="*/ 42 h 48"/>
                <a:gd name="T4" fmla="*/ 0 w 36"/>
                <a:gd name="T5" fmla="*/ 36 h 48"/>
                <a:gd name="T6" fmla="*/ 6 w 36"/>
                <a:gd name="T7" fmla="*/ 30 h 48"/>
                <a:gd name="T8" fmla="*/ 12 w 36"/>
                <a:gd name="T9" fmla="*/ 24 h 48"/>
                <a:gd name="T10" fmla="*/ 18 w 36"/>
                <a:gd name="T11" fmla="*/ 18 h 48"/>
                <a:gd name="T12" fmla="*/ 24 w 36"/>
                <a:gd name="T13" fmla="*/ 12 h 48"/>
                <a:gd name="T14" fmla="*/ 30 w 36"/>
                <a:gd name="T15" fmla="*/ 6 h 48"/>
                <a:gd name="T16" fmla="*/ 36 w 36"/>
                <a:gd name="T17" fmla="*/ 0 h 48"/>
                <a:gd name="T18" fmla="*/ 30 w 36"/>
                <a:gd name="T19" fmla="*/ 6 h 48"/>
                <a:gd name="T20" fmla="*/ 30 w 36"/>
                <a:gd name="T21" fmla="*/ 12 h 48"/>
                <a:gd name="T22" fmla="*/ 24 w 36"/>
                <a:gd name="T23" fmla="*/ 18 h 48"/>
                <a:gd name="T24" fmla="*/ 18 w 36"/>
                <a:gd name="T25" fmla="*/ 30 h 48"/>
                <a:gd name="T26" fmla="*/ 12 w 36"/>
                <a:gd name="T27" fmla="*/ 36 h 48"/>
                <a:gd name="T28" fmla="*/ 6 w 36"/>
                <a:gd name="T29" fmla="*/ 42 h 48"/>
                <a:gd name="T30" fmla="*/ 0 w 36"/>
                <a:gd name="T31" fmla="*/ 48 h 48"/>
                <a:gd name="T32" fmla="*/ 0 w 36"/>
                <a:gd name="T33" fmla="*/ 48 h 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"/>
                <a:gd name="T52" fmla="*/ 0 h 48"/>
                <a:gd name="T53" fmla="*/ 36 w 36"/>
                <a:gd name="T54" fmla="*/ 48 h 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" h="48">
                  <a:moveTo>
                    <a:pt x="0" y="48"/>
                  </a:moveTo>
                  <a:lnTo>
                    <a:pt x="0" y="42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30" y="6"/>
                  </a:lnTo>
                  <a:lnTo>
                    <a:pt x="36" y="0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18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4" name="Freeform 404"/>
            <p:cNvSpPr>
              <a:spLocks/>
            </p:cNvSpPr>
            <p:nvPr/>
          </p:nvSpPr>
          <p:spPr bwMode="auto">
            <a:xfrm>
              <a:off x="4403" y="2109"/>
              <a:ext cx="30" cy="36"/>
            </a:xfrm>
            <a:custGeom>
              <a:avLst/>
              <a:gdLst>
                <a:gd name="T0" fmla="*/ 0 w 30"/>
                <a:gd name="T1" fmla="*/ 36 h 36"/>
                <a:gd name="T2" fmla="*/ 0 w 30"/>
                <a:gd name="T3" fmla="*/ 36 h 36"/>
                <a:gd name="T4" fmla="*/ 0 w 30"/>
                <a:gd name="T5" fmla="*/ 30 h 36"/>
                <a:gd name="T6" fmla="*/ 6 w 30"/>
                <a:gd name="T7" fmla="*/ 24 h 36"/>
                <a:gd name="T8" fmla="*/ 6 w 30"/>
                <a:gd name="T9" fmla="*/ 18 h 36"/>
                <a:gd name="T10" fmla="*/ 12 w 30"/>
                <a:gd name="T11" fmla="*/ 12 h 36"/>
                <a:gd name="T12" fmla="*/ 18 w 30"/>
                <a:gd name="T13" fmla="*/ 6 h 36"/>
                <a:gd name="T14" fmla="*/ 24 w 30"/>
                <a:gd name="T15" fmla="*/ 6 h 36"/>
                <a:gd name="T16" fmla="*/ 30 w 30"/>
                <a:gd name="T17" fmla="*/ 0 h 36"/>
                <a:gd name="T18" fmla="*/ 30 w 30"/>
                <a:gd name="T19" fmla="*/ 6 h 36"/>
                <a:gd name="T20" fmla="*/ 24 w 30"/>
                <a:gd name="T21" fmla="*/ 12 h 36"/>
                <a:gd name="T22" fmla="*/ 18 w 30"/>
                <a:gd name="T23" fmla="*/ 18 h 36"/>
                <a:gd name="T24" fmla="*/ 18 w 30"/>
                <a:gd name="T25" fmla="*/ 24 h 36"/>
                <a:gd name="T26" fmla="*/ 12 w 30"/>
                <a:gd name="T27" fmla="*/ 30 h 36"/>
                <a:gd name="T28" fmla="*/ 6 w 30"/>
                <a:gd name="T29" fmla="*/ 36 h 36"/>
                <a:gd name="T30" fmla="*/ 6 w 30"/>
                <a:gd name="T31" fmla="*/ 36 h 36"/>
                <a:gd name="T32" fmla="*/ 0 w 30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36"/>
                <a:gd name="T53" fmla="*/ 30 w 30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6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5" name="Freeform 405"/>
            <p:cNvSpPr>
              <a:spLocks/>
            </p:cNvSpPr>
            <p:nvPr/>
          </p:nvSpPr>
          <p:spPr bwMode="auto">
            <a:xfrm>
              <a:off x="4421" y="2121"/>
              <a:ext cx="30" cy="24"/>
            </a:xfrm>
            <a:custGeom>
              <a:avLst/>
              <a:gdLst>
                <a:gd name="T0" fmla="*/ 0 w 30"/>
                <a:gd name="T1" fmla="*/ 24 h 24"/>
                <a:gd name="T2" fmla="*/ 0 w 30"/>
                <a:gd name="T3" fmla="*/ 24 h 24"/>
                <a:gd name="T4" fmla="*/ 6 w 30"/>
                <a:gd name="T5" fmla="*/ 18 h 24"/>
                <a:gd name="T6" fmla="*/ 6 w 30"/>
                <a:gd name="T7" fmla="*/ 18 h 24"/>
                <a:gd name="T8" fmla="*/ 12 w 30"/>
                <a:gd name="T9" fmla="*/ 12 h 24"/>
                <a:gd name="T10" fmla="*/ 18 w 30"/>
                <a:gd name="T11" fmla="*/ 6 h 24"/>
                <a:gd name="T12" fmla="*/ 18 w 30"/>
                <a:gd name="T13" fmla="*/ 0 h 24"/>
                <a:gd name="T14" fmla="*/ 24 w 30"/>
                <a:gd name="T15" fmla="*/ 0 h 24"/>
                <a:gd name="T16" fmla="*/ 30 w 30"/>
                <a:gd name="T17" fmla="*/ 0 h 24"/>
                <a:gd name="T18" fmla="*/ 24 w 30"/>
                <a:gd name="T19" fmla="*/ 0 h 24"/>
                <a:gd name="T20" fmla="*/ 24 w 30"/>
                <a:gd name="T21" fmla="*/ 6 h 24"/>
                <a:gd name="T22" fmla="*/ 18 w 30"/>
                <a:gd name="T23" fmla="*/ 12 h 24"/>
                <a:gd name="T24" fmla="*/ 12 w 30"/>
                <a:gd name="T25" fmla="*/ 12 h 24"/>
                <a:gd name="T26" fmla="*/ 12 w 30"/>
                <a:gd name="T27" fmla="*/ 18 h 24"/>
                <a:gd name="T28" fmla="*/ 6 w 30"/>
                <a:gd name="T29" fmla="*/ 24 h 24"/>
                <a:gd name="T30" fmla="*/ 6 w 30"/>
                <a:gd name="T31" fmla="*/ 24 h 24"/>
                <a:gd name="T32" fmla="*/ 0 w 30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24"/>
                <a:gd name="T53" fmla="*/ 30 w 30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24">
                  <a:moveTo>
                    <a:pt x="0" y="24"/>
                  </a:moveTo>
                  <a:lnTo>
                    <a:pt x="0" y="24"/>
                  </a:lnTo>
                  <a:lnTo>
                    <a:pt x="6" y="18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6" name="Freeform 406"/>
            <p:cNvSpPr>
              <a:spLocks/>
            </p:cNvSpPr>
            <p:nvPr/>
          </p:nvSpPr>
          <p:spPr bwMode="auto">
            <a:xfrm>
              <a:off x="4439" y="2127"/>
              <a:ext cx="18" cy="18"/>
            </a:xfrm>
            <a:custGeom>
              <a:avLst/>
              <a:gdLst>
                <a:gd name="T0" fmla="*/ 0 w 18"/>
                <a:gd name="T1" fmla="*/ 18 h 18"/>
                <a:gd name="T2" fmla="*/ 0 w 18"/>
                <a:gd name="T3" fmla="*/ 12 h 18"/>
                <a:gd name="T4" fmla="*/ 0 w 18"/>
                <a:gd name="T5" fmla="*/ 12 h 18"/>
                <a:gd name="T6" fmla="*/ 6 w 18"/>
                <a:gd name="T7" fmla="*/ 6 h 18"/>
                <a:gd name="T8" fmla="*/ 6 w 18"/>
                <a:gd name="T9" fmla="*/ 6 h 18"/>
                <a:gd name="T10" fmla="*/ 12 w 18"/>
                <a:gd name="T11" fmla="*/ 0 h 18"/>
                <a:gd name="T12" fmla="*/ 12 w 18"/>
                <a:gd name="T13" fmla="*/ 0 h 18"/>
                <a:gd name="T14" fmla="*/ 18 w 18"/>
                <a:gd name="T15" fmla="*/ 0 h 18"/>
                <a:gd name="T16" fmla="*/ 18 w 18"/>
                <a:gd name="T17" fmla="*/ 0 h 18"/>
                <a:gd name="T18" fmla="*/ 18 w 18"/>
                <a:gd name="T19" fmla="*/ 0 h 18"/>
                <a:gd name="T20" fmla="*/ 12 w 18"/>
                <a:gd name="T21" fmla="*/ 6 h 18"/>
                <a:gd name="T22" fmla="*/ 12 w 18"/>
                <a:gd name="T23" fmla="*/ 6 h 18"/>
                <a:gd name="T24" fmla="*/ 6 w 18"/>
                <a:gd name="T25" fmla="*/ 12 h 18"/>
                <a:gd name="T26" fmla="*/ 6 w 18"/>
                <a:gd name="T27" fmla="*/ 12 h 18"/>
                <a:gd name="T28" fmla="*/ 6 w 18"/>
                <a:gd name="T29" fmla="*/ 18 h 18"/>
                <a:gd name="T30" fmla="*/ 0 w 18"/>
                <a:gd name="T31" fmla="*/ 18 h 18"/>
                <a:gd name="T32" fmla="*/ 0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0" y="18"/>
                  </a:move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7" name="Freeform 407"/>
            <p:cNvSpPr>
              <a:spLocks/>
            </p:cNvSpPr>
            <p:nvPr/>
          </p:nvSpPr>
          <p:spPr bwMode="auto">
            <a:xfrm>
              <a:off x="4295" y="2109"/>
              <a:ext cx="18" cy="24"/>
            </a:xfrm>
            <a:custGeom>
              <a:avLst/>
              <a:gdLst>
                <a:gd name="T0" fmla="*/ 18 w 18"/>
                <a:gd name="T1" fmla="*/ 0 h 24"/>
                <a:gd name="T2" fmla="*/ 18 w 18"/>
                <a:gd name="T3" fmla="*/ 6 h 24"/>
                <a:gd name="T4" fmla="*/ 18 w 18"/>
                <a:gd name="T5" fmla="*/ 6 h 24"/>
                <a:gd name="T6" fmla="*/ 12 w 18"/>
                <a:gd name="T7" fmla="*/ 12 h 24"/>
                <a:gd name="T8" fmla="*/ 12 w 18"/>
                <a:gd name="T9" fmla="*/ 18 h 24"/>
                <a:gd name="T10" fmla="*/ 12 w 18"/>
                <a:gd name="T11" fmla="*/ 18 h 24"/>
                <a:gd name="T12" fmla="*/ 6 w 18"/>
                <a:gd name="T13" fmla="*/ 24 h 24"/>
                <a:gd name="T14" fmla="*/ 6 w 18"/>
                <a:gd name="T15" fmla="*/ 24 h 24"/>
                <a:gd name="T16" fmla="*/ 0 w 18"/>
                <a:gd name="T17" fmla="*/ 24 h 24"/>
                <a:gd name="T18" fmla="*/ 0 w 18"/>
                <a:gd name="T19" fmla="*/ 24 h 24"/>
                <a:gd name="T20" fmla="*/ 0 w 18"/>
                <a:gd name="T21" fmla="*/ 18 h 24"/>
                <a:gd name="T22" fmla="*/ 6 w 18"/>
                <a:gd name="T23" fmla="*/ 18 h 24"/>
                <a:gd name="T24" fmla="*/ 6 w 18"/>
                <a:gd name="T25" fmla="*/ 12 h 24"/>
                <a:gd name="T26" fmla="*/ 12 w 18"/>
                <a:gd name="T27" fmla="*/ 12 h 24"/>
                <a:gd name="T28" fmla="*/ 18 w 18"/>
                <a:gd name="T29" fmla="*/ 6 h 24"/>
                <a:gd name="T30" fmla="*/ 18 w 18"/>
                <a:gd name="T31" fmla="*/ 6 h 24"/>
                <a:gd name="T32" fmla="*/ 18 w 18"/>
                <a:gd name="T33" fmla="*/ 0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24"/>
                <a:gd name="T53" fmla="*/ 18 w 18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24">
                  <a:moveTo>
                    <a:pt x="18" y="0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8" name="Freeform 408"/>
            <p:cNvSpPr>
              <a:spLocks/>
            </p:cNvSpPr>
            <p:nvPr/>
          </p:nvSpPr>
          <p:spPr bwMode="auto">
            <a:xfrm>
              <a:off x="4295" y="2097"/>
              <a:ext cx="24" cy="12"/>
            </a:xfrm>
            <a:custGeom>
              <a:avLst/>
              <a:gdLst>
                <a:gd name="T0" fmla="*/ 24 w 24"/>
                <a:gd name="T1" fmla="*/ 12 h 12"/>
                <a:gd name="T2" fmla="*/ 18 w 24"/>
                <a:gd name="T3" fmla="*/ 12 h 12"/>
                <a:gd name="T4" fmla="*/ 18 w 24"/>
                <a:gd name="T5" fmla="*/ 12 h 12"/>
                <a:gd name="T6" fmla="*/ 12 w 24"/>
                <a:gd name="T7" fmla="*/ 6 h 12"/>
                <a:gd name="T8" fmla="*/ 12 w 24"/>
                <a:gd name="T9" fmla="*/ 6 h 12"/>
                <a:gd name="T10" fmla="*/ 6 w 24"/>
                <a:gd name="T11" fmla="*/ 6 h 12"/>
                <a:gd name="T12" fmla="*/ 0 w 24"/>
                <a:gd name="T13" fmla="*/ 0 h 12"/>
                <a:gd name="T14" fmla="*/ 0 w 24"/>
                <a:gd name="T15" fmla="*/ 0 h 12"/>
                <a:gd name="T16" fmla="*/ 0 w 24"/>
                <a:gd name="T17" fmla="*/ 6 h 12"/>
                <a:gd name="T18" fmla="*/ 0 w 24"/>
                <a:gd name="T19" fmla="*/ 6 h 12"/>
                <a:gd name="T20" fmla="*/ 0 w 24"/>
                <a:gd name="T21" fmla="*/ 6 h 12"/>
                <a:gd name="T22" fmla="*/ 0 w 24"/>
                <a:gd name="T23" fmla="*/ 6 h 12"/>
                <a:gd name="T24" fmla="*/ 6 w 24"/>
                <a:gd name="T25" fmla="*/ 12 h 12"/>
                <a:gd name="T26" fmla="*/ 12 w 24"/>
                <a:gd name="T27" fmla="*/ 12 h 12"/>
                <a:gd name="T28" fmla="*/ 12 w 24"/>
                <a:gd name="T29" fmla="*/ 12 h 12"/>
                <a:gd name="T30" fmla="*/ 18 w 24"/>
                <a:gd name="T31" fmla="*/ 12 h 12"/>
                <a:gd name="T32" fmla="*/ 24 w 24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2"/>
                <a:gd name="T53" fmla="*/ 24 w 24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2">
                  <a:moveTo>
                    <a:pt x="24" y="12"/>
                  </a:moveTo>
                  <a:lnTo>
                    <a:pt x="18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9" name="Freeform 409"/>
            <p:cNvSpPr>
              <a:spLocks/>
            </p:cNvSpPr>
            <p:nvPr/>
          </p:nvSpPr>
          <p:spPr bwMode="auto">
            <a:xfrm>
              <a:off x="4283" y="2115"/>
              <a:ext cx="30" cy="6"/>
            </a:xfrm>
            <a:custGeom>
              <a:avLst/>
              <a:gdLst>
                <a:gd name="T0" fmla="*/ 30 w 30"/>
                <a:gd name="T1" fmla="*/ 0 h 6"/>
                <a:gd name="T2" fmla="*/ 24 w 30"/>
                <a:gd name="T3" fmla="*/ 0 h 6"/>
                <a:gd name="T4" fmla="*/ 24 w 30"/>
                <a:gd name="T5" fmla="*/ 0 h 6"/>
                <a:gd name="T6" fmla="*/ 18 w 30"/>
                <a:gd name="T7" fmla="*/ 0 h 6"/>
                <a:gd name="T8" fmla="*/ 12 w 30"/>
                <a:gd name="T9" fmla="*/ 0 h 6"/>
                <a:gd name="T10" fmla="*/ 12 w 30"/>
                <a:gd name="T11" fmla="*/ 0 h 6"/>
                <a:gd name="T12" fmla="*/ 6 w 30"/>
                <a:gd name="T13" fmla="*/ 0 h 6"/>
                <a:gd name="T14" fmla="*/ 6 w 30"/>
                <a:gd name="T15" fmla="*/ 0 h 6"/>
                <a:gd name="T16" fmla="*/ 0 w 30"/>
                <a:gd name="T17" fmla="*/ 0 h 6"/>
                <a:gd name="T18" fmla="*/ 6 w 30"/>
                <a:gd name="T19" fmla="*/ 6 h 6"/>
                <a:gd name="T20" fmla="*/ 6 w 30"/>
                <a:gd name="T21" fmla="*/ 6 h 6"/>
                <a:gd name="T22" fmla="*/ 6 w 30"/>
                <a:gd name="T23" fmla="*/ 6 h 6"/>
                <a:gd name="T24" fmla="*/ 12 w 30"/>
                <a:gd name="T25" fmla="*/ 0 h 6"/>
                <a:gd name="T26" fmla="*/ 18 w 30"/>
                <a:gd name="T27" fmla="*/ 0 h 6"/>
                <a:gd name="T28" fmla="*/ 24 w 30"/>
                <a:gd name="T29" fmla="*/ 0 h 6"/>
                <a:gd name="T30" fmla="*/ 24 w 30"/>
                <a:gd name="T31" fmla="*/ 0 h 6"/>
                <a:gd name="T32" fmla="*/ 30 w 30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6"/>
                <a:gd name="T53" fmla="*/ 30 w 3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6">
                  <a:moveTo>
                    <a:pt x="30" y="0"/>
                  </a:moveTo>
                  <a:lnTo>
                    <a:pt x="24" y="0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0" name="Freeform 410"/>
            <p:cNvSpPr>
              <a:spLocks/>
            </p:cNvSpPr>
            <p:nvPr/>
          </p:nvSpPr>
          <p:spPr bwMode="auto">
            <a:xfrm>
              <a:off x="4301" y="2085"/>
              <a:ext cx="24" cy="24"/>
            </a:xfrm>
            <a:custGeom>
              <a:avLst/>
              <a:gdLst>
                <a:gd name="T0" fmla="*/ 24 w 24"/>
                <a:gd name="T1" fmla="*/ 24 h 24"/>
                <a:gd name="T2" fmla="*/ 18 w 24"/>
                <a:gd name="T3" fmla="*/ 18 h 24"/>
                <a:gd name="T4" fmla="*/ 18 w 24"/>
                <a:gd name="T5" fmla="*/ 18 h 24"/>
                <a:gd name="T6" fmla="*/ 12 w 24"/>
                <a:gd name="T7" fmla="*/ 12 h 24"/>
                <a:gd name="T8" fmla="*/ 6 w 24"/>
                <a:gd name="T9" fmla="*/ 12 h 24"/>
                <a:gd name="T10" fmla="*/ 6 w 24"/>
                <a:gd name="T11" fmla="*/ 6 h 24"/>
                <a:gd name="T12" fmla="*/ 0 w 24"/>
                <a:gd name="T13" fmla="*/ 6 h 24"/>
                <a:gd name="T14" fmla="*/ 0 w 24"/>
                <a:gd name="T15" fmla="*/ 6 h 24"/>
                <a:gd name="T16" fmla="*/ 0 w 24"/>
                <a:gd name="T17" fmla="*/ 0 h 24"/>
                <a:gd name="T18" fmla="*/ 0 w 24"/>
                <a:gd name="T19" fmla="*/ 0 h 24"/>
                <a:gd name="T20" fmla="*/ 6 w 24"/>
                <a:gd name="T21" fmla="*/ 6 h 24"/>
                <a:gd name="T22" fmla="*/ 6 w 24"/>
                <a:gd name="T23" fmla="*/ 6 h 24"/>
                <a:gd name="T24" fmla="*/ 12 w 24"/>
                <a:gd name="T25" fmla="*/ 6 h 24"/>
                <a:gd name="T26" fmla="*/ 18 w 24"/>
                <a:gd name="T27" fmla="*/ 12 h 24"/>
                <a:gd name="T28" fmla="*/ 18 w 24"/>
                <a:gd name="T29" fmla="*/ 18 h 24"/>
                <a:gd name="T30" fmla="*/ 24 w 24"/>
                <a:gd name="T31" fmla="*/ 18 h 24"/>
                <a:gd name="T32" fmla="*/ 24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24" y="24"/>
                  </a:moveTo>
                  <a:lnTo>
                    <a:pt x="18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1" name="Freeform 411"/>
            <p:cNvSpPr>
              <a:spLocks/>
            </p:cNvSpPr>
            <p:nvPr/>
          </p:nvSpPr>
          <p:spPr bwMode="auto">
            <a:xfrm>
              <a:off x="4445" y="2091"/>
              <a:ext cx="6" cy="30"/>
            </a:xfrm>
            <a:custGeom>
              <a:avLst/>
              <a:gdLst>
                <a:gd name="T0" fmla="*/ 0 w 6"/>
                <a:gd name="T1" fmla="*/ 30 h 30"/>
                <a:gd name="T2" fmla="*/ 0 w 6"/>
                <a:gd name="T3" fmla="*/ 24 h 30"/>
                <a:gd name="T4" fmla="*/ 0 w 6"/>
                <a:gd name="T5" fmla="*/ 12 h 30"/>
                <a:gd name="T6" fmla="*/ 0 w 6"/>
                <a:gd name="T7" fmla="*/ 0 h 30"/>
                <a:gd name="T8" fmla="*/ 6 w 6"/>
                <a:gd name="T9" fmla="*/ 0 h 30"/>
                <a:gd name="T10" fmla="*/ 6 w 6"/>
                <a:gd name="T11" fmla="*/ 0 h 30"/>
                <a:gd name="T12" fmla="*/ 6 w 6"/>
                <a:gd name="T13" fmla="*/ 12 h 30"/>
                <a:gd name="T14" fmla="*/ 6 w 6"/>
                <a:gd name="T15" fmla="*/ 24 h 30"/>
                <a:gd name="T16" fmla="*/ 0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2" name="Freeform 412"/>
            <p:cNvSpPr>
              <a:spLocks/>
            </p:cNvSpPr>
            <p:nvPr/>
          </p:nvSpPr>
          <p:spPr bwMode="auto">
            <a:xfrm>
              <a:off x="4457" y="2097"/>
              <a:ext cx="12" cy="30"/>
            </a:xfrm>
            <a:custGeom>
              <a:avLst/>
              <a:gdLst>
                <a:gd name="T0" fmla="*/ 0 w 12"/>
                <a:gd name="T1" fmla="*/ 30 h 30"/>
                <a:gd name="T2" fmla="*/ 0 w 12"/>
                <a:gd name="T3" fmla="*/ 24 h 30"/>
                <a:gd name="T4" fmla="*/ 0 w 12"/>
                <a:gd name="T5" fmla="*/ 12 h 30"/>
                <a:gd name="T6" fmla="*/ 6 w 12"/>
                <a:gd name="T7" fmla="*/ 0 h 30"/>
                <a:gd name="T8" fmla="*/ 6 w 12"/>
                <a:gd name="T9" fmla="*/ 0 h 30"/>
                <a:gd name="T10" fmla="*/ 12 w 12"/>
                <a:gd name="T11" fmla="*/ 0 h 30"/>
                <a:gd name="T12" fmla="*/ 6 w 12"/>
                <a:gd name="T13" fmla="*/ 12 h 30"/>
                <a:gd name="T14" fmla="*/ 0 w 12"/>
                <a:gd name="T15" fmla="*/ 24 h 30"/>
                <a:gd name="T16" fmla="*/ 0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0" y="30"/>
                  </a:moveTo>
                  <a:lnTo>
                    <a:pt x="0" y="24"/>
                  </a:lnTo>
                  <a:lnTo>
                    <a:pt x="0" y="1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3" name="Freeform 413"/>
            <p:cNvSpPr>
              <a:spLocks/>
            </p:cNvSpPr>
            <p:nvPr/>
          </p:nvSpPr>
          <p:spPr bwMode="auto">
            <a:xfrm>
              <a:off x="4427" y="2079"/>
              <a:ext cx="6" cy="30"/>
            </a:xfrm>
            <a:custGeom>
              <a:avLst/>
              <a:gdLst>
                <a:gd name="T0" fmla="*/ 6 w 6"/>
                <a:gd name="T1" fmla="*/ 30 h 30"/>
                <a:gd name="T2" fmla="*/ 6 w 6"/>
                <a:gd name="T3" fmla="*/ 30 h 30"/>
                <a:gd name="T4" fmla="*/ 0 w 6"/>
                <a:gd name="T5" fmla="*/ 18 h 30"/>
                <a:gd name="T6" fmla="*/ 0 w 6"/>
                <a:gd name="T7" fmla="*/ 6 h 30"/>
                <a:gd name="T8" fmla="*/ 6 w 6"/>
                <a:gd name="T9" fmla="*/ 0 h 30"/>
                <a:gd name="T10" fmla="*/ 6 w 6"/>
                <a:gd name="T11" fmla="*/ 6 h 30"/>
                <a:gd name="T12" fmla="*/ 6 w 6"/>
                <a:gd name="T13" fmla="*/ 12 h 30"/>
                <a:gd name="T14" fmla="*/ 6 w 6"/>
                <a:gd name="T15" fmla="*/ 24 h 30"/>
                <a:gd name="T16" fmla="*/ 6 w 6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30"/>
                <a:gd name="T29" fmla="*/ 6 w 6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30">
                  <a:moveTo>
                    <a:pt x="6" y="30"/>
                  </a:moveTo>
                  <a:lnTo>
                    <a:pt x="6" y="30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4" name="Freeform 414"/>
            <p:cNvSpPr>
              <a:spLocks/>
            </p:cNvSpPr>
            <p:nvPr/>
          </p:nvSpPr>
          <p:spPr bwMode="auto">
            <a:xfrm>
              <a:off x="4409" y="2073"/>
              <a:ext cx="12" cy="36"/>
            </a:xfrm>
            <a:custGeom>
              <a:avLst/>
              <a:gdLst>
                <a:gd name="T0" fmla="*/ 12 w 12"/>
                <a:gd name="T1" fmla="*/ 36 h 36"/>
                <a:gd name="T2" fmla="*/ 6 w 12"/>
                <a:gd name="T3" fmla="*/ 24 h 36"/>
                <a:gd name="T4" fmla="*/ 0 w 12"/>
                <a:gd name="T5" fmla="*/ 12 h 36"/>
                <a:gd name="T6" fmla="*/ 0 w 12"/>
                <a:gd name="T7" fmla="*/ 6 h 36"/>
                <a:gd name="T8" fmla="*/ 0 w 12"/>
                <a:gd name="T9" fmla="*/ 0 h 36"/>
                <a:gd name="T10" fmla="*/ 6 w 12"/>
                <a:gd name="T11" fmla="*/ 0 h 36"/>
                <a:gd name="T12" fmla="*/ 12 w 12"/>
                <a:gd name="T13" fmla="*/ 12 h 36"/>
                <a:gd name="T14" fmla="*/ 12 w 12"/>
                <a:gd name="T15" fmla="*/ 24 h 36"/>
                <a:gd name="T16" fmla="*/ 12 w 12"/>
                <a:gd name="T17" fmla="*/ 36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6"/>
                <a:gd name="T29" fmla="*/ 12 w 12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6">
                  <a:moveTo>
                    <a:pt x="12" y="36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2"/>
                  </a:lnTo>
                  <a:lnTo>
                    <a:pt x="12" y="24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5" name="Freeform 415"/>
            <p:cNvSpPr>
              <a:spLocks/>
            </p:cNvSpPr>
            <p:nvPr/>
          </p:nvSpPr>
          <p:spPr bwMode="auto">
            <a:xfrm>
              <a:off x="4391" y="2061"/>
              <a:ext cx="12" cy="42"/>
            </a:xfrm>
            <a:custGeom>
              <a:avLst/>
              <a:gdLst>
                <a:gd name="T0" fmla="*/ 12 w 12"/>
                <a:gd name="T1" fmla="*/ 42 h 42"/>
                <a:gd name="T2" fmla="*/ 12 w 12"/>
                <a:gd name="T3" fmla="*/ 36 h 42"/>
                <a:gd name="T4" fmla="*/ 6 w 12"/>
                <a:gd name="T5" fmla="*/ 30 h 42"/>
                <a:gd name="T6" fmla="*/ 6 w 12"/>
                <a:gd name="T7" fmla="*/ 24 h 42"/>
                <a:gd name="T8" fmla="*/ 0 w 12"/>
                <a:gd name="T9" fmla="*/ 18 h 42"/>
                <a:gd name="T10" fmla="*/ 0 w 12"/>
                <a:gd name="T11" fmla="*/ 12 h 42"/>
                <a:gd name="T12" fmla="*/ 0 w 12"/>
                <a:gd name="T13" fmla="*/ 6 h 42"/>
                <a:gd name="T14" fmla="*/ 0 w 12"/>
                <a:gd name="T15" fmla="*/ 0 h 42"/>
                <a:gd name="T16" fmla="*/ 0 w 12"/>
                <a:gd name="T17" fmla="*/ 0 h 42"/>
                <a:gd name="T18" fmla="*/ 6 w 12"/>
                <a:gd name="T19" fmla="*/ 6 h 42"/>
                <a:gd name="T20" fmla="*/ 12 w 12"/>
                <a:gd name="T21" fmla="*/ 18 h 42"/>
                <a:gd name="T22" fmla="*/ 12 w 12"/>
                <a:gd name="T23" fmla="*/ 30 h 42"/>
                <a:gd name="T24" fmla="*/ 12 w 12"/>
                <a:gd name="T25" fmla="*/ 42 h 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"/>
                <a:gd name="T40" fmla="*/ 0 h 42"/>
                <a:gd name="T41" fmla="*/ 12 w 12"/>
                <a:gd name="T42" fmla="*/ 42 h 4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" h="42">
                  <a:moveTo>
                    <a:pt x="12" y="42"/>
                  </a:moveTo>
                  <a:lnTo>
                    <a:pt x="12" y="36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8"/>
                  </a:lnTo>
                  <a:lnTo>
                    <a:pt x="12" y="30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6" name="Freeform 416"/>
            <p:cNvSpPr>
              <a:spLocks/>
            </p:cNvSpPr>
            <p:nvPr/>
          </p:nvSpPr>
          <p:spPr bwMode="auto">
            <a:xfrm>
              <a:off x="4349" y="2061"/>
              <a:ext cx="24" cy="42"/>
            </a:xfrm>
            <a:custGeom>
              <a:avLst/>
              <a:gdLst>
                <a:gd name="T0" fmla="*/ 24 w 24"/>
                <a:gd name="T1" fmla="*/ 42 h 42"/>
                <a:gd name="T2" fmla="*/ 18 w 24"/>
                <a:gd name="T3" fmla="*/ 36 h 42"/>
                <a:gd name="T4" fmla="*/ 18 w 24"/>
                <a:gd name="T5" fmla="*/ 30 h 42"/>
                <a:gd name="T6" fmla="*/ 12 w 24"/>
                <a:gd name="T7" fmla="*/ 24 h 42"/>
                <a:gd name="T8" fmla="*/ 6 w 24"/>
                <a:gd name="T9" fmla="*/ 18 h 42"/>
                <a:gd name="T10" fmla="*/ 6 w 24"/>
                <a:gd name="T11" fmla="*/ 12 h 42"/>
                <a:gd name="T12" fmla="*/ 0 w 24"/>
                <a:gd name="T13" fmla="*/ 6 h 42"/>
                <a:gd name="T14" fmla="*/ 0 w 24"/>
                <a:gd name="T15" fmla="*/ 0 h 42"/>
                <a:gd name="T16" fmla="*/ 0 w 24"/>
                <a:gd name="T17" fmla="*/ 0 h 42"/>
                <a:gd name="T18" fmla="*/ 6 w 24"/>
                <a:gd name="T19" fmla="*/ 0 h 42"/>
                <a:gd name="T20" fmla="*/ 6 w 24"/>
                <a:gd name="T21" fmla="*/ 6 h 42"/>
                <a:gd name="T22" fmla="*/ 12 w 24"/>
                <a:gd name="T23" fmla="*/ 12 h 42"/>
                <a:gd name="T24" fmla="*/ 12 w 24"/>
                <a:gd name="T25" fmla="*/ 18 h 42"/>
                <a:gd name="T26" fmla="*/ 18 w 24"/>
                <a:gd name="T27" fmla="*/ 24 h 42"/>
                <a:gd name="T28" fmla="*/ 18 w 24"/>
                <a:gd name="T29" fmla="*/ 30 h 42"/>
                <a:gd name="T30" fmla="*/ 24 w 24"/>
                <a:gd name="T31" fmla="*/ 36 h 42"/>
                <a:gd name="T32" fmla="*/ 24 w 24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2"/>
                <a:gd name="T53" fmla="*/ 24 w 24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2">
                  <a:moveTo>
                    <a:pt x="24" y="42"/>
                  </a:moveTo>
                  <a:lnTo>
                    <a:pt x="18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7" name="Freeform 417"/>
            <p:cNvSpPr>
              <a:spLocks/>
            </p:cNvSpPr>
            <p:nvPr/>
          </p:nvSpPr>
          <p:spPr bwMode="auto">
            <a:xfrm>
              <a:off x="4313" y="2067"/>
              <a:ext cx="24" cy="36"/>
            </a:xfrm>
            <a:custGeom>
              <a:avLst/>
              <a:gdLst>
                <a:gd name="T0" fmla="*/ 24 w 24"/>
                <a:gd name="T1" fmla="*/ 36 h 36"/>
                <a:gd name="T2" fmla="*/ 24 w 24"/>
                <a:gd name="T3" fmla="*/ 36 h 36"/>
                <a:gd name="T4" fmla="*/ 18 w 24"/>
                <a:gd name="T5" fmla="*/ 30 h 36"/>
                <a:gd name="T6" fmla="*/ 12 w 24"/>
                <a:gd name="T7" fmla="*/ 24 h 36"/>
                <a:gd name="T8" fmla="*/ 6 w 24"/>
                <a:gd name="T9" fmla="*/ 18 h 36"/>
                <a:gd name="T10" fmla="*/ 6 w 24"/>
                <a:gd name="T11" fmla="*/ 12 h 36"/>
                <a:gd name="T12" fmla="*/ 0 w 24"/>
                <a:gd name="T13" fmla="*/ 6 h 36"/>
                <a:gd name="T14" fmla="*/ 0 w 24"/>
                <a:gd name="T15" fmla="*/ 0 h 36"/>
                <a:gd name="T16" fmla="*/ 0 w 24"/>
                <a:gd name="T17" fmla="*/ 0 h 36"/>
                <a:gd name="T18" fmla="*/ 6 w 24"/>
                <a:gd name="T19" fmla="*/ 0 h 36"/>
                <a:gd name="T20" fmla="*/ 6 w 24"/>
                <a:gd name="T21" fmla="*/ 6 h 36"/>
                <a:gd name="T22" fmla="*/ 12 w 24"/>
                <a:gd name="T23" fmla="*/ 12 h 36"/>
                <a:gd name="T24" fmla="*/ 12 w 24"/>
                <a:gd name="T25" fmla="*/ 18 h 36"/>
                <a:gd name="T26" fmla="*/ 18 w 24"/>
                <a:gd name="T27" fmla="*/ 24 h 36"/>
                <a:gd name="T28" fmla="*/ 24 w 24"/>
                <a:gd name="T29" fmla="*/ 30 h 36"/>
                <a:gd name="T30" fmla="*/ 24 w 24"/>
                <a:gd name="T31" fmla="*/ 36 h 36"/>
                <a:gd name="T32" fmla="*/ 24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24" y="36"/>
                  </a:moveTo>
                  <a:lnTo>
                    <a:pt x="24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8" name="Freeform 418"/>
            <p:cNvSpPr>
              <a:spLocks/>
            </p:cNvSpPr>
            <p:nvPr/>
          </p:nvSpPr>
          <p:spPr bwMode="auto">
            <a:xfrm>
              <a:off x="4367" y="2067"/>
              <a:ext cx="24" cy="36"/>
            </a:xfrm>
            <a:custGeom>
              <a:avLst/>
              <a:gdLst>
                <a:gd name="T0" fmla="*/ 24 w 24"/>
                <a:gd name="T1" fmla="*/ 36 h 36"/>
                <a:gd name="T2" fmla="*/ 18 w 24"/>
                <a:gd name="T3" fmla="*/ 30 h 36"/>
                <a:gd name="T4" fmla="*/ 12 w 24"/>
                <a:gd name="T5" fmla="*/ 24 h 36"/>
                <a:gd name="T6" fmla="*/ 12 w 24"/>
                <a:gd name="T7" fmla="*/ 18 h 36"/>
                <a:gd name="T8" fmla="*/ 6 w 24"/>
                <a:gd name="T9" fmla="*/ 12 h 36"/>
                <a:gd name="T10" fmla="*/ 0 w 24"/>
                <a:gd name="T11" fmla="*/ 6 h 36"/>
                <a:gd name="T12" fmla="*/ 0 w 24"/>
                <a:gd name="T13" fmla="*/ 0 h 36"/>
                <a:gd name="T14" fmla="*/ 0 w 24"/>
                <a:gd name="T15" fmla="*/ 0 h 36"/>
                <a:gd name="T16" fmla="*/ 0 w 24"/>
                <a:gd name="T17" fmla="*/ 0 h 36"/>
                <a:gd name="T18" fmla="*/ 6 w 24"/>
                <a:gd name="T19" fmla="*/ 0 h 36"/>
                <a:gd name="T20" fmla="*/ 6 w 24"/>
                <a:gd name="T21" fmla="*/ 0 h 36"/>
                <a:gd name="T22" fmla="*/ 12 w 24"/>
                <a:gd name="T23" fmla="*/ 6 h 36"/>
                <a:gd name="T24" fmla="*/ 12 w 24"/>
                <a:gd name="T25" fmla="*/ 12 h 36"/>
                <a:gd name="T26" fmla="*/ 18 w 24"/>
                <a:gd name="T27" fmla="*/ 18 h 36"/>
                <a:gd name="T28" fmla="*/ 18 w 24"/>
                <a:gd name="T29" fmla="*/ 24 h 36"/>
                <a:gd name="T30" fmla="*/ 18 w 24"/>
                <a:gd name="T31" fmla="*/ 30 h 36"/>
                <a:gd name="T32" fmla="*/ 24 w 24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6"/>
                <a:gd name="T53" fmla="*/ 24 w 24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6">
                  <a:moveTo>
                    <a:pt x="24" y="36"/>
                  </a:moveTo>
                  <a:lnTo>
                    <a:pt x="18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9" name="Freeform 419"/>
            <p:cNvSpPr>
              <a:spLocks/>
            </p:cNvSpPr>
            <p:nvPr/>
          </p:nvSpPr>
          <p:spPr bwMode="auto">
            <a:xfrm>
              <a:off x="4355" y="2097"/>
              <a:ext cx="30" cy="54"/>
            </a:xfrm>
            <a:custGeom>
              <a:avLst/>
              <a:gdLst>
                <a:gd name="T0" fmla="*/ 0 w 30"/>
                <a:gd name="T1" fmla="*/ 54 h 54"/>
                <a:gd name="T2" fmla="*/ 0 w 30"/>
                <a:gd name="T3" fmla="*/ 48 h 54"/>
                <a:gd name="T4" fmla="*/ 0 w 30"/>
                <a:gd name="T5" fmla="*/ 42 h 54"/>
                <a:gd name="T6" fmla="*/ 6 w 30"/>
                <a:gd name="T7" fmla="*/ 36 h 54"/>
                <a:gd name="T8" fmla="*/ 6 w 30"/>
                <a:gd name="T9" fmla="*/ 30 h 54"/>
                <a:gd name="T10" fmla="*/ 12 w 30"/>
                <a:gd name="T11" fmla="*/ 18 h 54"/>
                <a:gd name="T12" fmla="*/ 18 w 30"/>
                <a:gd name="T13" fmla="*/ 12 h 54"/>
                <a:gd name="T14" fmla="*/ 24 w 30"/>
                <a:gd name="T15" fmla="*/ 6 h 54"/>
                <a:gd name="T16" fmla="*/ 30 w 30"/>
                <a:gd name="T17" fmla="*/ 0 h 54"/>
                <a:gd name="T18" fmla="*/ 30 w 30"/>
                <a:gd name="T19" fmla="*/ 6 h 54"/>
                <a:gd name="T20" fmla="*/ 24 w 30"/>
                <a:gd name="T21" fmla="*/ 12 h 54"/>
                <a:gd name="T22" fmla="*/ 24 w 30"/>
                <a:gd name="T23" fmla="*/ 18 h 54"/>
                <a:gd name="T24" fmla="*/ 18 w 30"/>
                <a:gd name="T25" fmla="*/ 30 h 54"/>
                <a:gd name="T26" fmla="*/ 12 w 30"/>
                <a:gd name="T27" fmla="*/ 36 h 54"/>
                <a:gd name="T28" fmla="*/ 6 w 30"/>
                <a:gd name="T29" fmla="*/ 48 h 54"/>
                <a:gd name="T30" fmla="*/ 0 w 30"/>
                <a:gd name="T31" fmla="*/ 54 h 54"/>
                <a:gd name="T32" fmla="*/ 0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0" y="54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6" y="30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4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0" name="Freeform 420"/>
            <p:cNvSpPr>
              <a:spLocks/>
            </p:cNvSpPr>
            <p:nvPr/>
          </p:nvSpPr>
          <p:spPr bwMode="auto">
            <a:xfrm>
              <a:off x="4331" y="2097"/>
              <a:ext cx="30" cy="42"/>
            </a:xfrm>
            <a:custGeom>
              <a:avLst/>
              <a:gdLst>
                <a:gd name="T0" fmla="*/ 0 w 30"/>
                <a:gd name="T1" fmla="*/ 42 h 42"/>
                <a:gd name="T2" fmla="*/ 0 w 30"/>
                <a:gd name="T3" fmla="*/ 42 h 42"/>
                <a:gd name="T4" fmla="*/ 0 w 30"/>
                <a:gd name="T5" fmla="*/ 36 h 42"/>
                <a:gd name="T6" fmla="*/ 6 w 30"/>
                <a:gd name="T7" fmla="*/ 30 h 42"/>
                <a:gd name="T8" fmla="*/ 6 w 30"/>
                <a:gd name="T9" fmla="*/ 24 h 42"/>
                <a:gd name="T10" fmla="*/ 12 w 30"/>
                <a:gd name="T11" fmla="*/ 18 h 42"/>
                <a:gd name="T12" fmla="*/ 18 w 30"/>
                <a:gd name="T13" fmla="*/ 12 h 42"/>
                <a:gd name="T14" fmla="*/ 24 w 30"/>
                <a:gd name="T15" fmla="*/ 6 h 42"/>
                <a:gd name="T16" fmla="*/ 30 w 30"/>
                <a:gd name="T17" fmla="*/ 0 h 42"/>
                <a:gd name="T18" fmla="*/ 24 w 30"/>
                <a:gd name="T19" fmla="*/ 6 h 42"/>
                <a:gd name="T20" fmla="*/ 18 w 30"/>
                <a:gd name="T21" fmla="*/ 12 h 42"/>
                <a:gd name="T22" fmla="*/ 18 w 30"/>
                <a:gd name="T23" fmla="*/ 18 h 42"/>
                <a:gd name="T24" fmla="*/ 12 w 30"/>
                <a:gd name="T25" fmla="*/ 30 h 42"/>
                <a:gd name="T26" fmla="*/ 6 w 30"/>
                <a:gd name="T27" fmla="*/ 36 h 42"/>
                <a:gd name="T28" fmla="*/ 6 w 30"/>
                <a:gd name="T29" fmla="*/ 42 h 42"/>
                <a:gd name="T30" fmla="*/ 0 w 30"/>
                <a:gd name="T31" fmla="*/ 42 h 42"/>
                <a:gd name="T32" fmla="*/ 0 w 30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42"/>
                <a:gd name="T53" fmla="*/ 30 w 30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42">
                  <a:moveTo>
                    <a:pt x="0" y="42"/>
                  </a:moveTo>
                  <a:lnTo>
                    <a:pt x="0" y="42"/>
                  </a:lnTo>
                  <a:lnTo>
                    <a:pt x="0" y="36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24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1" name="Freeform 421"/>
            <p:cNvSpPr>
              <a:spLocks/>
            </p:cNvSpPr>
            <p:nvPr/>
          </p:nvSpPr>
          <p:spPr bwMode="auto">
            <a:xfrm>
              <a:off x="4331" y="2061"/>
              <a:ext cx="24" cy="42"/>
            </a:xfrm>
            <a:custGeom>
              <a:avLst/>
              <a:gdLst>
                <a:gd name="T0" fmla="*/ 24 w 24"/>
                <a:gd name="T1" fmla="*/ 42 h 42"/>
                <a:gd name="T2" fmla="*/ 24 w 24"/>
                <a:gd name="T3" fmla="*/ 36 h 42"/>
                <a:gd name="T4" fmla="*/ 18 w 24"/>
                <a:gd name="T5" fmla="*/ 36 h 42"/>
                <a:gd name="T6" fmla="*/ 12 w 24"/>
                <a:gd name="T7" fmla="*/ 30 h 42"/>
                <a:gd name="T8" fmla="*/ 6 w 24"/>
                <a:gd name="T9" fmla="*/ 18 h 42"/>
                <a:gd name="T10" fmla="*/ 6 w 24"/>
                <a:gd name="T11" fmla="*/ 12 h 42"/>
                <a:gd name="T12" fmla="*/ 0 w 24"/>
                <a:gd name="T13" fmla="*/ 6 h 42"/>
                <a:gd name="T14" fmla="*/ 0 w 24"/>
                <a:gd name="T15" fmla="*/ 6 h 42"/>
                <a:gd name="T16" fmla="*/ 0 w 24"/>
                <a:gd name="T17" fmla="*/ 0 h 42"/>
                <a:gd name="T18" fmla="*/ 6 w 24"/>
                <a:gd name="T19" fmla="*/ 0 h 42"/>
                <a:gd name="T20" fmla="*/ 6 w 24"/>
                <a:gd name="T21" fmla="*/ 6 h 42"/>
                <a:gd name="T22" fmla="*/ 12 w 24"/>
                <a:gd name="T23" fmla="*/ 12 h 42"/>
                <a:gd name="T24" fmla="*/ 12 w 24"/>
                <a:gd name="T25" fmla="*/ 18 h 42"/>
                <a:gd name="T26" fmla="*/ 18 w 24"/>
                <a:gd name="T27" fmla="*/ 30 h 42"/>
                <a:gd name="T28" fmla="*/ 18 w 24"/>
                <a:gd name="T29" fmla="*/ 36 h 42"/>
                <a:gd name="T30" fmla="*/ 24 w 24"/>
                <a:gd name="T31" fmla="*/ 36 h 42"/>
                <a:gd name="T32" fmla="*/ 24 w 24"/>
                <a:gd name="T33" fmla="*/ 42 h 4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2"/>
                <a:gd name="T53" fmla="*/ 24 w 24"/>
                <a:gd name="T54" fmla="*/ 42 h 4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2">
                  <a:moveTo>
                    <a:pt x="24" y="42"/>
                  </a:moveTo>
                  <a:lnTo>
                    <a:pt x="24" y="36"/>
                  </a:lnTo>
                  <a:lnTo>
                    <a:pt x="18" y="36"/>
                  </a:lnTo>
                  <a:lnTo>
                    <a:pt x="12" y="30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2" name="Freeform 422"/>
            <p:cNvSpPr>
              <a:spLocks/>
            </p:cNvSpPr>
            <p:nvPr/>
          </p:nvSpPr>
          <p:spPr bwMode="auto">
            <a:xfrm>
              <a:off x="4194" y="2157"/>
              <a:ext cx="131" cy="29"/>
            </a:xfrm>
            <a:custGeom>
              <a:avLst/>
              <a:gdLst>
                <a:gd name="T0" fmla="*/ 131 w 131"/>
                <a:gd name="T1" fmla="*/ 23 h 29"/>
                <a:gd name="T2" fmla="*/ 131 w 131"/>
                <a:gd name="T3" fmla="*/ 29 h 29"/>
                <a:gd name="T4" fmla="*/ 131 w 131"/>
                <a:gd name="T5" fmla="*/ 29 h 29"/>
                <a:gd name="T6" fmla="*/ 131 w 131"/>
                <a:gd name="T7" fmla="*/ 29 h 29"/>
                <a:gd name="T8" fmla="*/ 125 w 131"/>
                <a:gd name="T9" fmla="*/ 29 h 29"/>
                <a:gd name="T10" fmla="*/ 119 w 131"/>
                <a:gd name="T11" fmla="*/ 23 h 29"/>
                <a:gd name="T12" fmla="*/ 113 w 131"/>
                <a:gd name="T13" fmla="*/ 17 h 29"/>
                <a:gd name="T14" fmla="*/ 101 w 131"/>
                <a:gd name="T15" fmla="*/ 11 h 29"/>
                <a:gd name="T16" fmla="*/ 95 w 131"/>
                <a:gd name="T17" fmla="*/ 5 h 29"/>
                <a:gd name="T18" fmla="*/ 84 w 131"/>
                <a:gd name="T19" fmla="*/ 5 h 29"/>
                <a:gd name="T20" fmla="*/ 78 w 131"/>
                <a:gd name="T21" fmla="*/ 5 h 29"/>
                <a:gd name="T22" fmla="*/ 66 w 131"/>
                <a:gd name="T23" fmla="*/ 5 h 29"/>
                <a:gd name="T24" fmla="*/ 60 w 131"/>
                <a:gd name="T25" fmla="*/ 5 h 29"/>
                <a:gd name="T26" fmla="*/ 54 w 131"/>
                <a:gd name="T27" fmla="*/ 5 h 29"/>
                <a:gd name="T28" fmla="*/ 42 w 131"/>
                <a:gd name="T29" fmla="*/ 5 h 29"/>
                <a:gd name="T30" fmla="*/ 36 w 131"/>
                <a:gd name="T31" fmla="*/ 5 h 29"/>
                <a:gd name="T32" fmla="*/ 24 w 131"/>
                <a:gd name="T33" fmla="*/ 5 h 29"/>
                <a:gd name="T34" fmla="*/ 18 w 131"/>
                <a:gd name="T35" fmla="*/ 5 h 29"/>
                <a:gd name="T36" fmla="*/ 12 w 131"/>
                <a:gd name="T37" fmla="*/ 11 h 29"/>
                <a:gd name="T38" fmla="*/ 6 w 131"/>
                <a:gd name="T39" fmla="*/ 11 h 29"/>
                <a:gd name="T40" fmla="*/ 0 w 131"/>
                <a:gd name="T41" fmla="*/ 11 h 29"/>
                <a:gd name="T42" fmla="*/ 6 w 131"/>
                <a:gd name="T43" fmla="*/ 11 h 29"/>
                <a:gd name="T44" fmla="*/ 6 w 131"/>
                <a:gd name="T45" fmla="*/ 5 h 29"/>
                <a:gd name="T46" fmla="*/ 12 w 131"/>
                <a:gd name="T47" fmla="*/ 5 h 29"/>
                <a:gd name="T48" fmla="*/ 24 w 131"/>
                <a:gd name="T49" fmla="*/ 0 h 29"/>
                <a:gd name="T50" fmla="*/ 30 w 131"/>
                <a:gd name="T51" fmla="*/ 0 h 29"/>
                <a:gd name="T52" fmla="*/ 42 w 131"/>
                <a:gd name="T53" fmla="*/ 0 h 29"/>
                <a:gd name="T54" fmla="*/ 54 w 131"/>
                <a:gd name="T55" fmla="*/ 0 h 29"/>
                <a:gd name="T56" fmla="*/ 60 w 131"/>
                <a:gd name="T57" fmla="*/ 0 h 29"/>
                <a:gd name="T58" fmla="*/ 72 w 131"/>
                <a:gd name="T59" fmla="*/ 0 h 29"/>
                <a:gd name="T60" fmla="*/ 84 w 131"/>
                <a:gd name="T61" fmla="*/ 0 h 29"/>
                <a:gd name="T62" fmla="*/ 95 w 131"/>
                <a:gd name="T63" fmla="*/ 0 h 29"/>
                <a:gd name="T64" fmla="*/ 101 w 131"/>
                <a:gd name="T65" fmla="*/ 5 h 29"/>
                <a:gd name="T66" fmla="*/ 113 w 131"/>
                <a:gd name="T67" fmla="*/ 5 h 29"/>
                <a:gd name="T68" fmla="*/ 119 w 131"/>
                <a:gd name="T69" fmla="*/ 11 h 29"/>
                <a:gd name="T70" fmla="*/ 125 w 131"/>
                <a:gd name="T71" fmla="*/ 17 h 29"/>
                <a:gd name="T72" fmla="*/ 131 w 131"/>
                <a:gd name="T73" fmla="*/ 23 h 2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1"/>
                <a:gd name="T112" fmla="*/ 0 h 29"/>
                <a:gd name="T113" fmla="*/ 131 w 131"/>
                <a:gd name="T114" fmla="*/ 29 h 2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1" h="29">
                  <a:moveTo>
                    <a:pt x="131" y="23"/>
                  </a:moveTo>
                  <a:lnTo>
                    <a:pt x="131" y="29"/>
                  </a:lnTo>
                  <a:lnTo>
                    <a:pt x="125" y="29"/>
                  </a:lnTo>
                  <a:lnTo>
                    <a:pt x="119" y="23"/>
                  </a:lnTo>
                  <a:lnTo>
                    <a:pt x="113" y="17"/>
                  </a:lnTo>
                  <a:lnTo>
                    <a:pt x="101" y="11"/>
                  </a:lnTo>
                  <a:lnTo>
                    <a:pt x="95" y="5"/>
                  </a:lnTo>
                  <a:lnTo>
                    <a:pt x="84" y="5"/>
                  </a:lnTo>
                  <a:lnTo>
                    <a:pt x="78" y="5"/>
                  </a:lnTo>
                  <a:lnTo>
                    <a:pt x="66" y="5"/>
                  </a:lnTo>
                  <a:lnTo>
                    <a:pt x="60" y="5"/>
                  </a:lnTo>
                  <a:lnTo>
                    <a:pt x="54" y="5"/>
                  </a:lnTo>
                  <a:lnTo>
                    <a:pt x="42" y="5"/>
                  </a:lnTo>
                  <a:lnTo>
                    <a:pt x="36" y="5"/>
                  </a:lnTo>
                  <a:lnTo>
                    <a:pt x="24" y="5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6" y="11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5"/>
                  </a:lnTo>
                  <a:lnTo>
                    <a:pt x="12" y="5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5" y="0"/>
                  </a:lnTo>
                  <a:lnTo>
                    <a:pt x="101" y="5"/>
                  </a:lnTo>
                  <a:lnTo>
                    <a:pt x="113" y="5"/>
                  </a:lnTo>
                  <a:lnTo>
                    <a:pt x="119" y="11"/>
                  </a:lnTo>
                  <a:lnTo>
                    <a:pt x="125" y="17"/>
                  </a:lnTo>
                  <a:lnTo>
                    <a:pt x="131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3" name="Freeform 423"/>
            <p:cNvSpPr>
              <a:spLocks/>
            </p:cNvSpPr>
            <p:nvPr/>
          </p:nvSpPr>
          <p:spPr bwMode="auto">
            <a:xfrm>
              <a:off x="4194" y="2162"/>
              <a:ext cx="18" cy="30"/>
            </a:xfrm>
            <a:custGeom>
              <a:avLst/>
              <a:gdLst>
                <a:gd name="T0" fmla="*/ 18 w 18"/>
                <a:gd name="T1" fmla="*/ 0 h 30"/>
                <a:gd name="T2" fmla="*/ 12 w 18"/>
                <a:gd name="T3" fmla="*/ 0 h 30"/>
                <a:gd name="T4" fmla="*/ 12 w 18"/>
                <a:gd name="T5" fmla="*/ 6 h 30"/>
                <a:gd name="T6" fmla="*/ 6 w 18"/>
                <a:gd name="T7" fmla="*/ 12 h 30"/>
                <a:gd name="T8" fmla="*/ 6 w 18"/>
                <a:gd name="T9" fmla="*/ 12 h 30"/>
                <a:gd name="T10" fmla="*/ 6 w 18"/>
                <a:gd name="T11" fmla="*/ 18 h 30"/>
                <a:gd name="T12" fmla="*/ 0 w 18"/>
                <a:gd name="T13" fmla="*/ 24 h 30"/>
                <a:gd name="T14" fmla="*/ 0 w 18"/>
                <a:gd name="T15" fmla="*/ 24 h 30"/>
                <a:gd name="T16" fmla="*/ 0 w 18"/>
                <a:gd name="T17" fmla="*/ 30 h 30"/>
                <a:gd name="T18" fmla="*/ 6 w 18"/>
                <a:gd name="T19" fmla="*/ 24 h 30"/>
                <a:gd name="T20" fmla="*/ 12 w 18"/>
                <a:gd name="T21" fmla="*/ 18 h 30"/>
                <a:gd name="T22" fmla="*/ 12 w 18"/>
                <a:gd name="T23" fmla="*/ 6 h 30"/>
                <a:gd name="T24" fmla="*/ 18 w 18"/>
                <a:gd name="T25" fmla="*/ 0 h 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30"/>
                <a:gd name="T41" fmla="*/ 18 w 18"/>
                <a:gd name="T42" fmla="*/ 30 h 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30">
                  <a:moveTo>
                    <a:pt x="18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4" name="Freeform 424"/>
            <p:cNvSpPr>
              <a:spLocks/>
            </p:cNvSpPr>
            <p:nvPr/>
          </p:nvSpPr>
          <p:spPr bwMode="auto">
            <a:xfrm>
              <a:off x="4206" y="2157"/>
              <a:ext cx="18" cy="35"/>
            </a:xfrm>
            <a:custGeom>
              <a:avLst/>
              <a:gdLst>
                <a:gd name="T0" fmla="*/ 0 w 18"/>
                <a:gd name="T1" fmla="*/ 35 h 35"/>
                <a:gd name="T2" fmla="*/ 0 w 18"/>
                <a:gd name="T3" fmla="*/ 29 h 35"/>
                <a:gd name="T4" fmla="*/ 0 w 18"/>
                <a:gd name="T5" fmla="*/ 29 h 35"/>
                <a:gd name="T6" fmla="*/ 0 w 18"/>
                <a:gd name="T7" fmla="*/ 23 h 35"/>
                <a:gd name="T8" fmla="*/ 0 w 18"/>
                <a:gd name="T9" fmla="*/ 17 h 35"/>
                <a:gd name="T10" fmla="*/ 6 w 18"/>
                <a:gd name="T11" fmla="*/ 17 h 35"/>
                <a:gd name="T12" fmla="*/ 12 w 18"/>
                <a:gd name="T13" fmla="*/ 11 h 35"/>
                <a:gd name="T14" fmla="*/ 12 w 18"/>
                <a:gd name="T15" fmla="*/ 5 h 35"/>
                <a:gd name="T16" fmla="*/ 18 w 18"/>
                <a:gd name="T17" fmla="*/ 0 h 35"/>
                <a:gd name="T18" fmla="*/ 18 w 18"/>
                <a:gd name="T19" fmla="*/ 5 h 35"/>
                <a:gd name="T20" fmla="*/ 12 w 18"/>
                <a:gd name="T21" fmla="*/ 11 h 35"/>
                <a:gd name="T22" fmla="*/ 12 w 18"/>
                <a:gd name="T23" fmla="*/ 17 h 35"/>
                <a:gd name="T24" fmla="*/ 6 w 18"/>
                <a:gd name="T25" fmla="*/ 17 h 35"/>
                <a:gd name="T26" fmla="*/ 6 w 18"/>
                <a:gd name="T27" fmla="*/ 23 h 35"/>
                <a:gd name="T28" fmla="*/ 0 w 18"/>
                <a:gd name="T29" fmla="*/ 29 h 35"/>
                <a:gd name="T30" fmla="*/ 0 w 18"/>
                <a:gd name="T31" fmla="*/ 29 h 35"/>
                <a:gd name="T32" fmla="*/ 0 w 18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5"/>
                <a:gd name="T53" fmla="*/ 18 w 18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5">
                  <a:moveTo>
                    <a:pt x="0" y="35"/>
                  </a:moveTo>
                  <a:lnTo>
                    <a:pt x="0" y="29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12" y="5"/>
                  </a:lnTo>
                  <a:lnTo>
                    <a:pt x="18" y="0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12" y="17"/>
                  </a:lnTo>
                  <a:lnTo>
                    <a:pt x="6" y="17"/>
                  </a:lnTo>
                  <a:lnTo>
                    <a:pt x="6" y="23"/>
                  </a:lnTo>
                  <a:lnTo>
                    <a:pt x="0" y="29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5" name="Freeform 425"/>
            <p:cNvSpPr>
              <a:spLocks/>
            </p:cNvSpPr>
            <p:nvPr/>
          </p:nvSpPr>
          <p:spPr bwMode="auto">
            <a:xfrm>
              <a:off x="4224" y="2157"/>
              <a:ext cx="24" cy="41"/>
            </a:xfrm>
            <a:custGeom>
              <a:avLst/>
              <a:gdLst>
                <a:gd name="T0" fmla="*/ 0 w 24"/>
                <a:gd name="T1" fmla="*/ 41 h 41"/>
                <a:gd name="T2" fmla="*/ 0 w 24"/>
                <a:gd name="T3" fmla="*/ 35 h 41"/>
                <a:gd name="T4" fmla="*/ 0 w 24"/>
                <a:gd name="T5" fmla="*/ 35 h 41"/>
                <a:gd name="T6" fmla="*/ 6 w 24"/>
                <a:gd name="T7" fmla="*/ 29 h 41"/>
                <a:gd name="T8" fmla="*/ 6 w 24"/>
                <a:gd name="T9" fmla="*/ 23 h 41"/>
                <a:gd name="T10" fmla="*/ 12 w 24"/>
                <a:gd name="T11" fmla="*/ 11 h 41"/>
                <a:gd name="T12" fmla="*/ 18 w 24"/>
                <a:gd name="T13" fmla="*/ 5 h 41"/>
                <a:gd name="T14" fmla="*/ 24 w 24"/>
                <a:gd name="T15" fmla="*/ 0 h 41"/>
                <a:gd name="T16" fmla="*/ 24 w 24"/>
                <a:gd name="T17" fmla="*/ 0 h 41"/>
                <a:gd name="T18" fmla="*/ 24 w 24"/>
                <a:gd name="T19" fmla="*/ 0 h 41"/>
                <a:gd name="T20" fmla="*/ 24 w 24"/>
                <a:gd name="T21" fmla="*/ 5 h 41"/>
                <a:gd name="T22" fmla="*/ 18 w 24"/>
                <a:gd name="T23" fmla="*/ 11 h 41"/>
                <a:gd name="T24" fmla="*/ 12 w 24"/>
                <a:gd name="T25" fmla="*/ 23 h 41"/>
                <a:gd name="T26" fmla="*/ 12 w 24"/>
                <a:gd name="T27" fmla="*/ 29 h 41"/>
                <a:gd name="T28" fmla="*/ 6 w 24"/>
                <a:gd name="T29" fmla="*/ 35 h 41"/>
                <a:gd name="T30" fmla="*/ 6 w 24"/>
                <a:gd name="T31" fmla="*/ 41 h 41"/>
                <a:gd name="T32" fmla="*/ 0 w 24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1"/>
                <a:gd name="T53" fmla="*/ 24 w 24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1">
                  <a:moveTo>
                    <a:pt x="0" y="41"/>
                  </a:moveTo>
                  <a:lnTo>
                    <a:pt x="0" y="35"/>
                  </a:lnTo>
                  <a:lnTo>
                    <a:pt x="6" y="29"/>
                  </a:lnTo>
                  <a:lnTo>
                    <a:pt x="6" y="23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18" y="11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" name="Freeform 426"/>
            <p:cNvSpPr>
              <a:spLocks/>
            </p:cNvSpPr>
            <p:nvPr/>
          </p:nvSpPr>
          <p:spPr bwMode="auto">
            <a:xfrm>
              <a:off x="4248" y="2157"/>
              <a:ext cx="24" cy="47"/>
            </a:xfrm>
            <a:custGeom>
              <a:avLst/>
              <a:gdLst>
                <a:gd name="T0" fmla="*/ 0 w 24"/>
                <a:gd name="T1" fmla="*/ 47 h 47"/>
                <a:gd name="T2" fmla="*/ 0 w 24"/>
                <a:gd name="T3" fmla="*/ 41 h 47"/>
                <a:gd name="T4" fmla="*/ 0 w 24"/>
                <a:gd name="T5" fmla="*/ 35 h 47"/>
                <a:gd name="T6" fmla="*/ 0 w 24"/>
                <a:gd name="T7" fmla="*/ 29 h 47"/>
                <a:gd name="T8" fmla="*/ 6 w 24"/>
                <a:gd name="T9" fmla="*/ 23 h 47"/>
                <a:gd name="T10" fmla="*/ 12 w 24"/>
                <a:gd name="T11" fmla="*/ 17 h 47"/>
                <a:gd name="T12" fmla="*/ 18 w 24"/>
                <a:gd name="T13" fmla="*/ 11 h 47"/>
                <a:gd name="T14" fmla="*/ 24 w 24"/>
                <a:gd name="T15" fmla="*/ 5 h 47"/>
                <a:gd name="T16" fmla="*/ 24 w 24"/>
                <a:gd name="T17" fmla="*/ 0 h 47"/>
                <a:gd name="T18" fmla="*/ 24 w 24"/>
                <a:gd name="T19" fmla="*/ 5 h 47"/>
                <a:gd name="T20" fmla="*/ 24 w 24"/>
                <a:gd name="T21" fmla="*/ 11 h 47"/>
                <a:gd name="T22" fmla="*/ 18 w 24"/>
                <a:gd name="T23" fmla="*/ 17 h 47"/>
                <a:gd name="T24" fmla="*/ 12 w 24"/>
                <a:gd name="T25" fmla="*/ 23 h 47"/>
                <a:gd name="T26" fmla="*/ 6 w 24"/>
                <a:gd name="T27" fmla="*/ 35 h 47"/>
                <a:gd name="T28" fmla="*/ 6 w 24"/>
                <a:gd name="T29" fmla="*/ 41 h 47"/>
                <a:gd name="T30" fmla="*/ 0 w 24"/>
                <a:gd name="T31" fmla="*/ 41 h 47"/>
                <a:gd name="T32" fmla="*/ 0 w 24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7"/>
                <a:gd name="T53" fmla="*/ 24 w 24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7">
                  <a:moveTo>
                    <a:pt x="0" y="47"/>
                  </a:moveTo>
                  <a:lnTo>
                    <a:pt x="0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6" y="23"/>
                  </a:lnTo>
                  <a:lnTo>
                    <a:pt x="12" y="17"/>
                  </a:lnTo>
                  <a:lnTo>
                    <a:pt x="18" y="11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0" y="41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7" name="Freeform 427"/>
            <p:cNvSpPr>
              <a:spLocks/>
            </p:cNvSpPr>
            <p:nvPr/>
          </p:nvSpPr>
          <p:spPr bwMode="auto">
            <a:xfrm>
              <a:off x="4260" y="2162"/>
              <a:ext cx="29" cy="36"/>
            </a:xfrm>
            <a:custGeom>
              <a:avLst/>
              <a:gdLst>
                <a:gd name="T0" fmla="*/ 0 w 29"/>
                <a:gd name="T1" fmla="*/ 36 h 36"/>
                <a:gd name="T2" fmla="*/ 0 w 29"/>
                <a:gd name="T3" fmla="*/ 36 h 36"/>
                <a:gd name="T4" fmla="*/ 0 w 29"/>
                <a:gd name="T5" fmla="*/ 30 h 36"/>
                <a:gd name="T6" fmla="*/ 6 w 29"/>
                <a:gd name="T7" fmla="*/ 24 h 36"/>
                <a:gd name="T8" fmla="*/ 12 w 29"/>
                <a:gd name="T9" fmla="*/ 18 h 36"/>
                <a:gd name="T10" fmla="*/ 18 w 29"/>
                <a:gd name="T11" fmla="*/ 12 h 36"/>
                <a:gd name="T12" fmla="*/ 23 w 29"/>
                <a:gd name="T13" fmla="*/ 6 h 36"/>
                <a:gd name="T14" fmla="*/ 23 w 29"/>
                <a:gd name="T15" fmla="*/ 0 h 36"/>
                <a:gd name="T16" fmla="*/ 29 w 29"/>
                <a:gd name="T17" fmla="*/ 0 h 36"/>
                <a:gd name="T18" fmla="*/ 29 w 29"/>
                <a:gd name="T19" fmla="*/ 0 h 36"/>
                <a:gd name="T20" fmla="*/ 23 w 29"/>
                <a:gd name="T21" fmla="*/ 6 h 36"/>
                <a:gd name="T22" fmla="*/ 18 w 29"/>
                <a:gd name="T23" fmla="*/ 12 h 36"/>
                <a:gd name="T24" fmla="*/ 18 w 29"/>
                <a:gd name="T25" fmla="*/ 18 h 36"/>
                <a:gd name="T26" fmla="*/ 12 w 29"/>
                <a:gd name="T27" fmla="*/ 24 h 36"/>
                <a:gd name="T28" fmla="*/ 6 w 29"/>
                <a:gd name="T29" fmla="*/ 30 h 36"/>
                <a:gd name="T30" fmla="*/ 0 w 29"/>
                <a:gd name="T31" fmla="*/ 36 h 36"/>
                <a:gd name="T32" fmla="*/ 0 w 29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"/>
                <a:gd name="T52" fmla="*/ 0 h 36"/>
                <a:gd name="T53" fmla="*/ 29 w 29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" h="36">
                  <a:moveTo>
                    <a:pt x="0" y="36"/>
                  </a:moveTo>
                  <a:lnTo>
                    <a:pt x="0" y="36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23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2" y="24"/>
                  </a:lnTo>
                  <a:lnTo>
                    <a:pt x="6" y="3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8" name="Freeform 428"/>
            <p:cNvSpPr>
              <a:spLocks/>
            </p:cNvSpPr>
            <p:nvPr/>
          </p:nvSpPr>
          <p:spPr bwMode="auto">
            <a:xfrm>
              <a:off x="4278" y="2168"/>
              <a:ext cx="23" cy="30"/>
            </a:xfrm>
            <a:custGeom>
              <a:avLst/>
              <a:gdLst>
                <a:gd name="T0" fmla="*/ 0 w 23"/>
                <a:gd name="T1" fmla="*/ 30 h 30"/>
                <a:gd name="T2" fmla="*/ 0 w 23"/>
                <a:gd name="T3" fmla="*/ 24 h 30"/>
                <a:gd name="T4" fmla="*/ 0 w 23"/>
                <a:gd name="T5" fmla="*/ 24 h 30"/>
                <a:gd name="T6" fmla="*/ 0 w 23"/>
                <a:gd name="T7" fmla="*/ 18 h 30"/>
                <a:gd name="T8" fmla="*/ 5 w 23"/>
                <a:gd name="T9" fmla="*/ 12 h 30"/>
                <a:gd name="T10" fmla="*/ 11 w 23"/>
                <a:gd name="T11" fmla="*/ 6 h 30"/>
                <a:gd name="T12" fmla="*/ 11 w 23"/>
                <a:gd name="T13" fmla="*/ 6 h 30"/>
                <a:gd name="T14" fmla="*/ 17 w 23"/>
                <a:gd name="T15" fmla="*/ 0 h 30"/>
                <a:gd name="T16" fmla="*/ 23 w 23"/>
                <a:gd name="T17" fmla="*/ 0 h 30"/>
                <a:gd name="T18" fmla="*/ 23 w 23"/>
                <a:gd name="T19" fmla="*/ 0 h 30"/>
                <a:gd name="T20" fmla="*/ 17 w 23"/>
                <a:gd name="T21" fmla="*/ 6 h 30"/>
                <a:gd name="T22" fmla="*/ 11 w 23"/>
                <a:gd name="T23" fmla="*/ 12 h 30"/>
                <a:gd name="T24" fmla="*/ 11 w 23"/>
                <a:gd name="T25" fmla="*/ 18 h 30"/>
                <a:gd name="T26" fmla="*/ 5 w 23"/>
                <a:gd name="T27" fmla="*/ 24 h 30"/>
                <a:gd name="T28" fmla="*/ 5 w 23"/>
                <a:gd name="T29" fmla="*/ 24 h 30"/>
                <a:gd name="T30" fmla="*/ 0 w 23"/>
                <a:gd name="T31" fmla="*/ 30 h 30"/>
                <a:gd name="T32" fmla="*/ 0 w 23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30"/>
                <a:gd name="T53" fmla="*/ 23 w 23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30">
                  <a:moveTo>
                    <a:pt x="0" y="30"/>
                  </a:moveTo>
                  <a:lnTo>
                    <a:pt x="0" y="24"/>
                  </a:lnTo>
                  <a:lnTo>
                    <a:pt x="0" y="18"/>
                  </a:lnTo>
                  <a:lnTo>
                    <a:pt x="5" y="12"/>
                  </a:lnTo>
                  <a:lnTo>
                    <a:pt x="11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17" y="6"/>
                  </a:lnTo>
                  <a:lnTo>
                    <a:pt x="11" y="12"/>
                  </a:lnTo>
                  <a:lnTo>
                    <a:pt x="11" y="18"/>
                  </a:lnTo>
                  <a:lnTo>
                    <a:pt x="5" y="24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9" name="Freeform 429"/>
            <p:cNvSpPr>
              <a:spLocks/>
            </p:cNvSpPr>
            <p:nvPr/>
          </p:nvSpPr>
          <p:spPr bwMode="auto">
            <a:xfrm>
              <a:off x="4289" y="2174"/>
              <a:ext cx="24" cy="24"/>
            </a:xfrm>
            <a:custGeom>
              <a:avLst/>
              <a:gdLst>
                <a:gd name="T0" fmla="*/ 0 w 24"/>
                <a:gd name="T1" fmla="*/ 24 h 24"/>
                <a:gd name="T2" fmla="*/ 0 w 24"/>
                <a:gd name="T3" fmla="*/ 18 h 24"/>
                <a:gd name="T4" fmla="*/ 6 w 24"/>
                <a:gd name="T5" fmla="*/ 18 h 24"/>
                <a:gd name="T6" fmla="*/ 6 w 24"/>
                <a:gd name="T7" fmla="*/ 12 h 24"/>
                <a:gd name="T8" fmla="*/ 12 w 24"/>
                <a:gd name="T9" fmla="*/ 12 h 24"/>
                <a:gd name="T10" fmla="*/ 18 w 24"/>
                <a:gd name="T11" fmla="*/ 6 h 24"/>
                <a:gd name="T12" fmla="*/ 18 w 24"/>
                <a:gd name="T13" fmla="*/ 0 h 24"/>
                <a:gd name="T14" fmla="*/ 24 w 24"/>
                <a:gd name="T15" fmla="*/ 0 h 24"/>
                <a:gd name="T16" fmla="*/ 24 w 24"/>
                <a:gd name="T17" fmla="*/ 0 h 24"/>
                <a:gd name="T18" fmla="*/ 24 w 24"/>
                <a:gd name="T19" fmla="*/ 0 h 24"/>
                <a:gd name="T20" fmla="*/ 18 w 24"/>
                <a:gd name="T21" fmla="*/ 6 h 24"/>
                <a:gd name="T22" fmla="*/ 18 w 24"/>
                <a:gd name="T23" fmla="*/ 12 h 24"/>
                <a:gd name="T24" fmla="*/ 12 w 24"/>
                <a:gd name="T25" fmla="*/ 12 h 24"/>
                <a:gd name="T26" fmla="*/ 12 w 24"/>
                <a:gd name="T27" fmla="*/ 18 h 24"/>
                <a:gd name="T28" fmla="*/ 6 w 24"/>
                <a:gd name="T29" fmla="*/ 18 h 24"/>
                <a:gd name="T30" fmla="*/ 6 w 24"/>
                <a:gd name="T31" fmla="*/ 24 h 24"/>
                <a:gd name="T32" fmla="*/ 0 w 24"/>
                <a:gd name="T33" fmla="*/ 24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0" y="24"/>
                  </a:moveTo>
                  <a:lnTo>
                    <a:pt x="0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0" name="Freeform 430"/>
            <p:cNvSpPr>
              <a:spLocks/>
            </p:cNvSpPr>
            <p:nvPr/>
          </p:nvSpPr>
          <p:spPr bwMode="auto">
            <a:xfrm>
              <a:off x="4307" y="2180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12 h 12"/>
                <a:gd name="T4" fmla="*/ 6 w 12"/>
                <a:gd name="T5" fmla="*/ 6 h 12"/>
                <a:gd name="T6" fmla="*/ 12 w 12"/>
                <a:gd name="T7" fmla="*/ 0 h 12"/>
                <a:gd name="T8" fmla="*/ 12 w 12"/>
                <a:gd name="T9" fmla="*/ 0 h 12"/>
                <a:gd name="T10" fmla="*/ 12 w 12"/>
                <a:gd name="T11" fmla="*/ 0 h 12"/>
                <a:gd name="T12" fmla="*/ 6 w 12"/>
                <a:gd name="T13" fmla="*/ 6 h 12"/>
                <a:gd name="T14" fmla="*/ 0 w 12"/>
                <a:gd name="T15" fmla="*/ 12 h 12"/>
                <a:gd name="T16" fmla="*/ 0 w 12"/>
                <a:gd name="T17" fmla="*/ 12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12"/>
                  </a:moveTo>
                  <a:lnTo>
                    <a:pt x="0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1" name="Freeform 431"/>
            <p:cNvSpPr>
              <a:spLocks/>
            </p:cNvSpPr>
            <p:nvPr/>
          </p:nvSpPr>
          <p:spPr bwMode="auto">
            <a:xfrm>
              <a:off x="4182" y="2168"/>
              <a:ext cx="18" cy="18"/>
            </a:xfrm>
            <a:custGeom>
              <a:avLst/>
              <a:gdLst>
                <a:gd name="T0" fmla="*/ 18 w 18"/>
                <a:gd name="T1" fmla="*/ 0 h 18"/>
                <a:gd name="T2" fmla="*/ 18 w 18"/>
                <a:gd name="T3" fmla="*/ 0 h 18"/>
                <a:gd name="T4" fmla="*/ 12 w 18"/>
                <a:gd name="T5" fmla="*/ 12 h 18"/>
                <a:gd name="T6" fmla="*/ 6 w 18"/>
                <a:gd name="T7" fmla="*/ 18 h 18"/>
                <a:gd name="T8" fmla="*/ 6 w 18"/>
                <a:gd name="T9" fmla="*/ 18 h 18"/>
                <a:gd name="T10" fmla="*/ 0 w 18"/>
                <a:gd name="T11" fmla="*/ 12 h 18"/>
                <a:gd name="T12" fmla="*/ 6 w 18"/>
                <a:gd name="T13" fmla="*/ 12 h 18"/>
                <a:gd name="T14" fmla="*/ 6 w 18"/>
                <a:gd name="T15" fmla="*/ 6 h 18"/>
                <a:gd name="T16" fmla="*/ 6 w 18"/>
                <a:gd name="T17" fmla="*/ 6 h 18"/>
                <a:gd name="T18" fmla="*/ 12 w 18"/>
                <a:gd name="T19" fmla="*/ 6 h 18"/>
                <a:gd name="T20" fmla="*/ 18 w 18"/>
                <a:gd name="T21" fmla="*/ 0 h 18"/>
                <a:gd name="T22" fmla="*/ 18 w 18"/>
                <a:gd name="T23" fmla="*/ 0 h 18"/>
                <a:gd name="T24" fmla="*/ 18 w 18"/>
                <a:gd name="T25" fmla="*/ 0 h 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8"/>
                <a:gd name="T40" fmla="*/ 0 h 18"/>
                <a:gd name="T41" fmla="*/ 18 w 18"/>
                <a:gd name="T42" fmla="*/ 18 h 1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8" h="18">
                  <a:moveTo>
                    <a:pt x="18" y="0"/>
                  </a:moveTo>
                  <a:lnTo>
                    <a:pt x="18" y="0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2" name="Freeform 432"/>
            <p:cNvSpPr>
              <a:spLocks/>
            </p:cNvSpPr>
            <p:nvPr/>
          </p:nvSpPr>
          <p:spPr bwMode="auto">
            <a:xfrm>
              <a:off x="4182" y="2157"/>
              <a:ext cx="18" cy="5"/>
            </a:xfrm>
            <a:custGeom>
              <a:avLst/>
              <a:gdLst>
                <a:gd name="T0" fmla="*/ 18 w 18"/>
                <a:gd name="T1" fmla="*/ 5 h 5"/>
                <a:gd name="T2" fmla="*/ 18 w 18"/>
                <a:gd name="T3" fmla="*/ 5 h 5"/>
                <a:gd name="T4" fmla="*/ 18 w 18"/>
                <a:gd name="T5" fmla="*/ 5 h 5"/>
                <a:gd name="T6" fmla="*/ 12 w 18"/>
                <a:gd name="T7" fmla="*/ 5 h 5"/>
                <a:gd name="T8" fmla="*/ 12 w 18"/>
                <a:gd name="T9" fmla="*/ 5 h 5"/>
                <a:gd name="T10" fmla="*/ 6 w 18"/>
                <a:gd name="T11" fmla="*/ 0 h 5"/>
                <a:gd name="T12" fmla="*/ 6 w 18"/>
                <a:gd name="T13" fmla="*/ 0 h 5"/>
                <a:gd name="T14" fmla="*/ 0 w 18"/>
                <a:gd name="T15" fmla="*/ 0 h 5"/>
                <a:gd name="T16" fmla="*/ 0 w 18"/>
                <a:gd name="T17" fmla="*/ 0 h 5"/>
                <a:gd name="T18" fmla="*/ 0 w 18"/>
                <a:gd name="T19" fmla="*/ 0 h 5"/>
                <a:gd name="T20" fmla="*/ 0 w 18"/>
                <a:gd name="T21" fmla="*/ 5 h 5"/>
                <a:gd name="T22" fmla="*/ 6 w 18"/>
                <a:gd name="T23" fmla="*/ 5 h 5"/>
                <a:gd name="T24" fmla="*/ 6 w 18"/>
                <a:gd name="T25" fmla="*/ 5 h 5"/>
                <a:gd name="T26" fmla="*/ 12 w 18"/>
                <a:gd name="T27" fmla="*/ 5 h 5"/>
                <a:gd name="T28" fmla="*/ 12 w 18"/>
                <a:gd name="T29" fmla="*/ 5 h 5"/>
                <a:gd name="T30" fmla="*/ 18 w 18"/>
                <a:gd name="T31" fmla="*/ 5 h 5"/>
                <a:gd name="T32" fmla="*/ 18 w 18"/>
                <a:gd name="T33" fmla="*/ 5 h 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5"/>
                <a:gd name="T53" fmla="*/ 18 w 18"/>
                <a:gd name="T54" fmla="*/ 5 h 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5">
                  <a:moveTo>
                    <a:pt x="18" y="5"/>
                  </a:moveTo>
                  <a:lnTo>
                    <a:pt x="18" y="5"/>
                  </a:lnTo>
                  <a:lnTo>
                    <a:pt x="12" y="5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12" y="5"/>
                  </a:lnTo>
                  <a:lnTo>
                    <a:pt x="18" y="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3" name="Freeform 433"/>
            <p:cNvSpPr>
              <a:spLocks/>
            </p:cNvSpPr>
            <p:nvPr/>
          </p:nvSpPr>
          <p:spPr bwMode="auto">
            <a:xfrm>
              <a:off x="4176" y="2168"/>
              <a:ext cx="24" cy="6"/>
            </a:xfrm>
            <a:custGeom>
              <a:avLst/>
              <a:gdLst>
                <a:gd name="T0" fmla="*/ 24 w 24"/>
                <a:gd name="T1" fmla="*/ 0 h 6"/>
                <a:gd name="T2" fmla="*/ 18 w 24"/>
                <a:gd name="T3" fmla="*/ 0 h 6"/>
                <a:gd name="T4" fmla="*/ 18 w 24"/>
                <a:gd name="T5" fmla="*/ 0 h 6"/>
                <a:gd name="T6" fmla="*/ 12 w 24"/>
                <a:gd name="T7" fmla="*/ 0 h 6"/>
                <a:gd name="T8" fmla="*/ 12 w 24"/>
                <a:gd name="T9" fmla="*/ 0 h 6"/>
                <a:gd name="T10" fmla="*/ 6 w 24"/>
                <a:gd name="T11" fmla="*/ 0 h 6"/>
                <a:gd name="T12" fmla="*/ 6 w 24"/>
                <a:gd name="T13" fmla="*/ 0 h 6"/>
                <a:gd name="T14" fmla="*/ 0 w 24"/>
                <a:gd name="T15" fmla="*/ 0 h 6"/>
                <a:gd name="T16" fmla="*/ 0 w 24"/>
                <a:gd name="T17" fmla="*/ 0 h 6"/>
                <a:gd name="T18" fmla="*/ 0 w 24"/>
                <a:gd name="T19" fmla="*/ 6 h 6"/>
                <a:gd name="T20" fmla="*/ 0 w 24"/>
                <a:gd name="T21" fmla="*/ 6 h 6"/>
                <a:gd name="T22" fmla="*/ 6 w 24"/>
                <a:gd name="T23" fmla="*/ 6 h 6"/>
                <a:gd name="T24" fmla="*/ 12 w 24"/>
                <a:gd name="T25" fmla="*/ 6 h 6"/>
                <a:gd name="T26" fmla="*/ 12 w 24"/>
                <a:gd name="T27" fmla="*/ 0 h 6"/>
                <a:gd name="T28" fmla="*/ 18 w 24"/>
                <a:gd name="T29" fmla="*/ 0 h 6"/>
                <a:gd name="T30" fmla="*/ 18 w 24"/>
                <a:gd name="T31" fmla="*/ 0 h 6"/>
                <a:gd name="T32" fmla="*/ 24 w 24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6"/>
                <a:gd name="T53" fmla="*/ 24 w 24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6">
                  <a:moveTo>
                    <a:pt x="24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4" name="Freeform 434"/>
            <p:cNvSpPr>
              <a:spLocks/>
            </p:cNvSpPr>
            <p:nvPr/>
          </p:nvSpPr>
          <p:spPr bwMode="auto">
            <a:xfrm>
              <a:off x="4188" y="2145"/>
              <a:ext cx="24" cy="17"/>
            </a:xfrm>
            <a:custGeom>
              <a:avLst/>
              <a:gdLst>
                <a:gd name="T0" fmla="*/ 24 w 24"/>
                <a:gd name="T1" fmla="*/ 17 h 17"/>
                <a:gd name="T2" fmla="*/ 18 w 24"/>
                <a:gd name="T3" fmla="*/ 17 h 17"/>
                <a:gd name="T4" fmla="*/ 18 w 24"/>
                <a:gd name="T5" fmla="*/ 12 h 17"/>
                <a:gd name="T6" fmla="*/ 12 w 24"/>
                <a:gd name="T7" fmla="*/ 12 h 17"/>
                <a:gd name="T8" fmla="*/ 6 w 24"/>
                <a:gd name="T9" fmla="*/ 12 h 17"/>
                <a:gd name="T10" fmla="*/ 6 w 24"/>
                <a:gd name="T11" fmla="*/ 6 h 17"/>
                <a:gd name="T12" fmla="*/ 0 w 24"/>
                <a:gd name="T13" fmla="*/ 6 h 17"/>
                <a:gd name="T14" fmla="*/ 0 w 24"/>
                <a:gd name="T15" fmla="*/ 0 h 17"/>
                <a:gd name="T16" fmla="*/ 0 w 24"/>
                <a:gd name="T17" fmla="*/ 0 h 17"/>
                <a:gd name="T18" fmla="*/ 0 w 24"/>
                <a:gd name="T19" fmla="*/ 0 h 17"/>
                <a:gd name="T20" fmla="*/ 6 w 24"/>
                <a:gd name="T21" fmla="*/ 0 h 17"/>
                <a:gd name="T22" fmla="*/ 6 w 24"/>
                <a:gd name="T23" fmla="*/ 6 h 17"/>
                <a:gd name="T24" fmla="*/ 12 w 24"/>
                <a:gd name="T25" fmla="*/ 6 h 17"/>
                <a:gd name="T26" fmla="*/ 12 w 24"/>
                <a:gd name="T27" fmla="*/ 12 h 17"/>
                <a:gd name="T28" fmla="*/ 18 w 24"/>
                <a:gd name="T29" fmla="*/ 12 h 17"/>
                <a:gd name="T30" fmla="*/ 18 w 24"/>
                <a:gd name="T31" fmla="*/ 17 h 17"/>
                <a:gd name="T32" fmla="*/ 24 w 24"/>
                <a:gd name="T33" fmla="*/ 17 h 1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17"/>
                <a:gd name="T53" fmla="*/ 24 w 24"/>
                <a:gd name="T54" fmla="*/ 17 h 1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17">
                  <a:moveTo>
                    <a:pt x="24" y="17"/>
                  </a:moveTo>
                  <a:lnTo>
                    <a:pt x="18" y="17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7"/>
                  </a:lnTo>
                  <a:lnTo>
                    <a:pt x="24" y="17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5" name="Freeform 435"/>
            <p:cNvSpPr>
              <a:spLocks/>
            </p:cNvSpPr>
            <p:nvPr/>
          </p:nvSpPr>
          <p:spPr bwMode="auto">
            <a:xfrm>
              <a:off x="4313" y="2151"/>
              <a:ext cx="6" cy="23"/>
            </a:xfrm>
            <a:custGeom>
              <a:avLst/>
              <a:gdLst>
                <a:gd name="T0" fmla="*/ 0 w 6"/>
                <a:gd name="T1" fmla="*/ 23 h 23"/>
                <a:gd name="T2" fmla="*/ 0 w 6"/>
                <a:gd name="T3" fmla="*/ 17 h 23"/>
                <a:gd name="T4" fmla="*/ 0 w 6"/>
                <a:gd name="T5" fmla="*/ 11 h 23"/>
                <a:gd name="T6" fmla="*/ 0 w 6"/>
                <a:gd name="T7" fmla="*/ 0 h 23"/>
                <a:gd name="T8" fmla="*/ 0 w 6"/>
                <a:gd name="T9" fmla="*/ 0 h 23"/>
                <a:gd name="T10" fmla="*/ 6 w 6"/>
                <a:gd name="T11" fmla="*/ 0 h 23"/>
                <a:gd name="T12" fmla="*/ 6 w 6"/>
                <a:gd name="T13" fmla="*/ 6 h 23"/>
                <a:gd name="T14" fmla="*/ 0 w 6"/>
                <a:gd name="T15" fmla="*/ 17 h 23"/>
                <a:gd name="T16" fmla="*/ 0 w 6"/>
                <a:gd name="T17" fmla="*/ 23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3"/>
                <a:gd name="T29" fmla="*/ 6 w 6"/>
                <a:gd name="T30" fmla="*/ 23 h 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3">
                  <a:moveTo>
                    <a:pt x="0" y="23"/>
                  </a:moveTo>
                  <a:lnTo>
                    <a:pt x="0" y="17"/>
                  </a:lnTo>
                  <a:lnTo>
                    <a:pt x="0" y="11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17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" name="Freeform 436"/>
            <p:cNvSpPr>
              <a:spLocks/>
            </p:cNvSpPr>
            <p:nvPr/>
          </p:nvSpPr>
          <p:spPr bwMode="auto">
            <a:xfrm>
              <a:off x="4319" y="2151"/>
              <a:ext cx="12" cy="29"/>
            </a:xfrm>
            <a:custGeom>
              <a:avLst/>
              <a:gdLst>
                <a:gd name="T0" fmla="*/ 0 w 12"/>
                <a:gd name="T1" fmla="*/ 29 h 29"/>
                <a:gd name="T2" fmla="*/ 0 w 12"/>
                <a:gd name="T3" fmla="*/ 23 h 29"/>
                <a:gd name="T4" fmla="*/ 0 w 12"/>
                <a:gd name="T5" fmla="*/ 11 h 29"/>
                <a:gd name="T6" fmla="*/ 6 w 12"/>
                <a:gd name="T7" fmla="*/ 6 h 29"/>
                <a:gd name="T8" fmla="*/ 6 w 12"/>
                <a:gd name="T9" fmla="*/ 0 h 29"/>
                <a:gd name="T10" fmla="*/ 12 w 12"/>
                <a:gd name="T11" fmla="*/ 6 h 29"/>
                <a:gd name="T12" fmla="*/ 6 w 12"/>
                <a:gd name="T13" fmla="*/ 11 h 29"/>
                <a:gd name="T14" fmla="*/ 6 w 12"/>
                <a:gd name="T15" fmla="*/ 23 h 29"/>
                <a:gd name="T16" fmla="*/ 0 w 12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9"/>
                <a:gd name="T29" fmla="*/ 12 w 12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9">
                  <a:moveTo>
                    <a:pt x="0" y="29"/>
                  </a:moveTo>
                  <a:lnTo>
                    <a:pt x="0" y="23"/>
                  </a:lnTo>
                  <a:lnTo>
                    <a:pt x="0" y="11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6" y="11"/>
                  </a:lnTo>
                  <a:lnTo>
                    <a:pt x="6" y="23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7" name="Freeform 437"/>
            <p:cNvSpPr>
              <a:spLocks/>
            </p:cNvSpPr>
            <p:nvPr/>
          </p:nvSpPr>
          <p:spPr bwMode="auto">
            <a:xfrm>
              <a:off x="4295" y="2139"/>
              <a:ext cx="6" cy="29"/>
            </a:xfrm>
            <a:custGeom>
              <a:avLst/>
              <a:gdLst>
                <a:gd name="T0" fmla="*/ 6 w 6"/>
                <a:gd name="T1" fmla="*/ 29 h 29"/>
                <a:gd name="T2" fmla="*/ 6 w 6"/>
                <a:gd name="T3" fmla="*/ 23 h 29"/>
                <a:gd name="T4" fmla="*/ 0 w 6"/>
                <a:gd name="T5" fmla="*/ 18 h 29"/>
                <a:gd name="T6" fmla="*/ 0 w 6"/>
                <a:gd name="T7" fmla="*/ 6 h 29"/>
                <a:gd name="T8" fmla="*/ 6 w 6"/>
                <a:gd name="T9" fmla="*/ 0 h 29"/>
                <a:gd name="T10" fmla="*/ 6 w 6"/>
                <a:gd name="T11" fmla="*/ 6 h 29"/>
                <a:gd name="T12" fmla="*/ 6 w 6"/>
                <a:gd name="T13" fmla="*/ 12 h 29"/>
                <a:gd name="T14" fmla="*/ 6 w 6"/>
                <a:gd name="T15" fmla="*/ 18 h 29"/>
                <a:gd name="T16" fmla="*/ 6 w 6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9"/>
                <a:gd name="T29" fmla="*/ 6 w 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9">
                  <a:moveTo>
                    <a:pt x="6" y="29"/>
                  </a:moveTo>
                  <a:lnTo>
                    <a:pt x="6" y="23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6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Freeform 438"/>
            <p:cNvSpPr>
              <a:spLocks/>
            </p:cNvSpPr>
            <p:nvPr/>
          </p:nvSpPr>
          <p:spPr bwMode="auto">
            <a:xfrm>
              <a:off x="4283" y="2133"/>
              <a:ext cx="6" cy="29"/>
            </a:xfrm>
            <a:custGeom>
              <a:avLst/>
              <a:gdLst>
                <a:gd name="T0" fmla="*/ 6 w 6"/>
                <a:gd name="T1" fmla="*/ 29 h 29"/>
                <a:gd name="T2" fmla="*/ 6 w 6"/>
                <a:gd name="T3" fmla="*/ 24 h 29"/>
                <a:gd name="T4" fmla="*/ 0 w 6"/>
                <a:gd name="T5" fmla="*/ 12 h 29"/>
                <a:gd name="T6" fmla="*/ 0 w 6"/>
                <a:gd name="T7" fmla="*/ 6 h 29"/>
                <a:gd name="T8" fmla="*/ 0 w 6"/>
                <a:gd name="T9" fmla="*/ 0 h 29"/>
                <a:gd name="T10" fmla="*/ 6 w 6"/>
                <a:gd name="T11" fmla="*/ 6 h 29"/>
                <a:gd name="T12" fmla="*/ 6 w 6"/>
                <a:gd name="T13" fmla="*/ 12 h 29"/>
                <a:gd name="T14" fmla="*/ 6 w 6"/>
                <a:gd name="T15" fmla="*/ 24 h 29"/>
                <a:gd name="T16" fmla="*/ 6 w 6"/>
                <a:gd name="T17" fmla="*/ 2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29"/>
                <a:gd name="T29" fmla="*/ 6 w 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29">
                  <a:moveTo>
                    <a:pt x="6" y="29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6" y="24"/>
                  </a:lnTo>
                  <a:lnTo>
                    <a:pt x="6" y="29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Freeform 439"/>
            <p:cNvSpPr>
              <a:spLocks/>
            </p:cNvSpPr>
            <p:nvPr/>
          </p:nvSpPr>
          <p:spPr bwMode="auto">
            <a:xfrm>
              <a:off x="4266" y="2127"/>
              <a:ext cx="12" cy="30"/>
            </a:xfrm>
            <a:custGeom>
              <a:avLst/>
              <a:gdLst>
                <a:gd name="T0" fmla="*/ 12 w 12"/>
                <a:gd name="T1" fmla="*/ 30 h 30"/>
                <a:gd name="T2" fmla="*/ 6 w 12"/>
                <a:gd name="T3" fmla="*/ 24 h 30"/>
                <a:gd name="T4" fmla="*/ 0 w 12"/>
                <a:gd name="T5" fmla="*/ 12 h 30"/>
                <a:gd name="T6" fmla="*/ 0 w 12"/>
                <a:gd name="T7" fmla="*/ 0 h 30"/>
                <a:gd name="T8" fmla="*/ 0 w 12"/>
                <a:gd name="T9" fmla="*/ 0 h 30"/>
                <a:gd name="T10" fmla="*/ 6 w 12"/>
                <a:gd name="T11" fmla="*/ 6 h 30"/>
                <a:gd name="T12" fmla="*/ 6 w 12"/>
                <a:gd name="T13" fmla="*/ 12 h 30"/>
                <a:gd name="T14" fmla="*/ 12 w 12"/>
                <a:gd name="T15" fmla="*/ 24 h 30"/>
                <a:gd name="T16" fmla="*/ 12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12" y="30"/>
                  </a:moveTo>
                  <a:lnTo>
                    <a:pt x="6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Freeform 440"/>
            <p:cNvSpPr>
              <a:spLocks/>
            </p:cNvSpPr>
            <p:nvPr/>
          </p:nvSpPr>
          <p:spPr bwMode="auto">
            <a:xfrm>
              <a:off x="4230" y="2121"/>
              <a:ext cx="18" cy="36"/>
            </a:xfrm>
            <a:custGeom>
              <a:avLst/>
              <a:gdLst>
                <a:gd name="T0" fmla="*/ 18 w 18"/>
                <a:gd name="T1" fmla="*/ 36 h 36"/>
                <a:gd name="T2" fmla="*/ 18 w 18"/>
                <a:gd name="T3" fmla="*/ 36 h 36"/>
                <a:gd name="T4" fmla="*/ 12 w 18"/>
                <a:gd name="T5" fmla="*/ 30 h 36"/>
                <a:gd name="T6" fmla="*/ 12 w 18"/>
                <a:gd name="T7" fmla="*/ 24 h 36"/>
                <a:gd name="T8" fmla="*/ 6 w 18"/>
                <a:gd name="T9" fmla="*/ 18 h 36"/>
                <a:gd name="T10" fmla="*/ 6 w 18"/>
                <a:gd name="T11" fmla="*/ 12 h 36"/>
                <a:gd name="T12" fmla="*/ 0 w 18"/>
                <a:gd name="T13" fmla="*/ 6 h 36"/>
                <a:gd name="T14" fmla="*/ 0 w 18"/>
                <a:gd name="T15" fmla="*/ 6 h 36"/>
                <a:gd name="T16" fmla="*/ 6 w 18"/>
                <a:gd name="T17" fmla="*/ 0 h 36"/>
                <a:gd name="T18" fmla="*/ 6 w 18"/>
                <a:gd name="T19" fmla="*/ 0 h 36"/>
                <a:gd name="T20" fmla="*/ 6 w 18"/>
                <a:gd name="T21" fmla="*/ 6 h 36"/>
                <a:gd name="T22" fmla="*/ 12 w 18"/>
                <a:gd name="T23" fmla="*/ 12 h 36"/>
                <a:gd name="T24" fmla="*/ 12 w 18"/>
                <a:gd name="T25" fmla="*/ 18 h 36"/>
                <a:gd name="T26" fmla="*/ 12 w 18"/>
                <a:gd name="T27" fmla="*/ 24 h 36"/>
                <a:gd name="T28" fmla="*/ 18 w 18"/>
                <a:gd name="T29" fmla="*/ 30 h 36"/>
                <a:gd name="T30" fmla="*/ 18 w 18"/>
                <a:gd name="T31" fmla="*/ 36 h 36"/>
                <a:gd name="T32" fmla="*/ 18 w 18"/>
                <a:gd name="T33" fmla="*/ 36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6"/>
                <a:gd name="T53" fmla="*/ 18 w 18"/>
                <a:gd name="T54" fmla="*/ 36 h 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6">
                  <a:moveTo>
                    <a:pt x="18" y="36"/>
                  </a:moveTo>
                  <a:lnTo>
                    <a:pt x="18" y="36"/>
                  </a:lnTo>
                  <a:lnTo>
                    <a:pt x="12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6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Freeform 441"/>
            <p:cNvSpPr>
              <a:spLocks/>
            </p:cNvSpPr>
            <p:nvPr/>
          </p:nvSpPr>
          <p:spPr bwMode="auto">
            <a:xfrm>
              <a:off x="4200" y="2127"/>
              <a:ext cx="24" cy="35"/>
            </a:xfrm>
            <a:custGeom>
              <a:avLst/>
              <a:gdLst>
                <a:gd name="T0" fmla="*/ 24 w 24"/>
                <a:gd name="T1" fmla="*/ 35 h 35"/>
                <a:gd name="T2" fmla="*/ 18 w 24"/>
                <a:gd name="T3" fmla="*/ 30 h 35"/>
                <a:gd name="T4" fmla="*/ 18 w 24"/>
                <a:gd name="T5" fmla="*/ 30 h 35"/>
                <a:gd name="T6" fmla="*/ 12 w 24"/>
                <a:gd name="T7" fmla="*/ 24 h 35"/>
                <a:gd name="T8" fmla="*/ 6 w 24"/>
                <a:gd name="T9" fmla="*/ 18 h 35"/>
                <a:gd name="T10" fmla="*/ 6 w 24"/>
                <a:gd name="T11" fmla="*/ 12 h 35"/>
                <a:gd name="T12" fmla="*/ 0 w 24"/>
                <a:gd name="T13" fmla="*/ 6 h 35"/>
                <a:gd name="T14" fmla="*/ 0 w 24"/>
                <a:gd name="T15" fmla="*/ 6 h 35"/>
                <a:gd name="T16" fmla="*/ 0 w 24"/>
                <a:gd name="T17" fmla="*/ 0 h 35"/>
                <a:gd name="T18" fmla="*/ 6 w 24"/>
                <a:gd name="T19" fmla="*/ 0 h 35"/>
                <a:gd name="T20" fmla="*/ 6 w 24"/>
                <a:gd name="T21" fmla="*/ 6 h 35"/>
                <a:gd name="T22" fmla="*/ 6 w 24"/>
                <a:gd name="T23" fmla="*/ 12 h 35"/>
                <a:gd name="T24" fmla="*/ 12 w 24"/>
                <a:gd name="T25" fmla="*/ 18 h 35"/>
                <a:gd name="T26" fmla="*/ 12 w 24"/>
                <a:gd name="T27" fmla="*/ 24 h 35"/>
                <a:gd name="T28" fmla="*/ 18 w 24"/>
                <a:gd name="T29" fmla="*/ 30 h 35"/>
                <a:gd name="T30" fmla="*/ 18 w 24"/>
                <a:gd name="T31" fmla="*/ 35 h 35"/>
                <a:gd name="T32" fmla="*/ 24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24" y="35"/>
                  </a:moveTo>
                  <a:lnTo>
                    <a:pt x="18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8" y="30"/>
                  </a:lnTo>
                  <a:lnTo>
                    <a:pt x="18" y="35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2" name="Freeform 442"/>
            <p:cNvSpPr>
              <a:spLocks/>
            </p:cNvSpPr>
            <p:nvPr/>
          </p:nvSpPr>
          <p:spPr bwMode="auto">
            <a:xfrm>
              <a:off x="4248" y="2127"/>
              <a:ext cx="18" cy="30"/>
            </a:xfrm>
            <a:custGeom>
              <a:avLst/>
              <a:gdLst>
                <a:gd name="T0" fmla="*/ 18 w 18"/>
                <a:gd name="T1" fmla="*/ 30 h 30"/>
                <a:gd name="T2" fmla="*/ 12 w 18"/>
                <a:gd name="T3" fmla="*/ 30 h 30"/>
                <a:gd name="T4" fmla="*/ 12 w 18"/>
                <a:gd name="T5" fmla="*/ 24 h 30"/>
                <a:gd name="T6" fmla="*/ 6 w 18"/>
                <a:gd name="T7" fmla="*/ 18 h 30"/>
                <a:gd name="T8" fmla="*/ 0 w 18"/>
                <a:gd name="T9" fmla="*/ 12 h 30"/>
                <a:gd name="T10" fmla="*/ 0 w 18"/>
                <a:gd name="T11" fmla="*/ 6 h 30"/>
                <a:gd name="T12" fmla="*/ 0 w 18"/>
                <a:gd name="T13" fmla="*/ 6 h 30"/>
                <a:gd name="T14" fmla="*/ 0 w 18"/>
                <a:gd name="T15" fmla="*/ 0 h 30"/>
                <a:gd name="T16" fmla="*/ 0 w 18"/>
                <a:gd name="T17" fmla="*/ 0 h 30"/>
                <a:gd name="T18" fmla="*/ 0 w 18"/>
                <a:gd name="T19" fmla="*/ 0 h 30"/>
                <a:gd name="T20" fmla="*/ 6 w 18"/>
                <a:gd name="T21" fmla="*/ 6 h 30"/>
                <a:gd name="T22" fmla="*/ 6 w 18"/>
                <a:gd name="T23" fmla="*/ 6 h 30"/>
                <a:gd name="T24" fmla="*/ 6 w 18"/>
                <a:gd name="T25" fmla="*/ 12 h 30"/>
                <a:gd name="T26" fmla="*/ 12 w 18"/>
                <a:gd name="T27" fmla="*/ 18 h 30"/>
                <a:gd name="T28" fmla="*/ 12 w 18"/>
                <a:gd name="T29" fmla="*/ 24 h 30"/>
                <a:gd name="T30" fmla="*/ 12 w 18"/>
                <a:gd name="T31" fmla="*/ 30 h 30"/>
                <a:gd name="T32" fmla="*/ 18 w 18"/>
                <a:gd name="T33" fmla="*/ 30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30"/>
                <a:gd name="T53" fmla="*/ 18 w 18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30">
                  <a:moveTo>
                    <a:pt x="18" y="30"/>
                  </a:moveTo>
                  <a:lnTo>
                    <a:pt x="12" y="30"/>
                  </a:lnTo>
                  <a:lnTo>
                    <a:pt x="12" y="24"/>
                  </a:ln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18" y="30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3" name="Freeform 443"/>
            <p:cNvSpPr>
              <a:spLocks/>
            </p:cNvSpPr>
            <p:nvPr/>
          </p:nvSpPr>
          <p:spPr bwMode="auto">
            <a:xfrm>
              <a:off x="4236" y="2157"/>
              <a:ext cx="24" cy="41"/>
            </a:xfrm>
            <a:custGeom>
              <a:avLst/>
              <a:gdLst>
                <a:gd name="T0" fmla="*/ 0 w 24"/>
                <a:gd name="T1" fmla="*/ 41 h 41"/>
                <a:gd name="T2" fmla="*/ 0 w 24"/>
                <a:gd name="T3" fmla="*/ 41 h 41"/>
                <a:gd name="T4" fmla="*/ 0 w 24"/>
                <a:gd name="T5" fmla="*/ 35 h 41"/>
                <a:gd name="T6" fmla="*/ 0 w 24"/>
                <a:gd name="T7" fmla="*/ 29 h 41"/>
                <a:gd name="T8" fmla="*/ 6 w 24"/>
                <a:gd name="T9" fmla="*/ 23 h 41"/>
                <a:gd name="T10" fmla="*/ 12 w 24"/>
                <a:gd name="T11" fmla="*/ 11 h 41"/>
                <a:gd name="T12" fmla="*/ 18 w 24"/>
                <a:gd name="T13" fmla="*/ 5 h 41"/>
                <a:gd name="T14" fmla="*/ 24 w 24"/>
                <a:gd name="T15" fmla="*/ 0 h 41"/>
                <a:gd name="T16" fmla="*/ 24 w 24"/>
                <a:gd name="T17" fmla="*/ 0 h 41"/>
                <a:gd name="T18" fmla="*/ 24 w 24"/>
                <a:gd name="T19" fmla="*/ 0 h 41"/>
                <a:gd name="T20" fmla="*/ 24 w 24"/>
                <a:gd name="T21" fmla="*/ 5 h 41"/>
                <a:gd name="T22" fmla="*/ 18 w 24"/>
                <a:gd name="T23" fmla="*/ 17 h 41"/>
                <a:gd name="T24" fmla="*/ 12 w 24"/>
                <a:gd name="T25" fmla="*/ 23 h 41"/>
                <a:gd name="T26" fmla="*/ 6 w 24"/>
                <a:gd name="T27" fmla="*/ 29 h 41"/>
                <a:gd name="T28" fmla="*/ 6 w 24"/>
                <a:gd name="T29" fmla="*/ 35 h 41"/>
                <a:gd name="T30" fmla="*/ 0 w 24"/>
                <a:gd name="T31" fmla="*/ 41 h 41"/>
                <a:gd name="T32" fmla="*/ 0 w 24"/>
                <a:gd name="T33" fmla="*/ 41 h 4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41"/>
                <a:gd name="T53" fmla="*/ 24 w 24"/>
                <a:gd name="T54" fmla="*/ 41 h 4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41">
                  <a:moveTo>
                    <a:pt x="0" y="41"/>
                  </a:moveTo>
                  <a:lnTo>
                    <a:pt x="0" y="41"/>
                  </a:lnTo>
                  <a:lnTo>
                    <a:pt x="0" y="35"/>
                  </a:lnTo>
                  <a:lnTo>
                    <a:pt x="0" y="29"/>
                  </a:lnTo>
                  <a:lnTo>
                    <a:pt x="6" y="23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6" y="29"/>
                  </a:lnTo>
                  <a:lnTo>
                    <a:pt x="6" y="35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4" name="Freeform 444"/>
            <p:cNvSpPr>
              <a:spLocks/>
            </p:cNvSpPr>
            <p:nvPr/>
          </p:nvSpPr>
          <p:spPr bwMode="auto">
            <a:xfrm>
              <a:off x="4212" y="2157"/>
              <a:ext cx="24" cy="35"/>
            </a:xfrm>
            <a:custGeom>
              <a:avLst/>
              <a:gdLst>
                <a:gd name="T0" fmla="*/ 0 w 24"/>
                <a:gd name="T1" fmla="*/ 35 h 35"/>
                <a:gd name="T2" fmla="*/ 0 w 24"/>
                <a:gd name="T3" fmla="*/ 35 h 35"/>
                <a:gd name="T4" fmla="*/ 6 w 24"/>
                <a:gd name="T5" fmla="*/ 29 h 35"/>
                <a:gd name="T6" fmla="*/ 6 w 24"/>
                <a:gd name="T7" fmla="*/ 23 h 35"/>
                <a:gd name="T8" fmla="*/ 6 w 24"/>
                <a:gd name="T9" fmla="*/ 17 h 35"/>
                <a:gd name="T10" fmla="*/ 12 w 24"/>
                <a:gd name="T11" fmla="*/ 11 h 35"/>
                <a:gd name="T12" fmla="*/ 18 w 24"/>
                <a:gd name="T13" fmla="*/ 5 h 35"/>
                <a:gd name="T14" fmla="*/ 24 w 24"/>
                <a:gd name="T15" fmla="*/ 5 h 35"/>
                <a:gd name="T16" fmla="*/ 24 w 24"/>
                <a:gd name="T17" fmla="*/ 0 h 35"/>
                <a:gd name="T18" fmla="*/ 24 w 24"/>
                <a:gd name="T19" fmla="*/ 5 h 35"/>
                <a:gd name="T20" fmla="*/ 24 w 24"/>
                <a:gd name="T21" fmla="*/ 11 h 35"/>
                <a:gd name="T22" fmla="*/ 18 w 24"/>
                <a:gd name="T23" fmla="*/ 17 h 35"/>
                <a:gd name="T24" fmla="*/ 12 w 24"/>
                <a:gd name="T25" fmla="*/ 23 h 35"/>
                <a:gd name="T26" fmla="*/ 12 w 24"/>
                <a:gd name="T27" fmla="*/ 29 h 35"/>
                <a:gd name="T28" fmla="*/ 6 w 24"/>
                <a:gd name="T29" fmla="*/ 29 h 35"/>
                <a:gd name="T30" fmla="*/ 6 w 24"/>
                <a:gd name="T31" fmla="*/ 35 h 35"/>
                <a:gd name="T32" fmla="*/ 0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0" y="35"/>
                  </a:moveTo>
                  <a:lnTo>
                    <a:pt x="0" y="35"/>
                  </a:lnTo>
                  <a:lnTo>
                    <a:pt x="6" y="29"/>
                  </a:lnTo>
                  <a:lnTo>
                    <a:pt x="6" y="23"/>
                  </a:lnTo>
                  <a:lnTo>
                    <a:pt x="6" y="17"/>
                  </a:lnTo>
                  <a:lnTo>
                    <a:pt x="12" y="11"/>
                  </a:lnTo>
                  <a:lnTo>
                    <a:pt x="18" y="5"/>
                  </a:lnTo>
                  <a:lnTo>
                    <a:pt x="24" y="5"/>
                  </a:lnTo>
                  <a:lnTo>
                    <a:pt x="24" y="0"/>
                  </a:lnTo>
                  <a:lnTo>
                    <a:pt x="24" y="5"/>
                  </a:lnTo>
                  <a:lnTo>
                    <a:pt x="24" y="11"/>
                  </a:lnTo>
                  <a:lnTo>
                    <a:pt x="18" y="17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6" y="29"/>
                  </a:lnTo>
                  <a:lnTo>
                    <a:pt x="6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5" name="Freeform 445"/>
            <p:cNvSpPr>
              <a:spLocks/>
            </p:cNvSpPr>
            <p:nvPr/>
          </p:nvSpPr>
          <p:spPr bwMode="auto">
            <a:xfrm>
              <a:off x="4212" y="2127"/>
              <a:ext cx="24" cy="35"/>
            </a:xfrm>
            <a:custGeom>
              <a:avLst/>
              <a:gdLst>
                <a:gd name="T0" fmla="*/ 24 w 24"/>
                <a:gd name="T1" fmla="*/ 35 h 35"/>
                <a:gd name="T2" fmla="*/ 24 w 24"/>
                <a:gd name="T3" fmla="*/ 30 h 35"/>
                <a:gd name="T4" fmla="*/ 18 w 24"/>
                <a:gd name="T5" fmla="*/ 24 h 35"/>
                <a:gd name="T6" fmla="*/ 12 w 24"/>
                <a:gd name="T7" fmla="*/ 18 h 35"/>
                <a:gd name="T8" fmla="*/ 12 w 24"/>
                <a:gd name="T9" fmla="*/ 18 h 35"/>
                <a:gd name="T10" fmla="*/ 6 w 24"/>
                <a:gd name="T11" fmla="*/ 12 h 35"/>
                <a:gd name="T12" fmla="*/ 6 w 24"/>
                <a:gd name="T13" fmla="*/ 6 h 35"/>
                <a:gd name="T14" fmla="*/ 0 w 24"/>
                <a:gd name="T15" fmla="*/ 0 h 35"/>
                <a:gd name="T16" fmla="*/ 6 w 24"/>
                <a:gd name="T17" fmla="*/ 0 h 35"/>
                <a:gd name="T18" fmla="*/ 6 w 24"/>
                <a:gd name="T19" fmla="*/ 0 h 35"/>
                <a:gd name="T20" fmla="*/ 6 w 24"/>
                <a:gd name="T21" fmla="*/ 0 h 35"/>
                <a:gd name="T22" fmla="*/ 12 w 24"/>
                <a:gd name="T23" fmla="*/ 6 h 35"/>
                <a:gd name="T24" fmla="*/ 12 w 24"/>
                <a:gd name="T25" fmla="*/ 12 h 35"/>
                <a:gd name="T26" fmla="*/ 18 w 24"/>
                <a:gd name="T27" fmla="*/ 18 h 35"/>
                <a:gd name="T28" fmla="*/ 18 w 24"/>
                <a:gd name="T29" fmla="*/ 24 h 35"/>
                <a:gd name="T30" fmla="*/ 24 w 24"/>
                <a:gd name="T31" fmla="*/ 30 h 35"/>
                <a:gd name="T32" fmla="*/ 24 w 24"/>
                <a:gd name="T33" fmla="*/ 35 h 3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35"/>
                <a:gd name="T53" fmla="*/ 24 w 24"/>
                <a:gd name="T54" fmla="*/ 35 h 3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35">
                  <a:moveTo>
                    <a:pt x="24" y="35"/>
                  </a:moveTo>
                  <a:lnTo>
                    <a:pt x="24" y="30"/>
                  </a:lnTo>
                  <a:lnTo>
                    <a:pt x="18" y="24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24" y="35"/>
                  </a:lnTo>
                  <a:close/>
                </a:path>
              </a:pathLst>
            </a:custGeom>
            <a:solidFill>
              <a:srgbClr val="0066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6" name="Freeform 446"/>
            <p:cNvSpPr>
              <a:spLocks/>
            </p:cNvSpPr>
            <p:nvPr/>
          </p:nvSpPr>
          <p:spPr bwMode="auto">
            <a:xfrm>
              <a:off x="5096" y="1636"/>
              <a:ext cx="89" cy="84"/>
            </a:xfrm>
            <a:custGeom>
              <a:avLst/>
              <a:gdLst>
                <a:gd name="T0" fmla="*/ 18 w 89"/>
                <a:gd name="T1" fmla="*/ 18 h 84"/>
                <a:gd name="T2" fmla="*/ 12 w 89"/>
                <a:gd name="T3" fmla="*/ 30 h 84"/>
                <a:gd name="T4" fmla="*/ 12 w 89"/>
                <a:gd name="T5" fmla="*/ 42 h 84"/>
                <a:gd name="T6" fmla="*/ 24 w 89"/>
                <a:gd name="T7" fmla="*/ 42 h 84"/>
                <a:gd name="T8" fmla="*/ 29 w 89"/>
                <a:gd name="T9" fmla="*/ 42 h 84"/>
                <a:gd name="T10" fmla="*/ 29 w 89"/>
                <a:gd name="T11" fmla="*/ 48 h 84"/>
                <a:gd name="T12" fmla="*/ 29 w 89"/>
                <a:gd name="T13" fmla="*/ 48 h 84"/>
                <a:gd name="T14" fmla="*/ 24 w 89"/>
                <a:gd name="T15" fmla="*/ 48 h 84"/>
                <a:gd name="T16" fmla="*/ 18 w 89"/>
                <a:gd name="T17" fmla="*/ 42 h 84"/>
                <a:gd name="T18" fmla="*/ 6 w 89"/>
                <a:gd name="T19" fmla="*/ 48 h 84"/>
                <a:gd name="T20" fmla="*/ 0 w 89"/>
                <a:gd name="T21" fmla="*/ 54 h 84"/>
                <a:gd name="T22" fmla="*/ 6 w 89"/>
                <a:gd name="T23" fmla="*/ 66 h 84"/>
                <a:gd name="T24" fmla="*/ 12 w 89"/>
                <a:gd name="T25" fmla="*/ 66 h 84"/>
                <a:gd name="T26" fmla="*/ 18 w 89"/>
                <a:gd name="T27" fmla="*/ 66 h 84"/>
                <a:gd name="T28" fmla="*/ 24 w 89"/>
                <a:gd name="T29" fmla="*/ 66 h 84"/>
                <a:gd name="T30" fmla="*/ 29 w 89"/>
                <a:gd name="T31" fmla="*/ 60 h 84"/>
                <a:gd name="T32" fmla="*/ 24 w 89"/>
                <a:gd name="T33" fmla="*/ 72 h 84"/>
                <a:gd name="T34" fmla="*/ 24 w 89"/>
                <a:gd name="T35" fmla="*/ 84 h 84"/>
                <a:gd name="T36" fmla="*/ 29 w 89"/>
                <a:gd name="T37" fmla="*/ 84 h 84"/>
                <a:gd name="T38" fmla="*/ 41 w 89"/>
                <a:gd name="T39" fmla="*/ 84 h 84"/>
                <a:gd name="T40" fmla="*/ 41 w 89"/>
                <a:gd name="T41" fmla="*/ 72 h 84"/>
                <a:gd name="T42" fmla="*/ 41 w 89"/>
                <a:gd name="T43" fmla="*/ 66 h 84"/>
                <a:gd name="T44" fmla="*/ 41 w 89"/>
                <a:gd name="T45" fmla="*/ 60 h 84"/>
                <a:gd name="T46" fmla="*/ 41 w 89"/>
                <a:gd name="T47" fmla="*/ 66 h 84"/>
                <a:gd name="T48" fmla="*/ 47 w 89"/>
                <a:gd name="T49" fmla="*/ 72 h 84"/>
                <a:gd name="T50" fmla="*/ 59 w 89"/>
                <a:gd name="T51" fmla="*/ 72 h 84"/>
                <a:gd name="T52" fmla="*/ 71 w 89"/>
                <a:gd name="T53" fmla="*/ 78 h 84"/>
                <a:gd name="T54" fmla="*/ 83 w 89"/>
                <a:gd name="T55" fmla="*/ 72 h 84"/>
                <a:gd name="T56" fmla="*/ 83 w 89"/>
                <a:gd name="T57" fmla="*/ 66 h 84"/>
                <a:gd name="T58" fmla="*/ 83 w 89"/>
                <a:gd name="T59" fmla="*/ 60 h 84"/>
                <a:gd name="T60" fmla="*/ 71 w 89"/>
                <a:gd name="T61" fmla="*/ 54 h 84"/>
                <a:gd name="T62" fmla="*/ 59 w 89"/>
                <a:gd name="T63" fmla="*/ 54 h 84"/>
                <a:gd name="T64" fmla="*/ 65 w 89"/>
                <a:gd name="T65" fmla="*/ 42 h 84"/>
                <a:gd name="T66" fmla="*/ 77 w 89"/>
                <a:gd name="T67" fmla="*/ 42 h 84"/>
                <a:gd name="T68" fmla="*/ 89 w 89"/>
                <a:gd name="T69" fmla="*/ 36 h 84"/>
                <a:gd name="T70" fmla="*/ 89 w 89"/>
                <a:gd name="T71" fmla="*/ 24 h 84"/>
                <a:gd name="T72" fmla="*/ 77 w 89"/>
                <a:gd name="T73" fmla="*/ 18 h 84"/>
                <a:gd name="T74" fmla="*/ 65 w 89"/>
                <a:gd name="T75" fmla="*/ 24 h 84"/>
                <a:gd name="T76" fmla="*/ 65 w 89"/>
                <a:gd name="T77" fmla="*/ 30 h 84"/>
                <a:gd name="T78" fmla="*/ 59 w 89"/>
                <a:gd name="T79" fmla="*/ 36 h 84"/>
                <a:gd name="T80" fmla="*/ 53 w 89"/>
                <a:gd name="T81" fmla="*/ 36 h 84"/>
                <a:gd name="T82" fmla="*/ 53 w 89"/>
                <a:gd name="T83" fmla="*/ 30 h 84"/>
                <a:gd name="T84" fmla="*/ 53 w 89"/>
                <a:gd name="T85" fmla="*/ 24 h 84"/>
                <a:gd name="T86" fmla="*/ 65 w 89"/>
                <a:gd name="T87" fmla="*/ 12 h 84"/>
                <a:gd name="T88" fmla="*/ 59 w 89"/>
                <a:gd name="T89" fmla="*/ 0 h 84"/>
                <a:gd name="T90" fmla="*/ 47 w 89"/>
                <a:gd name="T91" fmla="*/ 0 h 84"/>
                <a:gd name="T92" fmla="*/ 41 w 89"/>
                <a:gd name="T93" fmla="*/ 6 h 84"/>
                <a:gd name="T94" fmla="*/ 35 w 89"/>
                <a:gd name="T95" fmla="*/ 12 h 84"/>
                <a:gd name="T96" fmla="*/ 41 w 89"/>
                <a:gd name="T97" fmla="*/ 18 h 84"/>
                <a:gd name="T98" fmla="*/ 41 w 89"/>
                <a:gd name="T99" fmla="*/ 24 h 84"/>
                <a:gd name="T100" fmla="*/ 41 w 89"/>
                <a:gd name="T101" fmla="*/ 36 h 84"/>
                <a:gd name="T102" fmla="*/ 35 w 89"/>
                <a:gd name="T103" fmla="*/ 36 h 84"/>
                <a:gd name="T104" fmla="*/ 35 w 89"/>
                <a:gd name="T105" fmla="*/ 24 h 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84"/>
                <a:gd name="T161" fmla="*/ 89 w 89"/>
                <a:gd name="T162" fmla="*/ 84 h 8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84">
                  <a:moveTo>
                    <a:pt x="24" y="18"/>
                  </a:moveTo>
                  <a:lnTo>
                    <a:pt x="18" y="18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12" y="42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9" y="42"/>
                  </a:lnTo>
                  <a:lnTo>
                    <a:pt x="29" y="48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6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29" y="66"/>
                  </a:lnTo>
                  <a:lnTo>
                    <a:pt x="24" y="72"/>
                  </a:lnTo>
                  <a:lnTo>
                    <a:pt x="24" y="78"/>
                  </a:lnTo>
                  <a:lnTo>
                    <a:pt x="24" y="84"/>
                  </a:lnTo>
                  <a:lnTo>
                    <a:pt x="29" y="84"/>
                  </a:lnTo>
                  <a:lnTo>
                    <a:pt x="35" y="84"/>
                  </a:lnTo>
                  <a:lnTo>
                    <a:pt x="41" y="84"/>
                  </a:lnTo>
                  <a:lnTo>
                    <a:pt x="41" y="78"/>
                  </a:lnTo>
                  <a:lnTo>
                    <a:pt x="41" y="72"/>
                  </a:lnTo>
                  <a:lnTo>
                    <a:pt x="41" y="66"/>
                  </a:lnTo>
                  <a:lnTo>
                    <a:pt x="41" y="60"/>
                  </a:lnTo>
                  <a:lnTo>
                    <a:pt x="41" y="66"/>
                  </a:lnTo>
                  <a:lnTo>
                    <a:pt x="47" y="66"/>
                  </a:lnTo>
                  <a:lnTo>
                    <a:pt x="47" y="72"/>
                  </a:lnTo>
                  <a:lnTo>
                    <a:pt x="53" y="72"/>
                  </a:lnTo>
                  <a:lnTo>
                    <a:pt x="59" y="72"/>
                  </a:lnTo>
                  <a:lnTo>
                    <a:pt x="65" y="72"/>
                  </a:lnTo>
                  <a:lnTo>
                    <a:pt x="65" y="78"/>
                  </a:lnTo>
                  <a:lnTo>
                    <a:pt x="71" y="78"/>
                  </a:lnTo>
                  <a:lnTo>
                    <a:pt x="77" y="78"/>
                  </a:lnTo>
                  <a:lnTo>
                    <a:pt x="77" y="72"/>
                  </a:lnTo>
                  <a:lnTo>
                    <a:pt x="83" y="72"/>
                  </a:lnTo>
                  <a:lnTo>
                    <a:pt x="83" y="66"/>
                  </a:lnTo>
                  <a:lnTo>
                    <a:pt x="83" y="60"/>
                  </a:lnTo>
                  <a:lnTo>
                    <a:pt x="77" y="54"/>
                  </a:lnTo>
                  <a:lnTo>
                    <a:pt x="71" y="54"/>
                  </a:lnTo>
                  <a:lnTo>
                    <a:pt x="65" y="54"/>
                  </a:lnTo>
                  <a:lnTo>
                    <a:pt x="59" y="54"/>
                  </a:lnTo>
                  <a:lnTo>
                    <a:pt x="59" y="48"/>
                  </a:lnTo>
                  <a:lnTo>
                    <a:pt x="65" y="48"/>
                  </a:lnTo>
                  <a:lnTo>
                    <a:pt x="65" y="42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83" y="36"/>
                  </a:lnTo>
                  <a:lnTo>
                    <a:pt x="89" y="36"/>
                  </a:lnTo>
                  <a:lnTo>
                    <a:pt x="89" y="30"/>
                  </a:lnTo>
                  <a:lnTo>
                    <a:pt x="89" y="24"/>
                  </a:lnTo>
                  <a:lnTo>
                    <a:pt x="83" y="18"/>
                  </a:lnTo>
                  <a:lnTo>
                    <a:pt x="77" y="18"/>
                  </a:lnTo>
                  <a:lnTo>
                    <a:pt x="71" y="18"/>
                  </a:lnTo>
                  <a:lnTo>
                    <a:pt x="65" y="24"/>
                  </a:lnTo>
                  <a:lnTo>
                    <a:pt x="65" y="30"/>
                  </a:lnTo>
                  <a:lnTo>
                    <a:pt x="65" y="36"/>
                  </a:lnTo>
                  <a:lnTo>
                    <a:pt x="59" y="36"/>
                  </a:lnTo>
                  <a:lnTo>
                    <a:pt x="53" y="42"/>
                  </a:lnTo>
                  <a:lnTo>
                    <a:pt x="53" y="36"/>
                  </a:lnTo>
                  <a:lnTo>
                    <a:pt x="47" y="36"/>
                  </a:lnTo>
                  <a:lnTo>
                    <a:pt x="53" y="30"/>
                  </a:lnTo>
                  <a:lnTo>
                    <a:pt x="53" y="24"/>
                  </a:lnTo>
                  <a:lnTo>
                    <a:pt x="59" y="18"/>
                  </a:lnTo>
                  <a:lnTo>
                    <a:pt x="65" y="12"/>
                  </a:lnTo>
                  <a:lnTo>
                    <a:pt x="59" y="6"/>
                  </a:lnTo>
                  <a:lnTo>
                    <a:pt x="59" y="0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35" y="6"/>
                  </a:lnTo>
                  <a:lnTo>
                    <a:pt x="35" y="12"/>
                  </a:lnTo>
                  <a:lnTo>
                    <a:pt x="41" y="18"/>
                  </a:lnTo>
                  <a:lnTo>
                    <a:pt x="41" y="24"/>
                  </a:lnTo>
                  <a:lnTo>
                    <a:pt x="41" y="30"/>
                  </a:lnTo>
                  <a:lnTo>
                    <a:pt x="41" y="36"/>
                  </a:lnTo>
                  <a:lnTo>
                    <a:pt x="35" y="36"/>
                  </a:lnTo>
                  <a:lnTo>
                    <a:pt x="35" y="30"/>
                  </a:lnTo>
                  <a:lnTo>
                    <a:pt x="35" y="24"/>
                  </a:lnTo>
                  <a:lnTo>
                    <a:pt x="29" y="18"/>
                  </a:lnTo>
                  <a:lnTo>
                    <a:pt x="24" y="18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7" name="Freeform 447"/>
            <p:cNvSpPr>
              <a:spLocks/>
            </p:cNvSpPr>
            <p:nvPr/>
          </p:nvSpPr>
          <p:spPr bwMode="auto">
            <a:xfrm>
              <a:off x="5036" y="1750"/>
              <a:ext cx="89" cy="155"/>
            </a:xfrm>
            <a:custGeom>
              <a:avLst/>
              <a:gdLst>
                <a:gd name="T0" fmla="*/ 89 w 89"/>
                <a:gd name="T1" fmla="*/ 0 h 155"/>
                <a:gd name="T2" fmla="*/ 84 w 89"/>
                <a:gd name="T3" fmla="*/ 12 h 155"/>
                <a:gd name="T4" fmla="*/ 72 w 89"/>
                <a:gd name="T5" fmla="*/ 18 h 155"/>
                <a:gd name="T6" fmla="*/ 66 w 89"/>
                <a:gd name="T7" fmla="*/ 24 h 155"/>
                <a:gd name="T8" fmla="*/ 54 w 89"/>
                <a:gd name="T9" fmla="*/ 30 h 155"/>
                <a:gd name="T10" fmla="*/ 48 w 89"/>
                <a:gd name="T11" fmla="*/ 36 h 155"/>
                <a:gd name="T12" fmla="*/ 36 w 89"/>
                <a:gd name="T13" fmla="*/ 36 h 155"/>
                <a:gd name="T14" fmla="*/ 30 w 89"/>
                <a:gd name="T15" fmla="*/ 42 h 155"/>
                <a:gd name="T16" fmla="*/ 18 w 89"/>
                <a:gd name="T17" fmla="*/ 42 h 155"/>
                <a:gd name="T18" fmla="*/ 18 w 89"/>
                <a:gd name="T19" fmla="*/ 42 h 155"/>
                <a:gd name="T20" fmla="*/ 18 w 89"/>
                <a:gd name="T21" fmla="*/ 48 h 155"/>
                <a:gd name="T22" fmla="*/ 18 w 89"/>
                <a:gd name="T23" fmla="*/ 54 h 155"/>
                <a:gd name="T24" fmla="*/ 18 w 89"/>
                <a:gd name="T25" fmla="*/ 54 h 155"/>
                <a:gd name="T26" fmla="*/ 12 w 89"/>
                <a:gd name="T27" fmla="*/ 60 h 155"/>
                <a:gd name="T28" fmla="*/ 12 w 89"/>
                <a:gd name="T29" fmla="*/ 66 h 155"/>
                <a:gd name="T30" fmla="*/ 6 w 89"/>
                <a:gd name="T31" fmla="*/ 66 h 155"/>
                <a:gd name="T32" fmla="*/ 0 w 89"/>
                <a:gd name="T33" fmla="*/ 72 h 155"/>
                <a:gd name="T34" fmla="*/ 6 w 89"/>
                <a:gd name="T35" fmla="*/ 84 h 155"/>
                <a:gd name="T36" fmla="*/ 12 w 89"/>
                <a:gd name="T37" fmla="*/ 96 h 155"/>
                <a:gd name="T38" fmla="*/ 12 w 89"/>
                <a:gd name="T39" fmla="*/ 108 h 155"/>
                <a:gd name="T40" fmla="*/ 6 w 89"/>
                <a:gd name="T41" fmla="*/ 114 h 155"/>
                <a:gd name="T42" fmla="*/ 12 w 89"/>
                <a:gd name="T43" fmla="*/ 120 h 155"/>
                <a:gd name="T44" fmla="*/ 18 w 89"/>
                <a:gd name="T45" fmla="*/ 120 h 155"/>
                <a:gd name="T46" fmla="*/ 24 w 89"/>
                <a:gd name="T47" fmla="*/ 125 h 155"/>
                <a:gd name="T48" fmla="*/ 30 w 89"/>
                <a:gd name="T49" fmla="*/ 125 h 155"/>
                <a:gd name="T50" fmla="*/ 30 w 89"/>
                <a:gd name="T51" fmla="*/ 131 h 155"/>
                <a:gd name="T52" fmla="*/ 36 w 89"/>
                <a:gd name="T53" fmla="*/ 137 h 155"/>
                <a:gd name="T54" fmla="*/ 42 w 89"/>
                <a:gd name="T55" fmla="*/ 143 h 155"/>
                <a:gd name="T56" fmla="*/ 42 w 89"/>
                <a:gd name="T57" fmla="*/ 155 h 155"/>
                <a:gd name="T58" fmla="*/ 48 w 89"/>
                <a:gd name="T59" fmla="*/ 149 h 155"/>
                <a:gd name="T60" fmla="*/ 48 w 89"/>
                <a:gd name="T61" fmla="*/ 143 h 155"/>
                <a:gd name="T62" fmla="*/ 54 w 89"/>
                <a:gd name="T63" fmla="*/ 137 h 155"/>
                <a:gd name="T64" fmla="*/ 60 w 89"/>
                <a:gd name="T65" fmla="*/ 131 h 155"/>
                <a:gd name="T66" fmla="*/ 60 w 89"/>
                <a:gd name="T67" fmla="*/ 125 h 155"/>
                <a:gd name="T68" fmla="*/ 66 w 89"/>
                <a:gd name="T69" fmla="*/ 125 h 155"/>
                <a:gd name="T70" fmla="*/ 78 w 89"/>
                <a:gd name="T71" fmla="*/ 120 h 155"/>
                <a:gd name="T72" fmla="*/ 84 w 89"/>
                <a:gd name="T73" fmla="*/ 120 h 155"/>
                <a:gd name="T74" fmla="*/ 78 w 89"/>
                <a:gd name="T75" fmla="*/ 114 h 155"/>
                <a:gd name="T76" fmla="*/ 78 w 89"/>
                <a:gd name="T77" fmla="*/ 102 h 155"/>
                <a:gd name="T78" fmla="*/ 78 w 89"/>
                <a:gd name="T79" fmla="*/ 96 h 155"/>
                <a:gd name="T80" fmla="*/ 84 w 89"/>
                <a:gd name="T81" fmla="*/ 84 h 155"/>
                <a:gd name="T82" fmla="*/ 78 w 89"/>
                <a:gd name="T83" fmla="*/ 66 h 155"/>
                <a:gd name="T84" fmla="*/ 78 w 89"/>
                <a:gd name="T85" fmla="*/ 54 h 155"/>
                <a:gd name="T86" fmla="*/ 78 w 89"/>
                <a:gd name="T87" fmla="*/ 36 h 155"/>
                <a:gd name="T88" fmla="*/ 78 w 89"/>
                <a:gd name="T89" fmla="*/ 24 h 155"/>
                <a:gd name="T90" fmla="*/ 84 w 89"/>
                <a:gd name="T91" fmla="*/ 18 h 155"/>
                <a:gd name="T92" fmla="*/ 84 w 89"/>
                <a:gd name="T93" fmla="*/ 12 h 155"/>
                <a:gd name="T94" fmla="*/ 89 w 89"/>
                <a:gd name="T95" fmla="*/ 6 h 155"/>
                <a:gd name="T96" fmla="*/ 89 w 89"/>
                <a:gd name="T97" fmla="*/ 6 h 155"/>
                <a:gd name="T98" fmla="*/ 89 w 89"/>
                <a:gd name="T99" fmla="*/ 6 h 155"/>
                <a:gd name="T100" fmla="*/ 89 w 89"/>
                <a:gd name="T101" fmla="*/ 6 h 155"/>
                <a:gd name="T102" fmla="*/ 89 w 89"/>
                <a:gd name="T103" fmla="*/ 0 h 155"/>
                <a:gd name="T104" fmla="*/ 89 w 89"/>
                <a:gd name="T105" fmla="*/ 0 h 155"/>
                <a:gd name="T106" fmla="*/ 89 w 89"/>
                <a:gd name="T107" fmla="*/ 0 h 1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9"/>
                <a:gd name="T163" fmla="*/ 0 h 155"/>
                <a:gd name="T164" fmla="*/ 89 w 89"/>
                <a:gd name="T165" fmla="*/ 155 h 15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9" h="155">
                  <a:moveTo>
                    <a:pt x="89" y="0"/>
                  </a:moveTo>
                  <a:lnTo>
                    <a:pt x="84" y="12"/>
                  </a:lnTo>
                  <a:lnTo>
                    <a:pt x="72" y="18"/>
                  </a:lnTo>
                  <a:lnTo>
                    <a:pt x="66" y="24"/>
                  </a:lnTo>
                  <a:lnTo>
                    <a:pt x="54" y="30"/>
                  </a:lnTo>
                  <a:lnTo>
                    <a:pt x="48" y="36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18" y="42"/>
                  </a:lnTo>
                  <a:lnTo>
                    <a:pt x="18" y="48"/>
                  </a:lnTo>
                  <a:lnTo>
                    <a:pt x="18" y="54"/>
                  </a:lnTo>
                  <a:lnTo>
                    <a:pt x="12" y="60"/>
                  </a:lnTo>
                  <a:lnTo>
                    <a:pt x="12" y="66"/>
                  </a:lnTo>
                  <a:lnTo>
                    <a:pt x="6" y="66"/>
                  </a:lnTo>
                  <a:lnTo>
                    <a:pt x="0" y="72"/>
                  </a:lnTo>
                  <a:lnTo>
                    <a:pt x="6" y="84"/>
                  </a:lnTo>
                  <a:lnTo>
                    <a:pt x="12" y="96"/>
                  </a:lnTo>
                  <a:lnTo>
                    <a:pt x="12" y="108"/>
                  </a:lnTo>
                  <a:lnTo>
                    <a:pt x="6" y="114"/>
                  </a:lnTo>
                  <a:lnTo>
                    <a:pt x="12" y="120"/>
                  </a:lnTo>
                  <a:lnTo>
                    <a:pt x="18" y="120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30" y="131"/>
                  </a:lnTo>
                  <a:lnTo>
                    <a:pt x="36" y="137"/>
                  </a:lnTo>
                  <a:lnTo>
                    <a:pt x="42" y="143"/>
                  </a:lnTo>
                  <a:lnTo>
                    <a:pt x="42" y="155"/>
                  </a:lnTo>
                  <a:lnTo>
                    <a:pt x="48" y="149"/>
                  </a:lnTo>
                  <a:lnTo>
                    <a:pt x="48" y="143"/>
                  </a:lnTo>
                  <a:lnTo>
                    <a:pt x="54" y="137"/>
                  </a:lnTo>
                  <a:lnTo>
                    <a:pt x="60" y="131"/>
                  </a:lnTo>
                  <a:lnTo>
                    <a:pt x="60" y="125"/>
                  </a:lnTo>
                  <a:lnTo>
                    <a:pt x="66" y="125"/>
                  </a:lnTo>
                  <a:lnTo>
                    <a:pt x="78" y="120"/>
                  </a:lnTo>
                  <a:lnTo>
                    <a:pt x="84" y="120"/>
                  </a:lnTo>
                  <a:lnTo>
                    <a:pt x="78" y="114"/>
                  </a:lnTo>
                  <a:lnTo>
                    <a:pt x="78" y="102"/>
                  </a:lnTo>
                  <a:lnTo>
                    <a:pt x="78" y="96"/>
                  </a:lnTo>
                  <a:lnTo>
                    <a:pt x="84" y="84"/>
                  </a:lnTo>
                  <a:lnTo>
                    <a:pt x="78" y="66"/>
                  </a:lnTo>
                  <a:lnTo>
                    <a:pt x="78" y="54"/>
                  </a:lnTo>
                  <a:lnTo>
                    <a:pt x="78" y="36"/>
                  </a:lnTo>
                  <a:lnTo>
                    <a:pt x="78" y="24"/>
                  </a:lnTo>
                  <a:lnTo>
                    <a:pt x="84" y="18"/>
                  </a:lnTo>
                  <a:lnTo>
                    <a:pt x="84" y="12"/>
                  </a:lnTo>
                  <a:lnTo>
                    <a:pt x="89" y="6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8" name="Freeform 448"/>
            <p:cNvSpPr>
              <a:spLocks/>
            </p:cNvSpPr>
            <p:nvPr/>
          </p:nvSpPr>
          <p:spPr bwMode="auto">
            <a:xfrm>
              <a:off x="5263" y="1714"/>
              <a:ext cx="167" cy="126"/>
            </a:xfrm>
            <a:custGeom>
              <a:avLst/>
              <a:gdLst>
                <a:gd name="T0" fmla="*/ 77 w 167"/>
                <a:gd name="T1" fmla="*/ 0 h 126"/>
                <a:gd name="T2" fmla="*/ 71 w 167"/>
                <a:gd name="T3" fmla="*/ 0 h 126"/>
                <a:gd name="T4" fmla="*/ 66 w 167"/>
                <a:gd name="T5" fmla="*/ 0 h 126"/>
                <a:gd name="T6" fmla="*/ 54 w 167"/>
                <a:gd name="T7" fmla="*/ 6 h 126"/>
                <a:gd name="T8" fmla="*/ 48 w 167"/>
                <a:gd name="T9" fmla="*/ 6 h 126"/>
                <a:gd name="T10" fmla="*/ 36 w 167"/>
                <a:gd name="T11" fmla="*/ 12 h 126"/>
                <a:gd name="T12" fmla="*/ 30 w 167"/>
                <a:gd name="T13" fmla="*/ 12 h 126"/>
                <a:gd name="T14" fmla="*/ 18 w 167"/>
                <a:gd name="T15" fmla="*/ 18 h 126"/>
                <a:gd name="T16" fmla="*/ 12 w 167"/>
                <a:gd name="T17" fmla="*/ 18 h 126"/>
                <a:gd name="T18" fmla="*/ 6 w 167"/>
                <a:gd name="T19" fmla="*/ 18 h 126"/>
                <a:gd name="T20" fmla="*/ 6 w 167"/>
                <a:gd name="T21" fmla="*/ 12 h 126"/>
                <a:gd name="T22" fmla="*/ 0 w 167"/>
                <a:gd name="T23" fmla="*/ 12 h 126"/>
                <a:gd name="T24" fmla="*/ 0 w 167"/>
                <a:gd name="T25" fmla="*/ 12 h 126"/>
                <a:gd name="T26" fmla="*/ 12 w 167"/>
                <a:gd name="T27" fmla="*/ 18 h 126"/>
                <a:gd name="T28" fmla="*/ 18 w 167"/>
                <a:gd name="T29" fmla="*/ 30 h 126"/>
                <a:gd name="T30" fmla="*/ 24 w 167"/>
                <a:gd name="T31" fmla="*/ 36 h 126"/>
                <a:gd name="T32" fmla="*/ 30 w 167"/>
                <a:gd name="T33" fmla="*/ 48 h 126"/>
                <a:gd name="T34" fmla="*/ 36 w 167"/>
                <a:gd name="T35" fmla="*/ 60 h 126"/>
                <a:gd name="T36" fmla="*/ 42 w 167"/>
                <a:gd name="T37" fmla="*/ 66 h 126"/>
                <a:gd name="T38" fmla="*/ 48 w 167"/>
                <a:gd name="T39" fmla="*/ 84 h 126"/>
                <a:gd name="T40" fmla="*/ 48 w 167"/>
                <a:gd name="T41" fmla="*/ 96 h 126"/>
                <a:gd name="T42" fmla="*/ 54 w 167"/>
                <a:gd name="T43" fmla="*/ 96 h 126"/>
                <a:gd name="T44" fmla="*/ 60 w 167"/>
                <a:gd name="T45" fmla="*/ 96 h 126"/>
                <a:gd name="T46" fmla="*/ 66 w 167"/>
                <a:gd name="T47" fmla="*/ 96 h 126"/>
                <a:gd name="T48" fmla="*/ 71 w 167"/>
                <a:gd name="T49" fmla="*/ 102 h 126"/>
                <a:gd name="T50" fmla="*/ 77 w 167"/>
                <a:gd name="T51" fmla="*/ 108 h 126"/>
                <a:gd name="T52" fmla="*/ 83 w 167"/>
                <a:gd name="T53" fmla="*/ 114 h 126"/>
                <a:gd name="T54" fmla="*/ 89 w 167"/>
                <a:gd name="T55" fmla="*/ 120 h 126"/>
                <a:gd name="T56" fmla="*/ 89 w 167"/>
                <a:gd name="T57" fmla="*/ 126 h 126"/>
                <a:gd name="T58" fmla="*/ 95 w 167"/>
                <a:gd name="T59" fmla="*/ 120 h 126"/>
                <a:gd name="T60" fmla="*/ 101 w 167"/>
                <a:gd name="T61" fmla="*/ 120 h 126"/>
                <a:gd name="T62" fmla="*/ 107 w 167"/>
                <a:gd name="T63" fmla="*/ 114 h 126"/>
                <a:gd name="T64" fmla="*/ 119 w 167"/>
                <a:gd name="T65" fmla="*/ 114 h 126"/>
                <a:gd name="T66" fmla="*/ 131 w 167"/>
                <a:gd name="T67" fmla="*/ 114 h 126"/>
                <a:gd name="T68" fmla="*/ 143 w 167"/>
                <a:gd name="T69" fmla="*/ 114 h 126"/>
                <a:gd name="T70" fmla="*/ 155 w 167"/>
                <a:gd name="T71" fmla="*/ 114 h 126"/>
                <a:gd name="T72" fmla="*/ 167 w 167"/>
                <a:gd name="T73" fmla="*/ 120 h 126"/>
                <a:gd name="T74" fmla="*/ 161 w 167"/>
                <a:gd name="T75" fmla="*/ 114 h 126"/>
                <a:gd name="T76" fmla="*/ 161 w 167"/>
                <a:gd name="T77" fmla="*/ 108 h 126"/>
                <a:gd name="T78" fmla="*/ 155 w 167"/>
                <a:gd name="T79" fmla="*/ 102 h 126"/>
                <a:gd name="T80" fmla="*/ 155 w 167"/>
                <a:gd name="T81" fmla="*/ 96 h 126"/>
                <a:gd name="T82" fmla="*/ 149 w 167"/>
                <a:gd name="T83" fmla="*/ 84 h 126"/>
                <a:gd name="T84" fmla="*/ 155 w 167"/>
                <a:gd name="T85" fmla="*/ 78 h 126"/>
                <a:gd name="T86" fmla="*/ 155 w 167"/>
                <a:gd name="T87" fmla="*/ 66 h 126"/>
                <a:gd name="T88" fmla="*/ 161 w 167"/>
                <a:gd name="T89" fmla="*/ 54 h 126"/>
                <a:gd name="T90" fmla="*/ 155 w 167"/>
                <a:gd name="T91" fmla="*/ 48 h 126"/>
                <a:gd name="T92" fmla="*/ 143 w 167"/>
                <a:gd name="T93" fmla="*/ 48 h 126"/>
                <a:gd name="T94" fmla="*/ 137 w 167"/>
                <a:gd name="T95" fmla="*/ 48 h 126"/>
                <a:gd name="T96" fmla="*/ 131 w 167"/>
                <a:gd name="T97" fmla="*/ 42 h 126"/>
                <a:gd name="T98" fmla="*/ 125 w 167"/>
                <a:gd name="T99" fmla="*/ 36 h 126"/>
                <a:gd name="T100" fmla="*/ 119 w 167"/>
                <a:gd name="T101" fmla="*/ 30 h 126"/>
                <a:gd name="T102" fmla="*/ 119 w 167"/>
                <a:gd name="T103" fmla="*/ 18 h 126"/>
                <a:gd name="T104" fmla="*/ 119 w 167"/>
                <a:gd name="T105" fmla="*/ 6 h 126"/>
                <a:gd name="T106" fmla="*/ 113 w 167"/>
                <a:gd name="T107" fmla="*/ 6 h 126"/>
                <a:gd name="T108" fmla="*/ 107 w 167"/>
                <a:gd name="T109" fmla="*/ 6 h 126"/>
                <a:gd name="T110" fmla="*/ 101 w 167"/>
                <a:gd name="T111" fmla="*/ 6 h 126"/>
                <a:gd name="T112" fmla="*/ 95 w 167"/>
                <a:gd name="T113" fmla="*/ 6 h 126"/>
                <a:gd name="T114" fmla="*/ 95 w 167"/>
                <a:gd name="T115" fmla="*/ 6 h 126"/>
                <a:gd name="T116" fmla="*/ 89 w 167"/>
                <a:gd name="T117" fmla="*/ 6 h 126"/>
                <a:gd name="T118" fmla="*/ 83 w 167"/>
                <a:gd name="T119" fmla="*/ 0 h 126"/>
                <a:gd name="T120" fmla="*/ 77 w 167"/>
                <a:gd name="T121" fmla="*/ 0 h 1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67"/>
                <a:gd name="T184" fmla="*/ 0 h 126"/>
                <a:gd name="T185" fmla="*/ 167 w 167"/>
                <a:gd name="T186" fmla="*/ 126 h 12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67" h="126">
                  <a:moveTo>
                    <a:pt x="77" y="0"/>
                  </a:moveTo>
                  <a:lnTo>
                    <a:pt x="71" y="0"/>
                  </a:lnTo>
                  <a:lnTo>
                    <a:pt x="66" y="0"/>
                  </a:lnTo>
                  <a:lnTo>
                    <a:pt x="54" y="6"/>
                  </a:lnTo>
                  <a:lnTo>
                    <a:pt x="48" y="6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18" y="30"/>
                  </a:lnTo>
                  <a:lnTo>
                    <a:pt x="24" y="36"/>
                  </a:lnTo>
                  <a:lnTo>
                    <a:pt x="30" y="48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48" y="84"/>
                  </a:lnTo>
                  <a:lnTo>
                    <a:pt x="48" y="96"/>
                  </a:lnTo>
                  <a:lnTo>
                    <a:pt x="54" y="96"/>
                  </a:lnTo>
                  <a:lnTo>
                    <a:pt x="60" y="96"/>
                  </a:lnTo>
                  <a:lnTo>
                    <a:pt x="66" y="96"/>
                  </a:lnTo>
                  <a:lnTo>
                    <a:pt x="71" y="102"/>
                  </a:lnTo>
                  <a:lnTo>
                    <a:pt x="77" y="108"/>
                  </a:lnTo>
                  <a:lnTo>
                    <a:pt x="83" y="114"/>
                  </a:lnTo>
                  <a:lnTo>
                    <a:pt x="89" y="120"/>
                  </a:lnTo>
                  <a:lnTo>
                    <a:pt x="89" y="126"/>
                  </a:lnTo>
                  <a:lnTo>
                    <a:pt x="95" y="120"/>
                  </a:lnTo>
                  <a:lnTo>
                    <a:pt x="101" y="120"/>
                  </a:lnTo>
                  <a:lnTo>
                    <a:pt x="107" y="114"/>
                  </a:lnTo>
                  <a:lnTo>
                    <a:pt x="119" y="114"/>
                  </a:lnTo>
                  <a:lnTo>
                    <a:pt x="131" y="114"/>
                  </a:lnTo>
                  <a:lnTo>
                    <a:pt x="143" y="114"/>
                  </a:lnTo>
                  <a:lnTo>
                    <a:pt x="155" y="114"/>
                  </a:lnTo>
                  <a:lnTo>
                    <a:pt x="167" y="120"/>
                  </a:lnTo>
                  <a:lnTo>
                    <a:pt x="161" y="114"/>
                  </a:lnTo>
                  <a:lnTo>
                    <a:pt x="161" y="108"/>
                  </a:lnTo>
                  <a:lnTo>
                    <a:pt x="155" y="102"/>
                  </a:lnTo>
                  <a:lnTo>
                    <a:pt x="155" y="96"/>
                  </a:lnTo>
                  <a:lnTo>
                    <a:pt x="149" y="84"/>
                  </a:lnTo>
                  <a:lnTo>
                    <a:pt x="155" y="78"/>
                  </a:lnTo>
                  <a:lnTo>
                    <a:pt x="155" y="66"/>
                  </a:lnTo>
                  <a:lnTo>
                    <a:pt x="161" y="54"/>
                  </a:lnTo>
                  <a:lnTo>
                    <a:pt x="155" y="48"/>
                  </a:lnTo>
                  <a:lnTo>
                    <a:pt x="143" y="48"/>
                  </a:lnTo>
                  <a:lnTo>
                    <a:pt x="137" y="48"/>
                  </a:lnTo>
                  <a:lnTo>
                    <a:pt x="131" y="42"/>
                  </a:lnTo>
                  <a:lnTo>
                    <a:pt x="125" y="36"/>
                  </a:lnTo>
                  <a:lnTo>
                    <a:pt x="119" y="30"/>
                  </a:lnTo>
                  <a:lnTo>
                    <a:pt x="119" y="18"/>
                  </a:lnTo>
                  <a:lnTo>
                    <a:pt x="119" y="6"/>
                  </a:lnTo>
                  <a:lnTo>
                    <a:pt x="113" y="6"/>
                  </a:lnTo>
                  <a:lnTo>
                    <a:pt x="107" y="6"/>
                  </a:lnTo>
                  <a:lnTo>
                    <a:pt x="101" y="6"/>
                  </a:lnTo>
                  <a:lnTo>
                    <a:pt x="95" y="6"/>
                  </a:lnTo>
                  <a:lnTo>
                    <a:pt x="89" y="6"/>
                  </a:lnTo>
                  <a:lnTo>
                    <a:pt x="83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9" name="Freeform 449"/>
            <p:cNvSpPr>
              <a:spLocks/>
            </p:cNvSpPr>
            <p:nvPr/>
          </p:nvSpPr>
          <p:spPr bwMode="auto">
            <a:xfrm>
              <a:off x="5179" y="1523"/>
              <a:ext cx="144" cy="179"/>
            </a:xfrm>
            <a:custGeom>
              <a:avLst/>
              <a:gdLst>
                <a:gd name="T0" fmla="*/ 120 w 144"/>
                <a:gd name="T1" fmla="*/ 83 h 179"/>
                <a:gd name="T2" fmla="*/ 102 w 144"/>
                <a:gd name="T3" fmla="*/ 89 h 179"/>
                <a:gd name="T4" fmla="*/ 78 w 144"/>
                <a:gd name="T5" fmla="*/ 95 h 179"/>
                <a:gd name="T6" fmla="*/ 54 w 144"/>
                <a:gd name="T7" fmla="*/ 113 h 179"/>
                <a:gd name="T8" fmla="*/ 42 w 144"/>
                <a:gd name="T9" fmla="*/ 143 h 179"/>
                <a:gd name="T10" fmla="*/ 42 w 144"/>
                <a:gd name="T11" fmla="*/ 155 h 179"/>
                <a:gd name="T12" fmla="*/ 36 w 144"/>
                <a:gd name="T13" fmla="*/ 167 h 179"/>
                <a:gd name="T14" fmla="*/ 30 w 144"/>
                <a:gd name="T15" fmla="*/ 173 h 179"/>
                <a:gd name="T16" fmla="*/ 24 w 144"/>
                <a:gd name="T17" fmla="*/ 173 h 179"/>
                <a:gd name="T18" fmla="*/ 12 w 144"/>
                <a:gd name="T19" fmla="*/ 173 h 179"/>
                <a:gd name="T20" fmla="*/ 6 w 144"/>
                <a:gd name="T21" fmla="*/ 173 h 179"/>
                <a:gd name="T22" fmla="*/ 0 w 144"/>
                <a:gd name="T23" fmla="*/ 179 h 179"/>
                <a:gd name="T24" fmla="*/ 0 w 144"/>
                <a:gd name="T25" fmla="*/ 179 h 179"/>
                <a:gd name="T26" fmla="*/ 0 w 144"/>
                <a:gd name="T27" fmla="*/ 179 h 179"/>
                <a:gd name="T28" fmla="*/ 12 w 144"/>
                <a:gd name="T29" fmla="*/ 167 h 179"/>
                <a:gd name="T30" fmla="*/ 24 w 144"/>
                <a:gd name="T31" fmla="*/ 155 h 179"/>
                <a:gd name="T32" fmla="*/ 36 w 144"/>
                <a:gd name="T33" fmla="*/ 131 h 179"/>
                <a:gd name="T34" fmla="*/ 36 w 144"/>
                <a:gd name="T35" fmla="*/ 113 h 179"/>
                <a:gd name="T36" fmla="*/ 36 w 144"/>
                <a:gd name="T37" fmla="*/ 101 h 179"/>
                <a:gd name="T38" fmla="*/ 30 w 144"/>
                <a:gd name="T39" fmla="*/ 83 h 179"/>
                <a:gd name="T40" fmla="*/ 36 w 144"/>
                <a:gd name="T41" fmla="*/ 71 h 179"/>
                <a:gd name="T42" fmla="*/ 48 w 144"/>
                <a:gd name="T43" fmla="*/ 65 h 179"/>
                <a:gd name="T44" fmla="*/ 54 w 144"/>
                <a:gd name="T45" fmla="*/ 54 h 179"/>
                <a:gd name="T46" fmla="*/ 60 w 144"/>
                <a:gd name="T47" fmla="*/ 36 h 179"/>
                <a:gd name="T48" fmla="*/ 66 w 144"/>
                <a:gd name="T49" fmla="*/ 30 h 179"/>
                <a:gd name="T50" fmla="*/ 78 w 144"/>
                <a:gd name="T51" fmla="*/ 24 h 179"/>
                <a:gd name="T52" fmla="*/ 102 w 144"/>
                <a:gd name="T53" fmla="*/ 18 h 179"/>
                <a:gd name="T54" fmla="*/ 114 w 144"/>
                <a:gd name="T55" fmla="*/ 6 h 179"/>
                <a:gd name="T56" fmla="*/ 120 w 144"/>
                <a:gd name="T57" fmla="*/ 6 h 179"/>
                <a:gd name="T58" fmla="*/ 120 w 144"/>
                <a:gd name="T59" fmla="*/ 24 h 179"/>
                <a:gd name="T60" fmla="*/ 126 w 144"/>
                <a:gd name="T61" fmla="*/ 42 h 179"/>
                <a:gd name="T62" fmla="*/ 138 w 144"/>
                <a:gd name="T63" fmla="*/ 54 h 179"/>
                <a:gd name="T64" fmla="*/ 144 w 144"/>
                <a:gd name="T65" fmla="*/ 60 h 179"/>
                <a:gd name="T66" fmla="*/ 132 w 144"/>
                <a:gd name="T67" fmla="*/ 60 h 179"/>
                <a:gd name="T68" fmla="*/ 126 w 144"/>
                <a:gd name="T69" fmla="*/ 71 h 179"/>
                <a:gd name="T70" fmla="*/ 126 w 144"/>
                <a:gd name="T71" fmla="*/ 77 h 17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4"/>
                <a:gd name="T109" fmla="*/ 0 h 179"/>
                <a:gd name="T110" fmla="*/ 144 w 144"/>
                <a:gd name="T111" fmla="*/ 179 h 17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4" h="179">
                  <a:moveTo>
                    <a:pt x="126" y="83"/>
                  </a:moveTo>
                  <a:lnTo>
                    <a:pt x="120" y="83"/>
                  </a:lnTo>
                  <a:lnTo>
                    <a:pt x="114" y="83"/>
                  </a:lnTo>
                  <a:lnTo>
                    <a:pt x="102" y="89"/>
                  </a:lnTo>
                  <a:lnTo>
                    <a:pt x="90" y="89"/>
                  </a:lnTo>
                  <a:lnTo>
                    <a:pt x="78" y="95"/>
                  </a:lnTo>
                  <a:lnTo>
                    <a:pt x="66" y="101"/>
                  </a:lnTo>
                  <a:lnTo>
                    <a:pt x="54" y="113"/>
                  </a:lnTo>
                  <a:lnTo>
                    <a:pt x="48" y="131"/>
                  </a:lnTo>
                  <a:lnTo>
                    <a:pt x="42" y="143"/>
                  </a:lnTo>
                  <a:lnTo>
                    <a:pt x="42" y="149"/>
                  </a:lnTo>
                  <a:lnTo>
                    <a:pt x="42" y="155"/>
                  </a:lnTo>
                  <a:lnTo>
                    <a:pt x="36" y="161"/>
                  </a:lnTo>
                  <a:lnTo>
                    <a:pt x="36" y="167"/>
                  </a:lnTo>
                  <a:lnTo>
                    <a:pt x="30" y="167"/>
                  </a:lnTo>
                  <a:lnTo>
                    <a:pt x="30" y="173"/>
                  </a:lnTo>
                  <a:lnTo>
                    <a:pt x="24" y="173"/>
                  </a:lnTo>
                  <a:lnTo>
                    <a:pt x="18" y="173"/>
                  </a:lnTo>
                  <a:lnTo>
                    <a:pt x="12" y="173"/>
                  </a:lnTo>
                  <a:lnTo>
                    <a:pt x="6" y="173"/>
                  </a:lnTo>
                  <a:lnTo>
                    <a:pt x="6" y="179"/>
                  </a:lnTo>
                  <a:lnTo>
                    <a:pt x="0" y="179"/>
                  </a:lnTo>
                  <a:lnTo>
                    <a:pt x="0" y="173"/>
                  </a:lnTo>
                  <a:lnTo>
                    <a:pt x="12" y="167"/>
                  </a:lnTo>
                  <a:lnTo>
                    <a:pt x="18" y="161"/>
                  </a:lnTo>
                  <a:lnTo>
                    <a:pt x="24" y="155"/>
                  </a:lnTo>
                  <a:lnTo>
                    <a:pt x="30" y="143"/>
                  </a:lnTo>
                  <a:lnTo>
                    <a:pt x="36" y="131"/>
                  </a:lnTo>
                  <a:lnTo>
                    <a:pt x="36" y="119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6" y="101"/>
                  </a:lnTo>
                  <a:lnTo>
                    <a:pt x="36" y="89"/>
                  </a:lnTo>
                  <a:lnTo>
                    <a:pt x="30" y="83"/>
                  </a:lnTo>
                  <a:lnTo>
                    <a:pt x="30" y="77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65"/>
                  </a:lnTo>
                  <a:lnTo>
                    <a:pt x="54" y="60"/>
                  </a:lnTo>
                  <a:lnTo>
                    <a:pt x="54" y="54"/>
                  </a:lnTo>
                  <a:lnTo>
                    <a:pt x="60" y="48"/>
                  </a:lnTo>
                  <a:lnTo>
                    <a:pt x="60" y="36"/>
                  </a:lnTo>
                  <a:lnTo>
                    <a:pt x="60" y="30"/>
                  </a:lnTo>
                  <a:lnTo>
                    <a:pt x="66" y="30"/>
                  </a:lnTo>
                  <a:lnTo>
                    <a:pt x="72" y="30"/>
                  </a:lnTo>
                  <a:lnTo>
                    <a:pt x="78" y="24"/>
                  </a:lnTo>
                  <a:lnTo>
                    <a:pt x="90" y="18"/>
                  </a:lnTo>
                  <a:lnTo>
                    <a:pt x="102" y="18"/>
                  </a:lnTo>
                  <a:lnTo>
                    <a:pt x="108" y="12"/>
                  </a:lnTo>
                  <a:lnTo>
                    <a:pt x="114" y="6"/>
                  </a:lnTo>
                  <a:lnTo>
                    <a:pt x="120" y="0"/>
                  </a:lnTo>
                  <a:lnTo>
                    <a:pt x="120" y="6"/>
                  </a:lnTo>
                  <a:lnTo>
                    <a:pt x="120" y="12"/>
                  </a:lnTo>
                  <a:lnTo>
                    <a:pt x="120" y="24"/>
                  </a:lnTo>
                  <a:lnTo>
                    <a:pt x="126" y="30"/>
                  </a:lnTo>
                  <a:lnTo>
                    <a:pt x="126" y="42"/>
                  </a:lnTo>
                  <a:lnTo>
                    <a:pt x="132" y="48"/>
                  </a:lnTo>
                  <a:lnTo>
                    <a:pt x="138" y="54"/>
                  </a:lnTo>
                  <a:lnTo>
                    <a:pt x="144" y="60"/>
                  </a:lnTo>
                  <a:lnTo>
                    <a:pt x="138" y="60"/>
                  </a:lnTo>
                  <a:lnTo>
                    <a:pt x="132" y="60"/>
                  </a:lnTo>
                  <a:lnTo>
                    <a:pt x="126" y="65"/>
                  </a:lnTo>
                  <a:lnTo>
                    <a:pt x="126" y="71"/>
                  </a:lnTo>
                  <a:lnTo>
                    <a:pt x="126" y="77"/>
                  </a:lnTo>
                  <a:lnTo>
                    <a:pt x="126" y="8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0" name="Freeform 450"/>
            <p:cNvSpPr>
              <a:spLocks/>
            </p:cNvSpPr>
            <p:nvPr/>
          </p:nvSpPr>
          <p:spPr bwMode="auto">
            <a:xfrm>
              <a:off x="5131" y="1523"/>
              <a:ext cx="84" cy="173"/>
            </a:xfrm>
            <a:custGeom>
              <a:avLst/>
              <a:gdLst>
                <a:gd name="T0" fmla="*/ 48 w 84"/>
                <a:gd name="T1" fmla="*/ 173 h 173"/>
                <a:gd name="T2" fmla="*/ 42 w 84"/>
                <a:gd name="T3" fmla="*/ 167 h 173"/>
                <a:gd name="T4" fmla="*/ 30 w 84"/>
                <a:gd name="T5" fmla="*/ 167 h 173"/>
                <a:gd name="T6" fmla="*/ 24 w 84"/>
                <a:gd name="T7" fmla="*/ 167 h 173"/>
                <a:gd name="T8" fmla="*/ 30 w 84"/>
                <a:gd name="T9" fmla="*/ 161 h 173"/>
                <a:gd name="T10" fmla="*/ 30 w 84"/>
                <a:gd name="T11" fmla="*/ 155 h 173"/>
                <a:gd name="T12" fmla="*/ 42 w 84"/>
                <a:gd name="T13" fmla="*/ 155 h 173"/>
                <a:gd name="T14" fmla="*/ 48 w 84"/>
                <a:gd name="T15" fmla="*/ 149 h 173"/>
                <a:gd name="T16" fmla="*/ 54 w 84"/>
                <a:gd name="T17" fmla="*/ 143 h 173"/>
                <a:gd name="T18" fmla="*/ 54 w 84"/>
                <a:gd name="T19" fmla="*/ 143 h 173"/>
                <a:gd name="T20" fmla="*/ 54 w 84"/>
                <a:gd name="T21" fmla="*/ 137 h 173"/>
                <a:gd name="T22" fmla="*/ 48 w 84"/>
                <a:gd name="T23" fmla="*/ 137 h 173"/>
                <a:gd name="T24" fmla="*/ 48 w 84"/>
                <a:gd name="T25" fmla="*/ 131 h 173"/>
                <a:gd name="T26" fmla="*/ 36 w 84"/>
                <a:gd name="T27" fmla="*/ 131 h 173"/>
                <a:gd name="T28" fmla="*/ 30 w 84"/>
                <a:gd name="T29" fmla="*/ 137 h 173"/>
                <a:gd name="T30" fmla="*/ 30 w 84"/>
                <a:gd name="T31" fmla="*/ 143 h 173"/>
                <a:gd name="T32" fmla="*/ 30 w 84"/>
                <a:gd name="T33" fmla="*/ 149 h 173"/>
                <a:gd name="T34" fmla="*/ 24 w 84"/>
                <a:gd name="T35" fmla="*/ 149 h 173"/>
                <a:gd name="T36" fmla="*/ 18 w 84"/>
                <a:gd name="T37" fmla="*/ 149 h 173"/>
                <a:gd name="T38" fmla="*/ 18 w 84"/>
                <a:gd name="T39" fmla="*/ 149 h 173"/>
                <a:gd name="T40" fmla="*/ 18 w 84"/>
                <a:gd name="T41" fmla="*/ 143 h 173"/>
                <a:gd name="T42" fmla="*/ 18 w 84"/>
                <a:gd name="T43" fmla="*/ 137 h 173"/>
                <a:gd name="T44" fmla="*/ 24 w 84"/>
                <a:gd name="T45" fmla="*/ 131 h 173"/>
                <a:gd name="T46" fmla="*/ 24 w 84"/>
                <a:gd name="T47" fmla="*/ 125 h 173"/>
                <a:gd name="T48" fmla="*/ 30 w 84"/>
                <a:gd name="T49" fmla="*/ 125 h 173"/>
                <a:gd name="T50" fmla="*/ 30 w 84"/>
                <a:gd name="T51" fmla="*/ 119 h 173"/>
                <a:gd name="T52" fmla="*/ 24 w 84"/>
                <a:gd name="T53" fmla="*/ 119 h 173"/>
                <a:gd name="T54" fmla="*/ 24 w 84"/>
                <a:gd name="T55" fmla="*/ 113 h 173"/>
                <a:gd name="T56" fmla="*/ 12 w 84"/>
                <a:gd name="T57" fmla="*/ 113 h 173"/>
                <a:gd name="T58" fmla="*/ 12 w 84"/>
                <a:gd name="T59" fmla="*/ 113 h 173"/>
                <a:gd name="T60" fmla="*/ 6 w 84"/>
                <a:gd name="T61" fmla="*/ 113 h 173"/>
                <a:gd name="T62" fmla="*/ 6 w 84"/>
                <a:gd name="T63" fmla="*/ 113 h 173"/>
                <a:gd name="T64" fmla="*/ 0 w 84"/>
                <a:gd name="T65" fmla="*/ 101 h 173"/>
                <a:gd name="T66" fmla="*/ 6 w 84"/>
                <a:gd name="T67" fmla="*/ 65 h 173"/>
                <a:gd name="T68" fmla="*/ 30 w 84"/>
                <a:gd name="T69" fmla="*/ 36 h 173"/>
                <a:gd name="T70" fmla="*/ 60 w 84"/>
                <a:gd name="T71" fmla="*/ 12 h 173"/>
                <a:gd name="T72" fmla="*/ 72 w 84"/>
                <a:gd name="T73" fmla="*/ 6 h 173"/>
                <a:gd name="T74" fmla="*/ 78 w 84"/>
                <a:gd name="T75" fmla="*/ 6 h 173"/>
                <a:gd name="T76" fmla="*/ 84 w 84"/>
                <a:gd name="T77" fmla="*/ 0 h 173"/>
                <a:gd name="T78" fmla="*/ 84 w 84"/>
                <a:gd name="T79" fmla="*/ 0 h 173"/>
                <a:gd name="T80" fmla="*/ 78 w 84"/>
                <a:gd name="T81" fmla="*/ 12 h 173"/>
                <a:gd name="T82" fmla="*/ 72 w 84"/>
                <a:gd name="T83" fmla="*/ 30 h 173"/>
                <a:gd name="T84" fmla="*/ 72 w 84"/>
                <a:gd name="T85" fmla="*/ 48 h 173"/>
                <a:gd name="T86" fmla="*/ 72 w 84"/>
                <a:gd name="T87" fmla="*/ 65 h 173"/>
                <a:gd name="T88" fmla="*/ 78 w 84"/>
                <a:gd name="T89" fmla="*/ 83 h 173"/>
                <a:gd name="T90" fmla="*/ 84 w 84"/>
                <a:gd name="T91" fmla="*/ 101 h 173"/>
                <a:gd name="T92" fmla="*/ 84 w 84"/>
                <a:gd name="T93" fmla="*/ 113 h 173"/>
                <a:gd name="T94" fmla="*/ 84 w 84"/>
                <a:gd name="T95" fmla="*/ 131 h 173"/>
                <a:gd name="T96" fmla="*/ 72 w 84"/>
                <a:gd name="T97" fmla="*/ 155 h 173"/>
                <a:gd name="T98" fmla="*/ 60 w 84"/>
                <a:gd name="T99" fmla="*/ 167 h 17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4"/>
                <a:gd name="T151" fmla="*/ 0 h 173"/>
                <a:gd name="T152" fmla="*/ 84 w 84"/>
                <a:gd name="T153" fmla="*/ 173 h 17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4" h="173">
                  <a:moveTo>
                    <a:pt x="48" y="173"/>
                  </a:moveTo>
                  <a:lnTo>
                    <a:pt x="48" y="173"/>
                  </a:lnTo>
                  <a:lnTo>
                    <a:pt x="42" y="167"/>
                  </a:lnTo>
                  <a:lnTo>
                    <a:pt x="36" y="167"/>
                  </a:lnTo>
                  <a:lnTo>
                    <a:pt x="30" y="167"/>
                  </a:lnTo>
                  <a:lnTo>
                    <a:pt x="24" y="167"/>
                  </a:lnTo>
                  <a:lnTo>
                    <a:pt x="24" y="161"/>
                  </a:lnTo>
                  <a:lnTo>
                    <a:pt x="30" y="161"/>
                  </a:lnTo>
                  <a:lnTo>
                    <a:pt x="30" y="155"/>
                  </a:lnTo>
                  <a:lnTo>
                    <a:pt x="36" y="155"/>
                  </a:lnTo>
                  <a:lnTo>
                    <a:pt x="42" y="155"/>
                  </a:lnTo>
                  <a:lnTo>
                    <a:pt x="48" y="149"/>
                  </a:lnTo>
                  <a:lnTo>
                    <a:pt x="54" y="149"/>
                  </a:lnTo>
                  <a:lnTo>
                    <a:pt x="54" y="143"/>
                  </a:lnTo>
                  <a:lnTo>
                    <a:pt x="54" y="137"/>
                  </a:lnTo>
                  <a:lnTo>
                    <a:pt x="48" y="137"/>
                  </a:lnTo>
                  <a:lnTo>
                    <a:pt x="48" y="131"/>
                  </a:lnTo>
                  <a:lnTo>
                    <a:pt x="42" y="131"/>
                  </a:lnTo>
                  <a:lnTo>
                    <a:pt x="36" y="131"/>
                  </a:lnTo>
                  <a:lnTo>
                    <a:pt x="30" y="137"/>
                  </a:lnTo>
                  <a:lnTo>
                    <a:pt x="30" y="143"/>
                  </a:lnTo>
                  <a:lnTo>
                    <a:pt x="30" y="149"/>
                  </a:lnTo>
                  <a:lnTo>
                    <a:pt x="24" y="149"/>
                  </a:lnTo>
                  <a:lnTo>
                    <a:pt x="18" y="155"/>
                  </a:lnTo>
                  <a:lnTo>
                    <a:pt x="18" y="149"/>
                  </a:lnTo>
                  <a:lnTo>
                    <a:pt x="12" y="149"/>
                  </a:lnTo>
                  <a:lnTo>
                    <a:pt x="18" y="143"/>
                  </a:lnTo>
                  <a:lnTo>
                    <a:pt x="18" y="137"/>
                  </a:lnTo>
                  <a:lnTo>
                    <a:pt x="24" y="131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30" y="119"/>
                  </a:lnTo>
                  <a:lnTo>
                    <a:pt x="24" y="119"/>
                  </a:lnTo>
                  <a:lnTo>
                    <a:pt x="24" y="113"/>
                  </a:lnTo>
                  <a:lnTo>
                    <a:pt x="18" y="113"/>
                  </a:lnTo>
                  <a:lnTo>
                    <a:pt x="12" y="113"/>
                  </a:lnTo>
                  <a:lnTo>
                    <a:pt x="6" y="113"/>
                  </a:lnTo>
                  <a:lnTo>
                    <a:pt x="6" y="119"/>
                  </a:lnTo>
                  <a:lnTo>
                    <a:pt x="0" y="101"/>
                  </a:lnTo>
                  <a:lnTo>
                    <a:pt x="0" y="83"/>
                  </a:lnTo>
                  <a:lnTo>
                    <a:pt x="6" y="65"/>
                  </a:lnTo>
                  <a:lnTo>
                    <a:pt x="18" y="54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78" y="12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66" y="42"/>
                  </a:lnTo>
                  <a:lnTo>
                    <a:pt x="72" y="48"/>
                  </a:lnTo>
                  <a:lnTo>
                    <a:pt x="72" y="60"/>
                  </a:lnTo>
                  <a:lnTo>
                    <a:pt x="72" y="65"/>
                  </a:lnTo>
                  <a:lnTo>
                    <a:pt x="78" y="77"/>
                  </a:lnTo>
                  <a:lnTo>
                    <a:pt x="78" y="83"/>
                  </a:lnTo>
                  <a:lnTo>
                    <a:pt x="84" y="89"/>
                  </a:lnTo>
                  <a:lnTo>
                    <a:pt x="84" y="101"/>
                  </a:lnTo>
                  <a:lnTo>
                    <a:pt x="84" y="107"/>
                  </a:lnTo>
                  <a:lnTo>
                    <a:pt x="84" y="113"/>
                  </a:lnTo>
                  <a:lnTo>
                    <a:pt x="84" y="119"/>
                  </a:lnTo>
                  <a:lnTo>
                    <a:pt x="84" y="131"/>
                  </a:lnTo>
                  <a:lnTo>
                    <a:pt x="78" y="143"/>
                  </a:lnTo>
                  <a:lnTo>
                    <a:pt x="72" y="155"/>
                  </a:lnTo>
                  <a:lnTo>
                    <a:pt x="66" y="161"/>
                  </a:lnTo>
                  <a:lnTo>
                    <a:pt x="60" y="167"/>
                  </a:lnTo>
                  <a:lnTo>
                    <a:pt x="48" y="173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1" name="Freeform 451"/>
            <p:cNvSpPr>
              <a:spLocks/>
            </p:cNvSpPr>
            <p:nvPr/>
          </p:nvSpPr>
          <p:spPr bwMode="auto">
            <a:xfrm>
              <a:off x="4994" y="1606"/>
              <a:ext cx="424" cy="299"/>
            </a:xfrm>
            <a:custGeom>
              <a:avLst/>
              <a:gdLst>
                <a:gd name="T0" fmla="*/ 197 w 424"/>
                <a:gd name="T1" fmla="*/ 252 h 299"/>
                <a:gd name="T2" fmla="*/ 179 w 424"/>
                <a:gd name="T3" fmla="*/ 281 h 299"/>
                <a:gd name="T4" fmla="*/ 173 w 424"/>
                <a:gd name="T5" fmla="*/ 287 h 299"/>
                <a:gd name="T6" fmla="*/ 149 w 424"/>
                <a:gd name="T7" fmla="*/ 252 h 299"/>
                <a:gd name="T8" fmla="*/ 131 w 424"/>
                <a:gd name="T9" fmla="*/ 240 h 299"/>
                <a:gd name="T10" fmla="*/ 120 w 424"/>
                <a:gd name="T11" fmla="*/ 210 h 299"/>
                <a:gd name="T12" fmla="*/ 126 w 424"/>
                <a:gd name="T13" fmla="*/ 162 h 299"/>
                <a:gd name="T14" fmla="*/ 149 w 424"/>
                <a:gd name="T15" fmla="*/ 126 h 299"/>
                <a:gd name="T16" fmla="*/ 149 w 424"/>
                <a:gd name="T17" fmla="*/ 108 h 299"/>
                <a:gd name="T18" fmla="*/ 137 w 424"/>
                <a:gd name="T19" fmla="*/ 126 h 299"/>
                <a:gd name="T20" fmla="*/ 114 w 424"/>
                <a:gd name="T21" fmla="*/ 162 h 299"/>
                <a:gd name="T22" fmla="*/ 72 w 424"/>
                <a:gd name="T23" fmla="*/ 186 h 299"/>
                <a:gd name="T24" fmla="*/ 48 w 424"/>
                <a:gd name="T25" fmla="*/ 180 h 299"/>
                <a:gd name="T26" fmla="*/ 24 w 424"/>
                <a:gd name="T27" fmla="*/ 168 h 299"/>
                <a:gd name="T28" fmla="*/ 12 w 424"/>
                <a:gd name="T29" fmla="*/ 156 h 299"/>
                <a:gd name="T30" fmla="*/ 36 w 424"/>
                <a:gd name="T31" fmla="*/ 144 h 299"/>
                <a:gd name="T32" fmla="*/ 66 w 424"/>
                <a:gd name="T33" fmla="*/ 108 h 299"/>
                <a:gd name="T34" fmla="*/ 108 w 424"/>
                <a:gd name="T35" fmla="*/ 96 h 299"/>
                <a:gd name="T36" fmla="*/ 120 w 424"/>
                <a:gd name="T37" fmla="*/ 96 h 299"/>
                <a:gd name="T38" fmla="*/ 131 w 424"/>
                <a:gd name="T39" fmla="*/ 90 h 299"/>
                <a:gd name="T40" fmla="*/ 126 w 424"/>
                <a:gd name="T41" fmla="*/ 108 h 299"/>
                <a:gd name="T42" fmla="*/ 126 w 424"/>
                <a:gd name="T43" fmla="*/ 114 h 299"/>
                <a:gd name="T44" fmla="*/ 137 w 424"/>
                <a:gd name="T45" fmla="*/ 114 h 299"/>
                <a:gd name="T46" fmla="*/ 143 w 424"/>
                <a:gd name="T47" fmla="*/ 102 h 299"/>
                <a:gd name="T48" fmla="*/ 143 w 424"/>
                <a:gd name="T49" fmla="*/ 90 h 299"/>
                <a:gd name="T50" fmla="*/ 149 w 424"/>
                <a:gd name="T51" fmla="*/ 102 h 299"/>
                <a:gd name="T52" fmla="*/ 167 w 424"/>
                <a:gd name="T53" fmla="*/ 102 h 299"/>
                <a:gd name="T54" fmla="*/ 185 w 424"/>
                <a:gd name="T55" fmla="*/ 102 h 299"/>
                <a:gd name="T56" fmla="*/ 197 w 424"/>
                <a:gd name="T57" fmla="*/ 90 h 299"/>
                <a:gd name="T58" fmla="*/ 215 w 424"/>
                <a:gd name="T59" fmla="*/ 90 h 299"/>
                <a:gd name="T60" fmla="*/ 227 w 424"/>
                <a:gd name="T61" fmla="*/ 66 h 299"/>
                <a:gd name="T62" fmla="*/ 263 w 424"/>
                <a:gd name="T63" fmla="*/ 12 h 299"/>
                <a:gd name="T64" fmla="*/ 311 w 424"/>
                <a:gd name="T65" fmla="*/ 0 h 299"/>
                <a:gd name="T66" fmla="*/ 340 w 424"/>
                <a:gd name="T67" fmla="*/ 6 h 299"/>
                <a:gd name="T68" fmla="*/ 376 w 424"/>
                <a:gd name="T69" fmla="*/ 18 h 299"/>
                <a:gd name="T70" fmla="*/ 406 w 424"/>
                <a:gd name="T71" fmla="*/ 24 h 299"/>
                <a:gd name="T72" fmla="*/ 418 w 424"/>
                <a:gd name="T73" fmla="*/ 30 h 299"/>
                <a:gd name="T74" fmla="*/ 376 w 424"/>
                <a:gd name="T75" fmla="*/ 84 h 299"/>
                <a:gd name="T76" fmla="*/ 335 w 424"/>
                <a:gd name="T77" fmla="*/ 108 h 299"/>
                <a:gd name="T78" fmla="*/ 287 w 424"/>
                <a:gd name="T79" fmla="*/ 126 h 299"/>
                <a:gd name="T80" fmla="*/ 251 w 424"/>
                <a:gd name="T81" fmla="*/ 114 h 299"/>
                <a:gd name="T82" fmla="*/ 221 w 424"/>
                <a:gd name="T83" fmla="*/ 102 h 299"/>
                <a:gd name="T84" fmla="*/ 209 w 424"/>
                <a:gd name="T85" fmla="*/ 96 h 299"/>
                <a:gd name="T86" fmla="*/ 191 w 424"/>
                <a:gd name="T87" fmla="*/ 102 h 299"/>
                <a:gd name="T88" fmla="*/ 185 w 424"/>
                <a:gd name="T89" fmla="*/ 108 h 299"/>
                <a:gd name="T90" fmla="*/ 203 w 424"/>
                <a:gd name="T91" fmla="*/ 108 h 299"/>
                <a:gd name="T92" fmla="*/ 227 w 424"/>
                <a:gd name="T93" fmla="*/ 108 h 299"/>
                <a:gd name="T94" fmla="*/ 257 w 424"/>
                <a:gd name="T95" fmla="*/ 114 h 299"/>
                <a:gd name="T96" fmla="*/ 299 w 424"/>
                <a:gd name="T97" fmla="*/ 156 h 299"/>
                <a:gd name="T98" fmla="*/ 317 w 424"/>
                <a:gd name="T99" fmla="*/ 210 h 299"/>
                <a:gd name="T100" fmla="*/ 305 w 424"/>
                <a:gd name="T101" fmla="*/ 222 h 299"/>
                <a:gd name="T102" fmla="*/ 257 w 424"/>
                <a:gd name="T103" fmla="*/ 204 h 299"/>
                <a:gd name="T104" fmla="*/ 221 w 424"/>
                <a:gd name="T105" fmla="*/ 198 h 299"/>
                <a:gd name="T106" fmla="*/ 197 w 424"/>
                <a:gd name="T107" fmla="*/ 168 h 299"/>
                <a:gd name="T108" fmla="*/ 185 w 424"/>
                <a:gd name="T109" fmla="*/ 126 h 299"/>
                <a:gd name="T110" fmla="*/ 167 w 424"/>
                <a:gd name="T111" fmla="*/ 108 h 299"/>
                <a:gd name="T112" fmla="*/ 155 w 424"/>
                <a:gd name="T113" fmla="*/ 108 h 299"/>
                <a:gd name="T114" fmla="*/ 161 w 424"/>
                <a:gd name="T115" fmla="*/ 126 h 299"/>
                <a:gd name="T116" fmla="*/ 191 w 424"/>
                <a:gd name="T117" fmla="*/ 156 h 29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24"/>
                <a:gd name="T178" fmla="*/ 0 h 299"/>
                <a:gd name="T179" fmla="*/ 424 w 424"/>
                <a:gd name="T180" fmla="*/ 299 h 29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24" h="299">
                  <a:moveTo>
                    <a:pt x="203" y="174"/>
                  </a:moveTo>
                  <a:lnTo>
                    <a:pt x="203" y="198"/>
                  </a:lnTo>
                  <a:lnTo>
                    <a:pt x="203" y="222"/>
                  </a:lnTo>
                  <a:lnTo>
                    <a:pt x="203" y="240"/>
                  </a:lnTo>
                  <a:lnTo>
                    <a:pt x="197" y="252"/>
                  </a:lnTo>
                  <a:lnTo>
                    <a:pt x="191" y="258"/>
                  </a:lnTo>
                  <a:lnTo>
                    <a:pt x="191" y="264"/>
                  </a:lnTo>
                  <a:lnTo>
                    <a:pt x="185" y="269"/>
                  </a:lnTo>
                  <a:lnTo>
                    <a:pt x="179" y="275"/>
                  </a:lnTo>
                  <a:lnTo>
                    <a:pt x="179" y="281"/>
                  </a:lnTo>
                  <a:lnTo>
                    <a:pt x="179" y="287"/>
                  </a:lnTo>
                  <a:lnTo>
                    <a:pt x="173" y="293"/>
                  </a:lnTo>
                  <a:lnTo>
                    <a:pt x="173" y="299"/>
                  </a:lnTo>
                  <a:lnTo>
                    <a:pt x="173" y="293"/>
                  </a:lnTo>
                  <a:lnTo>
                    <a:pt x="173" y="287"/>
                  </a:lnTo>
                  <a:lnTo>
                    <a:pt x="167" y="281"/>
                  </a:lnTo>
                  <a:lnTo>
                    <a:pt x="161" y="275"/>
                  </a:lnTo>
                  <a:lnTo>
                    <a:pt x="161" y="264"/>
                  </a:lnTo>
                  <a:lnTo>
                    <a:pt x="155" y="258"/>
                  </a:lnTo>
                  <a:lnTo>
                    <a:pt x="149" y="252"/>
                  </a:lnTo>
                  <a:lnTo>
                    <a:pt x="143" y="246"/>
                  </a:lnTo>
                  <a:lnTo>
                    <a:pt x="137" y="246"/>
                  </a:lnTo>
                  <a:lnTo>
                    <a:pt x="137" y="240"/>
                  </a:lnTo>
                  <a:lnTo>
                    <a:pt x="131" y="240"/>
                  </a:lnTo>
                  <a:lnTo>
                    <a:pt x="131" y="234"/>
                  </a:lnTo>
                  <a:lnTo>
                    <a:pt x="126" y="234"/>
                  </a:lnTo>
                  <a:lnTo>
                    <a:pt x="126" y="228"/>
                  </a:lnTo>
                  <a:lnTo>
                    <a:pt x="120" y="210"/>
                  </a:lnTo>
                  <a:lnTo>
                    <a:pt x="120" y="198"/>
                  </a:lnTo>
                  <a:lnTo>
                    <a:pt x="120" y="180"/>
                  </a:lnTo>
                  <a:lnTo>
                    <a:pt x="120" y="168"/>
                  </a:lnTo>
                  <a:lnTo>
                    <a:pt x="126" y="168"/>
                  </a:lnTo>
                  <a:lnTo>
                    <a:pt x="126" y="162"/>
                  </a:lnTo>
                  <a:lnTo>
                    <a:pt x="131" y="156"/>
                  </a:lnTo>
                  <a:lnTo>
                    <a:pt x="131" y="150"/>
                  </a:lnTo>
                  <a:lnTo>
                    <a:pt x="137" y="144"/>
                  </a:lnTo>
                  <a:lnTo>
                    <a:pt x="143" y="138"/>
                  </a:lnTo>
                  <a:lnTo>
                    <a:pt x="149" y="126"/>
                  </a:lnTo>
                  <a:lnTo>
                    <a:pt x="149" y="120"/>
                  </a:lnTo>
                  <a:lnTo>
                    <a:pt x="149" y="114"/>
                  </a:lnTo>
                  <a:lnTo>
                    <a:pt x="149" y="108"/>
                  </a:lnTo>
                  <a:lnTo>
                    <a:pt x="143" y="114"/>
                  </a:lnTo>
                  <a:lnTo>
                    <a:pt x="143" y="120"/>
                  </a:lnTo>
                  <a:lnTo>
                    <a:pt x="137" y="126"/>
                  </a:lnTo>
                  <a:lnTo>
                    <a:pt x="137" y="132"/>
                  </a:lnTo>
                  <a:lnTo>
                    <a:pt x="131" y="138"/>
                  </a:lnTo>
                  <a:lnTo>
                    <a:pt x="131" y="144"/>
                  </a:lnTo>
                  <a:lnTo>
                    <a:pt x="126" y="156"/>
                  </a:lnTo>
                  <a:lnTo>
                    <a:pt x="114" y="162"/>
                  </a:lnTo>
                  <a:lnTo>
                    <a:pt x="108" y="168"/>
                  </a:lnTo>
                  <a:lnTo>
                    <a:pt x="96" y="174"/>
                  </a:lnTo>
                  <a:lnTo>
                    <a:pt x="90" y="180"/>
                  </a:lnTo>
                  <a:lnTo>
                    <a:pt x="78" y="180"/>
                  </a:lnTo>
                  <a:lnTo>
                    <a:pt x="72" y="186"/>
                  </a:lnTo>
                  <a:lnTo>
                    <a:pt x="60" y="186"/>
                  </a:lnTo>
                  <a:lnTo>
                    <a:pt x="60" y="180"/>
                  </a:lnTo>
                  <a:lnTo>
                    <a:pt x="54" y="180"/>
                  </a:lnTo>
                  <a:lnTo>
                    <a:pt x="48" y="180"/>
                  </a:lnTo>
                  <a:lnTo>
                    <a:pt x="42" y="180"/>
                  </a:lnTo>
                  <a:lnTo>
                    <a:pt x="36" y="180"/>
                  </a:lnTo>
                  <a:lnTo>
                    <a:pt x="30" y="174"/>
                  </a:lnTo>
                  <a:lnTo>
                    <a:pt x="24" y="168"/>
                  </a:lnTo>
                  <a:lnTo>
                    <a:pt x="18" y="168"/>
                  </a:lnTo>
                  <a:lnTo>
                    <a:pt x="6" y="162"/>
                  </a:lnTo>
                  <a:lnTo>
                    <a:pt x="0" y="162"/>
                  </a:lnTo>
                  <a:lnTo>
                    <a:pt x="6" y="156"/>
                  </a:lnTo>
                  <a:lnTo>
                    <a:pt x="12" y="156"/>
                  </a:lnTo>
                  <a:lnTo>
                    <a:pt x="18" y="156"/>
                  </a:lnTo>
                  <a:lnTo>
                    <a:pt x="24" y="156"/>
                  </a:lnTo>
                  <a:lnTo>
                    <a:pt x="30" y="150"/>
                  </a:lnTo>
                  <a:lnTo>
                    <a:pt x="36" y="144"/>
                  </a:lnTo>
                  <a:lnTo>
                    <a:pt x="42" y="138"/>
                  </a:lnTo>
                  <a:lnTo>
                    <a:pt x="42" y="132"/>
                  </a:lnTo>
                  <a:lnTo>
                    <a:pt x="48" y="120"/>
                  </a:lnTo>
                  <a:lnTo>
                    <a:pt x="60" y="114"/>
                  </a:lnTo>
                  <a:lnTo>
                    <a:pt x="66" y="108"/>
                  </a:lnTo>
                  <a:lnTo>
                    <a:pt x="78" y="102"/>
                  </a:lnTo>
                  <a:lnTo>
                    <a:pt x="84" y="96"/>
                  </a:lnTo>
                  <a:lnTo>
                    <a:pt x="96" y="96"/>
                  </a:lnTo>
                  <a:lnTo>
                    <a:pt x="108" y="96"/>
                  </a:lnTo>
                  <a:lnTo>
                    <a:pt x="114" y="96"/>
                  </a:lnTo>
                  <a:lnTo>
                    <a:pt x="120" y="96"/>
                  </a:lnTo>
                  <a:lnTo>
                    <a:pt x="126" y="96"/>
                  </a:lnTo>
                  <a:lnTo>
                    <a:pt x="126" y="90"/>
                  </a:lnTo>
                  <a:lnTo>
                    <a:pt x="131" y="90"/>
                  </a:lnTo>
                  <a:lnTo>
                    <a:pt x="131" y="96"/>
                  </a:lnTo>
                  <a:lnTo>
                    <a:pt x="126" y="102"/>
                  </a:lnTo>
                  <a:lnTo>
                    <a:pt x="126" y="108"/>
                  </a:lnTo>
                  <a:lnTo>
                    <a:pt x="126" y="114"/>
                  </a:lnTo>
                  <a:lnTo>
                    <a:pt x="131" y="114"/>
                  </a:lnTo>
                  <a:lnTo>
                    <a:pt x="137" y="114"/>
                  </a:lnTo>
                  <a:lnTo>
                    <a:pt x="143" y="114"/>
                  </a:lnTo>
                  <a:lnTo>
                    <a:pt x="143" y="108"/>
                  </a:lnTo>
                  <a:lnTo>
                    <a:pt x="143" y="102"/>
                  </a:lnTo>
                  <a:lnTo>
                    <a:pt x="143" y="96"/>
                  </a:lnTo>
                  <a:lnTo>
                    <a:pt x="143" y="90"/>
                  </a:lnTo>
                  <a:lnTo>
                    <a:pt x="143" y="96"/>
                  </a:lnTo>
                  <a:lnTo>
                    <a:pt x="149" y="96"/>
                  </a:lnTo>
                  <a:lnTo>
                    <a:pt x="149" y="102"/>
                  </a:lnTo>
                  <a:lnTo>
                    <a:pt x="155" y="102"/>
                  </a:lnTo>
                  <a:lnTo>
                    <a:pt x="161" y="102"/>
                  </a:lnTo>
                  <a:lnTo>
                    <a:pt x="167" y="102"/>
                  </a:lnTo>
                  <a:lnTo>
                    <a:pt x="167" y="108"/>
                  </a:lnTo>
                  <a:lnTo>
                    <a:pt x="173" y="108"/>
                  </a:lnTo>
                  <a:lnTo>
                    <a:pt x="179" y="108"/>
                  </a:lnTo>
                  <a:lnTo>
                    <a:pt x="179" y="102"/>
                  </a:lnTo>
                  <a:lnTo>
                    <a:pt x="185" y="102"/>
                  </a:lnTo>
                  <a:lnTo>
                    <a:pt x="185" y="96"/>
                  </a:lnTo>
                  <a:lnTo>
                    <a:pt x="191" y="96"/>
                  </a:lnTo>
                  <a:lnTo>
                    <a:pt x="191" y="90"/>
                  </a:lnTo>
                  <a:lnTo>
                    <a:pt x="197" y="90"/>
                  </a:lnTo>
                  <a:lnTo>
                    <a:pt x="203" y="90"/>
                  </a:lnTo>
                  <a:lnTo>
                    <a:pt x="209" y="90"/>
                  </a:lnTo>
                  <a:lnTo>
                    <a:pt x="215" y="90"/>
                  </a:lnTo>
                  <a:lnTo>
                    <a:pt x="215" y="84"/>
                  </a:lnTo>
                  <a:lnTo>
                    <a:pt x="221" y="84"/>
                  </a:lnTo>
                  <a:lnTo>
                    <a:pt x="221" y="78"/>
                  </a:lnTo>
                  <a:lnTo>
                    <a:pt x="227" y="72"/>
                  </a:lnTo>
                  <a:lnTo>
                    <a:pt x="227" y="66"/>
                  </a:lnTo>
                  <a:lnTo>
                    <a:pt x="227" y="60"/>
                  </a:lnTo>
                  <a:lnTo>
                    <a:pt x="233" y="48"/>
                  </a:lnTo>
                  <a:lnTo>
                    <a:pt x="239" y="30"/>
                  </a:lnTo>
                  <a:lnTo>
                    <a:pt x="251" y="18"/>
                  </a:lnTo>
                  <a:lnTo>
                    <a:pt x="263" y="12"/>
                  </a:lnTo>
                  <a:lnTo>
                    <a:pt x="275" y="6"/>
                  </a:lnTo>
                  <a:lnTo>
                    <a:pt x="287" y="6"/>
                  </a:lnTo>
                  <a:lnTo>
                    <a:pt x="299" y="0"/>
                  </a:lnTo>
                  <a:lnTo>
                    <a:pt x="305" y="0"/>
                  </a:lnTo>
                  <a:lnTo>
                    <a:pt x="311" y="0"/>
                  </a:lnTo>
                  <a:lnTo>
                    <a:pt x="317" y="0"/>
                  </a:lnTo>
                  <a:lnTo>
                    <a:pt x="323" y="0"/>
                  </a:lnTo>
                  <a:lnTo>
                    <a:pt x="329" y="6"/>
                  </a:lnTo>
                  <a:lnTo>
                    <a:pt x="335" y="6"/>
                  </a:lnTo>
                  <a:lnTo>
                    <a:pt x="340" y="6"/>
                  </a:lnTo>
                  <a:lnTo>
                    <a:pt x="346" y="6"/>
                  </a:lnTo>
                  <a:lnTo>
                    <a:pt x="352" y="12"/>
                  </a:lnTo>
                  <a:lnTo>
                    <a:pt x="364" y="12"/>
                  </a:lnTo>
                  <a:lnTo>
                    <a:pt x="370" y="18"/>
                  </a:lnTo>
                  <a:lnTo>
                    <a:pt x="376" y="18"/>
                  </a:lnTo>
                  <a:lnTo>
                    <a:pt x="382" y="24"/>
                  </a:lnTo>
                  <a:lnTo>
                    <a:pt x="388" y="24"/>
                  </a:lnTo>
                  <a:lnTo>
                    <a:pt x="394" y="24"/>
                  </a:lnTo>
                  <a:lnTo>
                    <a:pt x="400" y="24"/>
                  </a:lnTo>
                  <a:lnTo>
                    <a:pt x="406" y="24"/>
                  </a:lnTo>
                  <a:lnTo>
                    <a:pt x="412" y="24"/>
                  </a:lnTo>
                  <a:lnTo>
                    <a:pt x="424" y="24"/>
                  </a:lnTo>
                  <a:lnTo>
                    <a:pt x="418" y="30"/>
                  </a:lnTo>
                  <a:lnTo>
                    <a:pt x="412" y="42"/>
                  </a:lnTo>
                  <a:lnTo>
                    <a:pt x="400" y="48"/>
                  </a:lnTo>
                  <a:lnTo>
                    <a:pt x="394" y="60"/>
                  </a:lnTo>
                  <a:lnTo>
                    <a:pt x="382" y="72"/>
                  </a:lnTo>
                  <a:lnTo>
                    <a:pt x="376" y="84"/>
                  </a:lnTo>
                  <a:lnTo>
                    <a:pt x="364" y="96"/>
                  </a:lnTo>
                  <a:lnTo>
                    <a:pt x="352" y="102"/>
                  </a:lnTo>
                  <a:lnTo>
                    <a:pt x="346" y="108"/>
                  </a:lnTo>
                  <a:lnTo>
                    <a:pt x="340" y="108"/>
                  </a:lnTo>
                  <a:lnTo>
                    <a:pt x="335" y="108"/>
                  </a:lnTo>
                  <a:lnTo>
                    <a:pt x="323" y="114"/>
                  </a:lnTo>
                  <a:lnTo>
                    <a:pt x="317" y="114"/>
                  </a:lnTo>
                  <a:lnTo>
                    <a:pt x="305" y="120"/>
                  </a:lnTo>
                  <a:lnTo>
                    <a:pt x="299" y="120"/>
                  </a:lnTo>
                  <a:lnTo>
                    <a:pt x="287" y="126"/>
                  </a:lnTo>
                  <a:lnTo>
                    <a:pt x="281" y="126"/>
                  </a:lnTo>
                  <a:lnTo>
                    <a:pt x="275" y="126"/>
                  </a:lnTo>
                  <a:lnTo>
                    <a:pt x="263" y="120"/>
                  </a:lnTo>
                  <a:lnTo>
                    <a:pt x="257" y="120"/>
                  </a:lnTo>
                  <a:lnTo>
                    <a:pt x="251" y="114"/>
                  </a:lnTo>
                  <a:lnTo>
                    <a:pt x="239" y="114"/>
                  </a:lnTo>
                  <a:lnTo>
                    <a:pt x="233" y="108"/>
                  </a:lnTo>
                  <a:lnTo>
                    <a:pt x="227" y="108"/>
                  </a:lnTo>
                  <a:lnTo>
                    <a:pt x="221" y="102"/>
                  </a:lnTo>
                  <a:lnTo>
                    <a:pt x="215" y="102"/>
                  </a:lnTo>
                  <a:lnTo>
                    <a:pt x="215" y="96"/>
                  </a:lnTo>
                  <a:lnTo>
                    <a:pt x="209" y="96"/>
                  </a:lnTo>
                  <a:lnTo>
                    <a:pt x="203" y="96"/>
                  </a:lnTo>
                  <a:lnTo>
                    <a:pt x="197" y="96"/>
                  </a:lnTo>
                  <a:lnTo>
                    <a:pt x="197" y="102"/>
                  </a:lnTo>
                  <a:lnTo>
                    <a:pt x="191" y="102"/>
                  </a:lnTo>
                  <a:lnTo>
                    <a:pt x="185" y="102"/>
                  </a:lnTo>
                  <a:lnTo>
                    <a:pt x="185" y="108"/>
                  </a:lnTo>
                  <a:lnTo>
                    <a:pt x="191" y="108"/>
                  </a:lnTo>
                  <a:lnTo>
                    <a:pt x="197" y="108"/>
                  </a:lnTo>
                  <a:lnTo>
                    <a:pt x="203" y="108"/>
                  </a:lnTo>
                  <a:lnTo>
                    <a:pt x="209" y="108"/>
                  </a:lnTo>
                  <a:lnTo>
                    <a:pt x="215" y="108"/>
                  </a:lnTo>
                  <a:lnTo>
                    <a:pt x="221" y="108"/>
                  </a:lnTo>
                  <a:lnTo>
                    <a:pt x="227" y="108"/>
                  </a:lnTo>
                  <a:lnTo>
                    <a:pt x="233" y="108"/>
                  </a:lnTo>
                  <a:lnTo>
                    <a:pt x="239" y="108"/>
                  </a:lnTo>
                  <a:lnTo>
                    <a:pt x="251" y="114"/>
                  </a:lnTo>
                  <a:lnTo>
                    <a:pt x="257" y="114"/>
                  </a:lnTo>
                  <a:lnTo>
                    <a:pt x="269" y="120"/>
                  </a:lnTo>
                  <a:lnTo>
                    <a:pt x="281" y="126"/>
                  </a:lnTo>
                  <a:lnTo>
                    <a:pt x="287" y="138"/>
                  </a:lnTo>
                  <a:lnTo>
                    <a:pt x="293" y="144"/>
                  </a:lnTo>
                  <a:lnTo>
                    <a:pt x="299" y="156"/>
                  </a:lnTo>
                  <a:lnTo>
                    <a:pt x="305" y="168"/>
                  </a:lnTo>
                  <a:lnTo>
                    <a:pt x="311" y="174"/>
                  </a:lnTo>
                  <a:lnTo>
                    <a:pt x="317" y="192"/>
                  </a:lnTo>
                  <a:lnTo>
                    <a:pt x="317" y="204"/>
                  </a:lnTo>
                  <a:lnTo>
                    <a:pt x="317" y="210"/>
                  </a:lnTo>
                  <a:lnTo>
                    <a:pt x="317" y="216"/>
                  </a:lnTo>
                  <a:lnTo>
                    <a:pt x="317" y="228"/>
                  </a:lnTo>
                  <a:lnTo>
                    <a:pt x="317" y="234"/>
                  </a:lnTo>
                  <a:lnTo>
                    <a:pt x="311" y="228"/>
                  </a:lnTo>
                  <a:lnTo>
                    <a:pt x="305" y="222"/>
                  </a:lnTo>
                  <a:lnTo>
                    <a:pt x="293" y="216"/>
                  </a:lnTo>
                  <a:lnTo>
                    <a:pt x="287" y="216"/>
                  </a:lnTo>
                  <a:lnTo>
                    <a:pt x="275" y="210"/>
                  </a:lnTo>
                  <a:lnTo>
                    <a:pt x="263" y="204"/>
                  </a:lnTo>
                  <a:lnTo>
                    <a:pt x="257" y="204"/>
                  </a:lnTo>
                  <a:lnTo>
                    <a:pt x="245" y="204"/>
                  </a:lnTo>
                  <a:lnTo>
                    <a:pt x="239" y="204"/>
                  </a:lnTo>
                  <a:lnTo>
                    <a:pt x="233" y="198"/>
                  </a:lnTo>
                  <a:lnTo>
                    <a:pt x="227" y="198"/>
                  </a:lnTo>
                  <a:lnTo>
                    <a:pt x="221" y="198"/>
                  </a:lnTo>
                  <a:lnTo>
                    <a:pt x="215" y="192"/>
                  </a:lnTo>
                  <a:lnTo>
                    <a:pt x="209" y="192"/>
                  </a:lnTo>
                  <a:lnTo>
                    <a:pt x="203" y="180"/>
                  </a:lnTo>
                  <a:lnTo>
                    <a:pt x="203" y="174"/>
                  </a:lnTo>
                  <a:lnTo>
                    <a:pt x="197" y="168"/>
                  </a:lnTo>
                  <a:lnTo>
                    <a:pt x="191" y="156"/>
                  </a:lnTo>
                  <a:lnTo>
                    <a:pt x="191" y="144"/>
                  </a:lnTo>
                  <a:lnTo>
                    <a:pt x="191" y="132"/>
                  </a:lnTo>
                  <a:lnTo>
                    <a:pt x="185" y="126"/>
                  </a:lnTo>
                  <a:lnTo>
                    <a:pt x="185" y="120"/>
                  </a:lnTo>
                  <a:lnTo>
                    <a:pt x="179" y="120"/>
                  </a:lnTo>
                  <a:lnTo>
                    <a:pt x="179" y="114"/>
                  </a:lnTo>
                  <a:lnTo>
                    <a:pt x="173" y="114"/>
                  </a:lnTo>
                  <a:lnTo>
                    <a:pt x="167" y="108"/>
                  </a:lnTo>
                  <a:lnTo>
                    <a:pt x="161" y="108"/>
                  </a:lnTo>
                  <a:lnTo>
                    <a:pt x="155" y="108"/>
                  </a:lnTo>
                  <a:lnTo>
                    <a:pt x="155" y="114"/>
                  </a:lnTo>
                  <a:lnTo>
                    <a:pt x="155" y="120"/>
                  </a:lnTo>
                  <a:lnTo>
                    <a:pt x="161" y="120"/>
                  </a:lnTo>
                  <a:lnTo>
                    <a:pt x="161" y="126"/>
                  </a:lnTo>
                  <a:lnTo>
                    <a:pt x="167" y="126"/>
                  </a:lnTo>
                  <a:lnTo>
                    <a:pt x="173" y="132"/>
                  </a:lnTo>
                  <a:lnTo>
                    <a:pt x="179" y="138"/>
                  </a:lnTo>
                  <a:lnTo>
                    <a:pt x="185" y="150"/>
                  </a:lnTo>
                  <a:lnTo>
                    <a:pt x="191" y="156"/>
                  </a:lnTo>
                  <a:lnTo>
                    <a:pt x="197" y="168"/>
                  </a:lnTo>
                  <a:lnTo>
                    <a:pt x="203" y="174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2" name="Freeform 452"/>
            <p:cNvSpPr>
              <a:spLocks/>
            </p:cNvSpPr>
            <p:nvPr/>
          </p:nvSpPr>
          <p:spPr bwMode="auto">
            <a:xfrm>
              <a:off x="5000" y="1565"/>
              <a:ext cx="125" cy="125"/>
            </a:xfrm>
            <a:custGeom>
              <a:avLst/>
              <a:gdLst>
                <a:gd name="T0" fmla="*/ 96 w 125"/>
                <a:gd name="T1" fmla="*/ 125 h 125"/>
                <a:gd name="T2" fmla="*/ 102 w 125"/>
                <a:gd name="T3" fmla="*/ 119 h 125"/>
                <a:gd name="T4" fmla="*/ 108 w 125"/>
                <a:gd name="T5" fmla="*/ 113 h 125"/>
                <a:gd name="T6" fmla="*/ 114 w 125"/>
                <a:gd name="T7" fmla="*/ 119 h 125"/>
                <a:gd name="T8" fmla="*/ 120 w 125"/>
                <a:gd name="T9" fmla="*/ 119 h 125"/>
                <a:gd name="T10" fmla="*/ 120 w 125"/>
                <a:gd name="T11" fmla="*/ 119 h 125"/>
                <a:gd name="T12" fmla="*/ 125 w 125"/>
                <a:gd name="T13" fmla="*/ 119 h 125"/>
                <a:gd name="T14" fmla="*/ 125 w 125"/>
                <a:gd name="T15" fmla="*/ 119 h 125"/>
                <a:gd name="T16" fmla="*/ 125 w 125"/>
                <a:gd name="T17" fmla="*/ 119 h 125"/>
                <a:gd name="T18" fmla="*/ 120 w 125"/>
                <a:gd name="T19" fmla="*/ 113 h 125"/>
                <a:gd name="T20" fmla="*/ 120 w 125"/>
                <a:gd name="T21" fmla="*/ 113 h 125"/>
                <a:gd name="T22" fmla="*/ 114 w 125"/>
                <a:gd name="T23" fmla="*/ 113 h 125"/>
                <a:gd name="T24" fmla="*/ 108 w 125"/>
                <a:gd name="T25" fmla="*/ 107 h 125"/>
                <a:gd name="T26" fmla="*/ 108 w 125"/>
                <a:gd name="T27" fmla="*/ 101 h 125"/>
                <a:gd name="T28" fmla="*/ 108 w 125"/>
                <a:gd name="T29" fmla="*/ 95 h 125"/>
                <a:gd name="T30" fmla="*/ 108 w 125"/>
                <a:gd name="T31" fmla="*/ 95 h 125"/>
                <a:gd name="T32" fmla="*/ 114 w 125"/>
                <a:gd name="T33" fmla="*/ 95 h 125"/>
                <a:gd name="T34" fmla="*/ 114 w 125"/>
                <a:gd name="T35" fmla="*/ 89 h 125"/>
                <a:gd name="T36" fmla="*/ 120 w 125"/>
                <a:gd name="T37" fmla="*/ 77 h 125"/>
                <a:gd name="T38" fmla="*/ 120 w 125"/>
                <a:gd name="T39" fmla="*/ 53 h 125"/>
                <a:gd name="T40" fmla="*/ 102 w 125"/>
                <a:gd name="T41" fmla="*/ 29 h 125"/>
                <a:gd name="T42" fmla="*/ 72 w 125"/>
                <a:gd name="T43" fmla="*/ 18 h 125"/>
                <a:gd name="T44" fmla="*/ 48 w 125"/>
                <a:gd name="T45" fmla="*/ 12 h 125"/>
                <a:gd name="T46" fmla="*/ 30 w 125"/>
                <a:gd name="T47" fmla="*/ 12 h 125"/>
                <a:gd name="T48" fmla="*/ 18 w 125"/>
                <a:gd name="T49" fmla="*/ 6 h 125"/>
                <a:gd name="T50" fmla="*/ 6 w 125"/>
                <a:gd name="T51" fmla="*/ 0 h 125"/>
                <a:gd name="T52" fmla="*/ 6 w 125"/>
                <a:gd name="T53" fmla="*/ 6 h 125"/>
                <a:gd name="T54" fmla="*/ 12 w 125"/>
                <a:gd name="T55" fmla="*/ 23 h 125"/>
                <a:gd name="T56" fmla="*/ 18 w 125"/>
                <a:gd name="T57" fmla="*/ 41 h 125"/>
                <a:gd name="T58" fmla="*/ 24 w 125"/>
                <a:gd name="T59" fmla="*/ 53 h 125"/>
                <a:gd name="T60" fmla="*/ 30 w 125"/>
                <a:gd name="T61" fmla="*/ 71 h 125"/>
                <a:gd name="T62" fmla="*/ 36 w 125"/>
                <a:gd name="T63" fmla="*/ 89 h 125"/>
                <a:gd name="T64" fmla="*/ 54 w 125"/>
                <a:gd name="T65" fmla="*/ 113 h 125"/>
                <a:gd name="T66" fmla="*/ 78 w 125"/>
                <a:gd name="T67" fmla="*/ 125 h 1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5"/>
                <a:gd name="T103" fmla="*/ 0 h 125"/>
                <a:gd name="T104" fmla="*/ 125 w 125"/>
                <a:gd name="T105" fmla="*/ 125 h 12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5" h="125">
                  <a:moveTo>
                    <a:pt x="96" y="125"/>
                  </a:moveTo>
                  <a:lnTo>
                    <a:pt x="96" y="125"/>
                  </a:lnTo>
                  <a:lnTo>
                    <a:pt x="102" y="119"/>
                  </a:lnTo>
                  <a:lnTo>
                    <a:pt x="108" y="113"/>
                  </a:lnTo>
                  <a:lnTo>
                    <a:pt x="114" y="113"/>
                  </a:lnTo>
                  <a:lnTo>
                    <a:pt x="114" y="119"/>
                  </a:lnTo>
                  <a:lnTo>
                    <a:pt x="120" y="119"/>
                  </a:lnTo>
                  <a:lnTo>
                    <a:pt x="125" y="119"/>
                  </a:lnTo>
                  <a:lnTo>
                    <a:pt x="125" y="113"/>
                  </a:lnTo>
                  <a:lnTo>
                    <a:pt x="120" y="113"/>
                  </a:lnTo>
                  <a:lnTo>
                    <a:pt x="114" y="113"/>
                  </a:lnTo>
                  <a:lnTo>
                    <a:pt x="108" y="113"/>
                  </a:lnTo>
                  <a:lnTo>
                    <a:pt x="108" y="107"/>
                  </a:lnTo>
                  <a:lnTo>
                    <a:pt x="108" y="101"/>
                  </a:lnTo>
                  <a:lnTo>
                    <a:pt x="108" y="95"/>
                  </a:lnTo>
                  <a:lnTo>
                    <a:pt x="114" y="95"/>
                  </a:lnTo>
                  <a:lnTo>
                    <a:pt x="114" y="89"/>
                  </a:lnTo>
                  <a:lnTo>
                    <a:pt x="120" y="89"/>
                  </a:lnTo>
                  <a:lnTo>
                    <a:pt x="120" y="77"/>
                  </a:lnTo>
                  <a:lnTo>
                    <a:pt x="120" y="65"/>
                  </a:lnTo>
                  <a:lnTo>
                    <a:pt x="120" y="53"/>
                  </a:lnTo>
                  <a:lnTo>
                    <a:pt x="114" y="41"/>
                  </a:lnTo>
                  <a:lnTo>
                    <a:pt x="102" y="29"/>
                  </a:lnTo>
                  <a:lnTo>
                    <a:pt x="90" y="23"/>
                  </a:lnTo>
                  <a:lnTo>
                    <a:pt x="72" y="18"/>
                  </a:lnTo>
                  <a:lnTo>
                    <a:pt x="54" y="12"/>
                  </a:lnTo>
                  <a:lnTo>
                    <a:pt x="48" y="12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2" y="23"/>
                  </a:lnTo>
                  <a:lnTo>
                    <a:pt x="18" y="29"/>
                  </a:lnTo>
                  <a:lnTo>
                    <a:pt x="18" y="41"/>
                  </a:lnTo>
                  <a:lnTo>
                    <a:pt x="24" y="47"/>
                  </a:lnTo>
                  <a:lnTo>
                    <a:pt x="24" y="53"/>
                  </a:lnTo>
                  <a:lnTo>
                    <a:pt x="24" y="65"/>
                  </a:lnTo>
                  <a:lnTo>
                    <a:pt x="30" y="71"/>
                  </a:lnTo>
                  <a:lnTo>
                    <a:pt x="30" y="83"/>
                  </a:lnTo>
                  <a:lnTo>
                    <a:pt x="36" y="89"/>
                  </a:lnTo>
                  <a:lnTo>
                    <a:pt x="42" y="101"/>
                  </a:lnTo>
                  <a:lnTo>
                    <a:pt x="54" y="113"/>
                  </a:lnTo>
                  <a:lnTo>
                    <a:pt x="66" y="119"/>
                  </a:lnTo>
                  <a:lnTo>
                    <a:pt x="78" y="125"/>
                  </a:lnTo>
                  <a:lnTo>
                    <a:pt x="96" y="125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Freeform 453"/>
            <p:cNvSpPr>
              <a:spLocks/>
            </p:cNvSpPr>
            <p:nvPr/>
          </p:nvSpPr>
          <p:spPr bwMode="auto">
            <a:xfrm>
              <a:off x="5137" y="1642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6 w 12"/>
                <a:gd name="T9" fmla="*/ 0 h 12"/>
                <a:gd name="T10" fmla="*/ 12 w 12"/>
                <a:gd name="T11" fmla="*/ 0 h 12"/>
                <a:gd name="T12" fmla="*/ 12 w 12"/>
                <a:gd name="T13" fmla="*/ 0 h 12"/>
                <a:gd name="T14" fmla="*/ 12 w 12"/>
                <a:gd name="T15" fmla="*/ 0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12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6 w 12"/>
                <a:gd name="T29" fmla="*/ 12 h 12"/>
                <a:gd name="T30" fmla="*/ 0 w 12"/>
                <a:gd name="T31" fmla="*/ 6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4" name="Freeform 454"/>
            <p:cNvSpPr>
              <a:spLocks/>
            </p:cNvSpPr>
            <p:nvPr/>
          </p:nvSpPr>
          <p:spPr bwMode="auto">
            <a:xfrm>
              <a:off x="5167" y="166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12 w 12"/>
                <a:gd name="T9" fmla="*/ 0 h 12"/>
                <a:gd name="T10" fmla="*/ 12 w 12"/>
                <a:gd name="T11" fmla="*/ 6 h 12"/>
                <a:gd name="T12" fmla="*/ 12 w 12"/>
                <a:gd name="T13" fmla="*/ 6 h 12"/>
                <a:gd name="T14" fmla="*/ 12 w 12"/>
                <a:gd name="T15" fmla="*/ 12 h 12"/>
                <a:gd name="T16" fmla="*/ 12 w 12"/>
                <a:gd name="T17" fmla="*/ 12 h 12"/>
                <a:gd name="T18" fmla="*/ 6 w 12"/>
                <a:gd name="T19" fmla="*/ 12 h 12"/>
                <a:gd name="T20" fmla="*/ 6 w 12"/>
                <a:gd name="T21" fmla="*/ 12 h 12"/>
                <a:gd name="T22" fmla="*/ 0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6 h 12"/>
                <a:gd name="T32" fmla="*/ 0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5" name="Freeform 455"/>
            <p:cNvSpPr>
              <a:spLocks/>
            </p:cNvSpPr>
            <p:nvPr/>
          </p:nvSpPr>
          <p:spPr bwMode="auto">
            <a:xfrm>
              <a:off x="5131" y="1678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6 w 18"/>
                <a:gd name="T3" fmla="*/ 0 h 12"/>
                <a:gd name="T4" fmla="*/ 6 w 18"/>
                <a:gd name="T5" fmla="*/ 0 h 12"/>
                <a:gd name="T6" fmla="*/ 12 w 18"/>
                <a:gd name="T7" fmla="*/ 0 h 12"/>
                <a:gd name="T8" fmla="*/ 12 w 18"/>
                <a:gd name="T9" fmla="*/ 0 h 12"/>
                <a:gd name="T10" fmla="*/ 18 w 18"/>
                <a:gd name="T11" fmla="*/ 0 h 12"/>
                <a:gd name="T12" fmla="*/ 18 w 18"/>
                <a:gd name="T13" fmla="*/ 6 h 12"/>
                <a:gd name="T14" fmla="*/ 12 w 18"/>
                <a:gd name="T15" fmla="*/ 6 h 12"/>
                <a:gd name="T16" fmla="*/ 12 w 18"/>
                <a:gd name="T17" fmla="*/ 12 h 12"/>
                <a:gd name="T18" fmla="*/ 12 w 18"/>
                <a:gd name="T19" fmla="*/ 12 h 12"/>
                <a:gd name="T20" fmla="*/ 6 w 18"/>
                <a:gd name="T21" fmla="*/ 12 h 12"/>
                <a:gd name="T22" fmla="*/ 6 w 18"/>
                <a:gd name="T23" fmla="*/ 12 h 12"/>
                <a:gd name="T24" fmla="*/ 6 w 18"/>
                <a:gd name="T25" fmla="*/ 12 h 12"/>
                <a:gd name="T26" fmla="*/ 0 w 18"/>
                <a:gd name="T27" fmla="*/ 6 h 12"/>
                <a:gd name="T28" fmla="*/ 0 w 18"/>
                <a:gd name="T29" fmla="*/ 6 h 12"/>
                <a:gd name="T30" fmla="*/ 0 w 18"/>
                <a:gd name="T31" fmla="*/ 0 h 12"/>
                <a:gd name="T32" fmla="*/ 0 w 18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6" name="Freeform 456"/>
            <p:cNvSpPr>
              <a:spLocks/>
            </p:cNvSpPr>
            <p:nvPr/>
          </p:nvSpPr>
          <p:spPr bwMode="auto">
            <a:xfrm>
              <a:off x="5108" y="1660"/>
              <a:ext cx="17" cy="12"/>
            </a:xfrm>
            <a:custGeom>
              <a:avLst/>
              <a:gdLst>
                <a:gd name="T0" fmla="*/ 6 w 17"/>
                <a:gd name="T1" fmla="*/ 0 h 12"/>
                <a:gd name="T2" fmla="*/ 6 w 17"/>
                <a:gd name="T3" fmla="*/ 0 h 12"/>
                <a:gd name="T4" fmla="*/ 0 w 17"/>
                <a:gd name="T5" fmla="*/ 6 h 12"/>
                <a:gd name="T6" fmla="*/ 0 w 17"/>
                <a:gd name="T7" fmla="*/ 6 h 12"/>
                <a:gd name="T8" fmla="*/ 6 w 17"/>
                <a:gd name="T9" fmla="*/ 12 h 12"/>
                <a:gd name="T10" fmla="*/ 6 w 17"/>
                <a:gd name="T11" fmla="*/ 12 h 12"/>
                <a:gd name="T12" fmla="*/ 12 w 17"/>
                <a:gd name="T13" fmla="*/ 12 h 12"/>
                <a:gd name="T14" fmla="*/ 12 w 17"/>
                <a:gd name="T15" fmla="*/ 12 h 12"/>
                <a:gd name="T16" fmla="*/ 17 w 17"/>
                <a:gd name="T17" fmla="*/ 12 h 12"/>
                <a:gd name="T18" fmla="*/ 17 w 17"/>
                <a:gd name="T19" fmla="*/ 12 h 12"/>
                <a:gd name="T20" fmla="*/ 17 w 17"/>
                <a:gd name="T21" fmla="*/ 6 h 12"/>
                <a:gd name="T22" fmla="*/ 17 w 17"/>
                <a:gd name="T23" fmla="*/ 6 h 12"/>
                <a:gd name="T24" fmla="*/ 17 w 17"/>
                <a:gd name="T25" fmla="*/ 0 h 12"/>
                <a:gd name="T26" fmla="*/ 12 w 17"/>
                <a:gd name="T27" fmla="*/ 0 h 12"/>
                <a:gd name="T28" fmla="*/ 12 w 17"/>
                <a:gd name="T29" fmla="*/ 0 h 12"/>
                <a:gd name="T30" fmla="*/ 6 w 17"/>
                <a:gd name="T31" fmla="*/ 0 h 12"/>
                <a:gd name="T32" fmla="*/ 6 w 17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2"/>
                <a:gd name="T53" fmla="*/ 17 w 17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2">
                  <a:moveTo>
                    <a:pt x="6" y="0"/>
                  </a:moveTo>
                  <a:lnTo>
                    <a:pt x="6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" name="Freeform 457"/>
            <p:cNvSpPr>
              <a:spLocks/>
            </p:cNvSpPr>
            <p:nvPr/>
          </p:nvSpPr>
          <p:spPr bwMode="auto">
            <a:xfrm>
              <a:off x="5102" y="1684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6 w 12"/>
                <a:gd name="T9" fmla="*/ 0 h 12"/>
                <a:gd name="T10" fmla="*/ 6 w 12"/>
                <a:gd name="T11" fmla="*/ 0 h 12"/>
                <a:gd name="T12" fmla="*/ 12 w 12"/>
                <a:gd name="T13" fmla="*/ 0 h 12"/>
                <a:gd name="T14" fmla="*/ 12 w 12"/>
                <a:gd name="T15" fmla="*/ 6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12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6 w 12"/>
                <a:gd name="T29" fmla="*/ 12 h 12"/>
                <a:gd name="T30" fmla="*/ 0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" name="Freeform 458"/>
            <p:cNvSpPr>
              <a:spLocks/>
            </p:cNvSpPr>
            <p:nvPr/>
          </p:nvSpPr>
          <p:spPr bwMode="auto">
            <a:xfrm>
              <a:off x="5125" y="1708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12 h 12"/>
                <a:gd name="T4" fmla="*/ 0 w 12"/>
                <a:gd name="T5" fmla="*/ 12 h 12"/>
                <a:gd name="T6" fmla="*/ 0 w 12"/>
                <a:gd name="T7" fmla="*/ 6 h 12"/>
                <a:gd name="T8" fmla="*/ 0 w 12"/>
                <a:gd name="T9" fmla="*/ 6 h 12"/>
                <a:gd name="T10" fmla="*/ 0 w 12"/>
                <a:gd name="T11" fmla="*/ 0 h 12"/>
                <a:gd name="T12" fmla="*/ 0 w 12"/>
                <a:gd name="T13" fmla="*/ 0 h 12"/>
                <a:gd name="T14" fmla="*/ 6 w 12"/>
                <a:gd name="T15" fmla="*/ 0 h 12"/>
                <a:gd name="T16" fmla="*/ 6 w 12"/>
                <a:gd name="T17" fmla="*/ 0 h 12"/>
                <a:gd name="T18" fmla="*/ 6 w 12"/>
                <a:gd name="T19" fmla="*/ 0 h 12"/>
                <a:gd name="T20" fmla="*/ 6 w 12"/>
                <a:gd name="T21" fmla="*/ 0 h 12"/>
                <a:gd name="T22" fmla="*/ 6 w 12"/>
                <a:gd name="T23" fmla="*/ 0 h 12"/>
                <a:gd name="T24" fmla="*/ 12 w 12"/>
                <a:gd name="T25" fmla="*/ 6 h 12"/>
                <a:gd name="T26" fmla="*/ 6 w 12"/>
                <a:gd name="T27" fmla="*/ 6 h 12"/>
                <a:gd name="T28" fmla="*/ 6 w 12"/>
                <a:gd name="T29" fmla="*/ 12 h 12"/>
                <a:gd name="T30" fmla="*/ 6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" name="Freeform 459"/>
            <p:cNvSpPr>
              <a:spLocks/>
            </p:cNvSpPr>
            <p:nvPr/>
          </p:nvSpPr>
          <p:spPr bwMode="auto">
            <a:xfrm>
              <a:off x="5143" y="1690"/>
              <a:ext cx="12" cy="18"/>
            </a:xfrm>
            <a:custGeom>
              <a:avLst/>
              <a:gdLst>
                <a:gd name="T0" fmla="*/ 0 w 12"/>
                <a:gd name="T1" fmla="*/ 12 h 18"/>
                <a:gd name="T2" fmla="*/ 0 w 12"/>
                <a:gd name="T3" fmla="*/ 6 h 18"/>
                <a:gd name="T4" fmla="*/ 0 w 12"/>
                <a:gd name="T5" fmla="*/ 6 h 18"/>
                <a:gd name="T6" fmla="*/ 6 w 12"/>
                <a:gd name="T7" fmla="*/ 0 h 18"/>
                <a:gd name="T8" fmla="*/ 6 w 12"/>
                <a:gd name="T9" fmla="*/ 0 h 18"/>
                <a:gd name="T10" fmla="*/ 12 w 12"/>
                <a:gd name="T11" fmla="*/ 0 h 18"/>
                <a:gd name="T12" fmla="*/ 12 w 12"/>
                <a:gd name="T13" fmla="*/ 6 h 18"/>
                <a:gd name="T14" fmla="*/ 12 w 12"/>
                <a:gd name="T15" fmla="*/ 6 h 18"/>
                <a:gd name="T16" fmla="*/ 12 w 12"/>
                <a:gd name="T17" fmla="*/ 12 h 18"/>
                <a:gd name="T18" fmla="*/ 12 w 12"/>
                <a:gd name="T19" fmla="*/ 12 h 18"/>
                <a:gd name="T20" fmla="*/ 12 w 12"/>
                <a:gd name="T21" fmla="*/ 18 h 18"/>
                <a:gd name="T22" fmla="*/ 6 w 12"/>
                <a:gd name="T23" fmla="*/ 18 h 18"/>
                <a:gd name="T24" fmla="*/ 6 w 12"/>
                <a:gd name="T25" fmla="*/ 18 h 18"/>
                <a:gd name="T26" fmla="*/ 0 w 12"/>
                <a:gd name="T27" fmla="*/ 18 h 18"/>
                <a:gd name="T28" fmla="*/ 0 w 12"/>
                <a:gd name="T29" fmla="*/ 18 h 18"/>
                <a:gd name="T30" fmla="*/ 0 w 12"/>
                <a:gd name="T31" fmla="*/ 12 h 18"/>
                <a:gd name="T32" fmla="*/ 0 w 12"/>
                <a:gd name="T33" fmla="*/ 1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0" y="12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" name="Freeform 460"/>
            <p:cNvSpPr>
              <a:spLocks/>
            </p:cNvSpPr>
            <p:nvPr/>
          </p:nvSpPr>
          <p:spPr bwMode="auto">
            <a:xfrm>
              <a:off x="5161" y="1696"/>
              <a:ext cx="12" cy="12"/>
            </a:xfrm>
            <a:custGeom>
              <a:avLst/>
              <a:gdLst>
                <a:gd name="T0" fmla="*/ 12 w 12"/>
                <a:gd name="T1" fmla="*/ 0 h 12"/>
                <a:gd name="T2" fmla="*/ 12 w 12"/>
                <a:gd name="T3" fmla="*/ 0 h 12"/>
                <a:gd name="T4" fmla="*/ 12 w 12"/>
                <a:gd name="T5" fmla="*/ 6 h 12"/>
                <a:gd name="T6" fmla="*/ 12 w 12"/>
                <a:gd name="T7" fmla="*/ 6 h 12"/>
                <a:gd name="T8" fmla="*/ 12 w 12"/>
                <a:gd name="T9" fmla="*/ 6 h 12"/>
                <a:gd name="T10" fmla="*/ 12 w 12"/>
                <a:gd name="T11" fmla="*/ 12 h 12"/>
                <a:gd name="T12" fmla="*/ 6 w 12"/>
                <a:gd name="T13" fmla="*/ 12 h 12"/>
                <a:gd name="T14" fmla="*/ 6 w 12"/>
                <a:gd name="T15" fmla="*/ 12 h 12"/>
                <a:gd name="T16" fmla="*/ 0 w 12"/>
                <a:gd name="T17" fmla="*/ 12 h 12"/>
                <a:gd name="T18" fmla="*/ 0 w 12"/>
                <a:gd name="T19" fmla="*/ 12 h 12"/>
                <a:gd name="T20" fmla="*/ 0 w 12"/>
                <a:gd name="T21" fmla="*/ 6 h 12"/>
                <a:gd name="T22" fmla="*/ 0 w 12"/>
                <a:gd name="T23" fmla="*/ 6 h 12"/>
                <a:gd name="T24" fmla="*/ 0 w 12"/>
                <a:gd name="T25" fmla="*/ 6 h 12"/>
                <a:gd name="T26" fmla="*/ 0 w 12"/>
                <a:gd name="T27" fmla="*/ 0 h 12"/>
                <a:gd name="T28" fmla="*/ 0 w 12"/>
                <a:gd name="T29" fmla="*/ 0 h 12"/>
                <a:gd name="T30" fmla="*/ 6 w 12"/>
                <a:gd name="T31" fmla="*/ 0 h 12"/>
                <a:gd name="T32" fmla="*/ 12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12" y="0"/>
                  </a:move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" name="Freeform 461"/>
            <p:cNvSpPr>
              <a:spLocks/>
            </p:cNvSpPr>
            <p:nvPr/>
          </p:nvSpPr>
          <p:spPr bwMode="auto">
            <a:xfrm>
              <a:off x="5012" y="1714"/>
              <a:ext cx="108" cy="72"/>
            </a:xfrm>
            <a:custGeom>
              <a:avLst/>
              <a:gdLst>
                <a:gd name="T0" fmla="*/ 108 w 108"/>
                <a:gd name="T1" fmla="*/ 6 h 72"/>
                <a:gd name="T2" fmla="*/ 108 w 108"/>
                <a:gd name="T3" fmla="*/ 6 h 72"/>
                <a:gd name="T4" fmla="*/ 108 w 108"/>
                <a:gd name="T5" fmla="*/ 0 h 72"/>
                <a:gd name="T6" fmla="*/ 102 w 108"/>
                <a:gd name="T7" fmla="*/ 6 h 72"/>
                <a:gd name="T8" fmla="*/ 90 w 108"/>
                <a:gd name="T9" fmla="*/ 6 h 72"/>
                <a:gd name="T10" fmla="*/ 66 w 108"/>
                <a:gd name="T11" fmla="*/ 0 h 72"/>
                <a:gd name="T12" fmla="*/ 48 w 108"/>
                <a:gd name="T13" fmla="*/ 0 h 72"/>
                <a:gd name="T14" fmla="*/ 48 w 108"/>
                <a:gd name="T15" fmla="*/ 0 h 72"/>
                <a:gd name="T16" fmla="*/ 60 w 108"/>
                <a:gd name="T17" fmla="*/ 0 h 72"/>
                <a:gd name="T18" fmla="*/ 78 w 108"/>
                <a:gd name="T19" fmla="*/ 6 h 72"/>
                <a:gd name="T20" fmla="*/ 96 w 108"/>
                <a:gd name="T21" fmla="*/ 12 h 72"/>
                <a:gd name="T22" fmla="*/ 90 w 108"/>
                <a:gd name="T23" fmla="*/ 18 h 72"/>
                <a:gd name="T24" fmla="*/ 84 w 108"/>
                <a:gd name="T25" fmla="*/ 18 h 72"/>
                <a:gd name="T26" fmla="*/ 72 w 108"/>
                <a:gd name="T27" fmla="*/ 24 h 72"/>
                <a:gd name="T28" fmla="*/ 60 w 108"/>
                <a:gd name="T29" fmla="*/ 18 h 72"/>
                <a:gd name="T30" fmla="*/ 42 w 108"/>
                <a:gd name="T31" fmla="*/ 18 h 72"/>
                <a:gd name="T32" fmla="*/ 30 w 108"/>
                <a:gd name="T33" fmla="*/ 18 h 72"/>
                <a:gd name="T34" fmla="*/ 36 w 108"/>
                <a:gd name="T35" fmla="*/ 18 h 72"/>
                <a:gd name="T36" fmla="*/ 48 w 108"/>
                <a:gd name="T37" fmla="*/ 18 h 72"/>
                <a:gd name="T38" fmla="*/ 54 w 108"/>
                <a:gd name="T39" fmla="*/ 24 h 72"/>
                <a:gd name="T40" fmla="*/ 72 w 108"/>
                <a:gd name="T41" fmla="*/ 24 h 72"/>
                <a:gd name="T42" fmla="*/ 72 w 108"/>
                <a:gd name="T43" fmla="*/ 30 h 72"/>
                <a:gd name="T44" fmla="*/ 66 w 108"/>
                <a:gd name="T45" fmla="*/ 30 h 72"/>
                <a:gd name="T46" fmla="*/ 54 w 108"/>
                <a:gd name="T47" fmla="*/ 36 h 72"/>
                <a:gd name="T48" fmla="*/ 48 w 108"/>
                <a:gd name="T49" fmla="*/ 36 h 72"/>
                <a:gd name="T50" fmla="*/ 42 w 108"/>
                <a:gd name="T51" fmla="*/ 36 h 72"/>
                <a:gd name="T52" fmla="*/ 36 w 108"/>
                <a:gd name="T53" fmla="*/ 30 h 72"/>
                <a:gd name="T54" fmla="*/ 24 w 108"/>
                <a:gd name="T55" fmla="*/ 30 h 72"/>
                <a:gd name="T56" fmla="*/ 36 w 108"/>
                <a:gd name="T57" fmla="*/ 36 h 72"/>
                <a:gd name="T58" fmla="*/ 42 w 108"/>
                <a:gd name="T59" fmla="*/ 42 h 72"/>
                <a:gd name="T60" fmla="*/ 24 w 108"/>
                <a:gd name="T61" fmla="*/ 48 h 72"/>
                <a:gd name="T62" fmla="*/ 6 w 108"/>
                <a:gd name="T63" fmla="*/ 48 h 72"/>
                <a:gd name="T64" fmla="*/ 0 w 108"/>
                <a:gd name="T65" fmla="*/ 54 h 72"/>
                <a:gd name="T66" fmla="*/ 12 w 108"/>
                <a:gd name="T67" fmla="*/ 54 h 72"/>
                <a:gd name="T68" fmla="*/ 30 w 108"/>
                <a:gd name="T69" fmla="*/ 48 h 72"/>
                <a:gd name="T70" fmla="*/ 48 w 108"/>
                <a:gd name="T71" fmla="*/ 42 h 72"/>
                <a:gd name="T72" fmla="*/ 48 w 108"/>
                <a:gd name="T73" fmla="*/ 60 h 72"/>
                <a:gd name="T74" fmla="*/ 36 w 108"/>
                <a:gd name="T75" fmla="*/ 72 h 72"/>
                <a:gd name="T76" fmla="*/ 42 w 108"/>
                <a:gd name="T77" fmla="*/ 72 h 72"/>
                <a:gd name="T78" fmla="*/ 54 w 108"/>
                <a:gd name="T79" fmla="*/ 48 h 72"/>
                <a:gd name="T80" fmla="*/ 60 w 108"/>
                <a:gd name="T81" fmla="*/ 42 h 72"/>
                <a:gd name="T82" fmla="*/ 72 w 108"/>
                <a:gd name="T83" fmla="*/ 36 h 72"/>
                <a:gd name="T84" fmla="*/ 78 w 108"/>
                <a:gd name="T85" fmla="*/ 30 h 72"/>
                <a:gd name="T86" fmla="*/ 78 w 108"/>
                <a:gd name="T87" fmla="*/ 60 h 72"/>
                <a:gd name="T88" fmla="*/ 72 w 108"/>
                <a:gd name="T89" fmla="*/ 66 h 72"/>
                <a:gd name="T90" fmla="*/ 78 w 108"/>
                <a:gd name="T91" fmla="*/ 60 h 72"/>
                <a:gd name="T92" fmla="*/ 84 w 108"/>
                <a:gd name="T93" fmla="*/ 30 h 72"/>
                <a:gd name="T94" fmla="*/ 96 w 108"/>
                <a:gd name="T95" fmla="*/ 18 h 72"/>
                <a:gd name="T96" fmla="*/ 102 w 108"/>
                <a:gd name="T97" fmla="*/ 18 h 72"/>
                <a:gd name="T98" fmla="*/ 102 w 108"/>
                <a:gd name="T99" fmla="*/ 24 h 72"/>
                <a:gd name="T100" fmla="*/ 102 w 108"/>
                <a:gd name="T101" fmla="*/ 54 h 72"/>
                <a:gd name="T102" fmla="*/ 108 w 108"/>
                <a:gd name="T103" fmla="*/ 18 h 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8"/>
                <a:gd name="T157" fmla="*/ 0 h 72"/>
                <a:gd name="T158" fmla="*/ 108 w 108"/>
                <a:gd name="T159" fmla="*/ 72 h 7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8" h="72">
                  <a:moveTo>
                    <a:pt x="108" y="6"/>
                  </a:moveTo>
                  <a:lnTo>
                    <a:pt x="108" y="6"/>
                  </a:lnTo>
                  <a:lnTo>
                    <a:pt x="108" y="0"/>
                  </a:lnTo>
                  <a:lnTo>
                    <a:pt x="102" y="6"/>
                  </a:lnTo>
                  <a:lnTo>
                    <a:pt x="96" y="6"/>
                  </a:lnTo>
                  <a:lnTo>
                    <a:pt x="90" y="6"/>
                  </a:lnTo>
                  <a:lnTo>
                    <a:pt x="84" y="6"/>
                  </a:lnTo>
                  <a:lnTo>
                    <a:pt x="72" y="0"/>
                  </a:ln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6"/>
                  </a:lnTo>
                  <a:lnTo>
                    <a:pt x="90" y="12"/>
                  </a:lnTo>
                  <a:lnTo>
                    <a:pt x="96" y="12"/>
                  </a:lnTo>
                  <a:lnTo>
                    <a:pt x="96" y="18"/>
                  </a:lnTo>
                  <a:lnTo>
                    <a:pt x="90" y="18"/>
                  </a:lnTo>
                  <a:lnTo>
                    <a:pt x="84" y="18"/>
                  </a:lnTo>
                  <a:lnTo>
                    <a:pt x="78" y="24"/>
                  </a:lnTo>
                  <a:lnTo>
                    <a:pt x="72" y="24"/>
                  </a:lnTo>
                  <a:lnTo>
                    <a:pt x="72" y="18"/>
                  </a:lnTo>
                  <a:lnTo>
                    <a:pt x="66" y="18"/>
                  </a:lnTo>
                  <a:lnTo>
                    <a:pt x="60" y="18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66" y="30"/>
                  </a:lnTo>
                  <a:lnTo>
                    <a:pt x="60" y="30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30" y="36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2" y="54"/>
                  </a:lnTo>
                  <a:lnTo>
                    <a:pt x="18" y="48"/>
                  </a:lnTo>
                  <a:lnTo>
                    <a:pt x="24" y="48"/>
                  </a:lnTo>
                  <a:lnTo>
                    <a:pt x="30" y="48"/>
                  </a:lnTo>
                  <a:lnTo>
                    <a:pt x="36" y="48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60"/>
                  </a:lnTo>
                  <a:lnTo>
                    <a:pt x="42" y="66"/>
                  </a:lnTo>
                  <a:lnTo>
                    <a:pt x="42" y="72"/>
                  </a:lnTo>
                  <a:lnTo>
                    <a:pt x="36" y="72"/>
                  </a:lnTo>
                  <a:lnTo>
                    <a:pt x="42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54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66" y="36"/>
                  </a:lnTo>
                  <a:lnTo>
                    <a:pt x="72" y="36"/>
                  </a:lnTo>
                  <a:lnTo>
                    <a:pt x="78" y="36"/>
                  </a:lnTo>
                  <a:lnTo>
                    <a:pt x="78" y="30"/>
                  </a:lnTo>
                  <a:lnTo>
                    <a:pt x="78" y="42"/>
                  </a:lnTo>
                  <a:lnTo>
                    <a:pt x="78" y="48"/>
                  </a:lnTo>
                  <a:lnTo>
                    <a:pt x="78" y="60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8" y="66"/>
                  </a:lnTo>
                  <a:lnTo>
                    <a:pt x="78" y="60"/>
                  </a:lnTo>
                  <a:lnTo>
                    <a:pt x="84" y="48"/>
                  </a:lnTo>
                  <a:lnTo>
                    <a:pt x="84" y="36"/>
                  </a:lnTo>
                  <a:lnTo>
                    <a:pt x="84" y="30"/>
                  </a:lnTo>
                  <a:lnTo>
                    <a:pt x="90" y="24"/>
                  </a:lnTo>
                  <a:lnTo>
                    <a:pt x="96" y="24"/>
                  </a:lnTo>
                  <a:lnTo>
                    <a:pt x="96" y="18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102" y="36"/>
                  </a:lnTo>
                  <a:lnTo>
                    <a:pt x="102" y="48"/>
                  </a:lnTo>
                  <a:lnTo>
                    <a:pt x="102" y="54"/>
                  </a:lnTo>
                  <a:lnTo>
                    <a:pt x="102" y="42"/>
                  </a:lnTo>
                  <a:lnTo>
                    <a:pt x="108" y="30"/>
                  </a:lnTo>
                  <a:lnTo>
                    <a:pt x="108" y="18"/>
                  </a:lnTo>
                  <a:lnTo>
                    <a:pt x="108" y="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" name="Freeform 462"/>
            <p:cNvSpPr>
              <a:spLocks/>
            </p:cNvSpPr>
            <p:nvPr/>
          </p:nvSpPr>
          <p:spPr bwMode="auto">
            <a:xfrm>
              <a:off x="5024" y="1583"/>
              <a:ext cx="84" cy="83"/>
            </a:xfrm>
            <a:custGeom>
              <a:avLst/>
              <a:gdLst>
                <a:gd name="T0" fmla="*/ 84 w 84"/>
                <a:gd name="T1" fmla="*/ 77 h 83"/>
                <a:gd name="T2" fmla="*/ 84 w 84"/>
                <a:gd name="T3" fmla="*/ 77 h 83"/>
                <a:gd name="T4" fmla="*/ 84 w 84"/>
                <a:gd name="T5" fmla="*/ 71 h 83"/>
                <a:gd name="T6" fmla="*/ 78 w 84"/>
                <a:gd name="T7" fmla="*/ 65 h 83"/>
                <a:gd name="T8" fmla="*/ 72 w 84"/>
                <a:gd name="T9" fmla="*/ 59 h 83"/>
                <a:gd name="T10" fmla="*/ 72 w 84"/>
                <a:gd name="T11" fmla="*/ 35 h 83"/>
                <a:gd name="T12" fmla="*/ 66 w 84"/>
                <a:gd name="T13" fmla="*/ 29 h 83"/>
                <a:gd name="T14" fmla="*/ 66 w 84"/>
                <a:gd name="T15" fmla="*/ 29 h 83"/>
                <a:gd name="T16" fmla="*/ 66 w 84"/>
                <a:gd name="T17" fmla="*/ 35 h 83"/>
                <a:gd name="T18" fmla="*/ 66 w 84"/>
                <a:gd name="T19" fmla="*/ 53 h 83"/>
                <a:gd name="T20" fmla="*/ 66 w 84"/>
                <a:gd name="T21" fmla="*/ 59 h 83"/>
                <a:gd name="T22" fmla="*/ 60 w 84"/>
                <a:gd name="T23" fmla="*/ 53 h 83"/>
                <a:gd name="T24" fmla="*/ 54 w 84"/>
                <a:gd name="T25" fmla="*/ 53 h 83"/>
                <a:gd name="T26" fmla="*/ 54 w 84"/>
                <a:gd name="T27" fmla="*/ 47 h 83"/>
                <a:gd name="T28" fmla="*/ 48 w 84"/>
                <a:gd name="T29" fmla="*/ 41 h 83"/>
                <a:gd name="T30" fmla="*/ 48 w 84"/>
                <a:gd name="T31" fmla="*/ 23 h 83"/>
                <a:gd name="T32" fmla="*/ 42 w 84"/>
                <a:gd name="T33" fmla="*/ 11 h 83"/>
                <a:gd name="T34" fmla="*/ 42 w 84"/>
                <a:gd name="T35" fmla="*/ 5 h 83"/>
                <a:gd name="T36" fmla="*/ 42 w 84"/>
                <a:gd name="T37" fmla="*/ 0 h 83"/>
                <a:gd name="T38" fmla="*/ 42 w 84"/>
                <a:gd name="T39" fmla="*/ 5 h 83"/>
                <a:gd name="T40" fmla="*/ 42 w 84"/>
                <a:gd name="T41" fmla="*/ 11 h 83"/>
                <a:gd name="T42" fmla="*/ 42 w 84"/>
                <a:gd name="T43" fmla="*/ 17 h 83"/>
                <a:gd name="T44" fmla="*/ 42 w 84"/>
                <a:gd name="T45" fmla="*/ 23 h 83"/>
                <a:gd name="T46" fmla="*/ 42 w 84"/>
                <a:gd name="T47" fmla="*/ 35 h 83"/>
                <a:gd name="T48" fmla="*/ 36 w 84"/>
                <a:gd name="T49" fmla="*/ 35 h 83"/>
                <a:gd name="T50" fmla="*/ 24 w 84"/>
                <a:gd name="T51" fmla="*/ 23 h 83"/>
                <a:gd name="T52" fmla="*/ 12 w 84"/>
                <a:gd name="T53" fmla="*/ 11 h 83"/>
                <a:gd name="T54" fmla="*/ 0 w 84"/>
                <a:gd name="T55" fmla="*/ 0 h 83"/>
                <a:gd name="T56" fmla="*/ 0 w 84"/>
                <a:gd name="T57" fmla="*/ 5 h 83"/>
                <a:gd name="T58" fmla="*/ 6 w 84"/>
                <a:gd name="T59" fmla="*/ 11 h 83"/>
                <a:gd name="T60" fmla="*/ 12 w 84"/>
                <a:gd name="T61" fmla="*/ 17 h 83"/>
                <a:gd name="T62" fmla="*/ 18 w 84"/>
                <a:gd name="T63" fmla="*/ 23 h 83"/>
                <a:gd name="T64" fmla="*/ 18 w 84"/>
                <a:gd name="T65" fmla="*/ 29 h 83"/>
                <a:gd name="T66" fmla="*/ 24 w 84"/>
                <a:gd name="T67" fmla="*/ 35 h 83"/>
                <a:gd name="T68" fmla="*/ 30 w 84"/>
                <a:gd name="T69" fmla="*/ 41 h 83"/>
                <a:gd name="T70" fmla="*/ 36 w 84"/>
                <a:gd name="T71" fmla="*/ 41 h 83"/>
                <a:gd name="T72" fmla="*/ 36 w 84"/>
                <a:gd name="T73" fmla="*/ 47 h 83"/>
                <a:gd name="T74" fmla="*/ 30 w 84"/>
                <a:gd name="T75" fmla="*/ 47 h 83"/>
                <a:gd name="T76" fmla="*/ 24 w 84"/>
                <a:gd name="T77" fmla="*/ 41 h 83"/>
                <a:gd name="T78" fmla="*/ 18 w 84"/>
                <a:gd name="T79" fmla="*/ 41 h 83"/>
                <a:gd name="T80" fmla="*/ 18 w 84"/>
                <a:gd name="T81" fmla="*/ 41 h 83"/>
                <a:gd name="T82" fmla="*/ 12 w 84"/>
                <a:gd name="T83" fmla="*/ 41 h 83"/>
                <a:gd name="T84" fmla="*/ 18 w 84"/>
                <a:gd name="T85" fmla="*/ 47 h 83"/>
                <a:gd name="T86" fmla="*/ 24 w 84"/>
                <a:gd name="T87" fmla="*/ 47 h 83"/>
                <a:gd name="T88" fmla="*/ 36 w 84"/>
                <a:gd name="T89" fmla="*/ 53 h 83"/>
                <a:gd name="T90" fmla="*/ 42 w 84"/>
                <a:gd name="T91" fmla="*/ 53 h 83"/>
                <a:gd name="T92" fmla="*/ 48 w 84"/>
                <a:gd name="T93" fmla="*/ 53 h 83"/>
                <a:gd name="T94" fmla="*/ 54 w 84"/>
                <a:gd name="T95" fmla="*/ 59 h 83"/>
                <a:gd name="T96" fmla="*/ 60 w 84"/>
                <a:gd name="T97" fmla="*/ 59 h 83"/>
                <a:gd name="T98" fmla="*/ 66 w 84"/>
                <a:gd name="T99" fmla="*/ 65 h 83"/>
                <a:gd name="T100" fmla="*/ 66 w 84"/>
                <a:gd name="T101" fmla="*/ 65 h 83"/>
                <a:gd name="T102" fmla="*/ 54 w 84"/>
                <a:gd name="T103" fmla="*/ 71 h 83"/>
                <a:gd name="T104" fmla="*/ 48 w 84"/>
                <a:gd name="T105" fmla="*/ 71 h 83"/>
                <a:gd name="T106" fmla="*/ 42 w 84"/>
                <a:gd name="T107" fmla="*/ 71 h 83"/>
                <a:gd name="T108" fmla="*/ 36 w 84"/>
                <a:gd name="T109" fmla="*/ 71 h 83"/>
                <a:gd name="T110" fmla="*/ 36 w 84"/>
                <a:gd name="T111" fmla="*/ 71 h 83"/>
                <a:gd name="T112" fmla="*/ 42 w 84"/>
                <a:gd name="T113" fmla="*/ 71 h 83"/>
                <a:gd name="T114" fmla="*/ 54 w 84"/>
                <a:gd name="T115" fmla="*/ 77 h 83"/>
                <a:gd name="T116" fmla="*/ 60 w 84"/>
                <a:gd name="T117" fmla="*/ 71 h 83"/>
                <a:gd name="T118" fmla="*/ 72 w 84"/>
                <a:gd name="T119" fmla="*/ 71 h 83"/>
                <a:gd name="T120" fmla="*/ 78 w 84"/>
                <a:gd name="T121" fmla="*/ 71 h 83"/>
                <a:gd name="T122" fmla="*/ 78 w 84"/>
                <a:gd name="T123" fmla="*/ 77 h 8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"/>
                <a:gd name="T187" fmla="*/ 0 h 83"/>
                <a:gd name="T188" fmla="*/ 84 w 84"/>
                <a:gd name="T189" fmla="*/ 83 h 8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" h="83">
                  <a:moveTo>
                    <a:pt x="84" y="83"/>
                  </a:moveTo>
                  <a:lnTo>
                    <a:pt x="84" y="77"/>
                  </a:lnTo>
                  <a:lnTo>
                    <a:pt x="84" y="71"/>
                  </a:lnTo>
                  <a:lnTo>
                    <a:pt x="78" y="71"/>
                  </a:lnTo>
                  <a:lnTo>
                    <a:pt x="78" y="65"/>
                  </a:lnTo>
                  <a:lnTo>
                    <a:pt x="72" y="59"/>
                  </a:lnTo>
                  <a:lnTo>
                    <a:pt x="72" y="47"/>
                  </a:lnTo>
                  <a:lnTo>
                    <a:pt x="72" y="35"/>
                  </a:lnTo>
                  <a:lnTo>
                    <a:pt x="72" y="29"/>
                  </a:lnTo>
                  <a:lnTo>
                    <a:pt x="66" y="29"/>
                  </a:lnTo>
                  <a:lnTo>
                    <a:pt x="66" y="23"/>
                  </a:lnTo>
                  <a:lnTo>
                    <a:pt x="66" y="29"/>
                  </a:lnTo>
                  <a:lnTo>
                    <a:pt x="66" y="35"/>
                  </a:lnTo>
                  <a:lnTo>
                    <a:pt x="66" y="47"/>
                  </a:lnTo>
                  <a:lnTo>
                    <a:pt x="66" y="53"/>
                  </a:lnTo>
                  <a:lnTo>
                    <a:pt x="66" y="59"/>
                  </a:lnTo>
                  <a:lnTo>
                    <a:pt x="66" y="53"/>
                  </a:lnTo>
                  <a:lnTo>
                    <a:pt x="60" y="53"/>
                  </a:lnTo>
                  <a:lnTo>
                    <a:pt x="54" y="53"/>
                  </a:lnTo>
                  <a:lnTo>
                    <a:pt x="54" y="47"/>
                  </a:lnTo>
                  <a:lnTo>
                    <a:pt x="48" y="47"/>
                  </a:lnTo>
                  <a:lnTo>
                    <a:pt x="48" y="41"/>
                  </a:lnTo>
                  <a:lnTo>
                    <a:pt x="48" y="35"/>
                  </a:lnTo>
                  <a:lnTo>
                    <a:pt x="48" y="23"/>
                  </a:lnTo>
                  <a:lnTo>
                    <a:pt x="42" y="17"/>
                  </a:lnTo>
                  <a:lnTo>
                    <a:pt x="42" y="11"/>
                  </a:lnTo>
                  <a:lnTo>
                    <a:pt x="42" y="5"/>
                  </a:lnTo>
                  <a:lnTo>
                    <a:pt x="42" y="0"/>
                  </a:lnTo>
                  <a:lnTo>
                    <a:pt x="42" y="5"/>
                  </a:lnTo>
                  <a:lnTo>
                    <a:pt x="42" y="11"/>
                  </a:lnTo>
                  <a:lnTo>
                    <a:pt x="42" y="17"/>
                  </a:lnTo>
                  <a:lnTo>
                    <a:pt x="42" y="23"/>
                  </a:lnTo>
                  <a:lnTo>
                    <a:pt x="42" y="29"/>
                  </a:lnTo>
                  <a:lnTo>
                    <a:pt x="42" y="35"/>
                  </a:lnTo>
                  <a:lnTo>
                    <a:pt x="42" y="41"/>
                  </a:lnTo>
                  <a:lnTo>
                    <a:pt x="36" y="35"/>
                  </a:lnTo>
                  <a:lnTo>
                    <a:pt x="30" y="29"/>
                  </a:lnTo>
                  <a:lnTo>
                    <a:pt x="24" y="23"/>
                  </a:lnTo>
                  <a:lnTo>
                    <a:pt x="18" y="17"/>
                  </a:lnTo>
                  <a:lnTo>
                    <a:pt x="12" y="11"/>
                  </a:lnTo>
                  <a:lnTo>
                    <a:pt x="6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6" y="11"/>
                  </a:lnTo>
                  <a:lnTo>
                    <a:pt x="12" y="17"/>
                  </a:lnTo>
                  <a:lnTo>
                    <a:pt x="18" y="23"/>
                  </a:lnTo>
                  <a:lnTo>
                    <a:pt x="18" y="29"/>
                  </a:lnTo>
                  <a:lnTo>
                    <a:pt x="24" y="29"/>
                  </a:lnTo>
                  <a:lnTo>
                    <a:pt x="24" y="35"/>
                  </a:lnTo>
                  <a:lnTo>
                    <a:pt x="30" y="35"/>
                  </a:lnTo>
                  <a:lnTo>
                    <a:pt x="30" y="41"/>
                  </a:lnTo>
                  <a:lnTo>
                    <a:pt x="36" y="41"/>
                  </a:lnTo>
                  <a:lnTo>
                    <a:pt x="36" y="47"/>
                  </a:lnTo>
                  <a:lnTo>
                    <a:pt x="30" y="47"/>
                  </a:lnTo>
                  <a:lnTo>
                    <a:pt x="24" y="41"/>
                  </a:lnTo>
                  <a:lnTo>
                    <a:pt x="18" y="41"/>
                  </a:lnTo>
                  <a:lnTo>
                    <a:pt x="12" y="41"/>
                  </a:lnTo>
                  <a:lnTo>
                    <a:pt x="18" y="47"/>
                  </a:lnTo>
                  <a:lnTo>
                    <a:pt x="24" y="47"/>
                  </a:lnTo>
                  <a:lnTo>
                    <a:pt x="30" y="53"/>
                  </a:lnTo>
                  <a:lnTo>
                    <a:pt x="36" y="53"/>
                  </a:lnTo>
                  <a:lnTo>
                    <a:pt x="42" y="53"/>
                  </a:lnTo>
                  <a:lnTo>
                    <a:pt x="48" y="53"/>
                  </a:lnTo>
                  <a:lnTo>
                    <a:pt x="54" y="53"/>
                  </a:lnTo>
                  <a:lnTo>
                    <a:pt x="54" y="59"/>
                  </a:lnTo>
                  <a:lnTo>
                    <a:pt x="60" y="59"/>
                  </a:lnTo>
                  <a:lnTo>
                    <a:pt x="60" y="65"/>
                  </a:lnTo>
                  <a:lnTo>
                    <a:pt x="66" y="65"/>
                  </a:lnTo>
                  <a:lnTo>
                    <a:pt x="60" y="71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2" y="71"/>
                  </a:lnTo>
                  <a:lnTo>
                    <a:pt x="36" y="71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77"/>
                  </a:lnTo>
                  <a:lnTo>
                    <a:pt x="54" y="77"/>
                  </a:lnTo>
                  <a:lnTo>
                    <a:pt x="60" y="71"/>
                  </a:lnTo>
                  <a:lnTo>
                    <a:pt x="66" y="71"/>
                  </a:lnTo>
                  <a:lnTo>
                    <a:pt x="72" y="71"/>
                  </a:lnTo>
                  <a:lnTo>
                    <a:pt x="78" y="71"/>
                  </a:lnTo>
                  <a:lnTo>
                    <a:pt x="78" y="77"/>
                  </a:lnTo>
                  <a:lnTo>
                    <a:pt x="84" y="83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" name="Freeform 463"/>
            <p:cNvSpPr>
              <a:spLocks/>
            </p:cNvSpPr>
            <p:nvPr/>
          </p:nvSpPr>
          <p:spPr bwMode="auto">
            <a:xfrm>
              <a:off x="5149" y="1553"/>
              <a:ext cx="54" cy="125"/>
            </a:xfrm>
            <a:custGeom>
              <a:avLst/>
              <a:gdLst>
                <a:gd name="T0" fmla="*/ 6 w 54"/>
                <a:gd name="T1" fmla="*/ 101 h 125"/>
                <a:gd name="T2" fmla="*/ 12 w 54"/>
                <a:gd name="T3" fmla="*/ 95 h 125"/>
                <a:gd name="T4" fmla="*/ 12 w 54"/>
                <a:gd name="T5" fmla="*/ 95 h 125"/>
                <a:gd name="T6" fmla="*/ 18 w 54"/>
                <a:gd name="T7" fmla="*/ 89 h 125"/>
                <a:gd name="T8" fmla="*/ 6 w 54"/>
                <a:gd name="T9" fmla="*/ 71 h 125"/>
                <a:gd name="T10" fmla="*/ 0 w 54"/>
                <a:gd name="T11" fmla="*/ 47 h 125"/>
                <a:gd name="T12" fmla="*/ 6 w 54"/>
                <a:gd name="T13" fmla="*/ 47 h 125"/>
                <a:gd name="T14" fmla="*/ 12 w 54"/>
                <a:gd name="T15" fmla="*/ 71 h 125"/>
                <a:gd name="T16" fmla="*/ 24 w 54"/>
                <a:gd name="T17" fmla="*/ 59 h 125"/>
                <a:gd name="T18" fmla="*/ 24 w 54"/>
                <a:gd name="T19" fmla="*/ 35 h 125"/>
                <a:gd name="T20" fmla="*/ 18 w 54"/>
                <a:gd name="T21" fmla="*/ 12 h 125"/>
                <a:gd name="T22" fmla="*/ 24 w 54"/>
                <a:gd name="T23" fmla="*/ 12 h 125"/>
                <a:gd name="T24" fmla="*/ 24 w 54"/>
                <a:gd name="T25" fmla="*/ 24 h 125"/>
                <a:gd name="T26" fmla="*/ 30 w 54"/>
                <a:gd name="T27" fmla="*/ 24 h 125"/>
                <a:gd name="T28" fmla="*/ 42 w 54"/>
                <a:gd name="T29" fmla="*/ 0 h 125"/>
                <a:gd name="T30" fmla="*/ 42 w 54"/>
                <a:gd name="T31" fmla="*/ 0 h 125"/>
                <a:gd name="T32" fmla="*/ 36 w 54"/>
                <a:gd name="T33" fmla="*/ 18 h 125"/>
                <a:gd name="T34" fmla="*/ 36 w 54"/>
                <a:gd name="T35" fmla="*/ 30 h 125"/>
                <a:gd name="T36" fmla="*/ 48 w 54"/>
                <a:gd name="T37" fmla="*/ 30 h 125"/>
                <a:gd name="T38" fmla="*/ 48 w 54"/>
                <a:gd name="T39" fmla="*/ 30 h 125"/>
                <a:gd name="T40" fmla="*/ 42 w 54"/>
                <a:gd name="T41" fmla="*/ 30 h 125"/>
                <a:gd name="T42" fmla="*/ 36 w 54"/>
                <a:gd name="T43" fmla="*/ 35 h 125"/>
                <a:gd name="T44" fmla="*/ 30 w 54"/>
                <a:gd name="T45" fmla="*/ 41 h 125"/>
                <a:gd name="T46" fmla="*/ 24 w 54"/>
                <a:gd name="T47" fmla="*/ 71 h 125"/>
                <a:gd name="T48" fmla="*/ 30 w 54"/>
                <a:gd name="T49" fmla="*/ 71 h 125"/>
                <a:gd name="T50" fmla="*/ 42 w 54"/>
                <a:gd name="T51" fmla="*/ 71 h 125"/>
                <a:gd name="T52" fmla="*/ 48 w 54"/>
                <a:gd name="T53" fmla="*/ 71 h 125"/>
                <a:gd name="T54" fmla="*/ 54 w 54"/>
                <a:gd name="T55" fmla="*/ 71 h 125"/>
                <a:gd name="T56" fmla="*/ 48 w 54"/>
                <a:gd name="T57" fmla="*/ 71 h 125"/>
                <a:gd name="T58" fmla="*/ 36 w 54"/>
                <a:gd name="T59" fmla="*/ 77 h 125"/>
                <a:gd name="T60" fmla="*/ 24 w 54"/>
                <a:gd name="T61" fmla="*/ 83 h 125"/>
                <a:gd name="T62" fmla="*/ 18 w 54"/>
                <a:gd name="T63" fmla="*/ 95 h 125"/>
                <a:gd name="T64" fmla="*/ 24 w 54"/>
                <a:gd name="T65" fmla="*/ 101 h 125"/>
                <a:gd name="T66" fmla="*/ 30 w 54"/>
                <a:gd name="T67" fmla="*/ 95 h 125"/>
                <a:gd name="T68" fmla="*/ 42 w 54"/>
                <a:gd name="T69" fmla="*/ 95 h 125"/>
                <a:gd name="T70" fmla="*/ 48 w 54"/>
                <a:gd name="T71" fmla="*/ 89 h 125"/>
                <a:gd name="T72" fmla="*/ 54 w 54"/>
                <a:gd name="T73" fmla="*/ 83 h 125"/>
                <a:gd name="T74" fmla="*/ 48 w 54"/>
                <a:gd name="T75" fmla="*/ 95 h 125"/>
                <a:gd name="T76" fmla="*/ 42 w 54"/>
                <a:gd name="T77" fmla="*/ 101 h 125"/>
                <a:gd name="T78" fmla="*/ 36 w 54"/>
                <a:gd name="T79" fmla="*/ 107 h 125"/>
                <a:gd name="T80" fmla="*/ 36 w 54"/>
                <a:gd name="T81" fmla="*/ 107 h 125"/>
                <a:gd name="T82" fmla="*/ 30 w 54"/>
                <a:gd name="T83" fmla="*/ 101 h 125"/>
                <a:gd name="T84" fmla="*/ 18 w 54"/>
                <a:gd name="T85" fmla="*/ 101 h 125"/>
                <a:gd name="T86" fmla="*/ 12 w 54"/>
                <a:gd name="T87" fmla="*/ 113 h 125"/>
                <a:gd name="T88" fmla="*/ 6 w 54"/>
                <a:gd name="T89" fmla="*/ 119 h 125"/>
                <a:gd name="T90" fmla="*/ 6 w 54"/>
                <a:gd name="T91" fmla="*/ 119 h 125"/>
                <a:gd name="T92" fmla="*/ 6 w 54"/>
                <a:gd name="T93" fmla="*/ 107 h 125"/>
                <a:gd name="T94" fmla="*/ 6 w 54"/>
                <a:gd name="T95" fmla="*/ 107 h 12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"/>
                <a:gd name="T145" fmla="*/ 0 h 125"/>
                <a:gd name="T146" fmla="*/ 54 w 54"/>
                <a:gd name="T147" fmla="*/ 125 h 12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" h="125">
                  <a:moveTo>
                    <a:pt x="0" y="107"/>
                  </a:moveTo>
                  <a:lnTo>
                    <a:pt x="6" y="101"/>
                  </a:lnTo>
                  <a:lnTo>
                    <a:pt x="6" y="95"/>
                  </a:lnTo>
                  <a:lnTo>
                    <a:pt x="12" y="95"/>
                  </a:lnTo>
                  <a:lnTo>
                    <a:pt x="18" y="89"/>
                  </a:lnTo>
                  <a:lnTo>
                    <a:pt x="12" y="83"/>
                  </a:lnTo>
                  <a:lnTo>
                    <a:pt x="12" y="77"/>
                  </a:lnTo>
                  <a:lnTo>
                    <a:pt x="6" y="71"/>
                  </a:lnTo>
                  <a:lnTo>
                    <a:pt x="0" y="59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6" y="47"/>
                  </a:lnTo>
                  <a:lnTo>
                    <a:pt x="6" y="53"/>
                  </a:lnTo>
                  <a:lnTo>
                    <a:pt x="6" y="65"/>
                  </a:lnTo>
                  <a:lnTo>
                    <a:pt x="12" y="71"/>
                  </a:lnTo>
                  <a:lnTo>
                    <a:pt x="18" y="71"/>
                  </a:lnTo>
                  <a:lnTo>
                    <a:pt x="18" y="65"/>
                  </a:lnTo>
                  <a:lnTo>
                    <a:pt x="24" y="59"/>
                  </a:lnTo>
                  <a:lnTo>
                    <a:pt x="24" y="47"/>
                  </a:lnTo>
                  <a:lnTo>
                    <a:pt x="24" y="41"/>
                  </a:lnTo>
                  <a:lnTo>
                    <a:pt x="24" y="35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24" y="24"/>
                  </a:lnTo>
                  <a:lnTo>
                    <a:pt x="24" y="30"/>
                  </a:lnTo>
                  <a:lnTo>
                    <a:pt x="24" y="35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6" y="6"/>
                  </a:lnTo>
                  <a:lnTo>
                    <a:pt x="42" y="0"/>
                  </a:lnTo>
                  <a:lnTo>
                    <a:pt x="36" y="6"/>
                  </a:lnTo>
                  <a:lnTo>
                    <a:pt x="36" y="18"/>
                  </a:lnTo>
                  <a:lnTo>
                    <a:pt x="30" y="30"/>
                  </a:lnTo>
                  <a:lnTo>
                    <a:pt x="30" y="35"/>
                  </a:lnTo>
                  <a:lnTo>
                    <a:pt x="36" y="30"/>
                  </a:lnTo>
                  <a:lnTo>
                    <a:pt x="42" y="30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42" y="35"/>
                  </a:lnTo>
                  <a:lnTo>
                    <a:pt x="36" y="35"/>
                  </a:lnTo>
                  <a:lnTo>
                    <a:pt x="36" y="41"/>
                  </a:lnTo>
                  <a:lnTo>
                    <a:pt x="30" y="41"/>
                  </a:lnTo>
                  <a:lnTo>
                    <a:pt x="30" y="47"/>
                  </a:lnTo>
                  <a:lnTo>
                    <a:pt x="24" y="59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42" y="71"/>
                  </a:lnTo>
                  <a:lnTo>
                    <a:pt x="48" y="71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30" y="83"/>
                  </a:lnTo>
                  <a:lnTo>
                    <a:pt x="24" y="83"/>
                  </a:lnTo>
                  <a:lnTo>
                    <a:pt x="18" y="89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24" y="101"/>
                  </a:lnTo>
                  <a:lnTo>
                    <a:pt x="30" y="101"/>
                  </a:lnTo>
                  <a:lnTo>
                    <a:pt x="30" y="95"/>
                  </a:lnTo>
                  <a:lnTo>
                    <a:pt x="36" y="95"/>
                  </a:lnTo>
                  <a:lnTo>
                    <a:pt x="42" y="95"/>
                  </a:lnTo>
                  <a:lnTo>
                    <a:pt x="48" y="95"/>
                  </a:lnTo>
                  <a:lnTo>
                    <a:pt x="48" y="89"/>
                  </a:lnTo>
                  <a:lnTo>
                    <a:pt x="54" y="89"/>
                  </a:lnTo>
                  <a:lnTo>
                    <a:pt x="54" y="83"/>
                  </a:lnTo>
                  <a:lnTo>
                    <a:pt x="54" y="89"/>
                  </a:lnTo>
                  <a:lnTo>
                    <a:pt x="48" y="95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07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0" y="107"/>
                  </a:lnTo>
                  <a:lnTo>
                    <a:pt x="30" y="101"/>
                  </a:lnTo>
                  <a:lnTo>
                    <a:pt x="24" y="101"/>
                  </a:lnTo>
                  <a:lnTo>
                    <a:pt x="18" y="101"/>
                  </a:lnTo>
                  <a:lnTo>
                    <a:pt x="12" y="107"/>
                  </a:lnTo>
                  <a:lnTo>
                    <a:pt x="12" y="113"/>
                  </a:lnTo>
                  <a:lnTo>
                    <a:pt x="12" y="119"/>
                  </a:lnTo>
                  <a:lnTo>
                    <a:pt x="6" y="119"/>
                  </a:lnTo>
                  <a:lnTo>
                    <a:pt x="0" y="125"/>
                  </a:lnTo>
                  <a:lnTo>
                    <a:pt x="6" y="119"/>
                  </a:lnTo>
                  <a:lnTo>
                    <a:pt x="6" y="113"/>
                  </a:lnTo>
                  <a:lnTo>
                    <a:pt x="12" y="113"/>
                  </a:lnTo>
                  <a:lnTo>
                    <a:pt x="6" y="107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" name="Freeform 464"/>
            <p:cNvSpPr>
              <a:spLocks/>
            </p:cNvSpPr>
            <p:nvPr/>
          </p:nvSpPr>
          <p:spPr bwMode="auto">
            <a:xfrm>
              <a:off x="5137" y="1618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6 w 12"/>
                <a:gd name="T3" fmla="*/ 18 h 18"/>
                <a:gd name="T4" fmla="*/ 6 w 12"/>
                <a:gd name="T5" fmla="*/ 18 h 18"/>
                <a:gd name="T6" fmla="*/ 6 w 12"/>
                <a:gd name="T7" fmla="*/ 18 h 18"/>
                <a:gd name="T8" fmla="*/ 6 w 12"/>
                <a:gd name="T9" fmla="*/ 18 h 18"/>
                <a:gd name="T10" fmla="*/ 0 w 12"/>
                <a:gd name="T11" fmla="*/ 12 h 18"/>
                <a:gd name="T12" fmla="*/ 0 w 12"/>
                <a:gd name="T13" fmla="*/ 12 h 18"/>
                <a:gd name="T14" fmla="*/ 0 w 12"/>
                <a:gd name="T15" fmla="*/ 6 h 18"/>
                <a:gd name="T16" fmla="*/ 0 w 12"/>
                <a:gd name="T17" fmla="*/ 6 h 18"/>
                <a:gd name="T18" fmla="*/ 0 w 12"/>
                <a:gd name="T19" fmla="*/ 0 h 18"/>
                <a:gd name="T20" fmla="*/ 0 w 12"/>
                <a:gd name="T21" fmla="*/ 0 h 18"/>
                <a:gd name="T22" fmla="*/ 6 w 12"/>
                <a:gd name="T23" fmla="*/ 6 h 18"/>
                <a:gd name="T24" fmla="*/ 6 w 12"/>
                <a:gd name="T25" fmla="*/ 6 h 18"/>
                <a:gd name="T26" fmla="*/ 6 w 12"/>
                <a:gd name="T27" fmla="*/ 6 h 18"/>
                <a:gd name="T28" fmla="*/ 6 w 12"/>
                <a:gd name="T29" fmla="*/ 12 h 18"/>
                <a:gd name="T30" fmla="*/ 6 w 12"/>
                <a:gd name="T31" fmla="*/ 12 h 18"/>
                <a:gd name="T32" fmla="*/ 12 w 12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18"/>
                  </a:moveTo>
                  <a:lnTo>
                    <a:pt x="6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" name="Freeform 465"/>
            <p:cNvSpPr>
              <a:spLocks/>
            </p:cNvSpPr>
            <p:nvPr/>
          </p:nvSpPr>
          <p:spPr bwMode="auto">
            <a:xfrm>
              <a:off x="5209" y="1618"/>
              <a:ext cx="173" cy="102"/>
            </a:xfrm>
            <a:custGeom>
              <a:avLst/>
              <a:gdLst>
                <a:gd name="T0" fmla="*/ 18 w 173"/>
                <a:gd name="T1" fmla="*/ 72 h 102"/>
                <a:gd name="T2" fmla="*/ 36 w 173"/>
                <a:gd name="T3" fmla="*/ 60 h 102"/>
                <a:gd name="T4" fmla="*/ 42 w 173"/>
                <a:gd name="T5" fmla="*/ 36 h 102"/>
                <a:gd name="T6" fmla="*/ 60 w 173"/>
                <a:gd name="T7" fmla="*/ 18 h 102"/>
                <a:gd name="T8" fmla="*/ 72 w 173"/>
                <a:gd name="T9" fmla="*/ 0 h 102"/>
                <a:gd name="T10" fmla="*/ 78 w 173"/>
                <a:gd name="T11" fmla="*/ 0 h 102"/>
                <a:gd name="T12" fmla="*/ 66 w 173"/>
                <a:gd name="T13" fmla="*/ 12 h 102"/>
                <a:gd name="T14" fmla="*/ 54 w 173"/>
                <a:gd name="T15" fmla="*/ 30 h 102"/>
                <a:gd name="T16" fmla="*/ 48 w 173"/>
                <a:gd name="T17" fmla="*/ 48 h 102"/>
                <a:gd name="T18" fmla="*/ 48 w 173"/>
                <a:gd name="T19" fmla="*/ 54 h 102"/>
                <a:gd name="T20" fmla="*/ 60 w 173"/>
                <a:gd name="T21" fmla="*/ 48 h 102"/>
                <a:gd name="T22" fmla="*/ 72 w 173"/>
                <a:gd name="T23" fmla="*/ 36 h 102"/>
                <a:gd name="T24" fmla="*/ 90 w 173"/>
                <a:gd name="T25" fmla="*/ 18 h 102"/>
                <a:gd name="T26" fmla="*/ 114 w 173"/>
                <a:gd name="T27" fmla="*/ 0 h 102"/>
                <a:gd name="T28" fmla="*/ 120 w 173"/>
                <a:gd name="T29" fmla="*/ 0 h 102"/>
                <a:gd name="T30" fmla="*/ 102 w 173"/>
                <a:gd name="T31" fmla="*/ 12 h 102"/>
                <a:gd name="T32" fmla="*/ 84 w 173"/>
                <a:gd name="T33" fmla="*/ 36 h 102"/>
                <a:gd name="T34" fmla="*/ 84 w 173"/>
                <a:gd name="T35" fmla="*/ 42 h 102"/>
                <a:gd name="T36" fmla="*/ 96 w 173"/>
                <a:gd name="T37" fmla="*/ 36 h 102"/>
                <a:gd name="T38" fmla="*/ 108 w 173"/>
                <a:gd name="T39" fmla="*/ 36 h 102"/>
                <a:gd name="T40" fmla="*/ 125 w 173"/>
                <a:gd name="T41" fmla="*/ 24 h 102"/>
                <a:gd name="T42" fmla="*/ 149 w 173"/>
                <a:gd name="T43" fmla="*/ 12 h 102"/>
                <a:gd name="T44" fmla="*/ 155 w 173"/>
                <a:gd name="T45" fmla="*/ 12 h 102"/>
                <a:gd name="T46" fmla="*/ 137 w 173"/>
                <a:gd name="T47" fmla="*/ 18 h 102"/>
                <a:gd name="T48" fmla="*/ 120 w 173"/>
                <a:gd name="T49" fmla="*/ 36 h 102"/>
                <a:gd name="T50" fmla="*/ 137 w 173"/>
                <a:gd name="T51" fmla="*/ 36 h 102"/>
                <a:gd name="T52" fmla="*/ 161 w 173"/>
                <a:gd name="T53" fmla="*/ 30 h 102"/>
                <a:gd name="T54" fmla="*/ 173 w 173"/>
                <a:gd name="T55" fmla="*/ 30 h 102"/>
                <a:gd name="T56" fmla="*/ 155 w 173"/>
                <a:gd name="T57" fmla="*/ 36 h 102"/>
                <a:gd name="T58" fmla="*/ 125 w 173"/>
                <a:gd name="T59" fmla="*/ 42 h 102"/>
                <a:gd name="T60" fmla="*/ 131 w 173"/>
                <a:gd name="T61" fmla="*/ 54 h 102"/>
                <a:gd name="T62" fmla="*/ 149 w 173"/>
                <a:gd name="T63" fmla="*/ 60 h 102"/>
                <a:gd name="T64" fmla="*/ 155 w 173"/>
                <a:gd name="T65" fmla="*/ 66 h 102"/>
                <a:gd name="T66" fmla="*/ 137 w 173"/>
                <a:gd name="T67" fmla="*/ 60 h 102"/>
                <a:gd name="T68" fmla="*/ 114 w 173"/>
                <a:gd name="T69" fmla="*/ 48 h 102"/>
                <a:gd name="T70" fmla="*/ 102 w 173"/>
                <a:gd name="T71" fmla="*/ 48 h 102"/>
                <a:gd name="T72" fmla="*/ 84 w 173"/>
                <a:gd name="T73" fmla="*/ 48 h 102"/>
                <a:gd name="T74" fmla="*/ 90 w 173"/>
                <a:gd name="T75" fmla="*/ 60 h 102"/>
                <a:gd name="T76" fmla="*/ 108 w 173"/>
                <a:gd name="T77" fmla="*/ 72 h 102"/>
                <a:gd name="T78" fmla="*/ 120 w 173"/>
                <a:gd name="T79" fmla="*/ 78 h 102"/>
                <a:gd name="T80" fmla="*/ 125 w 173"/>
                <a:gd name="T81" fmla="*/ 84 h 102"/>
                <a:gd name="T82" fmla="*/ 108 w 173"/>
                <a:gd name="T83" fmla="*/ 72 h 102"/>
                <a:gd name="T84" fmla="*/ 84 w 173"/>
                <a:gd name="T85" fmla="*/ 60 h 102"/>
                <a:gd name="T86" fmla="*/ 72 w 173"/>
                <a:gd name="T87" fmla="*/ 54 h 102"/>
                <a:gd name="T88" fmla="*/ 60 w 173"/>
                <a:gd name="T89" fmla="*/ 60 h 102"/>
                <a:gd name="T90" fmla="*/ 48 w 173"/>
                <a:gd name="T91" fmla="*/ 60 h 102"/>
                <a:gd name="T92" fmla="*/ 48 w 173"/>
                <a:gd name="T93" fmla="*/ 66 h 102"/>
                <a:gd name="T94" fmla="*/ 66 w 173"/>
                <a:gd name="T95" fmla="*/ 78 h 102"/>
                <a:gd name="T96" fmla="*/ 84 w 173"/>
                <a:gd name="T97" fmla="*/ 96 h 102"/>
                <a:gd name="T98" fmla="*/ 90 w 173"/>
                <a:gd name="T99" fmla="*/ 102 h 102"/>
                <a:gd name="T100" fmla="*/ 66 w 173"/>
                <a:gd name="T101" fmla="*/ 90 h 102"/>
                <a:gd name="T102" fmla="*/ 42 w 173"/>
                <a:gd name="T103" fmla="*/ 72 h 102"/>
                <a:gd name="T104" fmla="*/ 30 w 173"/>
                <a:gd name="T105" fmla="*/ 78 h 102"/>
                <a:gd name="T106" fmla="*/ 6 w 173"/>
                <a:gd name="T107" fmla="*/ 84 h 102"/>
                <a:gd name="T108" fmla="*/ 6 w 173"/>
                <a:gd name="T109" fmla="*/ 78 h 1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73"/>
                <a:gd name="T166" fmla="*/ 0 h 102"/>
                <a:gd name="T167" fmla="*/ 173 w 173"/>
                <a:gd name="T168" fmla="*/ 102 h 10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73" h="102">
                  <a:moveTo>
                    <a:pt x="6" y="78"/>
                  </a:moveTo>
                  <a:lnTo>
                    <a:pt x="12" y="78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42" y="48"/>
                  </a:lnTo>
                  <a:lnTo>
                    <a:pt x="42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78" y="6"/>
                  </a:lnTo>
                  <a:lnTo>
                    <a:pt x="72" y="6"/>
                  </a:lnTo>
                  <a:lnTo>
                    <a:pt x="66" y="12"/>
                  </a:lnTo>
                  <a:lnTo>
                    <a:pt x="66" y="18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54" y="30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54"/>
                  </a:lnTo>
                  <a:lnTo>
                    <a:pt x="54" y="54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36"/>
                  </a:lnTo>
                  <a:lnTo>
                    <a:pt x="78" y="30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14" y="6"/>
                  </a:lnTo>
                  <a:lnTo>
                    <a:pt x="108" y="6"/>
                  </a:lnTo>
                  <a:lnTo>
                    <a:pt x="102" y="12"/>
                  </a:lnTo>
                  <a:lnTo>
                    <a:pt x="96" y="18"/>
                  </a:lnTo>
                  <a:lnTo>
                    <a:pt x="90" y="24"/>
                  </a:lnTo>
                  <a:lnTo>
                    <a:pt x="84" y="30"/>
                  </a:lnTo>
                  <a:lnTo>
                    <a:pt x="84" y="36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84" y="42"/>
                  </a:lnTo>
                  <a:lnTo>
                    <a:pt x="90" y="42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2" y="36"/>
                  </a:lnTo>
                  <a:lnTo>
                    <a:pt x="108" y="36"/>
                  </a:lnTo>
                  <a:lnTo>
                    <a:pt x="114" y="30"/>
                  </a:lnTo>
                  <a:lnTo>
                    <a:pt x="120" y="30"/>
                  </a:lnTo>
                  <a:lnTo>
                    <a:pt x="125" y="24"/>
                  </a:lnTo>
                  <a:lnTo>
                    <a:pt x="131" y="18"/>
                  </a:lnTo>
                  <a:lnTo>
                    <a:pt x="137" y="18"/>
                  </a:lnTo>
                  <a:lnTo>
                    <a:pt x="143" y="12"/>
                  </a:lnTo>
                  <a:lnTo>
                    <a:pt x="149" y="12"/>
                  </a:lnTo>
                  <a:lnTo>
                    <a:pt x="155" y="12"/>
                  </a:lnTo>
                  <a:lnTo>
                    <a:pt x="149" y="12"/>
                  </a:lnTo>
                  <a:lnTo>
                    <a:pt x="149" y="18"/>
                  </a:lnTo>
                  <a:lnTo>
                    <a:pt x="143" y="18"/>
                  </a:lnTo>
                  <a:lnTo>
                    <a:pt x="137" y="18"/>
                  </a:lnTo>
                  <a:lnTo>
                    <a:pt x="131" y="24"/>
                  </a:lnTo>
                  <a:lnTo>
                    <a:pt x="125" y="30"/>
                  </a:lnTo>
                  <a:lnTo>
                    <a:pt x="120" y="36"/>
                  </a:lnTo>
                  <a:lnTo>
                    <a:pt x="125" y="36"/>
                  </a:lnTo>
                  <a:lnTo>
                    <a:pt x="131" y="36"/>
                  </a:lnTo>
                  <a:lnTo>
                    <a:pt x="137" y="36"/>
                  </a:lnTo>
                  <a:lnTo>
                    <a:pt x="143" y="36"/>
                  </a:lnTo>
                  <a:lnTo>
                    <a:pt x="149" y="30"/>
                  </a:lnTo>
                  <a:lnTo>
                    <a:pt x="155" y="30"/>
                  </a:lnTo>
                  <a:lnTo>
                    <a:pt x="161" y="30"/>
                  </a:lnTo>
                  <a:lnTo>
                    <a:pt x="167" y="30"/>
                  </a:lnTo>
                  <a:lnTo>
                    <a:pt x="173" y="24"/>
                  </a:lnTo>
                  <a:lnTo>
                    <a:pt x="173" y="30"/>
                  </a:lnTo>
                  <a:lnTo>
                    <a:pt x="167" y="30"/>
                  </a:lnTo>
                  <a:lnTo>
                    <a:pt x="161" y="36"/>
                  </a:lnTo>
                  <a:lnTo>
                    <a:pt x="155" y="36"/>
                  </a:lnTo>
                  <a:lnTo>
                    <a:pt x="149" y="36"/>
                  </a:lnTo>
                  <a:lnTo>
                    <a:pt x="143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20" y="42"/>
                  </a:lnTo>
                  <a:lnTo>
                    <a:pt x="125" y="48"/>
                  </a:lnTo>
                  <a:lnTo>
                    <a:pt x="131" y="54"/>
                  </a:lnTo>
                  <a:lnTo>
                    <a:pt x="137" y="54"/>
                  </a:lnTo>
                  <a:lnTo>
                    <a:pt x="143" y="60"/>
                  </a:lnTo>
                  <a:lnTo>
                    <a:pt x="149" y="60"/>
                  </a:lnTo>
                  <a:lnTo>
                    <a:pt x="155" y="60"/>
                  </a:lnTo>
                  <a:lnTo>
                    <a:pt x="155" y="66"/>
                  </a:lnTo>
                  <a:lnTo>
                    <a:pt x="149" y="66"/>
                  </a:lnTo>
                  <a:lnTo>
                    <a:pt x="143" y="66"/>
                  </a:lnTo>
                  <a:lnTo>
                    <a:pt x="137" y="60"/>
                  </a:lnTo>
                  <a:lnTo>
                    <a:pt x="131" y="60"/>
                  </a:lnTo>
                  <a:lnTo>
                    <a:pt x="125" y="54"/>
                  </a:lnTo>
                  <a:lnTo>
                    <a:pt x="120" y="54"/>
                  </a:lnTo>
                  <a:lnTo>
                    <a:pt x="114" y="48"/>
                  </a:lnTo>
                  <a:lnTo>
                    <a:pt x="108" y="48"/>
                  </a:lnTo>
                  <a:lnTo>
                    <a:pt x="102" y="48"/>
                  </a:lnTo>
                  <a:lnTo>
                    <a:pt x="96" y="48"/>
                  </a:lnTo>
                  <a:lnTo>
                    <a:pt x="90" y="48"/>
                  </a:lnTo>
                  <a:lnTo>
                    <a:pt x="84" y="48"/>
                  </a:lnTo>
                  <a:lnTo>
                    <a:pt x="84" y="54"/>
                  </a:lnTo>
                  <a:lnTo>
                    <a:pt x="90" y="54"/>
                  </a:lnTo>
                  <a:lnTo>
                    <a:pt x="90" y="60"/>
                  </a:lnTo>
                  <a:lnTo>
                    <a:pt x="96" y="60"/>
                  </a:lnTo>
                  <a:lnTo>
                    <a:pt x="102" y="66"/>
                  </a:lnTo>
                  <a:lnTo>
                    <a:pt x="108" y="72"/>
                  </a:lnTo>
                  <a:lnTo>
                    <a:pt x="114" y="72"/>
                  </a:lnTo>
                  <a:lnTo>
                    <a:pt x="120" y="78"/>
                  </a:lnTo>
                  <a:lnTo>
                    <a:pt x="125" y="84"/>
                  </a:lnTo>
                  <a:lnTo>
                    <a:pt x="131" y="84"/>
                  </a:lnTo>
                  <a:lnTo>
                    <a:pt x="125" y="84"/>
                  </a:lnTo>
                  <a:lnTo>
                    <a:pt x="120" y="84"/>
                  </a:lnTo>
                  <a:lnTo>
                    <a:pt x="120" y="78"/>
                  </a:lnTo>
                  <a:lnTo>
                    <a:pt x="114" y="78"/>
                  </a:lnTo>
                  <a:lnTo>
                    <a:pt x="108" y="72"/>
                  </a:lnTo>
                  <a:lnTo>
                    <a:pt x="96" y="72"/>
                  </a:lnTo>
                  <a:lnTo>
                    <a:pt x="90" y="66"/>
                  </a:lnTo>
                  <a:lnTo>
                    <a:pt x="90" y="60"/>
                  </a:lnTo>
                  <a:lnTo>
                    <a:pt x="84" y="60"/>
                  </a:lnTo>
                  <a:lnTo>
                    <a:pt x="78" y="54"/>
                  </a:lnTo>
                  <a:lnTo>
                    <a:pt x="72" y="54"/>
                  </a:lnTo>
                  <a:lnTo>
                    <a:pt x="66" y="54"/>
                  </a:lnTo>
                  <a:lnTo>
                    <a:pt x="66" y="60"/>
                  </a:lnTo>
                  <a:lnTo>
                    <a:pt x="60" y="60"/>
                  </a:lnTo>
                  <a:lnTo>
                    <a:pt x="54" y="60"/>
                  </a:lnTo>
                  <a:lnTo>
                    <a:pt x="48" y="60"/>
                  </a:lnTo>
                  <a:lnTo>
                    <a:pt x="48" y="66"/>
                  </a:lnTo>
                  <a:lnTo>
                    <a:pt x="48" y="72"/>
                  </a:lnTo>
                  <a:lnTo>
                    <a:pt x="54" y="72"/>
                  </a:lnTo>
                  <a:lnTo>
                    <a:pt x="60" y="78"/>
                  </a:lnTo>
                  <a:lnTo>
                    <a:pt x="66" y="78"/>
                  </a:lnTo>
                  <a:lnTo>
                    <a:pt x="72" y="84"/>
                  </a:lnTo>
                  <a:lnTo>
                    <a:pt x="78" y="90"/>
                  </a:lnTo>
                  <a:lnTo>
                    <a:pt x="84" y="96"/>
                  </a:lnTo>
                  <a:lnTo>
                    <a:pt x="90" y="96"/>
                  </a:lnTo>
                  <a:lnTo>
                    <a:pt x="90" y="102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72" y="90"/>
                  </a:lnTo>
                  <a:lnTo>
                    <a:pt x="66" y="90"/>
                  </a:lnTo>
                  <a:lnTo>
                    <a:pt x="60" y="84"/>
                  </a:lnTo>
                  <a:lnTo>
                    <a:pt x="54" y="78"/>
                  </a:lnTo>
                  <a:lnTo>
                    <a:pt x="48" y="78"/>
                  </a:lnTo>
                  <a:lnTo>
                    <a:pt x="42" y="72"/>
                  </a:lnTo>
                  <a:lnTo>
                    <a:pt x="36" y="72"/>
                  </a:lnTo>
                  <a:lnTo>
                    <a:pt x="30" y="78"/>
                  </a:lnTo>
                  <a:lnTo>
                    <a:pt x="24" y="78"/>
                  </a:lnTo>
                  <a:lnTo>
                    <a:pt x="18" y="78"/>
                  </a:lnTo>
                  <a:lnTo>
                    <a:pt x="12" y="84"/>
                  </a:lnTo>
                  <a:lnTo>
                    <a:pt x="6" y="84"/>
                  </a:lnTo>
                  <a:lnTo>
                    <a:pt x="0" y="84"/>
                  </a:lnTo>
                  <a:lnTo>
                    <a:pt x="6" y="84"/>
                  </a:lnTo>
                  <a:lnTo>
                    <a:pt x="6" y="7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" name="Freeform 466"/>
            <p:cNvSpPr>
              <a:spLocks/>
            </p:cNvSpPr>
            <p:nvPr/>
          </p:nvSpPr>
          <p:spPr bwMode="auto">
            <a:xfrm>
              <a:off x="5179" y="1720"/>
              <a:ext cx="120" cy="102"/>
            </a:xfrm>
            <a:custGeom>
              <a:avLst/>
              <a:gdLst>
                <a:gd name="T0" fmla="*/ 6 w 120"/>
                <a:gd name="T1" fmla="*/ 6 h 102"/>
                <a:gd name="T2" fmla="*/ 12 w 120"/>
                <a:gd name="T3" fmla="*/ 12 h 102"/>
                <a:gd name="T4" fmla="*/ 24 w 120"/>
                <a:gd name="T5" fmla="*/ 12 h 102"/>
                <a:gd name="T6" fmla="*/ 42 w 120"/>
                <a:gd name="T7" fmla="*/ 6 h 102"/>
                <a:gd name="T8" fmla="*/ 72 w 120"/>
                <a:gd name="T9" fmla="*/ 6 h 102"/>
                <a:gd name="T10" fmla="*/ 84 w 120"/>
                <a:gd name="T11" fmla="*/ 12 h 102"/>
                <a:gd name="T12" fmla="*/ 72 w 120"/>
                <a:gd name="T13" fmla="*/ 12 h 102"/>
                <a:gd name="T14" fmla="*/ 60 w 120"/>
                <a:gd name="T15" fmla="*/ 12 h 102"/>
                <a:gd name="T16" fmla="*/ 36 w 120"/>
                <a:gd name="T17" fmla="*/ 12 h 102"/>
                <a:gd name="T18" fmla="*/ 30 w 120"/>
                <a:gd name="T19" fmla="*/ 18 h 102"/>
                <a:gd name="T20" fmla="*/ 42 w 120"/>
                <a:gd name="T21" fmla="*/ 24 h 102"/>
                <a:gd name="T22" fmla="*/ 48 w 120"/>
                <a:gd name="T23" fmla="*/ 24 h 102"/>
                <a:gd name="T24" fmla="*/ 66 w 120"/>
                <a:gd name="T25" fmla="*/ 24 h 102"/>
                <a:gd name="T26" fmla="*/ 90 w 120"/>
                <a:gd name="T27" fmla="*/ 30 h 102"/>
                <a:gd name="T28" fmla="*/ 108 w 120"/>
                <a:gd name="T29" fmla="*/ 36 h 102"/>
                <a:gd name="T30" fmla="*/ 108 w 120"/>
                <a:gd name="T31" fmla="*/ 42 h 102"/>
                <a:gd name="T32" fmla="*/ 96 w 120"/>
                <a:gd name="T33" fmla="*/ 36 h 102"/>
                <a:gd name="T34" fmla="*/ 78 w 120"/>
                <a:gd name="T35" fmla="*/ 30 h 102"/>
                <a:gd name="T36" fmla="*/ 60 w 120"/>
                <a:gd name="T37" fmla="*/ 36 h 102"/>
                <a:gd name="T38" fmla="*/ 72 w 120"/>
                <a:gd name="T39" fmla="*/ 42 h 102"/>
                <a:gd name="T40" fmla="*/ 84 w 120"/>
                <a:gd name="T41" fmla="*/ 48 h 102"/>
                <a:gd name="T42" fmla="*/ 108 w 120"/>
                <a:gd name="T43" fmla="*/ 54 h 102"/>
                <a:gd name="T44" fmla="*/ 120 w 120"/>
                <a:gd name="T45" fmla="*/ 66 h 102"/>
                <a:gd name="T46" fmla="*/ 108 w 120"/>
                <a:gd name="T47" fmla="*/ 60 h 102"/>
                <a:gd name="T48" fmla="*/ 96 w 120"/>
                <a:gd name="T49" fmla="*/ 54 h 102"/>
                <a:gd name="T50" fmla="*/ 90 w 120"/>
                <a:gd name="T51" fmla="*/ 60 h 102"/>
                <a:gd name="T52" fmla="*/ 108 w 120"/>
                <a:gd name="T53" fmla="*/ 72 h 102"/>
                <a:gd name="T54" fmla="*/ 114 w 120"/>
                <a:gd name="T55" fmla="*/ 84 h 102"/>
                <a:gd name="T56" fmla="*/ 120 w 120"/>
                <a:gd name="T57" fmla="*/ 96 h 102"/>
                <a:gd name="T58" fmla="*/ 120 w 120"/>
                <a:gd name="T59" fmla="*/ 96 h 102"/>
                <a:gd name="T60" fmla="*/ 102 w 120"/>
                <a:gd name="T61" fmla="*/ 78 h 102"/>
                <a:gd name="T62" fmla="*/ 84 w 120"/>
                <a:gd name="T63" fmla="*/ 60 h 102"/>
                <a:gd name="T64" fmla="*/ 78 w 120"/>
                <a:gd name="T65" fmla="*/ 54 h 102"/>
                <a:gd name="T66" fmla="*/ 78 w 120"/>
                <a:gd name="T67" fmla="*/ 66 h 102"/>
                <a:gd name="T68" fmla="*/ 90 w 120"/>
                <a:gd name="T69" fmla="*/ 90 h 102"/>
                <a:gd name="T70" fmla="*/ 84 w 120"/>
                <a:gd name="T71" fmla="*/ 90 h 102"/>
                <a:gd name="T72" fmla="*/ 78 w 120"/>
                <a:gd name="T73" fmla="*/ 72 h 102"/>
                <a:gd name="T74" fmla="*/ 66 w 120"/>
                <a:gd name="T75" fmla="*/ 48 h 102"/>
                <a:gd name="T76" fmla="*/ 60 w 120"/>
                <a:gd name="T77" fmla="*/ 42 h 102"/>
                <a:gd name="T78" fmla="*/ 54 w 120"/>
                <a:gd name="T79" fmla="*/ 36 h 102"/>
                <a:gd name="T80" fmla="*/ 48 w 120"/>
                <a:gd name="T81" fmla="*/ 36 h 102"/>
                <a:gd name="T82" fmla="*/ 48 w 120"/>
                <a:gd name="T83" fmla="*/ 48 h 102"/>
                <a:gd name="T84" fmla="*/ 60 w 120"/>
                <a:gd name="T85" fmla="*/ 78 h 102"/>
                <a:gd name="T86" fmla="*/ 60 w 120"/>
                <a:gd name="T87" fmla="*/ 84 h 102"/>
                <a:gd name="T88" fmla="*/ 54 w 120"/>
                <a:gd name="T89" fmla="*/ 72 h 102"/>
                <a:gd name="T90" fmla="*/ 42 w 120"/>
                <a:gd name="T91" fmla="*/ 54 h 102"/>
                <a:gd name="T92" fmla="*/ 42 w 120"/>
                <a:gd name="T93" fmla="*/ 30 h 102"/>
                <a:gd name="T94" fmla="*/ 36 w 120"/>
                <a:gd name="T95" fmla="*/ 24 h 102"/>
                <a:gd name="T96" fmla="*/ 24 w 120"/>
                <a:gd name="T97" fmla="*/ 24 h 102"/>
                <a:gd name="T98" fmla="*/ 24 w 120"/>
                <a:gd name="T99" fmla="*/ 24 h 102"/>
                <a:gd name="T100" fmla="*/ 24 w 120"/>
                <a:gd name="T101" fmla="*/ 48 h 102"/>
                <a:gd name="T102" fmla="*/ 30 w 120"/>
                <a:gd name="T103" fmla="*/ 66 h 102"/>
                <a:gd name="T104" fmla="*/ 30 w 120"/>
                <a:gd name="T105" fmla="*/ 72 h 102"/>
                <a:gd name="T106" fmla="*/ 24 w 120"/>
                <a:gd name="T107" fmla="*/ 54 h 102"/>
                <a:gd name="T108" fmla="*/ 18 w 120"/>
                <a:gd name="T109" fmla="*/ 18 h 102"/>
                <a:gd name="T110" fmla="*/ 6 w 120"/>
                <a:gd name="T111" fmla="*/ 12 h 102"/>
                <a:gd name="T112" fmla="*/ 0 w 120"/>
                <a:gd name="T113" fmla="*/ 6 h 102"/>
                <a:gd name="T114" fmla="*/ 0 w 120"/>
                <a:gd name="T115" fmla="*/ 0 h 102"/>
                <a:gd name="T116" fmla="*/ 0 w 120"/>
                <a:gd name="T117" fmla="*/ 0 h 1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20"/>
                <a:gd name="T178" fmla="*/ 0 h 102"/>
                <a:gd name="T179" fmla="*/ 120 w 120"/>
                <a:gd name="T180" fmla="*/ 102 h 10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20" h="102">
                  <a:moveTo>
                    <a:pt x="0" y="0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4" y="6"/>
                  </a:lnTo>
                  <a:lnTo>
                    <a:pt x="60" y="6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4" y="12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84" y="30"/>
                  </a:lnTo>
                  <a:lnTo>
                    <a:pt x="90" y="30"/>
                  </a:lnTo>
                  <a:lnTo>
                    <a:pt x="102" y="30"/>
                  </a:lnTo>
                  <a:lnTo>
                    <a:pt x="108" y="36"/>
                  </a:lnTo>
                  <a:lnTo>
                    <a:pt x="114" y="42"/>
                  </a:lnTo>
                  <a:lnTo>
                    <a:pt x="108" y="42"/>
                  </a:lnTo>
                  <a:lnTo>
                    <a:pt x="108" y="36"/>
                  </a:lnTo>
                  <a:lnTo>
                    <a:pt x="102" y="36"/>
                  </a:lnTo>
                  <a:lnTo>
                    <a:pt x="96" y="36"/>
                  </a:lnTo>
                  <a:lnTo>
                    <a:pt x="90" y="36"/>
                  </a:lnTo>
                  <a:lnTo>
                    <a:pt x="84" y="36"/>
                  </a:lnTo>
                  <a:lnTo>
                    <a:pt x="78" y="30"/>
                  </a:lnTo>
                  <a:lnTo>
                    <a:pt x="72" y="30"/>
                  </a:lnTo>
                  <a:lnTo>
                    <a:pt x="66" y="30"/>
                  </a:lnTo>
                  <a:lnTo>
                    <a:pt x="60" y="36"/>
                  </a:lnTo>
                  <a:lnTo>
                    <a:pt x="66" y="36"/>
                  </a:lnTo>
                  <a:lnTo>
                    <a:pt x="72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48"/>
                  </a:lnTo>
                  <a:lnTo>
                    <a:pt x="102" y="48"/>
                  </a:lnTo>
                  <a:lnTo>
                    <a:pt x="108" y="54"/>
                  </a:lnTo>
                  <a:lnTo>
                    <a:pt x="114" y="54"/>
                  </a:lnTo>
                  <a:lnTo>
                    <a:pt x="120" y="60"/>
                  </a:lnTo>
                  <a:lnTo>
                    <a:pt x="120" y="66"/>
                  </a:lnTo>
                  <a:lnTo>
                    <a:pt x="114" y="60"/>
                  </a:lnTo>
                  <a:lnTo>
                    <a:pt x="108" y="60"/>
                  </a:lnTo>
                  <a:lnTo>
                    <a:pt x="102" y="54"/>
                  </a:lnTo>
                  <a:lnTo>
                    <a:pt x="96" y="54"/>
                  </a:lnTo>
                  <a:lnTo>
                    <a:pt x="90" y="54"/>
                  </a:lnTo>
                  <a:lnTo>
                    <a:pt x="84" y="54"/>
                  </a:lnTo>
                  <a:lnTo>
                    <a:pt x="90" y="60"/>
                  </a:lnTo>
                  <a:lnTo>
                    <a:pt x="96" y="66"/>
                  </a:lnTo>
                  <a:lnTo>
                    <a:pt x="102" y="72"/>
                  </a:lnTo>
                  <a:lnTo>
                    <a:pt x="108" y="72"/>
                  </a:lnTo>
                  <a:lnTo>
                    <a:pt x="108" y="78"/>
                  </a:lnTo>
                  <a:lnTo>
                    <a:pt x="114" y="84"/>
                  </a:lnTo>
                  <a:lnTo>
                    <a:pt x="114" y="90"/>
                  </a:lnTo>
                  <a:lnTo>
                    <a:pt x="120" y="90"/>
                  </a:lnTo>
                  <a:lnTo>
                    <a:pt x="120" y="96"/>
                  </a:lnTo>
                  <a:lnTo>
                    <a:pt x="120" y="102"/>
                  </a:lnTo>
                  <a:lnTo>
                    <a:pt x="120" y="96"/>
                  </a:lnTo>
                  <a:lnTo>
                    <a:pt x="114" y="90"/>
                  </a:lnTo>
                  <a:lnTo>
                    <a:pt x="108" y="84"/>
                  </a:lnTo>
                  <a:lnTo>
                    <a:pt x="102" y="78"/>
                  </a:lnTo>
                  <a:lnTo>
                    <a:pt x="96" y="66"/>
                  </a:lnTo>
                  <a:lnTo>
                    <a:pt x="90" y="60"/>
                  </a:lnTo>
                  <a:lnTo>
                    <a:pt x="84" y="60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78" y="66"/>
                  </a:lnTo>
                  <a:lnTo>
                    <a:pt x="84" y="78"/>
                  </a:lnTo>
                  <a:lnTo>
                    <a:pt x="84" y="84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84" y="90"/>
                  </a:lnTo>
                  <a:lnTo>
                    <a:pt x="78" y="84"/>
                  </a:lnTo>
                  <a:lnTo>
                    <a:pt x="78" y="72"/>
                  </a:lnTo>
                  <a:lnTo>
                    <a:pt x="72" y="60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54" y="42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8" y="42"/>
                  </a:lnTo>
                  <a:lnTo>
                    <a:pt x="48" y="48"/>
                  </a:lnTo>
                  <a:lnTo>
                    <a:pt x="48" y="54"/>
                  </a:lnTo>
                  <a:lnTo>
                    <a:pt x="54" y="66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54" y="78"/>
                  </a:lnTo>
                  <a:lnTo>
                    <a:pt x="54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2" y="42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24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54"/>
                  </a:lnTo>
                  <a:lnTo>
                    <a:pt x="30" y="60"/>
                  </a:lnTo>
                  <a:lnTo>
                    <a:pt x="30" y="66"/>
                  </a:lnTo>
                  <a:lnTo>
                    <a:pt x="30" y="72"/>
                  </a:lnTo>
                  <a:lnTo>
                    <a:pt x="30" y="78"/>
                  </a:lnTo>
                  <a:lnTo>
                    <a:pt x="30" y="72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24" y="54"/>
                  </a:lnTo>
                  <a:lnTo>
                    <a:pt x="18" y="42"/>
                  </a:lnTo>
                  <a:lnTo>
                    <a:pt x="18" y="30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" name="Freeform 467"/>
            <p:cNvSpPr>
              <a:spLocks/>
            </p:cNvSpPr>
            <p:nvPr/>
          </p:nvSpPr>
          <p:spPr bwMode="auto">
            <a:xfrm>
              <a:off x="5114" y="1732"/>
              <a:ext cx="83" cy="138"/>
            </a:xfrm>
            <a:custGeom>
              <a:avLst/>
              <a:gdLst>
                <a:gd name="T0" fmla="*/ 35 w 83"/>
                <a:gd name="T1" fmla="*/ 0 h 138"/>
                <a:gd name="T2" fmla="*/ 41 w 83"/>
                <a:gd name="T3" fmla="*/ 18 h 138"/>
                <a:gd name="T4" fmla="*/ 41 w 83"/>
                <a:gd name="T5" fmla="*/ 24 h 138"/>
                <a:gd name="T6" fmla="*/ 47 w 83"/>
                <a:gd name="T7" fmla="*/ 30 h 138"/>
                <a:gd name="T8" fmla="*/ 53 w 83"/>
                <a:gd name="T9" fmla="*/ 36 h 138"/>
                <a:gd name="T10" fmla="*/ 65 w 83"/>
                <a:gd name="T11" fmla="*/ 42 h 138"/>
                <a:gd name="T12" fmla="*/ 77 w 83"/>
                <a:gd name="T13" fmla="*/ 60 h 138"/>
                <a:gd name="T14" fmla="*/ 83 w 83"/>
                <a:gd name="T15" fmla="*/ 78 h 138"/>
                <a:gd name="T16" fmla="*/ 83 w 83"/>
                <a:gd name="T17" fmla="*/ 84 h 138"/>
                <a:gd name="T18" fmla="*/ 83 w 83"/>
                <a:gd name="T19" fmla="*/ 84 h 138"/>
                <a:gd name="T20" fmla="*/ 77 w 83"/>
                <a:gd name="T21" fmla="*/ 72 h 138"/>
                <a:gd name="T22" fmla="*/ 71 w 83"/>
                <a:gd name="T23" fmla="*/ 66 h 138"/>
                <a:gd name="T24" fmla="*/ 65 w 83"/>
                <a:gd name="T25" fmla="*/ 54 h 138"/>
                <a:gd name="T26" fmla="*/ 59 w 83"/>
                <a:gd name="T27" fmla="*/ 42 h 138"/>
                <a:gd name="T28" fmla="*/ 53 w 83"/>
                <a:gd name="T29" fmla="*/ 36 h 138"/>
                <a:gd name="T30" fmla="*/ 47 w 83"/>
                <a:gd name="T31" fmla="*/ 36 h 138"/>
                <a:gd name="T32" fmla="*/ 41 w 83"/>
                <a:gd name="T33" fmla="*/ 42 h 138"/>
                <a:gd name="T34" fmla="*/ 47 w 83"/>
                <a:gd name="T35" fmla="*/ 54 h 138"/>
                <a:gd name="T36" fmla="*/ 47 w 83"/>
                <a:gd name="T37" fmla="*/ 66 h 138"/>
                <a:gd name="T38" fmla="*/ 59 w 83"/>
                <a:gd name="T39" fmla="*/ 72 h 138"/>
                <a:gd name="T40" fmla="*/ 71 w 83"/>
                <a:gd name="T41" fmla="*/ 90 h 138"/>
                <a:gd name="T42" fmla="*/ 77 w 83"/>
                <a:gd name="T43" fmla="*/ 102 h 138"/>
                <a:gd name="T44" fmla="*/ 77 w 83"/>
                <a:gd name="T45" fmla="*/ 114 h 138"/>
                <a:gd name="T46" fmla="*/ 77 w 83"/>
                <a:gd name="T47" fmla="*/ 108 h 138"/>
                <a:gd name="T48" fmla="*/ 71 w 83"/>
                <a:gd name="T49" fmla="*/ 96 h 138"/>
                <a:gd name="T50" fmla="*/ 65 w 83"/>
                <a:gd name="T51" fmla="*/ 84 h 138"/>
                <a:gd name="T52" fmla="*/ 53 w 83"/>
                <a:gd name="T53" fmla="*/ 78 h 138"/>
                <a:gd name="T54" fmla="*/ 47 w 83"/>
                <a:gd name="T55" fmla="*/ 72 h 138"/>
                <a:gd name="T56" fmla="*/ 53 w 83"/>
                <a:gd name="T57" fmla="*/ 84 h 138"/>
                <a:gd name="T58" fmla="*/ 53 w 83"/>
                <a:gd name="T59" fmla="*/ 120 h 138"/>
                <a:gd name="T60" fmla="*/ 53 w 83"/>
                <a:gd name="T61" fmla="*/ 138 h 138"/>
                <a:gd name="T62" fmla="*/ 53 w 83"/>
                <a:gd name="T63" fmla="*/ 138 h 138"/>
                <a:gd name="T64" fmla="*/ 53 w 83"/>
                <a:gd name="T65" fmla="*/ 126 h 138"/>
                <a:gd name="T66" fmla="*/ 41 w 83"/>
                <a:gd name="T67" fmla="*/ 90 h 138"/>
                <a:gd name="T68" fmla="*/ 35 w 83"/>
                <a:gd name="T69" fmla="*/ 84 h 138"/>
                <a:gd name="T70" fmla="*/ 29 w 83"/>
                <a:gd name="T71" fmla="*/ 90 h 138"/>
                <a:gd name="T72" fmla="*/ 23 w 83"/>
                <a:gd name="T73" fmla="*/ 96 h 138"/>
                <a:gd name="T74" fmla="*/ 17 w 83"/>
                <a:gd name="T75" fmla="*/ 108 h 138"/>
                <a:gd name="T76" fmla="*/ 17 w 83"/>
                <a:gd name="T77" fmla="*/ 114 h 138"/>
                <a:gd name="T78" fmla="*/ 17 w 83"/>
                <a:gd name="T79" fmla="*/ 114 h 138"/>
                <a:gd name="T80" fmla="*/ 17 w 83"/>
                <a:gd name="T81" fmla="*/ 102 h 138"/>
                <a:gd name="T82" fmla="*/ 23 w 83"/>
                <a:gd name="T83" fmla="*/ 90 h 138"/>
                <a:gd name="T84" fmla="*/ 29 w 83"/>
                <a:gd name="T85" fmla="*/ 78 h 138"/>
                <a:gd name="T86" fmla="*/ 35 w 83"/>
                <a:gd name="T87" fmla="*/ 72 h 138"/>
                <a:gd name="T88" fmla="*/ 35 w 83"/>
                <a:gd name="T89" fmla="*/ 60 h 138"/>
                <a:gd name="T90" fmla="*/ 35 w 83"/>
                <a:gd name="T91" fmla="*/ 42 h 138"/>
                <a:gd name="T92" fmla="*/ 35 w 83"/>
                <a:gd name="T93" fmla="*/ 36 h 138"/>
                <a:gd name="T94" fmla="*/ 23 w 83"/>
                <a:gd name="T95" fmla="*/ 48 h 138"/>
                <a:gd name="T96" fmla="*/ 11 w 83"/>
                <a:gd name="T97" fmla="*/ 60 h 138"/>
                <a:gd name="T98" fmla="*/ 6 w 83"/>
                <a:gd name="T99" fmla="*/ 72 h 138"/>
                <a:gd name="T100" fmla="*/ 0 w 83"/>
                <a:gd name="T101" fmla="*/ 84 h 138"/>
                <a:gd name="T102" fmla="*/ 0 w 83"/>
                <a:gd name="T103" fmla="*/ 78 h 138"/>
                <a:gd name="T104" fmla="*/ 0 w 83"/>
                <a:gd name="T105" fmla="*/ 72 h 138"/>
                <a:gd name="T106" fmla="*/ 11 w 83"/>
                <a:gd name="T107" fmla="*/ 60 h 138"/>
                <a:gd name="T108" fmla="*/ 17 w 83"/>
                <a:gd name="T109" fmla="*/ 42 h 138"/>
                <a:gd name="T110" fmla="*/ 29 w 83"/>
                <a:gd name="T111" fmla="*/ 30 h 138"/>
                <a:gd name="T112" fmla="*/ 35 w 83"/>
                <a:gd name="T113" fmla="*/ 24 h 138"/>
                <a:gd name="T114" fmla="*/ 35 w 83"/>
                <a:gd name="T115" fmla="*/ 12 h 138"/>
                <a:gd name="T116" fmla="*/ 35 w 83"/>
                <a:gd name="T117" fmla="*/ 6 h 138"/>
                <a:gd name="T118" fmla="*/ 35 w 83"/>
                <a:gd name="T119" fmla="*/ 0 h 13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3"/>
                <a:gd name="T181" fmla="*/ 0 h 138"/>
                <a:gd name="T182" fmla="*/ 83 w 83"/>
                <a:gd name="T183" fmla="*/ 138 h 13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3" h="138">
                  <a:moveTo>
                    <a:pt x="35" y="0"/>
                  </a:moveTo>
                  <a:lnTo>
                    <a:pt x="35" y="0"/>
                  </a:lnTo>
                  <a:lnTo>
                    <a:pt x="35" y="6"/>
                  </a:lnTo>
                  <a:lnTo>
                    <a:pt x="41" y="18"/>
                  </a:lnTo>
                  <a:lnTo>
                    <a:pt x="41" y="24"/>
                  </a:lnTo>
                  <a:lnTo>
                    <a:pt x="47" y="30"/>
                  </a:lnTo>
                  <a:lnTo>
                    <a:pt x="53" y="30"/>
                  </a:lnTo>
                  <a:lnTo>
                    <a:pt x="53" y="36"/>
                  </a:lnTo>
                  <a:lnTo>
                    <a:pt x="59" y="42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7" y="60"/>
                  </a:lnTo>
                  <a:lnTo>
                    <a:pt x="77" y="72"/>
                  </a:lnTo>
                  <a:lnTo>
                    <a:pt x="83" y="78"/>
                  </a:lnTo>
                  <a:lnTo>
                    <a:pt x="83" y="84"/>
                  </a:lnTo>
                  <a:lnTo>
                    <a:pt x="77" y="78"/>
                  </a:lnTo>
                  <a:lnTo>
                    <a:pt x="77" y="72"/>
                  </a:lnTo>
                  <a:lnTo>
                    <a:pt x="71" y="66"/>
                  </a:lnTo>
                  <a:lnTo>
                    <a:pt x="71" y="60"/>
                  </a:lnTo>
                  <a:lnTo>
                    <a:pt x="65" y="54"/>
                  </a:lnTo>
                  <a:lnTo>
                    <a:pt x="59" y="48"/>
                  </a:lnTo>
                  <a:lnTo>
                    <a:pt x="59" y="42"/>
                  </a:lnTo>
                  <a:lnTo>
                    <a:pt x="53" y="36"/>
                  </a:lnTo>
                  <a:lnTo>
                    <a:pt x="47" y="36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1" y="48"/>
                  </a:lnTo>
                  <a:lnTo>
                    <a:pt x="47" y="54"/>
                  </a:lnTo>
                  <a:lnTo>
                    <a:pt x="47" y="60"/>
                  </a:lnTo>
                  <a:lnTo>
                    <a:pt x="47" y="66"/>
                  </a:lnTo>
                  <a:lnTo>
                    <a:pt x="53" y="72"/>
                  </a:lnTo>
                  <a:lnTo>
                    <a:pt x="59" y="72"/>
                  </a:lnTo>
                  <a:lnTo>
                    <a:pt x="65" y="78"/>
                  </a:lnTo>
                  <a:lnTo>
                    <a:pt x="71" y="90"/>
                  </a:lnTo>
                  <a:lnTo>
                    <a:pt x="71" y="96"/>
                  </a:lnTo>
                  <a:lnTo>
                    <a:pt x="77" y="102"/>
                  </a:lnTo>
                  <a:lnTo>
                    <a:pt x="77" y="114"/>
                  </a:lnTo>
                  <a:lnTo>
                    <a:pt x="77" y="108"/>
                  </a:lnTo>
                  <a:lnTo>
                    <a:pt x="71" y="102"/>
                  </a:lnTo>
                  <a:lnTo>
                    <a:pt x="71" y="96"/>
                  </a:lnTo>
                  <a:lnTo>
                    <a:pt x="65" y="90"/>
                  </a:lnTo>
                  <a:lnTo>
                    <a:pt x="65" y="84"/>
                  </a:lnTo>
                  <a:lnTo>
                    <a:pt x="59" y="84"/>
                  </a:lnTo>
                  <a:lnTo>
                    <a:pt x="53" y="78"/>
                  </a:lnTo>
                  <a:lnTo>
                    <a:pt x="47" y="72"/>
                  </a:lnTo>
                  <a:lnTo>
                    <a:pt x="53" y="84"/>
                  </a:lnTo>
                  <a:lnTo>
                    <a:pt x="53" y="102"/>
                  </a:lnTo>
                  <a:lnTo>
                    <a:pt x="53" y="120"/>
                  </a:lnTo>
                  <a:lnTo>
                    <a:pt x="53" y="138"/>
                  </a:lnTo>
                  <a:lnTo>
                    <a:pt x="53" y="132"/>
                  </a:lnTo>
                  <a:lnTo>
                    <a:pt x="53" y="126"/>
                  </a:lnTo>
                  <a:lnTo>
                    <a:pt x="47" y="108"/>
                  </a:lnTo>
                  <a:lnTo>
                    <a:pt x="41" y="90"/>
                  </a:lnTo>
                  <a:lnTo>
                    <a:pt x="41" y="78"/>
                  </a:lnTo>
                  <a:lnTo>
                    <a:pt x="35" y="84"/>
                  </a:lnTo>
                  <a:lnTo>
                    <a:pt x="29" y="90"/>
                  </a:lnTo>
                  <a:lnTo>
                    <a:pt x="23" y="96"/>
                  </a:lnTo>
                  <a:lnTo>
                    <a:pt x="23" y="102"/>
                  </a:lnTo>
                  <a:lnTo>
                    <a:pt x="17" y="108"/>
                  </a:lnTo>
                  <a:lnTo>
                    <a:pt x="17" y="114"/>
                  </a:lnTo>
                  <a:lnTo>
                    <a:pt x="17" y="108"/>
                  </a:lnTo>
                  <a:lnTo>
                    <a:pt x="17" y="102"/>
                  </a:lnTo>
                  <a:lnTo>
                    <a:pt x="17" y="96"/>
                  </a:lnTo>
                  <a:lnTo>
                    <a:pt x="23" y="90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35" y="72"/>
                  </a:lnTo>
                  <a:lnTo>
                    <a:pt x="35" y="60"/>
                  </a:lnTo>
                  <a:lnTo>
                    <a:pt x="35" y="48"/>
                  </a:lnTo>
                  <a:lnTo>
                    <a:pt x="35" y="42"/>
                  </a:lnTo>
                  <a:lnTo>
                    <a:pt x="35" y="36"/>
                  </a:lnTo>
                  <a:lnTo>
                    <a:pt x="29" y="42"/>
                  </a:lnTo>
                  <a:lnTo>
                    <a:pt x="23" y="48"/>
                  </a:lnTo>
                  <a:lnTo>
                    <a:pt x="17" y="54"/>
                  </a:lnTo>
                  <a:lnTo>
                    <a:pt x="11" y="60"/>
                  </a:lnTo>
                  <a:lnTo>
                    <a:pt x="6" y="66"/>
                  </a:lnTo>
                  <a:lnTo>
                    <a:pt x="6" y="72"/>
                  </a:lnTo>
                  <a:lnTo>
                    <a:pt x="0" y="78"/>
                  </a:lnTo>
                  <a:lnTo>
                    <a:pt x="0" y="84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6" y="66"/>
                  </a:lnTo>
                  <a:lnTo>
                    <a:pt x="11" y="60"/>
                  </a:lnTo>
                  <a:lnTo>
                    <a:pt x="11" y="54"/>
                  </a:lnTo>
                  <a:lnTo>
                    <a:pt x="17" y="42"/>
                  </a:lnTo>
                  <a:lnTo>
                    <a:pt x="23" y="36"/>
                  </a:lnTo>
                  <a:lnTo>
                    <a:pt x="29" y="30"/>
                  </a:lnTo>
                  <a:lnTo>
                    <a:pt x="35" y="24"/>
                  </a:lnTo>
                  <a:lnTo>
                    <a:pt x="35" y="18"/>
                  </a:lnTo>
                  <a:lnTo>
                    <a:pt x="35" y="12"/>
                  </a:lnTo>
                  <a:lnTo>
                    <a:pt x="35" y="6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" name="Freeform 468"/>
            <p:cNvSpPr>
              <a:spLocks/>
            </p:cNvSpPr>
            <p:nvPr/>
          </p:nvSpPr>
          <p:spPr bwMode="auto">
            <a:xfrm>
              <a:off x="5197" y="1553"/>
              <a:ext cx="102" cy="143"/>
            </a:xfrm>
            <a:custGeom>
              <a:avLst/>
              <a:gdLst>
                <a:gd name="T0" fmla="*/ 6 w 102"/>
                <a:gd name="T1" fmla="*/ 137 h 143"/>
                <a:gd name="T2" fmla="*/ 12 w 102"/>
                <a:gd name="T3" fmla="*/ 119 h 143"/>
                <a:gd name="T4" fmla="*/ 18 w 102"/>
                <a:gd name="T5" fmla="*/ 101 h 143"/>
                <a:gd name="T6" fmla="*/ 30 w 102"/>
                <a:gd name="T7" fmla="*/ 83 h 143"/>
                <a:gd name="T8" fmla="*/ 24 w 102"/>
                <a:gd name="T9" fmla="*/ 77 h 143"/>
                <a:gd name="T10" fmla="*/ 18 w 102"/>
                <a:gd name="T11" fmla="*/ 65 h 143"/>
                <a:gd name="T12" fmla="*/ 18 w 102"/>
                <a:gd name="T13" fmla="*/ 59 h 143"/>
                <a:gd name="T14" fmla="*/ 24 w 102"/>
                <a:gd name="T15" fmla="*/ 59 h 143"/>
                <a:gd name="T16" fmla="*/ 24 w 102"/>
                <a:gd name="T17" fmla="*/ 65 h 143"/>
                <a:gd name="T18" fmla="*/ 30 w 102"/>
                <a:gd name="T19" fmla="*/ 71 h 143"/>
                <a:gd name="T20" fmla="*/ 36 w 102"/>
                <a:gd name="T21" fmla="*/ 65 h 143"/>
                <a:gd name="T22" fmla="*/ 48 w 102"/>
                <a:gd name="T23" fmla="*/ 59 h 143"/>
                <a:gd name="T24" fmla="*/ 54 w 102"/>
                <a:gd name="T25" fmla="*/ 47 h 143"/>
                <a:gd name="T26" fmla="*/ 60 w 102"/>
                <a:gd name="T27" fmla="*/ 41 h 143"/>
                <a:gd name="T28" fmla="*/ 60 w 102"/>
                <a:gd name="T29" fmla="*/ 35 h 143"/>
                <a:gd name="T30" fmla="*/ 54 w 102"/>
                <a:gd name="T31" fmla="*/ 18 h 143"/>
                <a:gd name="T32" fmla="*/ 48 w 102"/>
                <a:gd name="T33" fmla="*/ 6 h 143"/>
                <a:gd name="T34" fmla="*/ 48 w 102"/>
                <a:gd name="T35" fmla="*/ 6 h 143"/>
                <a:gd name="T36" fmla="*/ 54 w 102"/>
                <a:gd name="T37" fmla="*/ 12 h 143"/>
                <a:gd name="T38" fmla="*/ 60 w 102"/>
                <a:gd name="T39" fmla="*/ 30 h 143"/>
                <a:gd name="T40" fmla="*/ 66 w 102"/>
                <a:gd name="T41" fmla="*/ 30 h 143"/>
                <a:gd name="T42" fmla="*/ 72 w 102"/>
                <a:gd name="T43" fmla="*/ 18 h 143"/>
                <a:gd name="T44" fmla="*/ 78 w 102"/>
                <a:gd name="T45" fmla="*/ 6 h 143"/>
                <a:gd name="T46" fmla="*/ 84 w 102"/>
                <a:gd name="T47" fmla="*/ 0 h 143"/>
                <a:gd name="T48" fmla="*/ 90 w 102"/>
                <a:gd name="T49" fmla="*/ 0 h 143"/>
                <a:gd name="T50" fmla="*/ 90 w 102"/>
                <a:gd name="T51" fmla="*/ 0 h 143"/>
                <a:gd name="T52" fmla="*/ 84 w 102"/>
                <a:gd name="T53" fmla="*/ 6 h 143"/>
                <a:gd name="T54" fmla="*/ 78 w 102"/>
                <a:gd name="T55" fmla="*/ 12 h 143"/>
                <a:gd name="T56" fmla="*/ 72 w 102"/>
                <a:gd name="T57" fmla="*/ 30 h 143"/>
                <a:gd name="T58" fmla="*/ 66 w 102"/>
                <a:gd name="T59" fmla="*/ 35 h 143"/>
                <a:gd name="T60" fmla="*/ 72 w 102"/>
                <a:gd name="T61" fmla="*/ 35 h 143"/>
                <a:gd name="T62" fmla="*/ 78 w 102"/>
                <a:gd name="T63" fmla="*/ 35 h 143"/>
                <a:gd name="T64" fmla="*/ 90 w 102"/>
                <a:gd name="T65" fmla="*/ 30 h 143"/>
                <a:gd name="T66" fmla="*/ 96 w 102"/>
                <a:gd name="T67" fmla="*/ 30 h 143"/>
                <a:gd name="T68" fmla="*/ 102 w 102"/>
                <a:gd name="T69" fmla="*/ 24 h 143"/>
                <a:gd name="T70" fmla="*/ 102 w 102"/>
                <a:gd name="T71" fmla="*/ 24 h 143"/>
                <a:gd name="T72" fmla="*/ 102 w 102"/>
                <a:gd name="T73" fmla="*/ 30 h 143"/>
                <a:gd name="T74" fmla="*/ 90 w 102"/>
                <a:gd name="T75" fmla="*/ 35 h 143"/>
                <a:gd name="T76" fmla="*/ 78 w 102"/>
                <a:gd name="T77" fmla="*/ 41 h 143"/>
                <a:gd name="T78" fmla="*/ 66 w 102"/>
                <a:gd name="T79" fmla="*/ 47 h 143"/>
                <a:gd name="T80" fmla="*/ 60 w 102"/>
                <a:gd name="T81" fmla="*/ 47 h 143"/>
                <a:gd name="T82" fmla="*/ 48 w 102"/>
                <a:gd name="T83" fmla="*/ 59 h 143"/>
                <a:gd name="T84" fmla="*/ 48 w 102"/>
                <a:gd name="T85" fmla="*/ 65 h 143"/>
                <a:gd name="T86" fmla="*/ 54 w 102"/>
                <a:gd name="T87" fmla="*/ 65 h 143"/>
                <a:gd name="T88" fmla="*/ 54 w 102"/>
                <a:gd name="T89" fmla="*/ 71 h 143"/>
                <a:gd name="T90" fmla="*/ 48 w 102"/>
                <a:gd name="T91" fmla="*/ 71 h 143"/>
                <a:gd name="T92" fmla="*/ 42 w 102"/>
                <a:gd name="T93" fmla="*/ 77 h 143"/>
                <a:gd name="T94" fmla="*/ 42 w 102"/>
                <a:gd name="T95" fmla="*/ 77 h 143"/>
                <a:gd name="T96" fmla="*/ 42 w 102"/>
                <a:gd name="T97" fmla="*/ 77 h 143"/>
                <a:gd name="T98" fmla="*/ 36 w 102"/>
                <a:gd name="T99" fmla="*/ 89 h 143"/>
                <a:gd name="T100" fmla="*/ 24 w 102"/>
                <a:gd name="T101" fmla="*/ 107 h 143"/>
                <a:gd name="T102" fmla="*/ 18 w 102"/>
                <a:gd name="T103" fmla="*/ 125 h 143"/>
                <a:gd name="T104" fmla="*/ 18 w 102"/>
                <a:gd name="T105" fmla="*/ 131 h 143"/>
                <a:gd name="T106" fmla="*/ 18 w 102"/>
                <a:gd name="T107" fmla="*/ 137 h 143"/>
                <a:gd name="T108" fmla="*/ 12 w 102"/>
                <a:gd name="T109" fmla="*/ 137 h 143"/>
                <a:gd name="T110" fmla="*/ 6 w 102"/>
                <a:gd name="T111" fmla="*/ 143 h 14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"/>
                <a:gd name="T169" fmla="*/ 0 h 143"/>
                <a:gd name="T170" fmla="*/ 102 w 102"/>
                <a:gd name="T171" fmla="*/ 143 h 14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" h="143">
                  <a:moveTo>
                    <a:pt x="0" y="143"/>
                  </a:moveTo>
                  <a:lnTo>
                    <a:pt x="6" y="137"/>
                  </a:lnTo>
                  <a:lnTo>
                    <a:pt x="12" y="125"/>
                  </a:lnTo>
                  <a:lnTo>
                    <a:pt x="12" y="119"/>
                  </a:lnTo>
                  <a:lnTo>
                    <a:pt x="18" y="107"/>
                  </a:lnTo>
                  <a:lnTo>
                    <a:pt x="18" y="101"/>
                  </a:lnTo>
                  <a:lnTo>
                    <a:pt x="24" y="95"/>
                  </a:lnTo>
                  <a:lnTo>
                    <a:pt x="30" y="83"/>
                  </a:lnTo>
                  <a:lnTo>
                    <a:pt x="30" y="77"/>
                  </a:lnTo>
                  <a:lnTo>
                    <a:pt x="24" y="77"/>
                  </a:lnTo>
                  <a:lnTo>
                    <a:pt x="24" y="71"/>
                  </a:lnTo>
                  <a:lnTo>
                    <a:pt x="18" y="65"/>
                  </a:lnTo>
                  <a:lnTo>
                    <a:pt x="18" y="59"/>
                  </a:lnTo>
                  <a:lnTo>
                    <a:pt x="24" y="59"/>
                  </a:lnTo>
                  <a:lnTo>
                    <a:pt x="24" y="65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6" y="71"/>
                  </a:lnTo>
                  <a:lnTo>
                    <a:pt x="36" y="65"/>
                  </a:lnTo>
                  <a:lnTo>
                    <a:pt x="42" y="59"/>
                  </a:lnTo>
                  <a:lnTo>
                    <a:pt x="48" y="59"/>
                  </a:lnTo>
                  <a:lnTo>
                    <a:pt x="48" y="53"/>
                  </a:lnTo>
                  <a:lnTo>
                    <a:pt x="54" y="47"/>
                  </a:lnTo>
                  <a:lnTo>
                    <a:pt x="54" y="41"/>
                  </a:lnTo>
                  <a:lnTo>
                    <a:pt x="60" y="41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54" y="18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54" y="12"/>
                  </a:lnTo>
                  <a:lnTo>
                    <a:pt x="60" y="18"/>
                  </a:lnTo>
                  <a:lnTo>
                    <a:pt x="60" y="30"/>
                  </a:lnTo>
                  <a:lnTo>
                    <a:pt x="66" y="35"/>
                  </a:lnTo>
                  <a:lnTo>
                    <a:pt x="66" y="30"/>
                  </a:lnTo>
                  <a:lnTo>
                    <a:pt x="66" y="24"/>
                  </a:lnTo>
                  <a:lnTo>
                    <a:pt x="72" y="18"/>
                  </a:lnTo>
                  <a:lnTo>
                    <a:pt x="72" y="12"/>
                  </a:lnTo>
                  <a:lnTo>
                    <a:pt x="78" y="6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84" y="12"/>
                  </a:lnTo>
                  <a:lnTo>
                    <a:pt x="78" y="12"/>
                  </a:lnTo>
                  <a:lnTo>
                    <a:pt x="78" y="24"/>
                  </a:lnTo>
                  <a:lnTo>
                    <a:pt x="72" y="30"/>
                  </a:lnTo>
                  <a:lnTo>
                    <a:pt x="66" y="35"/>
                  </a:lnTo>
                  <a:lnTo>
                    <a:pt x="72" y="35"/>
                  </a:lnTo>
                  <a:lnTo>
                    <a:pt x="78" y="35"/>
                  </a:lnTo>
                  <a:lnTo>
                    <a:pt x="84" y="35"/>
                  </a:lnTo>
                  <a:lnTo>
                    <a:pt x="90" y="30"/>
                  </a:lnTo>
                  <a:lnTo>
                    <a:pt x="96" y="30"/>
                  </a:lnTo>
                  <a:lnTo>
                    <a:pt x="102" y="24"/>
                  </a:lnTo>
                  <a:lnTo>
                    <a:pt x="102" y="30"/>
                  </a:lnTo>
                  <a:lnTo>
                    <a:pt x="96" y="30"/>
                  </a:lnTo>
                  <a:lnTo>
                    <a:pt x="90" y="35"/>
                  </a:lnTo>
                  <a:lnTo>
                    <a:pt x="84" y="41"/>
                  </a:lnTo>
                  <a:lnTo>
                    <a:pt x="78" y="41"/>
                  </a:lnTo>
                  <a:lnTo>
                    <a:pt x="72" y="41"/>
                  </a:lnTo>
                  <a:lnTo>
                    <a:pt x="66" y="47"/>
                  </a:lnTo>
                  <a:lnTo>
                    <a:pt x="60" y="47"/>
                  </a:lnTo>
                  <a:lnTo>
                    <a:pt x="54" y="53"/>
                  </a:lnTo>
                  <a:lnTo>
                    <a:pt x="48" y="59"/>
                  </a:lnTo>
                  <a:lnTo>
                    <a:pt x="48" y="65"/>
                  </a:lnTo>
                  <a:lnTo>
                    <a:pt x="54" y="65"/>
                  </a:lnTo>
                  <a:lnTo>
                    <a:pt x="54" y="71"/>
                  </a:lnTo>
                  <a:lnTo>
                    <a:pt x="48" y="71"/>
                  </a:lnTo>
                  <a:lnTo>
                    <a:pt x="48" y="77"/>
                  </a:lnTo>
                  <a:lnTo>
                    <a:pt x="42" y="77"/>
                  </a:lnTo>
                  <a:lnTo>
                    <a:pt x="42" y="71"/>
                  </a:lnTo>
                  <a:lnTo>
                    <a:pt x="42" y="77"/>
                  </a:lnTo>
                  <a:lnTo>
                    <a:pt x="36" y="83"/>
                  </a:lnTo>
                  <a:lnTo>
                    <a:pt x="36" y="89"/>
                  </a:lnTo>
                  <a:lnTo>
                    <a:pt x="30" y="101"/>
                  </a:lnTo>
                  <a:lnTo>
                    <a:pt x="24" y="107"/>
                  </a:lnTo>
                  <a:lnTo>
                    <a:pt x="24" y="113"/>
                  </a:lnTo>
                  <a:lnTo>
                    <a:pt x="18" y="125"/>
                  </a:lnTo>
                  <a:lnTo>
                    <a:pt x="18" y="131"/>
                  </a:lnTo>
                  <a:lnTo>
                    <a:pt x="18" y="137"/>
                  </a:lnTo>
                  <a:lnTo>
                    <a:pt x="12" y="137"/>
                  </a:lnTo>
                  <a:lnTo>
                    <a:pt x="6" y="143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" name="Freeform 469"/>
            <p:cNvSpPr>
              <a:spLocks/>
            </p:cNvSpPr>
            <p:nvPr/>
          </p:nvSpPr>
          <p:spPr bwMode="auto">
            <a:xfrm>
              <a:off x="5048" y="1780"/>
              <a:ext cx="66" cy="113"/>
            </a:xfrm>
            <a:custGeom>
              <a:avLst/>
              <a:gdLst>
                <a:gd name="T0" fmla="*/ 48 w 66"/>
                <a:gd name="T1" fmla="*/ 6 h 113"/>
                <a:gd name="T2" fmla="*/ 36 w 66"/>
                <a:gd name="T3" fmla="*/ 24 h 113"/>
                <a:gd name="T4" fmla="*/ 36 w 66"/>
                <a:gd name="T5" fmla="*/ 24 h 113"/>
                <a:gd name="T6" fmla="*/ 24 w 66"/>
                <a:gd name="T7" fmla="*/ 30 h 113"/>
                <a:gd name="T8" fmla="*/ 12 w 66"/>
                <a:gd name="T9" fmla="*/ 36 h 113"/>
                <a:gd name="T10" fmla="*/ 6 w 66"/>
                <a:gd name="T11" fmla="*/ 42 h 113"/>
                <a:gd name="T12" fmla="*/ 0 w 66"/>
                <a:gd name="T13" fmla="*/ 42 h 113"/>
                <a:gd name="T14" fmla="*/ 0 w 66"/>
                <a:gd name="T15" fmla="*/ 48 h 113"/>
                <a:gd name="T16" fmla="*/ 6 w 66"/>
                <a:gd name="T17" fmla="*/ 42 h 113"/>
                <a:gd name="T18" fmla="*/ 12 w 66"/>
                <a:gd name="T19" fmla="*/ 36 h 113"/>
                <a:gd name="T20" fmla="*/ 24 w 66"/>
                <a:gd name="T21" fmla="*/ 36 h 113"/>
                <a:gd name="T22" fmla="*/ 30 w 66"/>
                <a:gd name="T23" fmla="*/ 30 h 113"/>
                <a:gd name="T24" fmla="*/ 36 w 66"/>
                <a:gd name="T25" fmla="*/ 36 h 113"/>
                <a:gd name="T26" fmla="*/ 30 w 66"/>
                <a:gd name="T27" fmla="*/ 48 h 113"/>
                <a:gd name="T28" fmla="*/ 24 w 66"/>
                <a:gd name="T29" fmla="*/ 60 h 113"/>
                <a:gd name="T30" fmla="*/ 18 w 66"/>
                <a:gd name="T31" fmla="*/ 66 h 113"/>
                <a:gd name="T32" fmla="*/ 12 w 66"/>
                <a:gd name="T33" fmla="*/ 72 h 113"/>
                <a:gd name="T34" fmla="*/ 6 w 66"/>
                <a:gd name="T35" fmla="*/ 78 h 113"/>
                <a:gd name="T36" fmla="*/ 6 w 66"/>
                <a:gd name="T37" fmla="*/ 84 h 113"/>
                <a:gd name="T38" fmla="*/ 6 w 66"/>
                <a:gd name="T39" fmla="*/ 84 h 113"/>
                <a:gd name="T40" fmla="*/ 6 w 66"/>
                <a:gd name="T41" fmla="*/ 84 h 113"/>
                <a:gd name="T42" fmla="*/ 12 w 66"/>
                <a:gd name="T43" fmla="*/ 78 h 113"/>
                <a:gd name="T44" fmla="*/ 24 w 66"/>
                <a:gd name="T45" fmla="*/ 72 h 113"/>
                <a:gd name="T46" fmla="*/ 30 w 66"/>
                <a:gd name="T47" fmla="*/ 66 h 113"/>
                <a:gd name="T48" fmla="*/ 30 w 66"/>
                <a:gd name="T49" fmla="*/ 72 h 113"/>
                <a:gd name="T50" fmla="*/ 30 w 66"/>
                <a:gd name="T51" fmla="*/ 101 h 113"/>
                <a:gd name="T52" fmla="*/ 36 w 66"/>
                <a:gd name="T53" fmla="*/ 113 h 113"/>
                <a:gd name="T54" fmla="*/ 36 w 66"/>
                <a:gd name="T55" fmla="*/ 113 h 113"/>
                <a:gd name="T56" fmla="*/ 36 w 66"/>
                <a:gd name="T57" fmla="*/ 101 h 113"/>
                <a:gd name="T58" fmla="*/ 36 w 66"/>
                <a:gd name="T59" fmla="*/ 66 h 113"/>
                <a:gd name="T60" fmla="*/ 36 w 66"/>
                <a:gd name="T61" fmla="*/ 54 h 113"/>
                <a:gd name="T62" fmla="*/ 36 w 66"/>
                <a:gd name="T63" fmla="*/ 60 h 113"/>
                <a:gd name="T64" fmla="*/ 42 w 66"/>
                <a:gd name="T65" fmla="*/ 66 h 113"/>
                <a:gd name="T66" fmla="*/ 48 w 66"/>
                <a:gd name="T67" fmla="*/ 72 h 113"/>
                <a:gd name="T68" fmla="*/ 54 w 66"/>
                <a:gd name="T69" fmla="*/ 78 h 113"/>
                <a:gd name="T70" fmla="*/ 60 w 66"/>
                <a:gd name="T71" fmla="*/ 84 h 113"/>
                <a:gd name="T72" fmla="*/ 66 w 66"/>
                <a:gd name="T73" fmla="*/ 84 h 113"/>
                <a:gd name="T74" fmla="*/ 60 w 66"/>
                <a:gd name="T75" fmla="*/ 84 h 113"/>
                <a:gd name="T76" fmla="*/ 54 w 66"/>
                <a:gd name="T77" fmla="*/ 78 h 113"/>
                <a:gd name="T78" fmla="*/ 48 w 66"/>
                <a:gd name="T79" fmla="*/ 72 h 113"/>
                <a:gd name="T80" fmla="*/ 48 w 66"/>
                <a:gd name="T81" fmla="*/ 60 h 113"/>
                <a:gd name="T82" fmla="*/ 42 w 66"/>
                <a:gd name="T83" fmla="*/ 54 h 113"/>
                <a:gd name="T84" fmla="*/ 42 w 66"/>
                <a:gd name="T85" fmla="*/ 48 h 113"/>
                <a:gd name="T86" fmla="*/ 42 w 66"/>
                <a:gd name="T87" fmla="*/ 36 h 113"/>
                <a:gd name="T88" fmla="*/ 42 w 66"/>
                <a:gd name="T89" fmla="*/ 30 h 113"/>
                <a:gd name="T90" fmla="*/ 48 w 66"/>
                <a:gd name="T91" fmla="*/ 30 h 113"/>
                <a:gd name="T92" fmla="*/ 48 w 66"/>
                <a:gd name="T93" fmla="*/ 36 h 113"/>
                <a:gd name="T94" fmla="*/ 54 w 66"/>
                <a:gd name="T95" fmla="*/ 42 h 113"/>
                <a:gd name="T96" fmla="*/ 60 w 66"/>
                <a:gd name="T97" fmla="*/ 48 h 113"/>
                <a:gd name="T98" fmla="*/ 66 w 66"/>
                <a:gd name="T99" fmla="*/ 48 h 113"/>
                <a:gd name="T100" fmla="*/ 66 w 66"/>
                <a:gd name="T101" fmla="*/ 54 h 113"/>
                <a:gd name="T102" fmla="*/ 66 w 66"/>
                <a:gd name="T103" fmla="*/ 48 h 113"/>
                <a:gd name="T104" fmla="*/ 60 w 66"/>
                <a:gd name="T105" fmla="*/ 36 h 113"/>
                <a:gd name="T106" fmla="*/ 48 w 66"/>
                <a:gd name="T107" fmla="*/ 30 h 113"/>
                <a:gd name="T108" fmla="*/ 48 w 66"/>
                <a:gd name="T109" fmla="*/ 24 h 113"/>
                <a:gd name="T110" fmla="*/ 48 w 66"/>
                <a:gd name="T111" fmla="*/ 12 h 113"/>
                <a:gd name="T112" fmla="*/ 54 w 66"/>
                <a:gd name="T113" fmla="*/ 6 h 113"/>
                <a:gd name="T114" fmla="*/ 48 w 66"/>
                <a:gd name="T115" fmla="*/ 0 h 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66"/>
                <a:gd name="T175" fmla="*/ 0 h 113"/>
                <a:gd name="T176" fmla="*/ 66 w 66"/>
                <a:gd name="T177" fmla="*/ 113 h 1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66" h="113">
                  <a:moveTo>
                    <a:pt x="48" y="6"/>
                  </a:moveTo>
                  <a:lnTo>
                    <a:pt x="48" y="6"/>
                  </a:lnTo>
                  <a:lnTo>
                    <a:pt x="42" y="18"/>
                  </a:lnTo>
                  <a:lnTo>
                    <a:pt x="36" y="24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42"/>
                  </a:lnTo>
                  <a:lnTo>
                    <a:pt x="12" y="42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30" y="48"/>
                  </a:lnTo>
                  <a:lnTo>
                    <a:pt x="30" y="54"/>
                  </a:lnTo>
                  <a:lnTo>
                    <a:pt x="24" y="60"/>
                  </a:lnTo>
                  <a:lnTo>
                    <a:pt x="18" y="66"/>
                  </a:lnTo>
                  <a:lnTo>
                    <a:pt x="12" y="72"/>
                  </a:lnTo>
                  <a:lnTo>
                    <a:pt x="6" y="78"/>
                  </a:lnTo>
                  <a:lnTo>
                    <a:pt x="6" y="84"/>
                  </a:lnTo>
                  <a:lnTo>
                    <a:pt x="12" y="78"/>
                  </a:lnTo>
                  <a:lnTo>
                    <a:pt x="18" y="72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0" y="72"/>
                  </a:lnTo>
                  <a:lnTo>
                    <a:pt x="30" y="90"/>
                  </a:lnTo>
                  <a:lnTo>
                    <a:pt x="30" y="101"/>
                  </a:lnTo>
                  <a:lnTo>
                    <a:pt x="36" y="113"/>
                  </a:lnTo>
                  <a:lnTo>
                    <a:pt x="36" y="107"/>
                  </a:lnTo>
                  <a:lnTo>
                    <a:pt x="36" y="101"/>
                  </a:lnTo>
                  <a:lnTo>
                    <a:pt x="36" y="84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42" y="66"/>
                  </a:lnTo>
                  <a:lnTo>
                    <a:pt x="48" y="72"/>
                  </a:lnTo>
                  <a:lnTo>
                    <a:pt x="48" y="78"/>
                  </a:lnTo>
                  <a:lnTo>
                    <a:pt x="54" y="78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0" y="84"/>
                  </a:lnTo>
                  <a:lnTo>
                    <a:pt x="60" y="78"/>
                  </a:lnTo>
                  <a:lnTo>
                    <a:pt x="54" y="78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48" y="66"/>
                  </a:lnTo>
                  <a:lnTo>
                    <a:pt x="48" y="60"/>
                  </a:lnTo>
                  <a:lnTo>
                    <a:pt x="42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2" y="30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0" y="48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48" y="18"/>
                  </a:lnTo>
                  <a:lnTo>
                    <a:pt x="48" y="12"/>
                  </a:lnTo>
                  <a:lnTo>
                    <a:pt x="48" y="6"/>
                  </a:lnTo>
                  <a:lnTo>
                    <a:pt x="54" y="6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8" y="6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" name="Freeform 470"/>
            <p:cNvSpPr>
              <a:spLocks/>
            </p:cNvSpPr>
            <p:nvPr/>
          </p:nvSpPr>
          <p:spPr bwMode="auto">
            <a:xfrm>
              <a:off x="5281" y="1732"/>
              <a:ext cx="131" cy="102"/>
            </a:xfrm>
            <a:custGeom>
              <a:avLst/>
              <a:gdLst>
                <a:gd name="T0" fmla="*/ 6 w 131"/>
                <a:gd name="T1" fmla="*/ 12 h 102"/>
                <a:gd name="T2" fmla="*/ 12 w 131"/>
                <a:gd name="T3" fmla="*/ 18 h 102"/>
                <a:gd name="T4" fmla="*/ 24 w 131"/>
                <a:gd name="T5" fmla="*/ 24 h 102"/>
                <a:gd name="T6" fmla="*/ 30 w 131"/>
                <a:gd name="T7" fmla="*/ 24 h 102"/>
                <a:gd name="T8" fmla="*/ 30 w 131"/>
                <a:gd name="T9" fmla="*/ 48 h 102"/>
                <a:gd name="T10" fmla="*/ 36 w 131"/>
                <a:gd name="T11" fmla="*/ 66 h 102"/>
                <a:gd name="T12" fmla="*/ 36 w 131"/>
                <a:gd name="T13" fmla="*/ 60 h 102"/>
                <a:gd name="T14" fmla="*/ 36 w 131"/>
                <a:gd name="T15" fmla="*/ 36 h 102"/>
                <a:gd name="T16" fmla="*/ 42 w 131"/>
                <a:gd name="T17" fmla="*/ 30 h 102"/>
                <a:gd name="T18" fmla="*/ 53 w 131"/>
                <a:gd name="T19" fmla="*/ 42 h 102"/>
                <a:gd name="T20" fmla="*/ 59 w 131"/>
                <a:gd name="T21" fmla="*/ 48 h 102"/>
                <a:gd name="T22" fmla="*/ 71 w 131"/>
                <a:gd name="T23" fmla="*/ 90 h 102"/>
                <a:gd name="T24" fmla="*/ 77 w 131"/>
                <a:gd name="T25" fmla="*/ 102 h 102"/>
                <a:gd name="T26" fmla="*/ 71 w 131"/>
                <a:gd name="T27" fmla="*/ 84 h 102"/>
                <a:gd name="T28" fmla="*/ 65 w 131"/>
                <a:gd name="T29" fmla="*/ 54 h 102"/>
                <a:gd name="T30" fmla="*/ 89 w 131"/>
                <a:gd name="T31" fmla="*/ 66 h 102"/>
                <a:gd name="T32" fmla="*/ 119 w 131"/>
                <a:gd name="T33" fmla="*/ 84 h 102"/>
                <a:gd name="T34" fmla="*/ 131 w 131"/>
                <a:gd name="T35" fmla="*/ 90 h 102"/>
                <a:gd name="T36" fmla="*/ 125 w 131"/>
                <a:gd name="T37" fmla="*/ 84 h 102"/>
                <a:gd name="T38" fmla="*/ 107 w 131"/>
                <a:gd name="T39" fmla="*/ 72 h 102"/>
                <a:gd name="T40" fmla="*/ 83 w 131"/>
                <a:gd name="T41" fmla="*/ 54 h 102"/>
                <a:gd name="T42" fmla="*/ 65 w 131"/>
                <a:gd name="T43" fmla="*/ 48 h 102"/>
                <a:gd name="T44" fmla="*/ 77 w 131"/>
                <a:gd name="T45" fmla="*/ 42 h 102"/>
                <a:gd name="T46" fmla="*/ 95 w 131"/>
                <a:gd name="T47" fmla="*/ 42 h 102"/>
                <a:gd name="T48" fmla="*/ 119 w 131"/>
                <a:gd name="T49" fmla="*/ 42 h 102"/>
                <a:gd name="T50" fmla="*/ 131 w 131"/>
                <a:gd name="T51" fmla="*/ 42 h 102"/>
                <a:gd name="T52" fmla="*/ 125 w 131"/>
                <a:gd name="T53" fmla="*/ 36 h 102"/>
                <a:gd name="T54" fmla="*/ 107 w 131"/>
                <a:gd name="T55" fmla="*/ 36 h 102"/>
                <a:gd name="T56" fmla="*/ 77 w 131"/>
                <a:gd name="T57" fmla="*/ 36 h 102"/>
                <a:gd name="T58" fmla="*/ 65 w 131"/>
                <a:gd name="T59" fmla="*/ 36 h 102"/>
                <a:gd name="T60" fmla="*/ 53 w 131"/>
                <a:gd name="T61" fmla="*/ 30 h 102"/>
                <a:gd name="T62" fmla="*/ 48 w 131"/>
                <a:gd name="T63" fmla="*/ 24 h 102"/>
                <a:gd name="T64" fmla="*/ 53 w 131"/>
                <a:gd name="T65" fmla="*/ 18 h 102"/>
                <a:gd name="T66" fmla="*/ 71 w 131"/>
                <a:gd name="T67" fmla="*/ 6 h 102"/>
                <a:gd name="T68" fmla="*/ 83 w 131"/>
                <a:gd name="T69" fmla="*/ 0 h 102"/>
                <a:gd name="T70" fmla="*/ 83 w 131"/>
                <a:gd name="T71" fmla="*/ 0 h 102"/>
                <a:gd name="T72" fmla="*/ 65 w 131"/>
                <a:gd name="T73" fmla="*/ 6 h 102"/>
                <a:gd name="T74" fmla="*/ 48 w 131"/>
                <a:gd name="T75" fmla="*/ 12 h 102"/>
                <a:gd name="T76" fmla="*/ 42 w 131"/>
                <a:gd name="T77" fmla="*/ 18 h 102"/>
                <a:gd name="T78" fmla="*/ 30 w 131"/>
                <a:gd name="T79" fmla="*/ 18 h 102"/>
                <a:gd name="T80" fmla="*/ 18 w 131"/>
                <a:gd name="T81" fmla="*/ 12 h 102"/>
                <a:gd name="T82" fmla="*/ 6 w 131"/>
                <a:gd name="T83" fmla="*/ 6 h 102"/>
                <a:gd name="T84" fmla="*/ 0 w 131"/>
                <a:gd name="T85" fmla="*/ 6 h 10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1"/>
                <a:gd name="T130" fmla="*/ 0 h 102"/>
                <a:gd name="T131" fmla="*/ 131 w 131"/>
                <a:gd name="T132" fmla="*/ 102 h 10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1" h="102">
                  <a:moveTo>
                    <a:pt x="0" y="6"/>
                  </a:moveTo>
                  <a:lnTo>
                    <a:pt x="6" y="1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0" y="36"/>
                  </a:lnTo>
                  <a:lnTo>
                    <a:pt x="30" y="48"/>
                  </a:lnTo>
                  <a:lnTo>
                    <a:pt x="30" y="54"/>
                  </a:lnTo>
                  <a:lnTo>
                    <a:pt x="30" y="66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6" y="30"/>
                  </a:lnTo>
                  <a:lnTo>
                    <a:pt x="42" y="30"/>
                  </a:lnTo>
                  <a:lnTo>
                    <a:pt x="48" y="36"/>
                  </a:lnTo>
                  <a:lnTo>
                    <a:pt x="53" y="42"/>
                  </a:lnTo>
                  <a:lnTo>
                    <a:pt x="59" y="48"/>
                  </a:lnTo>
                  <a:lnTo>
                    <a:pt x="59" y="60"/>
                  </a:lnTo>
                  <a:lnTo>
                    <a:pt x="65" y="78"/>
                  </a:lnTo>
                  <a:lnTo>
                    <a:pt x="71" y="90"/>
                  </a:lnTo>
                  <a:lnTo>
                    <a:pt x="71" y="102"/>
                  </a:lnTo>
                  <a:lnTo>
                    <a:pt x="77" y="102"/>
                  </a:lnTo>
                  <a:lnTo>
                    <a:pt x="71" y="96"/>
                  </a:lnTo>
                  <a:lnTo>
                    <a:pt x="71" y="90"/>
                  </a:lnTo>
                  <a:lnTo>
                    <a:pt x="71" y="84"/>
                  </a:lnTo>
                  <a:lnTo>
                    <a:pt x="71" y="72"/>
                  </a:lnTo>
                  <a:lnTo>
                    <a:pt x="65" y="60"/>
                  </a:lnTo>
                  <a:lnTo>
                    <a:pt x="65" y="54"/>
                  </a:lnTo>
                  <a:lnTo>
                    <a:pt x="71" y="54"/>
                  </a:lnTo>
                  <a:lnTo>
                    <a:pt x="83" y="60"/>
                  </a:lnTo>
                  <a:lnTo>
                    <a:pt x="89" y="66"/>
                  </a:lnTo>
                  <a:lnTo>
                    <a:pt x="101" y="72"/>
                  </a:lnTo>
                  <a:lnTo>
                    <a:pt x="113" y="78"/>
                  </a:lnTo>
                  <a:lnTo>
                    <a:pt x="119" y="84"/>
                  </a:lnTo>
                  <a:lnTo>
                    <a:pt x="125" y="84"/>
                  </a:lnTo>
                  <a:lnTo>
                    <a:pt x="131" y="90"/>
                  </a:lnTo>
                  <a:lnTo>
                    <a:pt x="131" y="84"/>
                  </a:lnTo>
                  <a:lnTo>
                    <a:pt x="125" y="84"/>
                  </a:lnTo>
                  <a:lnTo>
                    <a:pt x="125" y="78"/>
                  </a:lnTo>
                  <a:lnTo>
                    <a:pt x="113" y="72"/>
                  </a:lnTo>
                  <a:lnTo>
                    <a:pt x="107" y="72"/>
                  </a:lnTo>
                  <a:lnTo>
                    <a:pt x="101" y="66"/>
                  </a:lnTo>
                  <a:lnTo>
                    <a:pt x="89" y="60"/>
                  </a:lnTo>
                  <a:lnTo>
                    <a:pt x="83" y="54"/>
                  </a:lnTo>
                  <a:lnTo>
                    <a:pt x="77" y="48"/>
                  </a:lnTo>
                  <a:lnTo>
                    <a:pt x="71" y="48"/>
                  </a:lnTo>
                  <a:lnTo>
                    <a:pt x="65" y="48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83" y="42"/>
                  </a:lnTo>
                  <a:lnTo>
                    <a:pt x="89" y="42"/>
                  </a:lnTo>
                  <a:lnTo>
                    <a:pt x="95" y="42"/>
                  </a:lnTo>
                  <a:lnTo>
                    <a:pt x="101" y="42"/>
                  </a:lnTo>
                  <a:lnTo>
                    <a:pt x="107" y="42"/>
                  </a:lnTo>
                  <a:lnTo>
                    <a:pt x="119" y="42"/>
                  </a:lnTo>
                  <a:lnTo>
                    <a:pt x="125" y="42"/>
                  </a:lnTo>
                  <a:lnTo>
                    <a:pt x="131" y="42"/>
                  </a:lnTo>
                  <a:lnTo>
                    <a:pt x="125" y="36"/>
                  </a:lnTo>
                  <a:lnTo>
                    <a:pt x="119" y="36"/>
                  </a:lnTo>
                  <a:lnTo>
                    <a:pt x="113" y="36"/>
                  </a:lnTo>
                  <a:lnTo>
                    <a:pt x="107" y="36"/>
                  </a:lnTo>
                  <a:lnTo>
                    <a:pt x="95" y="36"/>
                  </a:lnTo>
                  <a:lnTo>
                    <a:pt x="89" y="36"/>
                  </a:lnTo>
                  <a:lnTo>
                    <a:pt x="77" y="36"/>
                  </a:lnTo>
                  <a:lnTo>
                    <a:pt x="71" y="36"/>
                  </a:lnTo>
                  <a:lnTo>
                    <a:pt x="65" y="36"/>
                  </a:lnTo>
                  <a:lnTo>
                    <a:pt x="59" y="36"/>
                  </a:lnTo>
                  <a:lnTo>
                    <a:pt x="53" y="30"/>
                  </a:lnTo>
                  <a:lnTo>
                    <a:pt x="48" y="24"/>
                  </a:lnTo>
                  <a:lnTo>
                    <a:pt x="48" y="18"/>
                  </a:lnTo>
                  <a:lnTo>
                    <a:pt x="53" y="18"/>
                  </a:lnTo>
                  <a:lnTo>
                    <a:pt x="59" y="12"/>
                  </a:lnTo>
                  <a:lnTo>
                    <a:pt x="65" y="12"/>
                  </a:lnTo>
                  <a:lnTo>
                    <a:pt x="71" y="6"/>
                  </a:lnTo>
                  <a:lnTo>
                    <a:pt x="77" y="6"/>
                  </a:lnTo>
                  <a:lnTo>
                    <a:pt x="77" y="0"/>
                  </a:lnTo>
                  <a:lnTo>
                    <a:pt x="83" y="0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6"/>
                  </a:lnTo>
                  <a:lnTo>
                    <a:pt x="59" y="6"/>
                  </a:lnTo>
                  <a:lnTo>
                    <a:pt x="53" y="12"/>
                  </a:lnTo>
                  <a:lnTo>
                    <a:pt x="48" y="12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" name="Freeform 471"/>
            <p:cNvSpPr>
              <a:spLocks/>
            </p:cNvSpPr>
            <p:nvPr/>
          </p:nvSpPr>
          <p:spPr bwMode="auto">
            <a:xfrm>
              <a:off x="4564" y="1953"/>
              <a:ext cx="329" cy="329"/>
            </a:xfrm>
            <a:custGeom>
              <a:avLst/>
              <a:gdLst>
                <a:gd name="T0" fmla="*/ 132 w 329"/>
                <a:gd name="T1" fmla="*/ 72 h 329"/>
                <a:gd name="T2" fmla="*/ 90 w 329"/>
                <a:gd name="T3" fmla="*/ 48 h 329"/>
                <a:gd name="T4" fmla="*/ 36 w 329"/>
                <a:gd name="T5" fmla="*/ 36 h 329"/>
                <a:gd name="T6" fmla="*/ 18 w 329"/>
                <a:gd name="T7" fmla="*/ 30 h 329"/>
                <a:gd name="T8" fmla="*/ 30 w 329"/>
                <a:gd name="T9" fmla="*/ 72 h 329"/>
                <a:gd name="T10" fmla="*/ 48 w 329"/>
                <a:gd name="T11" fmla="*/ 114 h 329"/>
                <a:gd name="T12" fmla="*/ 90 w 329"/>
                <a:gd name="T13" fmla="*/ 138 h 329"/>
                <a:gd name="T14" fmla="*/ 120 w 329"/>
                <a:gd name="T15" fmla="*/ 156 h 329"/>
                <a:gd name="T16" fmla="*/ 108 w 329"/>
                <a:gd name="T17" fmla="*/ 162 h 329"/>
                <a:gd name="T18" fmla="*/ 84 w 329"/>
                <a:gd name="T19" fmla="*/ 156 h 329"/>
                <a:gd name="T20" fmla="*/ 48 w 329"/>
                <a:gd name="T21" fmla="*/ 174 h 329"/>
                <a:gd name="T22" fmla="*/ 24 w 329"/>
                <a:gd name="T23" fmla="*/ 204 h 329"/>
                <a:gd name="T24" fmla="*/ 0 w 329"/>
                <a:gd name="T25" fmla="*/ 215 h 329"/>
                <a:gd name="T26" fmla="*/ 6 w 329"/>
                <a:gd name="T27" fmla="*/ 227 h 329"/>
                <a:gd name="T28" fmla="*/ 24 w 329"/>
                <a:gd name="T29" fmla="*/ 233 h 329"/>
                <a:gd name="T30" fmla="*/ 66 w 329"/>
                <a:gd name="T31" fmla="*/ 239 h 329"/>
                <a:gd name="T32" fmla="*/ 114 w 329"/>
                <a:gd name="T33" fmla="*/ 215 h 329"/>
                <a:gd name="T34" fmla="*/ 120 w 329"/>
                <a:gd name="T35" fmla="*/ 192 h 329"/>
                <a:gd name="T36" fmla="*/ 137 w 329"/>
                <a:gd name="T37" fmla="*/ 174 h 329"/>
                <a:gd name="T38" fmla="*/ 143 w 329"/>
                <a:gd name="T39" fmla="*/ 180 h 329"/>
                <a:gd name="T40" fmla="*/ 132 w 329"/>
                <a:gd name="T41" fmla="*/ 209 h 329"/>
                <a:gd name="T42" fmla="*/ 120 w 329"/>
                <a:gd name="T43" fmla="*/ 215 h 329"/>
                <a:gd name="T44" fmla="*/ 102 w 329"/>
                <a:gd name="T45" fmla="*/ 233 h 329"/>
                <a:gd name="T46" fmla="*/ 90 w 329"/>
                <a:gd name="T47" fmla="*/ 269 h 329"/>
                <a:gd name="T48" fmla="*/ 96 w 329"/>
                <a:gd name="T49" fmla="*/ 293 h 329"/>
                <a:gd name="T50" fmla="*/ 90 w 329"/>
                <a:gd name="T51" fmla="*/ 329 h 329"/>
                <a:gd name="T52" fmla="*/ 120 w 329"/>
                <a:gd name="T53" fmla="*/ 323 h 329"/>
                <a:gd name="T54" fmla="*/ 161 w 329"/>
                <a:gd name="T55" fmla="*/ 293 h 329"/>
                <a:gd name="T56" fmla="*/ 179 w 329"/>
                <a:gd name="T57" fmla="*/ 251 h 329"/>
                <a:gd name="T58" fmla="*/ 167 w 329"/>
                <a:gd name="T59" fmla="*/ 209 h 329"/>
                <a:gd name="T60" fmla="*/ 167 w 329"/>
                <a:gd name="T61" fmla="*/ 186 h 329"/>
                <a:gd name="T62" fmla="*/ 179 w 329"/>
                <a:gd name="T63" fmla="*/ 209 h 329"/>
                <a:gd name="T64" fmla="*/ 191 w 329"/>
                <a:gd name="T65" fmla="*/ 251 h 329"/>
                <a:gd name="T66" fmla="*/ 227 w 329"/>
                <a:gd name="T67" fmla="*/ 275 h 329"/>
                <a:gd name="T68" fmla="*/ 269 w 329"/>
                <a:gd name="T69" fmla="*/ 293 h 329"/>
                <a:gd name="T70" fmla="*/ 287 w 329"/>
                <a:gd name="T71" fmla="*/ 269 h 329"/>
                <a:gd name="T72" fmla="*/ 245 w 329"/>
                <a:gd name="T73" fmla="*/ 204 h 329"/>
                <a:gd name="T74" fmla="*/ 221 w 329"/>
                <a:gd name="T75" fmla="*/ 198 h 329"/>
                <a:gd name="T76" fmla="*/ 215 w 329"/>
                <a:gd name="T77" fmla="*/ 186 h 329"/>
                <a:gd name="T78" fmla="*/ 251 w 329"/>
                <a:gd name="T79" fmla="*/ 198 h 329"/>
                <a:gd name="T80" fmla="*/ 293 w 329"/>
                <a:gd name="T81" fmla="*/ 192 h 329"/>
                <a:gd name="T82" fmla="*/ 323 w 329"/>
                <a:gd name="T83" fmla="*/ 186 h 329"/>
                <a:gd name="T84" fmla="*/ 317 w 329"/>
                <a:gd name="T85" fmla="*/ 174 h 329"/>
                <a:gd name="T86" fmla="*/ 293 w 329"/>
                <a:gd name="T87" fmla="*/ 150 h 329"/>
                <a:gd name="T88" fmla="*/ 257 w 329"/>
                <a:gd name="T89" fmla="*/ 126 h 329"/>
                <a:gd name="T90" fmla="*/ 215 w 329"/>
                <a:gd name="T91" fmla="*/ 126 h 329"/>
                <a:gd name="T92" fmla="*/ 203 w 329"/>
                <a:gd name="T93" fmla="*/ 138 h 329"/>
                <a:gd name="T94" fmla="*/ 197 w 329"/>
                <a:gd name="T95" fmla="*/ 126 h 329"/>
                <a:gd name="T96" fmla="*/ 209 w 329"/>
                <a:gd name="T97" fmla="*/ 120 h 329"/>
                <a:gd name="T98" fmla="*/ 227 w 329"/>
                <a:gd name="T99" fmla="*/ 114 h 329"/>
                <a:gd name="T100" fmla="*/ 245 w 329"/>
                <a:gd name="T101" fmla="*/ 60 h 329"/>
                <a:gd name="T102" fmla="*/ 233 w 329"/>
                <a:gd name="T103" fmla="*/ 6 h 329"/>
                <a:gd name="T104" fmla="*/ 215 w 329"/>
                <a:gd name="T105" fmla="*/ 24 h 329"/>
                <a:gd name="T106" fmla="*/ 179 w 329"/>
                <a:gd name="T107" fmla="*/ 36 h 329"/>
                <a:gd name="T108" fmla="*/ 149 w 329"/>
                <a:gd name="T109" fmla="*/ 90 h 329"/>
                <a:gd name="T110" fmla="*/ 143 w 329"/>
                <a:gd name="T111" fmla="*/ 120 h 32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29"/>
                <a:gd name="T169" fmla="*/ 0 h 329"/>
                <a:gd name="T170" fmla="*/ 329 w 329"/>
                <a:gd name="T171" fmla="*/ 329 h 32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29" h="329">
                  <a:moveTo>
                    <a:pt x="143" y="120"/>
                  </a:moveTo>
                  <a:lnTo>
                    <a:pt x="143" y="108"/>
                  </a:lnTo>
                  <a:lnTo>
                    <a:pt x="137" y="96"/>
                  </a:lnTo>
                  <a:lnTo>
                    <a:pt x="132" y="84"/>
                  </a:lnTo>
                  <a:lnTo>
                    <a:pt x="132" y="72"/>
                  </a:lnTo>
                  <a:lnTo>
                    <a:pt x="120" y="66"/>
                  </a:lnTo>
                  <a:lnTo>
                    <a:pt x="114" y="60"/>
                  </a:lnTo>
                  <a:lnTo>
                    <a:pt x="108" y="54"/>
                  </a:lnTo>
                  <a:lnTo>
                    <a:pt x="96" y="48"/>
                  </a:lnTo>
                  <a:lnTo>
                    <a:pt x="90" y="48"/>
                  </a:lnTo>
                  <a:lnTo>
                    <a:pt x="78" y="48"/>
                  </a:lnTo>
                  <a:lnTo>
                    <a:pt x="66" y="42"/>
                  </a:lnTo>
                  <a:lnTo>
                    <a:pt x="54" y="42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30" y="36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30" y="60"/>
                  </a:lnTo>
                  <a:lnTo>
                    <a:pt x="30" y="72"/>
                  </a:lnTo>
                  <a:lnTo>
                    <a:pt x="30" y="84"/>
                  </a:lnTo>
                  <a:lnTo>
                    <a:pt x="36" y="90"/>
                  </a:lnTo>
                  <a:lnTo>
                    <a:pt x="42" y="96"/>
                  </a:lnTo>
                  <a:lnTo>
                    <a:pt x="42" y="108"/>
                  </a:lnTo>
                  <a:lnTo>
                    <a:pt x="48" y="114"/>
                  </a:lnTo>
                  <a:lnTo>
                    <a:pt x="60" y="120"/>
                  </a:lnTo>
                  <a:lnTo>
                    <a:pt x="66" y="126"/>
                  </a:lnTo>
                  <a:lnTo>
                    <a:pt x="72" y="132"/>
                  </a:lnTo>
                  <a:lnTo>
                    <a:pt x="84" y="138"/>
                  </a:lnTo>
                  <a:lnTo>
                    <a:pt x="90" y="138"/>
                  </a:lnTo>
                  <a:lnTo>
                    <a:pt x="96" y="138"/>
                  </a:lnTo>
                  <a:lnTo>
                    <a:pt x="102" y="144"/>
                  </a:lnTo>
                  <a:lnTo>
                    <a:pt x="114" y="144"/>
                  </a:lnTo>
                  <a:lnTo>
                    <a:pt x="114" y="150"/>
                  </a:lnTo>
                  <a:lnTo>
                    <a:pt x="120" y="156"/>
                  </a:lnTo>
                  <a:lnTo>
                    <a:pt x="126" y="162"/>
                  </a:lnTo>
                  <a:lnTo>
                    <a:pt x="120" y="162"/>
                  </a:lnTo>
                  <a:lnTo>
                    <a:pt x="114" y="162"/>
                  </a:lnTo>
                  <a:lnTo>
                    <a:pt x="108" y="162"/>
                  </a:lnTo>
                  <a:lnTo>
                    <a:pt x="102" y="162"/>
                  </a:lnTo>
                  <a:lnTo>
                    <a:pt x="102" y="156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4" y="156"/>
                  </a:lnTo>
                  <a:lnTo>
                    <a:pt x="72" y="156"/>
                  </a:lnTo>
                  <a:lnTo>
                    <a:pt x="66" y="162"/>
                  </a:lnTo>
                  <a:lnTo>
                    <a:pt x="60" y="162"/>
                  </a:lnTo>
                  <a:lnTo>
                    <a:pt x="54" y="168"/>
                  </a:lnTo>
                  <a:lnTo>
                    <a:pt x="48" y="174"/>
                  </a:lnTo>
                  <a:lnTo>
                    <a:pt x="42" y="180"/>
                  </a:lnTo>
                  <a:lnTo>
                    <a:pt x="42" y="186"/>
                  </a:lnTo>
                  <a:lnTo>
                    <a:pt x="36" y="192"/>
                  </a:lnTo>
                  <a:lnTo>
                    <a:pt x="30" y="198"/>
                  </a:lnTo>
                  <a:lnTo>
                    <a:pt x="24" y="204"/>
                  </a:lnTo>
                  <a:lnTo>
                    <a:pt x="18" y="204"/>
                  </a:lnTo>
                  <a:lnTo>
                    <a:pt x="18" y="209"/>
                  </a:lnTo>
                  <a:lnTo>
                    <a:pt x="12" y="215"/>
                  </a:lnTo>
                  <a:lnTo>
                    <a:pt x="6" y="215"/>
                  </a:lnTo>
                  <a:lnTo>
                    <a:pt x="0" y="215"/>
                  </a:lnTo>
                  <a:lnTo>
                    <a:pt x="0" y="221"/>
                  </a:lnTo>
                  <a:lnTo>
                    <a:pt x="6" y="227"/>
                  </a:lnTo>
                  <a:lnTo>
                    <a:pt x="12" y="233"/>
                  </a:lnTo>
                  <a:lnTo>
                    <a:pt x="18" y="233"/>
                  </a:lnTo>
                  <a:lnTo>
                    <a:pt x="24" y="233"/>
                  </a:lnTo>
                  <a:lnTo>
                    <a:pt x="30" y="239"/>
                  </a:lnTo>
                  <a:lnTo>
                    <a:pt x="36" y="239"/>
                  </a:lnTo>
                  <a:lnTo>
                    <a:pt x="48" y="239"/>
                  </a:lnTo>
                  <a:lnTo>
                    <a:pt x="54" y="245"/>
                  </a:lnTo>
                  <a:lnTo>
                    <a:pt x="66" y="239"/>
                  </a:lnTo>
                  <a:lnTo>
                    <a:pt x="78" y="239"/>
                  </a:lnTo>
                  <a:lnTo>
                    <a:pt x="84" y="239"/>
                  </a:lnTo>
                  <a:lnTo>
                    <a:pt x="96" y="233"/>
                  </a:lnTo>
                  <a:lnTo>
                    <a:pt x="102" y="221"/>
                  </a:lnTo>
                  <a:lnTo>
                    <a:pt x="114" y="215"/>
                  </a:lnTo>
                  <a:lnTo>
                    <a:pt x="114" y="209"/>
                  </a:lnTo>
                  <a:lnTo>
                    <a:pt x="114" y="204"/>
                  </a:lnTo>
                  <a:lnTo>
                    <a:pt x="120" y="204"/>
                  </a:lnTo>
                  <a:lnTo>
                    <a:pt x="120" y="198"/>
                  </a:lnTo>
                  <a:lnTo>
                    <a:pt x="120" y="192"/>
                  </a:lnTo>
                  <a:lnTo>
                    <a:pt x="126" y="186"/>
                  </a:lnTo>
                  <a:lnTo>
                    <a:pt x="126" y="180"/>
                  </a:lnTo>
                  <a:lnTo>
                    <a:pt x="132" y="180"/>
                  </a:lnTo>
                  <a:lnTo>
                    <a:pt x="132" y="174"/>
                  </a:lnTo>
                  <a:lnTo>
                    <a:pt x="137" y="174"/>
                  </a:lnTo>
                  <a:lnTo>
                    <a:pt x="137" y="168"/>
                  </a:lnTo>
                  <a:lnTo>
                    <a:pt x="143" y="168"/>
                  </a:lnTo>
                  <a:lnTo>
                    <a:pt x="143" y="174"/>
                  </a:lnTo>
                  <a:lnTo>
                    <a:pt x="143" y="180"/>
                  </a:lnTo>
                  <a:lnTo>
                    <a:pt x="149" y="186"/>
                  </a:lnTo>
                  <a:lnTo>
                    <a:pt x="143" y="192"/>
                  </a:lnTo>
                  <a:lnTo>
                    <a:pt x="143" y="198"/>
                  </a:lnTo>
                  <a:lnTo>
                    <a:pt x="137" y="204"/>
                  </a:lnTo>
                  <a:lnTo>
                    <a:pt x="132" y="209"/>
                  </a:lnTo>
                  <a:lnTo>
                    <a:pt x="126" y="209"/>
                  </a:lnTo>
                  <a:lnTo>
                    <a:pt x="120" y="215"/>
                  </a:lnTo>
                  <a:lnTo>
                    <a:pt x="114" y="215"/>
                  </a:lnTo>
                  <a:lnTo>
                    <a:pt x="114" y="221"/>
                  </a:lnTo>
                  <a:lnTo>
                    <a:pt x="108" y="227"/>
                  </a:lnTo>
                  <a:lnTo>
                    <a:pt x="102" y="233"/>
                  </a:lnTo>
                  <a:lnTo>
                    <a:pt x="102" y="239"/>
                  </a:lnTo>
                  <a:lnTo>
                    <a:pt x="96" y="245"/>
                  </a:lnTo>
                  <a:lnTo>
                    <a:pt x="96" y="251"/>
                  </a:lnTo>
                  <a:lnTo>
                    <a:pt x="90" y="263"/>
                  </a:lnTo>
                  <a:lnTo>
                    <a:pt x="90" y="269"/>
                  </a:lnTo>
                  <a:lnTo>
                    <a:pt x="90" y="275"/>
                  </a:lnTo>
                  <a:lnTo>
                    <a:pt x="90" y="281"/>
                  </a:lnTo>
                  <a:lnTo>
                    <a:pt x="96" y="287"/>
                  </a:lnTo>
                  <a:lnTo>
                    <a:pt x="96" y="293"/>
                  </a:lnTo>
                  <a:lnTo>
                    <a:pt x="96" y="305"/>
                  </a:lnTo>
                  <a:lnTo>
                    <a:pt x="96" y="311"/>
                  </a:lnTo>
                  <a:lnTo>
                    <a:pt x="90" y="317"/>
                  </a:lnTo>
                  <a:lnTo>
                    <a:pt x="90" y="323"/>
                  </a:lnTo>
                  <a:lnTo>
                    <a:pt x="90" y="329"/>
                  </a:lnTo>
                  <a:lnTo>
                    <a:pt x="96" y="329"/>
                  </a:lnTo>
                  <a:lnTo>
                    <a:pt x="108" y="323"/>
                  </a:lnTo>
                  <a:lnTo>
                    <a:pt x="120" y="323"/>
                  </a:lnTo>
                  <a:lnTo>
                    <a:pt x="132" y="317"/>
                  </a:lnTo>
                  <a:lnTo>
                    <a:pt x="137" y="317"/>
                  </a:lnTo>
                  <a:lnTo>
                    <a:pt x="149" y="311"/>
                  </a:lnTo>
                  <a:lnTo>
                    <a:pt x="155" y="305"/>
                  </a:lnTo>
                  <a:lnTo>
                    <a:pt x="161" y="293"/>
                  </a:lnTo>
                  <a:lnTo>
                    <a:pt x="167" y="287"/>
                  </a:lnTo>
                  <a:lnTo>
                    <a:pt x="173" y="281"/>
                  </a:lnTo>
                  <a:lnTo>
                    <a:pt x="173" y="269"/>
                  </a:lnTo>
                  <a:lnTo>
                    <a:pt x="179" y="263"/>
                  </a:lnTo>
                  <a:lnTo>
                    <a:pt x="179" y="251"/>
                  </a:lnTo>
                  <a:lnTo>
                    <a:pt x="179" y="245"/>
                  </a:lnTo>
                  <a:lnTo>
                    <a:pt x="179" y="233"/>
                  </a:lnTo>
                  <a:lnTo>
                    <a:pt x="173" y="221"/>
                  </a:lnTo>
                  <a:lnTo>
                    <a:pt x="173" y="215"/>
                  </a:lnTo>
                  <a:lnTo>
                    <a:pt x="167" y="209"/>
                  </a:lnTo>
                  <a:lnTo>
                    <a:pt x="161" y="204"/>
                  </a:lnTo>
                  <a:lnTo>
                    <a:pt x="161" y="198"/>
                  </a:lnTo>
                  <a:lnTo>
                    <a:pt x="161" y="192"/>
                  </a:lnTo>
                  <a:lnTo>
                    <a:pt x="167" y="186"/>
                  </a:lnTo>
                  <a:lnTo>
                    <a:pt x="173" y="186"/>
                  </a:lnTo>
                  <a:lnTo>
                    <a:pt x="179" y="192"/>
                  </a:lnTo>
                  <a:lnTo>
                    <a:pt x="179" y="198"/>
                  </a:lnTo>
                  <a:lnTo>
                    <a:pt x="179" y="209"/>
                  </a:lnTo>
                  <a:lnTo>
                    <a:pt x="185" y="221"/>
                  </a:lnTo>
                  <a:lnTo>
                    <a:pt x="185" y="227"/>
                  </a:lnTo>
                  <a:lnTo>
                    <a:pt x="185" y="233"/>
                  </a:lnTo>
                  <a:lnTo>
                    <a:pt x="191" y="239"/>
                  </a:lnTo>
                  <a:lnTo>
                    <a:pt x="191" y="251"/>
                  </a:lnTo>
                  <a:lnTo>
                    <a:pt x="197" y="257"/>
                  </a:lnTo>
                  <a:lnTo>
                    <a:pt x="203" y="263"/>
                  </a:lnTo>
                  <a:lnTo>
                    <a:pt x="209" y="269"/>
                  </a:lnTo>
                  <a:lnTo>
                    <a:pt x="221" y="269"/>
                  </a:lnTo>
                  <a:lnTo>
                    <a:pt x="227" y="275"/>
                  </a:lnTo>
                  <a:lnTo>
                    <a:pt x="239" y="281"/>
                  </a:lnTo>
                  <a:lnTo>
                    <a:pt x="245" y="281"/>
                  </a:lnTo>
                  <a:lnTo>
                    <a:pt x="257" y="287"/>
                  </a:lnTo>
                  <a:lnTo>
                    <a:pt x="263" y="293"/>
                  </a:lnTo>
                  <a:lnTo>
                    <a:pt x="269" y="293"/>
                  </a:lnTo>
                  <a:lnTo>
                    <a:pt x="275" y="299"/>
                  </a:lnTo>
                  <a:lnTo>
                    <a:pt x="281" y="311"/>
                  </a:lnTo>
                  <a:lnTo>
                    <a:pt x="281" y="299"/>
                  </a:lnTo>
                  <a:lnTo>
                    <a:pt x="287" y="281"/>
                  </a:lnTo>
                  <a:lnTo>
                    <a:pt x="287" y="269"/>
                  </a:lnTo>
                  <a:lnTo>
                    <a:pt x="287" y="251"/>
                  </a:lnTo>
                  <a:lnTo>
                    <a:pt x="281" y="233"/>
                  </a:lnTo>
                  <a:lnTo>
                    <a:pt x="275" y="221"/>
                  </a:lnTo>
                  <a:lnTo>
                    <a:pt x="263" y="209"/>
                  </a:lnTo>
                  <a:lnTo>
                    <a:pt x="245" y="204"/>
                  </a:lnTo>
                  <a:lnTo>
                    <a:pt x="239" y="198"/>
                  </a:lnTo>
                  <a:lnTo>
                    <a:pt x="233" y="198"/>
                  </a:lnTo>
                  <a:lnTo>
                    <a:pt x="227" y="198"/>
                  </a:lnTo>
                  <a:lnTo>
                    <a:pt x="221" y="198"/>
                  </a:lnTo>
                  <a:lnTo>
                    <a:pt x="215" y="198"/>
                  </a:lnTo>
                  <a:lnTo>
                    <a:pt x="215" y="192"/>
                  </a:lnTo>
                  <a:lnTo>
                    <a:pt x="209" y="192"/>
                  </a:lnTo>
                  <a:lnTo>
                    <a:pt x="215" y="192"/>
                  </a:lnTo>
                  <a:lnTo>
                    <a:pt x="215" y="186"/>
                  </a:lnTo>
                  <a:lnTo>
                    <a:pt x="215" y="180"/>
                  </a:lnTo>
                  <a:lnTo>
                    <a:pt x="227" y="186"/>
                  </a:lnTo>
                  <a:lnTo>
                    <a:pt x="239" y="192"/>
                  </a:lnTo>
                  <a:lnTo>
                    <a:pt x="251" y="198"/>
                  </a:lnTo>
                  <a:lnTo>
                    <a:pt x="263" y="198"/>
                  </a:lnTo>
                  <a:lnTo>
                    <a:pt x="269" y="198"/>
                  </a:lnTo>
                  <a:lnTo>
                    <a:pt x="281" y="198"/>
                  </a:lnTo>
                  <a:lnTo>
                    <a:pt x="287" y="198"/>
                  </a:lnTo>
                  <a:lnTo>
                    <a:pt x="293" y="192"/>
                  </a:lnTo>
                  <a:lnTo>
                    <a:pt x="305" y="192"/>
                  </a:lnTo>
                  <a:lnTo>
                    <a:pt x="311" y="186"/>
                  </a:lnTo>
                  <a:lnTo>
                    <a:pt x="317" y="186"/>
                  </a:lnTo>
                  <a:lnTo>
                    <a:pt x="323" y="186"/>
                  </a:lnTo>
                  <a:lnTo>
                    <a:pt x="323" y="180"/>
                  </a:lnTo>
                  <a:lnTo>
                    <a:pt x="329" y="180"/>
                  </a:lnTo>
                  <a:lnTo>
                    <a:pt x="323" y="180"/>
                  </a:lnTo>
                  <a:lnTo>
                    <a:pt x="317" y="174"/>
                  </a:lnTo>
                  <a:lnTo>
                    <a:pt x="311" y="174"/>
                  </a:lnTo>
                  <a:lnTo>
                    <a:pt x="305" y="168"/>
                  </a:lnTo>
                  <a:lnTo>
                    <a:pt x="299" y="162"/>
                  </a:lnTo>
                  <a:lnTo>
                    <a:pt x="299" y="156"/>
                  </a:lnTo>
                  <a:lnTo>
                    <a:pt x="293" y="150"/>
                  </a:lnTo>
                  <a:lnTo>
                    <a:pt x="287" y="144"/>
                  </a:lnTo>
                  <a:lnTo>
                    <a:pt x="281" y="138"/>
                  </a:lnTo>
                  <a:lnTo>
                    <a:pt x="275" y="132"/>
                  </a:lnTo>
                  <a:lnTo>
                    <a:pt x="269" y="126"/>
                  </a:lnTo>
                  <a:lnTo>
                    <a:pt x="257" y="126"/>
                  </a:lnTo>
                  <a:lnTo>
                    <a:pt x="251" y="120"/>
                  </a:lnTo>
                  <a:lnTo>
                    <a:pt x="239" y="120"/>
                  </a:lnTo>
                  <a:lnTo>
                    <a:pt x="227" y="120"/>
                  </a:lnTo>
                  <a:lnTo>
                    <a:pt x="221" y="126"/>
                  </a:lnTo>
                  <a:lnTo>
                    <a:pt x="215" y="126"/>
                  </a:lnTo>
                  <a:lnTo>
                    <a:pt x="215" y="132"/>
                  </a:lnTo>
                  <a:lnTo>
                    <a:pt x="209" y="132"/>
                  </a:lnTo>
                  <a:lnTo>
                    <a:pt x="203" y="138"/>
                  </a:lnTo>
                  <a:lnTo>
                    <a:pt x="197" y="138"/>
                  </a:lnTo>
                  <a:lnTo>
                    <a:pt x="197" y="132"/>
                  </a:lnTo>
                  <a:lnTo>
                    <a:pt x="197" y="126"/>
                  </a:lnTo>
                  <a:lnTo>
                    <a:pt x="203" y="126"/>
                  </a:lnTo>
                  <a:lnTo>
                    <a:pt x="203" y="120"/>
                  </a:lnTo>
                  <a:lnTo>
                    <a:pt x="209" y="120"/>
                  </a:lnTo>
                  <a:lnTo>
                    <a:pt x="215" y="120"/>
                  </a:lnTo>
                  <a:lnTo>
                    <a:pt x="221" y="120"/>
                  </a:lnTo>
                  <a:lnTo>
                    <a:pt x="227" y="114"/>
                  </a:lnTo>
                  <a:lnTo>
                    <a:pt x="233" y="102"/>
                  </a:lnTo>
                  <a:lnTo>
                    <a:pt x="239" y="96"/>
                  </a:lnTo>
                  <a:lnTo>
                    <a:pt x="239" y="84"/>
                  </a:lnTo>
                  <a:lnTo>
                    <a:pt x="245" y="72"/>
                  </a:lnTo>
                  <a:lnTo>
                    <a:pt x="245" y="60"/>
                  </a:lnTo>
                  <a:lnTo>
                    <a:pt x="245" y="54"/>
                  </a:lnTo>
                  <a:lnTo>
                    <a:pt x="239" y="42"/>
                  </a:lnTo>
                  <a:lnTo>
                    <a:pt x="239" y="30"/>
                  </a:lnTo>
                  <a:lnTo>
                    <a:pt x="233" y="18"/>
                  </a:lnTo>
                  <a:lnTo>
                    <a:pt x="233" y="6"/>
                  </a:lnTo>
                  <a:lnTo>
                    <a:pt x="233" y="0"/>
                  </a:lnTo>
                  <a:lnTo>
                    <a:pt x="227" y="6"/>
                  </a:lnTo>
                  <a:lnTo>
                    <a:pt x="221" y="12"/>
                  </a:lnTo>
                  <a:lnTo>
                    <a:pt x="221" y="18"/>
                  </a:lnTo>
                  <a:lnTo>
                    <a:pt x="215" y="24"/>
                  </a:lnTo>
                  <a:lnTo>
                    <a:pt x="209" y="30"/>
                  </a:lnTo>
                  <a:lnTo>
                    <a:pt x="203" y="30"/>
                  </a:lnTo>
                  <a:lnTo>
                    <a:pt x="197" y="30"/>
                  </a:lnTo>
                  <a:lnTo>
                    <a:pt x="191" y="36"/>
                  </a:lnTo>
                  <a:lnTo>
                    <a:pt x="179" y="36"/>
                  </a:lnTo>
                  <a:lnTo>
                    <a:pt x="173" y="48"/>
                  </a:lnTo>
                  <a:lnTo>
                    <a:pt x="167" y="54"/>
                  </a:lnTo>
                  <a:lnTo>
                    <a:pt x="161" y="66"/>
                  </a:lnTo>
                  <a:lnTo>
                    <a:pt x="155" y="78"/>
                  </a:lnTo>
                  <a:lnTo>
                    <a:pt x="149" y="90"/>
                  </a:lnTo>
                  <a:lnTo>
                    <a:pt x="149" y="102"/>
                  </a:lnTo>
                  <a:lnTo>
                    <a:pt x="155" y="120"/>
                  </a:lnTo>
                  <a:lnTo>
                    <a:pt x="149" y="120"/>
                  </a:lnTo>
                  <a:lnTo>
                    <a:pt x="143" y="12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" name="Freeform 472"/>
            <p:cNvSpPr>
              <a:spLocks/>
            </p:cNvSpPr>
            <p:nvPr/>
          </p:nvSpPr>
          <p:spPr bwMode="auto">
            <a:xfrm>
              <a:off x="4654" y="1929"/>
              <a:ext cx="101" cy="144"/>
            </a:xfrm>
            <a:custGeom>
              <a:avLst/>
              <a:gdLst>
                <a:gd name="T0" fmla="*/ 101 w 101"/>
                <a:gd name="T1" fmla="*/ 60 h 144"/>
                <a:gd name="T2" fmla="*/ 95 w 101"/>
                <a:gd name="T3" fmla="*/ 60 h 144"/>
                <a:gd name="T4" fmla="*/ 89 w 101"/>
                <a:gd name="T5" fmla="*/ 66 h 144"/>
                <a:gd name="T6" fmla="*/ 83 w 101"/>
                <a:gd name="T7" fmla="*/ 72 h 144"/>
                <a:gd name="T8" fmla="*/ 77 w 101"/>
                <a:gd name="T9" fmla="*/ 72 h 144"/>
                <a:gd name="T10" fmla="*/ 71 w 101"/>
                <a:gd name="T11" fmla="*/ 78 h 144"/>
                <a:gd name="T12" fmla="*/ 71 w 101"/>
                <a:gd name="T13" fmla="*/ 90 h 144"/>
                <a:gd name="T14" fmla="*/ 65 w 101"/>
                <a:gd name="T15" fmla="*/ 96 h 144"/>
                <a:gd name="T16" fmla="*/ 65 w 101"/>
                <a:gd name="T17" fmla="*/ 102 h 144"/>
                <a:gd name="T18" fmla="*/ 59 w 101"/>
                <a:gd name="T19" fmla="*/ 108 h 144"/>
                <a:gd name="T20" fmla="*/ 59 w 101"/>
                <a:gd name="T21" fmla="*/ 108 h 144"/>
                <a:gd name="T22" fmla="*/ 59 w 101"/>
                <a:gd name="T23" fmla="*/ 114 h 144"/>
                <a:gd name="T24" fmla="*/ 59 w 101"/>
                <a:gd name="T25" fmla="*/ 114 h 144"/>
                <a:gd name="T26" fmla="*/ 59 w 101"/>
                <a:gd name="T27" fmla="*/ 120 h 144"/>
                <a:gd name="T28" fmla="*/ 59 w 101"/>
                <a:gd name="T29" fmla="*/ 126 h 144"/>
                <a:gd name="T30" fmla="*/ 65 w 101"/>
                <a:gd name="T31" fmla="*/ 138 h 144"/>
                <a:gd name="T32" fmla="*/ 65 w 101"/>
                <a:gd name="T33" fmla="*/ 144 h 144"/>
                <a:gd name="T34" fmla="*/ 59 w 101"/>
                <a:gd name="T35" fmla="*/ 144 h 144"/>
                <a:gd name="T36" fmla="*/ 59 w 101"/>
                <a:gd name="T37" fmla="*/ 144 h 144"/>
                <a:gd name="T38" fmla="*/ 53 w 101"/>
                <a:gd name="T39" fmla="*/ 144 h 144"/>
                <a:gd name="T40" fmla="*/ 53 w 101"/>
                <a:gd name="T41" fmla="*/ 144 h 144"/>
                <a:gd name="T42" fmla="*/ 53 w 101"/>
                <a:gd name="T43" fmla="*/ 132 h 144"/>
                <a:gd name="T44" fmla="*/ 47 w 101"/>
                <a:gd name="T45" fmla="*/ 120 h 144"/>
                <a:gd name="T46" fmla="*/ 42 w 101"/>
                <a:gd name="T47" fmla="*/ 108 h 144"/>
                <a:gd name="T48" fmla="*/ 42 w 101"/>
                <a:gd name="T49" fmla="*/ 96 h 144"/>
                <a:gd name="T50" fmla="*/ 30 w 101"/>
                <a:gd name="T51" fmla="*/ 90 h 144"/>
                <a:gd name="T52" fmla="*/ 24 w 101"/>
                <a:gd name="T53" fmla="*/ 84 h 144"/>
                <a:gd name="T54" fmla="*/ 18 w 101"/>
                <a:gd name="T55" fmla="*/ 78 h 144"/>
                <a:gd name="T56" fmla="*/ 6 w 101"/>
                <a:gd name="T57" fmla="*/ 72 h 144"/>
                <a:gd name="T58" fmla="*/ 12 w 101"/>
                <a:gd name="T59" fmla="*/ 66 h 144"/>
                <a:gd name="T60" fmla="*/ 12 w 101"/>
                <a:gd name="T61" fmla="*/ 60 h 144"/>
                <a:gd name="T62" fmla="*/ 6 w 101"/>
                <a:gd name="T63" fmla="*/ 54 h 144"/>
                <a:gd name="T64" fmla="*/ 0 w 101"/>
                <a:gd name="T65" fmla="*/ 48 h 144"/>
                <a:gd name="T66" fmla="*/ 6 w 101"/>
                <a:gd name="T67" fmla="*/ 48 h 144"/>
                <a:gd name="T68" fmla="*/ 6 w 101"/>
                <a:gd name="T69" fmla="*/ 42 h 144"/>
                <a:gd name="T70" fmla="*/ 12 w 101"/>
                <a:gd name="T71" fmla="*/ 36 h 144"/>
                <a:gd name="T72" fmla="*/ 12 w 101"/>
                <a:gd name="T73" fmla="*/ 24 h 144"/>
                <a:gd name="T74" fmla="*/ 12 w 101"/>
                <a:gd name="T75" fmla="*/ 18 h 144"/>
                <a:gd name="T76" fmla="*/ 12 w 101"/>
                <a:gd name="T77" fmla="*/ 12 h 144"/>
                <a:gd name="T78" fmla="*/ 12 w 101"/>
                <a:gd name="T79" fmla="*/ 6 h 144"/>
                <a:gd name="T80" fmla="*/ 12 w 101"/>
                <a:gd name="T81" fmla="*/ 0 h 144"/>
                <a:gd name="T82" fmla="*/ 12 w 101"/>
                <a:gd name="T83" fmla="*/ 6 h 144"/>
                <a:gd name="T84" fmla="*/ 18 w 101"/>
                <a:gd name="T85" fmla="*/ 6 h 144"/>
                <a:gd name="T86" fmla="*/ 24 w 101"/>
                <a:gd name="T87" fmla="*/ 12 h 144"/>
                <a:gd name="T88" fmla="*/ 30 w 101"/>
                <a:gd name="T89" fmla="*/ 18 h 144"/>
                <a:gd name="T90" fmla="*/ 36 w 101"/>
                <a:gd name="T91" fmla="*/ 18 h 144"/>
                <a:gd name="T92" fmla="*/ 47 w 101"/>
                <a:gd name="T93" fmla="*/ 24 h 144"/>
                <a:gd name="T94" fmla="*/ 53 w 101"/>
                <a:gd name="T95" fmla="*/ 24 h 144"/>
                <a:gd name="T96" fmla="*/ 65 w 101"/>
                <a:gd name="T97" fmla="*/ 24 h 144"/>
                <a:gd name="T98" fmla="*/ 65 w 101"/>
                <a:gd name="T99" fmla="*/ 30 h 144"/>
                <a:gd name="T100" fmla="*/ 65 w 101"/>
                <a:gd name="T101" fmla="*/ 36 h 144"/>
                <a:gd name="T102" fmla="*/ 65 w 101"/>
                <a:gd name="T103" fmla="*/ 42 h 144"/>
                <a:gd name="T104" fmla="*/ 65 w 101"/>
                <a:gd name="T105" fmla="*/ 48 h 144"/>
                <a:gd name="T106" fmla="*/ 71 w 101"/>
                <a:gd name="T107" fmla="*/ 54 h 144"/>
                <a:gd name="T108" fmla="*/ 77 w 101"/>
                <a:gd name="T109" fmla="*/ 60 h 144"/>
                <a:gd name="T110" fmla="*/ 89 w 101"/>
                <a:gd name="T111" fmla="*/ 60 h 144"/>
                <a:gd name="T112" fmla="*/ 101 w 101"/>
                <a:gd name="T113" fmla="*/ 60 h 14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1"/>
                <a:gd name="T172" fmla="*/ 0 h 144"/>
                <a:gd name="T173" fmla="*/ 101 w 101"/>
                <a:gd name="T174" fmla="*/ 144 h 14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1" h="144">
                  <a:moveTo>
                    <a:pt x="101" y="60"/>
                  </a:moveTo>
                  <a:lnTo>
                    <a:pt x="95" y="60"/>
                  </a:lnTo>
                  <a:lnTo>
                    <a:pt x="89" y="66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1" y="78"/>
                  </a:lnTo>
                  <a:lnTo>
                    <a:pt x="71" y="90"/>
                  </a:lnTo>
                  <a:lnTo>
                    <a:pt x="65" y="96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9" y="114"/>
                  </a:lnTo>
                  <a:lnTo>
                    <a:pt x="59" y="120"/>
                  </a:lnTo>
                  <a:lnTo>
                    <a:pt x="59" y="126"/>
                  </a:lnTo>
                  <a:lnTo>
                    <a:pt x="65" y="138"/>
                  </a:lnTo>
                  <a:lnTo>
                    <a:pt x="65" y="144"/>
                  </a:lnTo>
                  <a:lnTo>
                    <a:pt x="59" y="144"/>
                  </a:lnTo>
                  <a:lnTo>
                    <a:pt x="53" y="144"/>
                  </a:lnTo>
                  <a:lnTo>
                    <a:pt x="53" y="132"/>
                  </a:lnTo>
                  <a:lnTo>
                    <a:pt x="47" y="120"/>
                  </a:lnTo>
                  <a:lnTo>
                    <a:pt x="42" y="108"/>
                  </a:lnTo>
                  <a:lnTo>
                    <a:pt x="42" y="96"/>
                  </a:lnTo>
                  <a:lnTo>
                    <a:pt x="30" y="90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6" y="72"/>
                  </a:lnTo>
                  <a:lnTo>
                    <a:pt x="12" y="66"/>
                  </a:lnTo>
                  <a:lnTo>
                    <a:pt x="12" y="60"/>
                  </a:lnTo>
                  <a:lnTo>
                    <a:pt x="6" y="5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6" y="42"/>
                  </a:lnTo>
                  <a:lnTo>
                    <a:pt x="12" y="36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8" y="6"/>
                  </a:lnTo>
                  <a:lnTo>
                    <a:pt x="24" y="12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7" y="24"/>
                  </a:lnTo>
                  <a:lnTo>
                    <a:pt x="53" y="24"/>
                  </a:lnTo>
                  <a:lnTo>
                    <a:pt x="65" y="24"/>
                  </a:lnTo>
                  <a:lnTo>
                    <a:pt x="65" y="30"/>
                  </a:lnTo>
                  <a:lnTo>
                    <a:pt x="65" y="36"/>
                  </a:lnTo>
                  <a:lnTo>
                    <a:pt x="65" y="42"/>
                  </a:lnTo>
                  <a:lnTo>
                    <a:pt x="65" y="48"/>
                  </a:lnTo>
                  <a:lnTo>
                    <a:pt x="71" y="54"/>
                  </a:lnTo>
                  <a:lnTo>
                    <a:pt x="77" y="60"/>
                  </a:lnTo>
                  <a:lnTo>
                    <a:pt x="89" y="60"/>
                  </a:lnTo>
                  <a:lnTo>
                    <a:pt x="101" y="60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" name="Freeform 473"/>
            <p:cNvSpPr>
              <a:spLocks/>
            </p:cNvSpPr>
            <p:nvPr/>
          </p:nvSpPr>
          <p:spPr bwMode="auto">
            <a:xfrm>
              <a:off x="4564" y="2168"/>
              <a:ext cx="114" cy="132"/>
            </a:xfrm>
            <a:custGeom>
              <a:avLst/>
              <a:gdLst>
                <a:gd name="T0" fmla="*/ 42 w 114"/>
                <a:gd name="T1" fmla="*/ 24 h 132"/>
                <a:gd name="T2" fmla="*/ 48 w 114"/>
                <a:gd name="T3" fmla="*/ 24 h 132"/>
                <a:gd name="T4" fmla="*/ 54 w 114"/>
                <a:gd name="T5" fmla="*/ 24 h 132"/>
                <a:gd name="T6" fmla="*/ 60 w 114"/>
                <a:gd name="T7" fmla="*/ 24 h 132"/>
                <a:gd name="T8" fmla="*/ 66 w 114"/>
                <a:gd name="T9" fmla="*/ 24 h 132"/>
                <a:gd name="T10" fmla="*/ 78 w 114"/>
                <a:gd name="T11" fmla="*/ 24 h 132"/>
                <a:gd name="T12" fmla="*/ 84 w 114"/>
                <a:gd name="T13" fmla="*/ 24 h 132"/>
                <a:gd name="T14" fmla="*/ 90 w 114"/>
                <a:gd name="T15" fmla="*/ 18 h 132"/>
                <a:gd name="T16" fmla="*/ 102 w 114"/>
                <a:gd name="T17" fmla="*/ 12 h 132"/>
                <a:gd name="T18" fmla="*/ 108 w 114"/>
                <a:gd name="T19" fmla="*/ 6 h 132"/>
                <a:gd name="T20" fmla="*/ 114 w 114"/>
                <a:gd name="T21" fmla="*/ 0 h 132"/>
                <a:gd name="T22" fmla="*/ 114 w 114"/>
                <a:gd name="T23" fmla="*/ 6 h 132"/>
                <a:gd name="T24" fmla="*/ 108 w 114"/>
                <a:gd name="T25" fmla="*/ 12 h 132"/>
                <a:gd name="T26" fmla="*/ 102 w 114"/>
                <a:gd name="T27" fmla="*/ 24 h 132"/>
                <a:gd name="T28" fmla="*/ 96 w 114"/>
                <a:gd name="T29" fmla="*/ 36 h 132"/>
                <a:gd name="T30" fmla="*/ 90 w 114"/>
                <a:gd name="T31" fmla="*/ 54 h 132"/>
                <a:gd name="T32" fmla="*/ 90 w 114"/>
                <a:gd name="T33" fmla="*/ 66 h 132"/>
                <a:gd name="T34" fmla="*/ 96 w 114"/>
                <a:gd name="T35" fmla="*/ 78 h 132"/>
                <a:gd name="T36" fmla="*/ 90 w 114"/>
                <a:gd name="T37" fmla="*/ 78 h 132"/>
                <a:gd name="T38" fmla="*/ 84 w 114"/>
                <a:gd name="T39" fmla="*/ 84 h 132"/>
                <a:gd name="T40" fmla="*/ 72 w 114"/>
                <a:gd name="T41" fmla="*/ 96 h 132"/>
                <a:gd name="T42" fmla="*/ 72 w 114"/>
                <a:gd name="T43" fmla="*/ 114 h 132"/>
                <a:gd name="T44" fmla="*/ 66 w 114"/>
                <a:gd name="T45" fmla="*/ 120 h 132"/>
                <a:gd name="T46" fmla="*/ 48 w 114"/>
                <a:gd name="T47" fmla="*/ 114 h 132"/>
                <a:gd name="T48" fmla="*/ 36 w 114"/>
                <a:gd name="T49" fmla="*/ 114 h 132"/>
                <a:gd name="T50" fmla="*/ 24 w 114"/>
                <a:gd name="T51" fmla="*/ 126 h 132"/>
                <a:gd name="T52" fmla="*/ 18 w 114"/>
                <a:gd name="T53" fmla="*/ 126 h 132"/>
                <a:gd name="T54" fmla="*/ 18 w 114"/>
                <a:gd name="T55" fmla="*/ 108 h 132"/>
                <a:gd name="T56" fmla="*/ 12 w 114"/>
                <a:gd name="T57" fmla="*/ 96 h 132"/>
                <a:gd name="T58" fmla="*/ 6 w 114"/>
                <a:gd name="T59" fmla="*/ 84 h 132"/>
                <a:gd name="T60" fmla="*/ 6 w 114"/>
                <a:gd name="T61" fmla="*/ 72 h 132"/>
                <a:gd name="T62" fmla="*/ 12 w 114"/>
                <a:gd name="T63" fmla="*/ 54 h 132"/>
                <a:gd name="T64" fmla="*/ 12 w 114"/>
                <a:gd name="T65" fmla="*/ 48 h 132"/>
                <a:gd name="T66" fmla="*/ 24 w 114"/>
                <a:gd name="T67" fmla="*/ 42 h 132"/>
                <a:gd name="T68" fmla="*/ 30 w 114"/>
                <a:gd name="T69" fmla="*/ 36 h 132"/>
                <a:gd name="T70" fmla="*/ 36 w 114"/>
                <a:gd name="T71" fmla="*/ 30 h 1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14"/>
                <a:gd name="T109" fmla="*/ 0 h 132"/>
                <a:gd name="T110" fmla="*/ 114 w 114"/>
                <a:gd name="T111" fmla="*/ 132 h 1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14" h="132">
                  <a:moveTo>
                    <a:pt x="36" y="24"/>
                  </a:moveTo>
                  <a:lnTo>
                    <a:pt x="42" y="24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102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14" y="0"/>
                  </a:lnTo>
                  <a:lnTo>
                    <a:pt x="114" y="6"/>
                  </a:lnTo>
                  <a:lnTo>
                    <a:pt x="108" y="12"/>
                  </a:lnTo>
                  <a:lnTo>
                    <a:pt x="102" y="18"/>
                  </a:lnTo>
                  <a:lnTo>
                    <a:pt x="102" y="24"/>
                  </a:lnTo>
                  <a:lnTo>
                    <a:pt x="96" y="30"/>
                  </a:lnTo>
                  <a:lnTo>
                    <a:pt x="96" y="36"/>
                  </a:lnTo>
                  <a:lnTo>
                    <a:pt x="90" y="48"/>
                  </a:lnTo>
                  <a:lnTo>
                    <a:pt x="90" y="54"/>
                  </a:lnTo>
                  <a:lnTo>
                    <a:pt x="90" y="60"/>
                  </a:lnTo>
                  <a:lnTo>
                    <a:pt x="90" y="66"/>
                  </a:lnTo>
                  <a:lnTo>
                    <a:pt x="96" y="72"/>
                  </a:lnTo>
                  <a:lnTo>
                    <a:pt x="96" y="78"/>
                  </a:lnTo>
                  <a:lnTo>
                    <a:pt x="90" y="78"/>
                  </a:lnTo>
                  <a:lnTo>
                    <a:pt x="84" y="84"/>
                  </a:lnTo>
                  <a:lnTo>
                    <a:pt x="78" y="90"/>
                  </a:lnTo>
                  <a:lnTo>
                    <a:pt x="72" y="96"/>
                  </a:lnTo>
                  <a:lnTo>
                    <a:pt x="72" y="102"/>
                  </a:lnTo>
                  <a:lnTo>
                    <a:pt x="72" y="114"/>
                  </a:lnTo>
                  <a:lnTo>
                    <a:pt x="72" y="120"/>
                  </a:lnTo>
                  <a:lnTo>
                    <a:pt x="66" y="120"/>
                  </a:lnTo>
                  <a:lnTo>
                    <a:pt x="60" y="114"/>
                  </a:lnTo>
                  <a:lnTo>
                    <a:pt x="48" y="114"/>
                  </a:lnTo>
                  <a:lnTo>
                    <a:pt x="42" y="114"/>
                  </a:lnTo>
                  <a:lnTo>
                    <a:pt x="36" y="114"/>
                  </a:lnTo>
                  <a:lnTo>
                    <a:pt x="30" y="120"/>
                  </a:lnTo>
                  <a:lnTo>
                    <a:pt x="24" y="126"/>
                  </a:lnTo>
                  <a:lnTo>
                    <a:pt x="18" y="132"/>
                  </a:lnTo>
                  <a:lnTo>
                    <a:pt x="18" y="126"/>
                  </a:lnTo>
                  <a:lnTo>
                    <a:pt x="18" y="120"/>
                  </a:lnTo>
                  <a:lnTo>
                    <a:pt x="18" y="108"/>
                  </a:lnTo>
                  <a:lnTo>
                    <a:pt x="18" y="102"/>
                  </a:lnTo>
                  <a:lnTo>
                    <a:pt x="12" y="96"/>
                  </a:lnTo>
                  <a:lnTo>
                    <a:pt x="6" y="90"/>
                  </a:lnTo>
                  <a:lnTo>
                    <a:pt x="6" y="84"/>
                  </a:lnTo>
                  <a:lnTo>
                    <a:pt x="0" y="84"/>
                  </a:lnTo>
                  <a:lnTo>
                    <a:pt x="6" y="72"/>
                  </a:lnTo>
                  <a:lnTo>
                    <a:pt x="12" y="66"/>
                  </a:lnTo>
                  <a:lnTo>
                    <a:pt x="12" y="54"/>
                  </a:lnTo>
                  <a:lnTo>
                    <a:pt x="6" y="48"/>
                  </a:lnTo>
                  <a:lnTo>
                    <a:pt x="12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24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" name="Freeform 474"/>
            <p:cNvSpPr>
              <a:spLocks/>
            </p:cNvSpPr>
            <p:nvPr/>
          </p:nvSpPr>
          <p:spPr bwMode="auto">
            <a:xfrm>
              <a:off x="4660" y="1947"/>
              <a:ext cx="71" cy="96"/>
            </a:xfrm>
            <a:custGeom>
              <a:avLst/>
              <a:gdLst>
                <a:gd name="T0" fmla="*/ 53 w 71"/>
                <a:gd name="T1" fmla="*/ 90 h 96"/>
                <a:gd name="T2" fmla="*/ 53 w 71"/>
                <a:gd name="T3" fmla="*/ 96 h 96"/>
                <a:gd name="T4" fmla="*/ 53 w 71"/>
                <a:gd name="T5" fmla="*/ 90 h 96"/>
                <a:gd name="T6" fmla="*/ 47 w 71"/>
                <a:gd name="T7" fmla="*/ 78 h 96"/>
                <a:gd name="T8" fmla="*/ 41 w 71"/>
                <a:gd name="T9" fmla="*/ 72 h 96"/>
                <a:gd name="T10" fmla="*/ 36 w 71"/>
                <a:gd name="T11" fmla="*/ 72 h 96"/>
                <a:gd name="T12" fmla="*/ 30 w 71"/>
                <a:gd name="T13" fmla="*/ 66 h 96"/>
                <a:gd name="T14" fmla="*/ 24 w 71"/>
                <a:gd name="T15" fmla="*/ 66 h 96"/>
                <a:gd name="T16" fmla="*/ 18 w 71"/>
                <a:gd name="T17" fmla="*/ 66 h 96"/>
                <a:gd name="T18" fmla="*/ 18 w 71"/>
                <a:gd name="T19" fmla="*/ 66 h 96"/>
                <a:gd name="T20" fmla="*/ 18 w 71"/>
                <a:gd name="T21" fmla="*/ 60 h 96"/>
                <a:gd name="T22" fmla="*/ 30 w 71"/>
                <a:gd name="T23" fmla="*/ 66 h 96"/>
                <a:gd name="T24" fmla="*/ 36 w 71"/>
                <a:gd name="T25" fmla="*/ 66 h 96"/>
                <a:gd name="T26" fmla="*/ 41 w 71"/>
                <a:gd name="T27" fmla="*/ 66 h 96"/>
                <a:gd name="T28" fmla="*/ 41 w 71"/>
                <a:gd name="T29" fmla="*/ 60 h 96"/>
                <a:gd name="T30" fmla="*/ 36 w 71"/>
                <a:gd name="T31" fmla="*/ 54 h 96"/>
                <a:gd name="T32" fmla="*/ 30 w 71"/>
                <a:gd name="T33" fmla="*/ 48 h 96"/>
                <a:gd name="T34" fmla="*/ 18 w 71"/>
                <a:gd name="T35" fmla="*/ 42 h 96"/>
                <a:gd name="T36" fmla="*/ 12 w 71"/>
                <a:gd name="T37" fmla="*/ 36 h 96"/>
                <a:gd name="T38" fmla="*/ 6 w 71"/>
                <a:gd name="T39" fmla="*/ 36 h 96"/>
                <a:gd name="T40" fmla="*/ 0 w 71"/>
                <a:gd name="T41" fmla="*/ 30 h 96"/>
                <a:gd name="T42" fmla="*/ 0 w 71"/>
                <a:gd name="T43" fmla="*/ 30 h 96"/>
                <a:gd name="T44" fmla="*/ 6 w 71"/>
                <a:gd name="T45" fmla="*/ 30 h 96"/>
                <a:gd name="T46" fmla="*/ 12 w 71"/>
                <a:gd name="T47" fmla="*/ 36 h 96"/>
                <a:gd name="T48" fmla="*/ 24 w 71"/>
                <a:gd name="T49" fmla="*/ 42 h 96"/>
                <a:gd name="T50" fmla="*/ 30 w 71"/>
                <a:gd name="T51" fmla="*/ 42 h 96"/>
                <a:gd name="T52" fmla="*/ 36 w 71"/>
                <a:gd name="T53" fmla="*/ 42 h 96"/>
                <a:gd name="T54" fmla="*/ 30 w 71"/>
                <a:gd name="T55" fmla="*/ 24 h 96"/>
                <a:gd name="T56" fmla="*/ 24 w 71"/>
                <a:gd name="T57" fmla="*/ 12 h 96"/>
                <a:gd name="T58" fmla="*/ 18 w 71"/>
                <a:gd name="T59" fmla="*/ 6 h 96"/>
                <a:gd name="T60" fmla="*/ 12 w 71"/>
                <a:gd name="T61" fmla="*/ 0 h 96"/>
                <a:gd name="T62" fmla="*/ 18 w 71"/>
                <a:gd name="T63" fmla="*/ 0 h 96"/>
                <a:gd name="T64" fmla="*/ 24 w 71"/>
                <a:gd name="T65" fmla="*/ 6 h 96"/>
                <a:gd name="T66" fmla="*/ 30 w 71"/>
                <a:gd name="T67" fmla="*/ 12 h 96"/>
                <a:gd name="T68" fmla="*/ 36 w 71"/>
                <a:gd name="T69" fmla="*/ 24 h 96"/>
                <a:gd name="T70" fmla="*/ 41 w 71"/>
                <a:gd name="T71" fmla="*/ 36 h 96"/>
                <a:gd name="T72" fmla="*/ 47 w 71"/>
                <a:gd name="T73" fmla="*/ 36 h 96"/>
                <a:gd name="T74" fmla="*/ 53 w 71"/>
                <a:gd name="T75" fmla="*/ 18 h 96"/>
                <a:gd name="T76" fmla="*/ 53 w 71"/>
                <a:gd name="T77" fmla="*/ 6 h 96"/>
                <a:gd name="T78" fmla="*/ 53 w 71"/>
                <a:gd name="T79" fmla="*/ 12 h 96"/>
                <a:gd name="T80" fmla="*/ 53 w 71"/>
                <a:gd name="T81" fmla="*/ 18 h 96"/>
                <a:gd name="T82" fmla="*/ 47 w 71"/>
                <a:gd name="T83" fmla="*/ 36 h 96"/>
                <a:gd name="T84" fmla="*/ 47 w 71"/>
                <a:gd name="T85" fmla="*/ 54 h 96"/>
                <a:gd name="T86" fmla="*/ 47 w 71"/>
                <a:gd name="T87" fmla="*/ 60 h 96"/>
                <a:gd name="T88" fmla="*/ 53 w 71"/>
                <a:gd name="T89" fmla="*/ 66 h 96"/>
                <a:gd name="T90" fmla="*/ 59 w 71"/>
                <a:gd name="T91" fmla="*/ 60 h 96"/>
                <a:gd name="T92" fmla="*/ 59 w 71"/>
                <a:gd name="T93" fmla="*/ 60 h 96"/>
                <a:gd name="T94" fmla="*/ 65 w 71"/>
                <a:gd name="T95" fmla="*/ 54 h 96"/>
                <a:gd name="T96" fmla="*/ 65 w 71"/>
                <a:gd name="T97" fmla="*/ 48 h 96"/>
                <a:gd name="T98" fmla="*/ 71 w 71"/>
                <a:gd name="T99" fmla="*/ 48 h 96"/>
                <a:gd name="T100" fmla="*/ 71 w 71"/>
                <a:gd name="T101" fmla="*/ 54 h 96"/>
                <a:gd name="T102" fmla="*/ 65 w 71"/>
                <a:gd name="T103" fmla="*/ 60 h 96"/>
                <a:gd name="T104" fmla="*/ 59 w 71"/>
                <a:gd name="T105" fmla="*/ 66 h 96"/>
                <a:gd name="T106" fmla="*/ 53 w 71"/>
                <a:gd name="T107" fmla="*/ 72 h 96"/>
                <a:gd name="T108" fmla="*/ 53 w 71"/>
                <a:gd name="T109" fmla="*/ 78 h 96"/>
                <a:gd name="T110" fmla="*/ 53 w 71"/>
                <a:gd name="T111" fmla="*/ 84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1"/>
                <a:gd name="T169" fmla="*/ 0 h 96"/>
                <a:gd name="T170" fmla="*/ 71 w 71"/>
                <a:gd name="T171" fmla="*/ 96 h 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1" h="96">
                  <a:moveTo>
                    <a:pt x="59" y="84"/>
                  </a:moveTo>
                  <a:lnTo>
                    <a:pt x="53" y="90"/>
                  </a:lnTo>
                  <a:lnTo>
                    <a:pt x="53" y="96"/>
                  </a:lnTo>
                  <a:lnTo>
                    <a:pt x="53" y="90"/>
                  </a:lnTo>
                  <a:lnTo>
                    <a:pt x="47" y="84"/>
                  </a:lnTo>
                  <a:lnTo>
                    <a:pt x="47" y="78"/>
                  </a:lnTo>
                  <a:lnTo>
                    <a:pt x="47" y="72"/>
                  </a:lnTo>
                  <a:lnTo>
                    <a:pt x="41" y="72"/>
                  </a:lnTo>
                  <a:lnTo>
                    <a:pt x="36" y="72"/>
                  </a:lnTo>
                  <a:lnTo>
                    <a:pt x="30" y="66"/>
                  </a:lnTo>
                  <a:lnTo>
                    <a:pt x="24" y="66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66"/>
                  </a:lnTo>
                  <a:lnTo>
                    <a:pt x="30" y="66"/>
                  </a:lnTo>
                  <a:lnTo>
                    <a:pt x="36" y="66"/>
                  </a:lnTo>
                  <a:lnTo>
                    <a:pt x="41" y="66"/>
                  </a:lnTo>
                  <a:lnTo>
                    <a:pt x="41" y="60"/>
                  </a:lnTo>
                  <a:lnTo>
                    <a:pt x="41" y="54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30" y="48"/>
                  </a:lnTo>
                  <a:lnTo>
                    <a:pt x="24" y="48"/>
                  </a:lnTo>
                  <a:lnTo>
                    <a:pt x="18" y="42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42"/>
                  </a:lnTo>
                  <a:lnTo>
                    <a:pt x="30" y="42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30" y="12"/>
                  </a:lnTo>
                  <a:lnTo>
                    <a:pt x="36" y="18"/>
                  </a:lnTo>
                  <a:lnTo>
                    <a:pt x="36" y="24"/>
                  </a:lnTo>
                  <a:lnTo>
                    <a:pt x="36" y="30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7" y="36"/>
                  </a:lnTo>
                  <a:lnTo>
                    <a:pt x="47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3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3" y="30"/>
                  </a:lnTo>
                  <a:lnTo>
                    <a:pt x="47" y="36"/>
                  </a:lnTo>
                  <a:lnTo>
                    <a:pt x="41" y="48"/>
                  </a:lnTo>
                  <a:lnTo>
                    <a:pt x="47" y="54"/>
                  </a:lnTo>
                  <a:lnTo>
                    <a:pt x="47" y="60"/>
                  </a:lnTo>
                  <a:lnTo>
                    <a:pt x="47" y="66"/>
                  </a:lnTo>
                  <a:lnTo>
                    <a:pt x="53" y="66"/>
                  </a:lnTo>
                  <a:lnTo>
                    <a:pt x="59" y="60"/>
                  </a:lnTo>
                  <a:lnTo>
                    <a:pt x="65" y="54"/>
                  </a:lnTo>
                  <a:lnTo>
                    <a:pt x="65" y="48"/>
                  </a:lnTo>
                  <a:lnTo>
                    <a:pt x="71" y="48"/>
                  </a:lnTo>
                  <a:lnTo>
                    <a:pt x="71" y="54"/>
                  </a:lnTo>
                  <a:lnTo>
                    <a:pt x="65" y="60"/>
                  </a:lnTo>
                  <a:lnTo>
                    <a:pt x="65" y="66"/>
                  </a:lnTo>
                  <a:lnTo>
                    <a:pt x="59" y="66"/>
                  </a:lnTo>
                  <a:lnTo>
                    <a:pt x="59" y="72"/>
                  </a:lnTo>
                  <a:lnTo>
                    <a:pt x="53" y="72"/>
                  </a:lnTo>
                  <a:lnTo>
                    <a:pt x="53" y="78"/>
                  </a:lnTo>
                  <a:lnTo>
                    <a:pt x="53" y="84"/>
                  </a:lnTo>
                  <a:lnTo>
                    <a:pt x="59" y="84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" name="Freeform 475"/>
            <p:cNvSpPr>
              <a:spLocks/>
            </p:cNvSpPr>
            <p:nvPr/>
          </p:nvSpPr>
          <p:spPr bwMode="auto">
            <a:xfrm>
              <a:off x="4576" y="2192"/>
              <a:ext cx="66" cy="90"/>
            </a:xfrm>
            <a:custGeom>
              <a:avLst/>
              <a:gdLst>
                <a:gd name="T0" fmla="*/ 66 w 66"/>
                <a:gd name="T1" fmla="*/ 0 h 90"/>
                <a:gd name="T2" fmla="*/ 54 w 66"/>
                <a:gd name="T3" fmla="*/ 0 h 90"/>
                <a:gd name="T4" fmla="*/ 54 w 66"/>
                <a:gd name="T5" fmla="*/ 6 h 90"/>
                <a:gd name="T6" fmla="*/ 48 w 66"/>
                <a:gd name="T7" fmla="*/ 12 h 90"/>
                <a:gd name="T8" fmla="*/ 42 w 66"/>
                <a:gd name="T9" fmla="*/ 18 h 90"/>
                <a:gd name="T10" fmla="*/ 30 w 66"/>
                <a:gd name="T11" fmla="*/ 18 h 90"/>
                <a:gd name="T12" fmla="*/ 18 w 66"/>
                <a:gd name="T13" fmla="*/ 24 h 90"/>
                <a:gd name="T14" fmla="*/ 12 w 66"/>
                <a:gd name="T15" fmla="*/ 24 h 90"/>
                <a:gd name="T16" fmla="*/ 6 w 66"/>
                <a:gd name="T17" fmla="*/ 30 h 90"/>
                <a:gd name="T18" fmla="*/ 6 w 66"/>
                <a:gd name="T19" fmla="*/ 30 h 90"/>
                <a:gd name="T20" fmla="*/ 12 w 66"/>
                <a:gd name="T21" fmla="*/ 24 h 90"/>
                <a:gd name="T22" fmla="*/ 18 w 66"/>
                <a:gd name="T23" fmla="*/ 24 h 90"/>
                <a:gd name="T24" fmla="*/ 30 w 66"/>
                <a:gd name="T25" fmla="*/ 24 h 90"/>
                <a:gd name="T26" fmla="*/ 36 w 66"/>
                <a:gd name="T27" fmla="*/ 24 h 90"/>
                <a:gd name="T28" fmla="*/ 36 w 66"/>
                <a:gd name="T29" fmla="*/ 30 h 90"/>
                <a:gd name="T30" fmla="*/ 30 w 66"/>
                <a:gd name="T31" fmla="*/ 42 h 90"/>
                <a:gd name="T32" fmla="*/ 24 w 66"/>
                <a:gd name="T33" fmla="*/ 48 h 90"/>
                <a:gd name="T34" fmla="*/ 18 w 66"/>
                <a:gd name="T35" fmla="*/ 48 h 90"/>
                <a:gd name="T36" fmla="*/ 12 w 66"/>
                <a:gd name="T37" fmla="*/ 48 h 90"/>
                <a:gd name="T38" fmla="*/ 0 w 66"/>
                <a:gd name="T39" fmla="*/ 54 h 90"/>
                <a:gd name="T40" fmla="*/ 0 w 66"/>
                <a:gd name="T41" fmla="*/ 54 h 90"/>
                <a:gd name="T42" fmla="*/ 0 w 66"/>
                <a:gd name="T43" fmla="*/ 54 h 90"/>
                <a:gd name="T44" fmla="*/ 6 w 66"/>
                <a:gd name="T45" fmla="*/ 54 h 90"/>
                <a:gd name="T46" fmla="*/ 12 w 66"/>
                <a:gd name="T47" fmla="*/ 54 h 90"/>
                <a:gd name="T48" fmla="*/ 18 w 66"/>
                <a:gd name="T49" fmla="*/ 54 h 90"/>
                <a:gd name="T50" fmla="*/ 24 w 66"/>
                <a:gd name="T51" fmla="*/ 54 h 90"/>
                <a:gd name="T52" fmla="*/ 24 w 66"/>
                <a:gd name="T53" fmla="*/ 54 h 90"/>
                <a:gd name="T54" fmla="*/ 12 w 66"/>
                <a:gd name="T55" fmla="*/ 72 h 90"/>
                <a:gd name="T56" fmla="*/ 12 w 66"/>
                <a:gd name="T57" fmla="*/ 84 h 90"/>
                <a:gd name="T58" fmla="*/ 18 w 66"/>
                <a:gd name="T59" fmla="*/ 78 h 90"/>
                <a:gd name="T60" fmla="*/ 24 w 66"/>
                <a:gd name="T61" fmla="*/ 66 h 90"/>
                <a:gd name="T62" fmla="*/ 30 w 66"/>
                <a:gd name="T63" fmla="*/ 54 h 90"/>
                <a:gd name="T64" fmla="*/ 36 w 66"/>
                <a:gd name="T65" fmla="*/ 60 h 90"/>
                <a:gd name="T66" fmla="*/ 42 w 66"/>
                <a:gd name="T67" fmla="*/ 78 h 90"/>
                <a:gd name="T68" fmla="*/ 48 w 66"/>
                <a:gd name="T69" fmla="*/ 84 h 90"/>
                <a:gd name="T70" fmla="*/ 48 w 66"/>
                <a:gd name="T71" fmla="*/ 84 h 90"/>
                <a:gd name="T72" fmla="*/ 42 w 66"/>
                <a:gd name="T73" fmla="*/ 72 h 90"/>
                <a:gd name="T74" fmla="*/ 36 w 66"/>
                <a:gd name="T75" fmla="*/ 54 h 90"/>
                <a:gd name="T76" fmla="*/ 42 w 66"/>
                <a:gd name="T77" fmla="*/ 42 h 90"/>
                <a:gd name="T78" fmla="*/ 48 w 66"/>
                <a:gd name="T79" fmla="*/ 30 h 90"/>
                <a:gd name="T80" fmla="*/ 54 w 66"/>
                <a:gd name="T81" fmla="*/ 30 h 90"/>
                <a:gd name="T82" fmla="*/ 60 w 66"/>
                <a:gd name="T83" fmla="*/ 42 h 90"/>
                <a:gd name="T84" fmla="*/ 66 w 66"/>
                <a:gd name="T85" fmla="*/ 60 h 90"/>
                <a:gd name="T86" fmla="*/ 66 w 66"/>
                <a:gd name="T87" fmla="*/ 54 h 90"/>
                <a:gd name="T88" fmla="*/ 66 w 66"/>
                <a:gd name="T89" fmla="*/ 42 h 90"/>
                <a:gd name="T90" fmla="*/ 60 w 66"/>
                <a:gd name="T91" fmla="*/ 24 h 90"/>
                <a:gd name="T92" fmla="*/ 60 w 66"/>
                <a:gd name="T93" fmla="*/ 18 h 90"/>
                <a:gd name="T94" fmla="*/ 66 w 66"/>
                <a:gd name="T95" fmla="*/ 6 h 90"/>
                <a:gd name="T96" fmla="*/ 66 w 66"/>
                <a:gd name="T97" fmla="*/ 0 h 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6"/>
                <a:gd name="T148" fmla="*/ 0 h 90"/>
                <a:gd name="T149" fmla="*/ 66 w 66"/>
                <a:gd name="T150" fmla="*/ 90 h 9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6" h="90">
                  <a:moveTo>
                    <a:pt x="66" y="0"/>
                  </a:move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48" y="12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6" y="24"/>
                  </a:lnTo>
                  <a:lnTo>
                    <a:pt x="6" y="30"/>
                  </a:lnTo>
                  <a:lnTo>
                    <a:pt x="12" y="30"/>
                  </a:lnTo>
                  <a:lnTo>
                    <a:pt x="12" y="24"/>
                  </a:lnTo>
                  <a:lnTo>
                    <a:pt x="18" y="24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0" y="42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54"/>
                  </a:lnTo>
                  <a:lnTo>
                    <a:pt x="0" y="54"/>
                  </a:lnTo>
                  <a:lnTo>
                    <a:pt x="6" y="54"/>
                  </a:lnTo>
                  <a:lnTo>
                    <a:pt x="12" y="54"/>
                  </a:lnTo>
                  <a:lnTo>
                    <a:pt x="18" y="54"/>
                  </a:lnTo>
                  <a:lnTo>
                    <a:pt x="24" y="54"/>
                  </a:lnTo>
                  <a:lnTo>
                    <a:pt x="30" y="48"/>
                  </a:lnTo>
                  <a:lnTo>
                    <a:pt x="24" y="54"/>
                  </a:lnTo>
                  <a:lnTo>
                    <a:pt x="18" y="60"/>
                  </a:lnTo>
                  <a:lnTo>
                    <a:pt x="12" y="72"/>
                  </a:lnTo>
                  <a:lnTo>
                    <a:pt x="12" y="90"/>
                  </a:lnTo>
                  <a:lnTo>
                    <a:pt x="12" y="84"/>
                  </a:lnTo>
                  <a:lnTo>
                    <a:pt x="18" y="84"/>
                  </a:lnTo>
                  <a:lnTo>
                    <a:pt x="18" y="78"/>
                  </a:lnTo>
                  <a:lnTo>
                    <a:pt x="24" y="72"/>
                  </a:lnTo>
                  <a:lnTo>
                    <a:pt x="24" y="66"/>
                  </a:lnTo>
                  <a:lnTo>
                    <a:pt x="30" y="60"/>
                  </a:lnTo>
                  <a:lnTo>
                    <a:pt x="30" y="54"/>
                  </a:lnTo>
                  <a:lnTo>
                    <a:pt x="36" y="60"/>
                  </a:lnTo>
                  <a:lnTo>
                    <a:pt x="36" y="66"/>
                  </a:lnTo>
                  <a:lnTo>
                    <a:pt x="42" y="78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42" y="78"/>
                  </a:lnTo>
                  <a:lnTo>
                    <a:pt x="42" y="72"/>
                  </a:lnTo>
                  <a:lnTo>
                    <a:pt x="42" y="60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42" y="42"/>
                  </a:lnTo>
                  <a:lnTo>
                    <a:pt x="42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30"/>
                  </a:lnTo>
                  <a:lnTo>
                    <a:pt x="60" y="36"/>
                  </a:lnTo>
                  <a:lnTo>
                    <a:pt x="60" y="42"/>
                  </a:lnTo>
                  <a:lnTo>
                    <a:pt x="66" y="54"/>
                  </a:lnTo>
                  <a:lnTo>
                    <a:pt x="66" y="60"/>
                  </a:lnTo>
                  <a:lnTo>
                    <a:pt x="66" y="54"/>
                  </a:lnTo>
                  <a:lnTo>
                    <a:pt x="66" y="42"/>
                  </a:lnTo>
                  <a:lnTo>
                    <a:pt x="60" y="30"/>
                  </a:lnTo>
                  <a:lnTo>
                    <a:pt x="60" y="24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0" y="12"/>
                  </a:lnTo>
                  <a:lnTo>
                    <a:pt x="66" y="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" name="Freeform 476"/>
            <p:cNvSpPr>
              <a:spLocks/>
            </p:cNvSpPr>
            <p:nvPr/>
          </p:nvSpPr>
          <p:spPr bwMode="auto">
            <a:xfrm>
              <a:off x="4684" y="2073"/>
              <a:ext cx="95" cy="72"/>
            </a:xfrm>
            <a:custGeom>
              <a:avLst/>
              <a:gdLst>
                <a:gd name="T0" fmla="*/ 59 w 95"/>
                <a:gd name="T1" fmla="*/ 0 h 72"/>
                <a:gd name="T2" fmla="*/ 65 w 95"/>
                <a:gd name="T3" fmla="*/ 0 h 72"/>
                <a:gd name="T4" fmla="*/ 77 w 95"/>
                <a:gd name="T5" fmla="*/ 6 h 72"/>
                <a:gd name="T6" fmla="*/ 77 w 95"/>
                <a:gd name="T7" fmla="*/ 12 h 72"/>
                <a:gd name="T8" fmla="*/ 77 w 95"/>
                <a:gd name="T9" fmla="*/ 24 h 72"/>
                <a:gd name="T10" fmla="*/ 59 w 95"/>
                <a:gd name="T11" fmla="*/ 24 h 72"/>
                <a:gd name="T12" fmla="*/ 53 w 95"/>
                <a:gd name="T13" fmla="*/ 30 h 72"/>
                <a:gd name="T14" fmla="*/ 53 w 95"/>
                <a:gd name="T15" fmla="*/ 30 h 72"/>
                <a:gd name="T16" fmla="*/ 59 w 95"/>
                <a:gd name="T17" fmla="*/ 30 h 72"/>
                <a:gd name="T18" fmla="*/ 65 w 95"/>
                <a:gd name="T19" fmla="*/ 30 h 72"/>
                <a:gd name="T20" fmla="*/ 71 w 95"/>
                <a:gd name="T21" fmla="*/ 30 h 72"/>
                <a:gd name="T22" fmla="*/ 77 w 95"/>
                <a:gd name="T23" fmla="*/ 36 h 72"/>
                <a:gd name="T24" fmla="*/ 77 w 95"/>
                <a:gd name="T25" fmla="*/ 42 h 72"/>
                <a:gd name="T26" fmla="*/ 71 w 95"/>
                <a:gd name="T27" fmla="*/ 48 h 72"/>
                <a:gd name="T28" fmla="*/ 77 w 95"/>
                <a:gd name="T29" fmla="*/ 48 h 72"/>
                <a:gd name="T30" fmla="*/ 83 w 95"/>
                <a:gd name="T31" fmla="*/ 48 h 72"/>
                <a:gd name="T32" fmla="*/ 89 w 95"/>
                <a:gd name="T33" fmla="*/ 48 h 72"/>
                <a:gd name="T34" fmla="*/ 95 w 95"/>
                <a:gd name="T35" fmla="*/ 48 h 72"/>
                <a:gd name="T36" fmla="*/ 95 w 95"/>
                <a:gd name="T37" fmla="*/ 66 h 72"/>
                <a:gd name="T38" fmla="*/ 89 w 95"/>
                <a:gd name="T39" fmla="*/ 72 h 72"/>
                <a:gd name="T40" fmla="*/ 83 w 95"/>
                <a:gd name="T41" fmla="*/ 72 h 72"/>
                <a:gd name="T42" fmla="*/ 77 w 95"/>
                <a:gd name="T43" fmla="*/ 72 h 72"/>
                <a:gd name="T44" fmla="*/ 71 w 95"/>
                <a:gd name="T45" fmla="*/ 60 h 72"/>
                <a:gd name="T46" fmla="*/ 65 w 95"/>
                <a:gd name="T47" fmla="*/ 48 h 72"/>
                <a:gd name="T48" fmla="*/ 53 w 95"/>
                <a:gd name="T49" fmla="*/ 42 h 72"/>
                <a:gd name="T50" fmla="*/ 53 w 95"/>
                <a:gd name="T51" fmla="*/ 48 h 72"/>
                <a:gd name="T52" fmla="*/ 53 w 95"/>
                <a:gd name="T53" fmla="*/ 60 h 72"/>
                <a:gd name="T54" fmla="*/ 47 w 95"/>
                <a:gd name="T55" fmla="*/ 66 h 72"/>
                <a:gd name="T56" fmla="*/ 35 w 95"/>
                <a:gd name="T57" fmla="*/ 72 h 72"/>
                <a:gd name="T58" fmla="*/ 29 w 95"/>
                <a:gd name="T59" fmla="*/ 66 h 72"/>
                <a:gd name="T60" fmla="*/ 23 w 95"/>
                <a:gd name="T61" fmla="*/ 54 h 72"/>
                <a:gd name="T62" fmla="*/ 29 w 95"/>
                <a:gd name="T63" fmla="*/ 48 h 72"/>
                <a:gd name="T64" fmla="*/ 29 w 95"/>
                <a:gd name="T65" fmla="*/ 42 h 72"/>
                <a:gd name="T66" fmla="*/ 17 w 95"/>
                <a:gd name="T67" fmla="*/ 36 h 72"/>
                <a:gd name="T68" fmla="*/ 12 w 95"/>
                <a:gd name="T69" fmla="*/ 42 h 72"/>
                <a:gd name="T70" fmla="*/ 0 w 95"/>
                <a:gd name="T71" fmla="*/ 36 h 72"/>
                <a:gd name="T72" fmla="*/ 0 w 95"/>
                <a:gd name="T73" fmla="*/ 30 h 72"/>
                <a:gd name="T74" fmla="*/ 6 w 95"/>
                <a:gd name="T75" fmla="*/ 18 h 72"/>
                <a:gd name="T76" fmla="*/ 6 w 95"/>
                <a:gd name="T77" fmla="*/ 18 h 72"/>
                <a:gd name="T78" fmla="*/ 12 w 95"/>
                <a:gd name="T79" fmla="*/ 12 h 72"/>
                <a:gd name="T80" fmla="*/ 17 w 95"/>
                <a:gd name="T81" fmla="*/ 12 h 72"/>
                <a:gd name="T82" fmla="*/ 23 w 95"/>
                <a:gd name="T83" fmla="*/ 0 h 72"/>
                <a:gd name="T84" fmla="*/ 29 w 95"/>
                <a:gd name="T85" fmla="*/ 0 h 72"/>
                <a:gd name="T86" fmla="*/ 41 w 95"/>
                <a:gd name="T87" fmla="*/ 6 h 72"/>
                <a:gd name="T88" fmla="*/ 41 w 95"/>
                <a:gd name="T89" fmla="*/ 18 h 72"/>
                <a:gd name="T90" fmla="*/ 47 w 95"/>
                <a:gd name="T91" fmla="*/ 24 h 72"/>
                <a:gd name="T92" fmla="*/ 47 w 95"/>
                <a:gd name="T93" fmla="*/ 30 h 72"/>
                <a:gd name="T94" fmla="*/ 53 w 95"/>
                <a:gd name="T95" fmla="*/ 24 h 72"/>
                <a:gd name="T96" fmla="*/ 53 w 95"/>
                <a:gd name="T97" fmla="*/ 18 h 72"/>
                <a:gd name="T98" fmla="*/ 53 w 95"/>
                <a:gd name="T99" fmla="*/ 6 h 7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5"/>
                <a:gd name="T151" fmla="*/ 0 h 72"/>
                <a:gd name="T152" fmla="*/ 95 w 95"/>
                <a:gd name="T153" fmla="*/ 72 h 7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5" h="72">
                  <a:moveTo>
                    <a:pt x="53" y="6"/>
                  </a:moveTo>
                  <a:lnTo>
                    <a:pt x="53" y="6"/>
                  </a:lnTo>
                  <a:lnTo>
                    <a:pt x="59" y="0"/>
                  </a:lnTo>
                  <a:lnTo>
                    <a:pt x="65" y="0"/>
                  </a:lnTo>
                  <a:lnTo>
                    <a:pt x="71" y="0"/>
                  </a:lnTo>
                  <a:lnTo>
                    <a:pt x="71" y="6"/>
                  </a:lnTo>
                  <a:lnTo>
                    <a:pt x="77" y="6"/>
                  </a:lnTo>
                  <a:lnTo>
                    <a:pt x="77" y="12"/>
                  </a:lnTo>
                  <a:lnTo>
                    <a:pt x="77" y="18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59" y="24"/>
                  </a:lnTo>
                  <a:lnTo>
                    <a:pt x="59" y="30"/>
                  </a:lnTo>
                  <a:lnTo>
                    <a:pt x="53" y="30"/>
                  </a:lnTo>
                  <a:lnTo>
                    <a:pt x="53" y="36"/>
                  </a:lnTo>
                  <a:lnTo>
                    <a:pt x="59" y="30"/>
                  </a:lnTo>
                  <a:lnTo>
                    <a:pt x="65" y="30"/>
                  </a:lnTo>
                  <a:lnTo>
                    <a:pt x="71" y="30"/>
                  </a:lnTo>
                  <a:lnTo>
                    <a:pt x="71" y="36"/>
                  </a:lnTo>
                  <a:lnTo>
                    <a:pt x="77" y="36"/>
                  </a:lnTo>
                  <a:lnTo>
                    <a:pt x="77" y="42"/>
                  </a:lnTo>
                  <a:lnTo>
                    <a:pt x="71" y="42"/>
                  </a:lnTo>
                  <a:lnTo>
                    <a:pt x="71" y="48"/>
                  </a:lnTo>
                  <a:lnTo>
                    <a:pt x="77" y="48"/>
                  </a:lnTo>
                  <a:lnTo>
                    <a:pt x="83" y="48"/>
                  </a:lnTo>
                  <a:lnTo>
                    <a:pt x="89" y="48"/>
                  </a:lnTo>
                  <a:lnTo>
                    <a:pt x="95" y="48"/>
                  </a:lnTo>
                  <a:lnTo>
                    <a:pt x="95" y="54"/>
                  </a:lnTo>
                  <a:lnTo>
                    <a:pt x="95" y="60"/>
                  </a:lnTo>
                  <a:lnTo>
                    <a:pt x="95" y="66"/>
                  </a:lnTo>
                  <a:lnTo>
                    <a:pt x="95" y="72"/>
                  </a:lnTo>
                  <a:lnTo>
                    <a:pt x="89" y="72"/>
                  </a:lnTo>
                  <a:lnTo>
                    <a:pt x="83" y="72"/>
                  </a:lnTo>
                  <a:lnTo>
                    <a:pt x="77" y="72"/>
                  </a:lnTo>
                  <a:lnTo>
                    <a:pt x="71" y="66"/>
                  </a:lnTo>
                  <a:lnTo>
                    <a:pt x="71" y="60"/>
                  </a:lnTo>
                  <a:lnTo>
                    <a:pt x="71" y="54"/>
                  </a:lnTo>
                  <a:lnTo>
                    <a:pt x="65" y="48"/>
                  </a:lnTo>
                  <a:lnTo>
                    <a:pt x="59" y="48"/>
                  </a:lnTo>
                  <a:lnTo>
                    <a:pt x="53" y="48"/>
                  </a:lnTo>
                  <a:lnTo>
                    <a:pt x="53" y="42"/>
                  </a:lnTo>
                  <a:lnTo>
                    <a:pt x="53" y="48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53" y="66"/>
                  </a:lnTo>
                  <a:lnTo>
                    <a:pt x="47" y="66"/>
                  </a:lnTo>
                  <a:lnTo>
                    <a:pt x="41" y="72"/>
                  </a:lnTo>
                  <a:lnTo>
                    <a:pt x="35" y="72"/>
                  </a:lnTo>
                  <a:lnTo>
                    <a:pt x="29" y="66"/>
                  </a:lnTo>
                  <a:lnTo>
                    <a:pt x="23" y="60"/>
                  </a:lnTo>
                  <a:lnTo>
                    <a:pt x="23" y="54"/>
                  </a:lnTo>
                  <a:lnTo>
                    <a:pt x="23" y="48"/>
                  </a:lnTo>
                  <a:lnTo>
                    <a:pt x="29" y="48"/>
                  </a:lnTo>
                  <a:lnTo>
                    <a:pt x="29" y="42"/>
                  </a:lnTo>
                  <a:lnTo>
                    <a:pt x="23" y="42"/>
                  </a:lnTo>
                  <a:lnTo>
                    <a:pt x="23" y="36"/>
                  </a:lnTo>
                  <a:lnTo>
                    <a:pt x="17" y="36"/>
                  </a:lnTo>
                  <a:lnTo>
                    <a:pt x="17" y="42"/>
                  </a:lnTo>
                  <a:lnTo>
                    <a:pt x="12" y="42"/>
                  </a:lnTo>
                  <a:lnTo>
                    <a:pt x="6" y="42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17" y="12"/>
                  </a:lnTo>
                  <a:lnTo>
                    <a:pt x="17" y="6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5" y="0"/>
                  </a:lnTo>
                  <a:lnTo>
                    <a:pt x="41" y="0"/>
                  </a:lnTo>
                  <a:lnTo>
                    <a:pt x="41" y="6"/>
                  </a:lnTo>
                  <a:lnTo>
                    <a:pt x="41" y="12"/>
                  </a:lnTo>
                  <a:lnTo>
                    <a:pt x="35" y="18"/>
                  </a:lnTo>
                  <a:lnTo>
                    <a:pt x="41" y="18"/>
                  </a:lnTo>
                  <a:lnTo>
                    <a:pt x="47" y="18"/>
                  </a:lnTo>
                  <a:lnTo>
                    <a:pt x="47" y="24"/>
                  </a:lnTo>
                  <a:lnTo>
                    <a:pt x="47" y="30"/>
                  </a:lnTo>
                  <a:lnTo>
                    <a:pt x="47" y="24"/>
                  </a:lnTo>
                  <a:lnTo>
                    <a:pt x="53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3" y="6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" name="Freeform 477"/>
            <p:cNvSpPr>
              <a:spLocks/>
            </p:cNvSpPr>
            <p:nvPr/>
          </p:nvSpPr>
          <p:spPr bwMode="auto">
            <a:xfrm>
              <a:off x="4600" y="2001"/>
              <a:ext cx="96" cy="90"/>
            </a:xfrm>
            <a:custGeom>
              <a:avLst/>
              <a:gdLst>
                <a:gd name="T0" fmla="*/ 90 w 96"/>
                <a:gd name="T1" fmla="*/ 90 h 90"/>
                <a:gd name="T2" fmla="*/ 84 w 96"/>
                <a:gd name="T3" fmla="*/ 84 h 90"/>
                <a:gd name="T4" fmla="*/ 78 w 96"/>
                <a:gd name="T5" fmla="*/ 84 h 90"/>
                <a:gd name="T6" fmla="*/ 66 w 96"/>
                <a:gd name="T7" fmla="*/ 84 h 90"/>
                <a:gd name="T8" fmla="*/ 54 w 96"/>
                <a:gd name="T9" fmla="*/ 84 h 90"/>
                <a:gd name="T10" fmla="*/ 48 w 96"/>
                <a:gd name="T11" fmla="*/ 84 h 90"/>
                <a:gd name="T12" fmla="*/ 54 w 96"/>
                <a:gd name="T13" fmla="*/ 78 h 90"/>
                <a:gd name="T14" fmla="*/ 60 w 96"/>
                <a:gd name="T15" fmla="*/ 78 h 90"/>
                <a:gd name="T16" fmla="*/ 72 w 96"/>
                <a:gd name="T17" fmla="*/ 78 h 90"/>
                <a:gd name="T18" fmla="*/ 72 w 96"/>
                <a:gd name="T19" fmla="*/ 72 h 90"/>
                <a:gd name="T20" fmla="*/ 60 w 96"/>
                <a:gd name="T21" fmla="*/ 60 h 90"/>
                <a:gd name="T22" fmla="*/ 48 w 96"/>
                <a:gd name="T23" fmla="*/ 66 h 90"/>
                <a:gd name="T24" fmla="*/ 30 w 96"/>
                <a:gd name="T25" fmla="*/ 66 h 90"/>
                <a:gd name="T26" fmla="*/ 18 w 96"/>
                <a:gd name="T27" fmla="*/ 60 h 90"/>
                <a:gd name="T28" fmla="*/ 24 w 96"/>
                <a:gd name="T29" fmla="*/ 60 h 90"/>
                <a:gd name="T30" fmla="*/ 36 w 96"/>
                <a:gd name="T31" fmla="*/ 60 h 90"/>
                <a:gd name="T32" fmla="*/ 48 w 96"/>
                <a:gd name="T33" fmla="*/ 54 h 90"/>
                <a:gd name="T34" fmla="*/ 48 w 96"/>
                <a:gd name="T35" fmla="*/ 48 h 90"/>
                <a:gd name="T36" fmla="*/ 36 w 96"/>
                <a:gd name="T37" fmla="*/ 42 h 90"/>
                <a:gd name="T38" fmla="*/ 24 w 96"/>
                <a:gd name="T39" fmla="*/ 42 h 90"/>
                <a:gd name="T40" fmla="*/ 6 w 96"/>
                <a:gd name="T41" fmla="*/ 42 h 90"/>
                <a:gd name="T42" fmla="*/ 0 w 96"/>
                <a:gd name="T43" fmla="*/ 36 h 90"/>
                <a:gd name="T44" fmla="*/ 6 w 96"/>
                <a:gd name="T45" fmla="*/ 36 h 90"/>
                <a:gd name="T46" fmla="*/ 12 w 96"/>
                <a:gd name="T47" fmla="*/ 36 h 90"/>
                <a:gd name="T48" fmla="*/ 24 w 96"/>
                <a:gd name="T49" fmla="*/ 36 h 90"/>
                <a:gd name="T50" fmla="*/ 30 w 96"/>
                <a:gd name="T51" fmla="*/ 30 h 90"/>
                <a:gd name="T52" fmla="*/ 18 w 96"/>
                <a:gd name="T53" fmla="*/ 18 h 90"/>
                <a:gd name="T54" fmla="*/ 6 w 96"/>
                <a:gd name="T55" fmla="*/ 6 h 90"/>
                <a:gd name="T56" fmla="*/ 0 w 96"/>
                <a:gd name="T57" fmla="*/ 0 h 90"/>
                <a:gd name="T58" fmla="*/ 6 w 96"/>
                <a:gd name="T59" fmla="*/ 6 h 90"/>
                <a:gd name="T60" fmla="*/ 18 w 96"/>
                <a:gd name="T61" fmla="*/ 18 h 90"/>
                <a:gd name="T62" fmla="*/ 30 w 96"/>
                <a:gd name="T63" fmla="*/ 30 h 90"/>
                <a:gd name="T64" fmla="*/ 36 w 96"/>
                <a:gd name="T65" fmla="*/ 18 h 90"/>
                <a:gd name="T66" fmla="*/ 36 w 96"/>
                <a:gd name="T67" fmla="*/ 6 h 90"/>
                <a:gd name="T68" fmla="*/ 42 w 96"/>
                <a:gd name="T69" fmla="*/ 6 h 90"/>
                <a:gd name="T70" fmla="*/ 42 w 96"/>
                <a:gd name="T71" fmla="*/ 30 h 90"/>
                <a:gd name="T72" fmla="*/ 54 w 96"/>
                <a:gd name="T73" fmla="*/ 42 h 90"/>
                <a:gd name="T74" fmla="*/ 60 w 96"/>
                <a:gd name="T75" fmla="*/ 48 h 90"/>
                <a:gd name="T76" fmla="*/ 66 w 96"/>
                <a:gd name="T77" fmla="*/ 30 h 90"/>
                <a:gd name="T78" fmla="*/ 66 w 96"/>
                <a:gd name="T79" fmla="*/ 24 h 90"/>
                <a:gd name="T80" fmla="*/ 72 w 96"/>
                <a:gd name="T81" fmla="*/ 42 h 90"/>
                <a:gd name="T82" fmla="*/ 72 w 96"/>
                <a:gd name="T83" fmla="*/ 60 h 90"/>
                <a:gd name="T84" fmla="*/ 84 w 96"/>
                <a:gd name="T85" fmla="*/ 72 h 90"/>
                <a:gd name="T86" fmla="*/ 90 w 96"/>
                <a:gd name="T87" fmla="*/ 66 h 90"/>
                <a:gd name="T88" fmla="*/ 90 w 96"/>
                <a:gd name="T89" fmla="*/ 60 h 90"/>
                <a:gd name="T90" fmla="*/ 90 w 96"/>
                <a:gd name="T91" fmla="*/ 66 h 90"/>
                <a:gd name="T92" fmla="*/ 90 w 96"/>
                <a:gd name="T93" fmla="*/ 78 h 90"/>
                <a:gd name="T94" fmla="*/ 90 w 96"/>
                <a:gd name="T95" fmla="*/ 84 h 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96"/>
                <a:gd name="T145" fmla="*/ 0 h 90"/>
                <a:gd name="T146" fmla="*/ 96 w 96"/>
                <a:gd name="T147" fmla="*/ 90 h 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96" h="90">
                  <a:moveTo>
                    <a:pt x="96" y="90"/>
                  </a:moveTo>
                  <a:lnTo>
                    <a:pt x="90" y="90"/>
                  </a:lnTo>
                  <a:lnTo>
                    <a:pt x="84" y="84"/>
                  </a:lnTo>
                  <a:lnTo>
                    <a:pt x="78" y="84"/>
                  </a:lnTo>
                  <a:lnTo>
                    <a:pt x="72" y="84"/>
                  </a:lnTo>
                  <a:lnTo>
                    <a:pt x="66" y="84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48" y="84"/>
                  </a:lnTo>
                  <a:lnTo>
                    <a:pt x="48" y="78"/>
                  </a:lnTo>
                  <a:lnTo>
                    <a:pt x="54" y="78"/>
                  </a:lnTo>
                  <a:lnTo>
                    <a:pt x="60" y="78"/>
                  </a:lnTo>
                  <a:lnTo>
                    <a:pt x="66" y="78"/>
                  </a:lnTo>
                  <a:lnTo>
                    <a:pt x="72" y="78"/>
                  </a:lnTo>
                  <a:lnTo>
                    <a:pt x="72" y="72"/>
                  </a:lnTo>
                  <a:lnTo>
                    <a:pt x="66" y="66"/>
                  </a:lnTo>
                  <a:lnTo>
                    <a:pt x="60" y="66"/>
                  </a:lnTo>
                  <a:lnTo>
                    <a:pt x="60" y="60"/>
                  </a:lnTo>
                  <a:lnTo>
                    <a:pt x="54" y="60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30" y="66"/>
                  </a:lnTo>
                  <a:lnTo>
                    <a:pt x="24" y="66"/>
                  </a:lnTo>
                  <a:lnTo>
                    <a:pt x="24" y="60"/>
                  </a:lnTo>
                  <a:lnTo>
                    <a:pt x="18" y="60"/>
                  </a:lnTo>
                  <a:lnTo>
                    <a:pt x="24" y="54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2" y="60"/>
                  </a:lnTo>
                  <a:lnTo>
                    <a:pt x="48" y="54"/>
                  </a:lnTo>
                  <a:lnTo>
                    <a:pt x="54" y="54"/>
                  </a:lnTo>
                  <a:lnTo>
                    <a:pt x="48" y="48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6" y="42"/>
                  </a:lnTo>
                  <a:lnTo>
                    <a:pt x="6" y="36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24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24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36" y="24"/>
                  </a:lnTo>
                  <a:lnTo>
                    <a:pt x="36" y="18"/>
                  </a:lnTo>
                  <a:lnTo>
                    <a:pt x="36" y="12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2"/>
                  </a:lnTo>
                  <a:lnTo>
                    <a:pt x="66" y="36"/>
                  </a:lnTo>
                  <a:lnTo>
                    <a:pt x="66" y="30"/>
                  </a:lnTo>
                  <a:lnTo>
                    <a:pt x="66" y="24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2"/>
                  </a:lnTo>
                  <a:lnTo>
                    <a:pt x="72" y="48"/>
                  </a:lnTo>
                  <a:lnTo>
                    <a:pt x="66" y="54"/>
                  </a:lnTo>
                  <a:lnTo>
                    <a:pt x="72" y="60"/>
                  </a:lnTo>
                  <a:lnTo>
                    <a:pt x="78" y="66"/>
                  </a:lnTo>
                  <a:lnTo>
                    <a:pt x="84" y="72"/>
                  </a:lnTo>
                  <a:lnTo>
                    <a:pt x="84" y="66"/>
                  </a:lnTo>
                  <a:lnTo>
                    <a:pt x="90" y="66"/>
                  </a:lnTo>
                  <a:lnTo>
                    <a:pt x="90" y="60"/>
                  </a:lnTo>
                  <a:lnTo>
                    <a:pt x="96" y="60"/>
                  </a:lnTo>
                  <a:lnTo>
                    <a:pt x="90" y="66"/>
                  </a:lnTo>
                  <a:lnTo>
                    <a:pt x="90" y="72"/>
                  </a:lnTo>
                  <a:lnTo>
                    <a:pt x="90" y="78"/>
                  </a:lnTo>
                  <a:lnTo>
                    <a:pt x="90" y="84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" name="Freeform 478"/>
            <p:cNvSpPr>
              <a:spLocks/>
            </p:cNvSpPr>
            <p:nvPr/>
          </p:nvSpPr>
          <p:spPr bwMode="auto">
            <a:xfrm>
              <a:off x="4719" y="1977"/>
              <a:ext cx="78" cy="102"/>
            </a:xfrm>
            <a:custGeom>
              <a:avLst/>
              <a:gdLst>
                <a:gd name="T0" fmla="*/ 18 w 78"/>
                <a:gd name="T1" fmla="*/ 102 h 102"/>
                <a:gd name="T2" fmla="*/ 12 w 78"/>
                <a:gd name="T3" fmla="*/ 90 h 102"/>
                <a:gd name="T4" fmla="*/ 6 w 78"/>
                <a:gd name="T5" fmla="*/ 84 h 102"/>
                <a:gd name="T6" fmla="*/ 0 w 78"/>
                <a:gd name="T7" fmla="*/ 72 h 102"/>
                <a:gd name="T8" fmla="*/ 6 w 78"/>
                <a:gd name="T9" fmla="*/ 60 h 102"/>
                <a:gd name="T10" fmla="*/ 6 w 78"/>
                <a:gd name="T11" fmla="*/ 60 h 102"/>
                <a:gd name="T12" fmla="*/ 6 w 78"/>
                <a:gd name="T13" fmla="*/ 72 h 102"/>
                <a:gd name="T14" fmla="*/ 12 w 78"/>
                <a:gd name="T15" fmla="*/ 90 h 102"/>
                <a:gd name="T16" fmla="*/ 24 w 78"/>
                <a:gd name="T17" fmla="*/ 90 h 102"/>
                <a:gd name="T18" fmla="*/ 24 w 78"/>
                <a:gd name="T19" fmla="*/ 90 h 102"/>
                <a:gd name="T20" fmla="*/ 24 w 78"/>
                <a:gd name="T21" fmla="*/ 78 h 102"/>
                <a:gd name="T22" fmla="*/ 18 w 78"/>
                <a:gd name="T23" fmla="*/ 54 h 102"/>
                <a:gd name="T24" fmla="*/ 18 w 78"/>
                <a:gd name="T25" fmla="*/ 48 h 102"/>
                <a:gd name="T26" fmla="*/ 24 w 78"/>
                <a:gd name="T27" fmla="*/ 42 h 102"/>
                <a:gd name="T28" fmla="*/ 24 w 78"/>
                <a:gd name="T29" fmla="*/ 54 h 102"/>
                <a:gd name="T30" fmla="*/ 24 w 78"/>
                <a:gd name="T31" fmla="*/ 72 h 102"/>
                <a:gd name="T32" fmla="*/ 30 w 78"/>
                <a:gd name="T33" fmla="*/ 72 h 102"/>
                <a:gd name="T34" fmla="*/ 36 w 78"/>
                <a:gd name="T35" fmla="*/ 60 h 102"/>
                <a:gd name="T36" fmla="*/ 36 w 78"/>
                <a:gd name="T37" fmla="*/ 48 h 102"/>
                <a:gd name="T38" fmla="*/ 36 w 78"/>
                <a:gd name="T39" fmla="*/ 24 h 102"/>
                <a:gd name="T40" fmla="*/ 42 w 78"/>
                <a:gd name="T41" fmla="*/ 12 h 102"/>
                <a:gd name="T42" fmla="*/ 42 w 78"/>
                <a:gd name="T43" fmla="*/ 12 h 102"/>
                <a:gd name="T44" fmla="*/ 42 w 78"/>
                <a:gd name="T45" fmla="*/ 24 h 102"/>
                <a:gd name="T46" fmla="*/ 42 w 78"/>
                <a:gd name="T47" fmla="*/ 42 h 102"/>
                <a:gd name="T48" fmla="*/ 48 w 78"/>
                <a:gd name="T49" fmla="*/ 42 h 102"/>
                <a:gd name="T50" fmla="*/ 54 w 78"/>
                <a:gd name="T51" fmla="*/ 30 h 102"/>
                <a:gd name="T52" fmla="*/ 54 w 78"/>
                <a:gd name="T53" fmla="*/ 18 h 102"/>
                <a:gd name="T54" fmla="*/ 60 w 78"/>
                <a:gd name="T55" fmla="*/ 6 h 102"/>
                <a:gd name="T56" fmla="*/ 66 w 78"/>
                <a:gd name="T57" fmla="*/ 0 h 102"/>
                <a:gd name="T58" fmla="*/ 72 w 78"/>
                <a:gd name="T59" fmla="*/ 0 h 102"/>
                <a:gd name="T60" fmla="*/ 66 w 78"/>
                <a:gd name="T61" fmla="*/ 12 h 102"/>
                <a:gd name="T62" fmla="*/ 54 w 78"/>
                <a:gd name="T63" fmla="*/ 24 h 102"/>
                <a:gd name="T64" fmla="*/ 54 w 78"/>
                <a:gd name="T65" fmla="*/ 36 h 102"/>
                <a:gd name="T66" fmla="*/ 48 w 78"/>
                <a:gd name="T67" fmla="*/ 48 h 102"/>
                <a:gd name="T68" fmla="*/ 54 w 78"/>
                <a:gd name="T69" fmla="*/ 48 h 102"/>
                <a:gd name="T70" fmla="*/ 60 w 78"/>
                <a:gd name="T71" fmla="*/ 48 h 102"/>
                <a:gd name="T72" fmla="*/ 66 w 78"/>
                <a:gd name="T73" fmla="*/ 42 h 102"/>
                <a:gd name="T74" fmla="*/ 72 w 78"/>
                <a:gd name="T75" fmla="*/ 36 h 102"/>
                <a:gd name="T76" fmla="*/ 78 w 78"/>
                <a:gd name="T77" fmla="*/ 36 h 102"/>
                <a:gd name="T78" fmla="*/ 78 w 78"/>
                <a:gd name="T79" fmla="*/ 36 h 102"/>
                <a:gd name="T80" fmla="*/ 72 w 78"/>
                <a:gd name="T81" fmla="*/ 42 h 102"/>
                <a:gd name="T82" fmla="*/ 66 w 78"/>
                <a:gd name="T83" fmla="*/ 48 h 102"/>
                <a:gd name="T84" fmla="*/ 60 w 78"/>
                <a:gd name="T85" fmla="*/ 54 h 102"/>
                <a:gd name="T86" fmla="*/ 48 w 78"/>
                <a:gd name="T87" fmla="*/ 54 h 102"/>
                <a:gd name="T88" fmla="*/ 42 w 78"/>
                <a:gd name="T89" fmla="*/ 60 h 102"/>
                <a:gd name="T90" fmla="*/ 36 w 78"/>
                <a:gd name="T91" fmla="*/ 78 h 102"/>
                <a:gd name="T92" fmla="*/ 36 w 78"/>
                <a:gd name="T93" fmla="*/ 84 h 102"/>
                <a:gd name="T94" fmla="*/ 48 w 78"/>
                <a:gd name="T95" fmla="*/ 84 h 102"/>
                <a:gd name="T96" fmla="*/ 54 w 78"/>
                <a:gd name="T97" fmla="*/ 84 h 102"/>
                <a:gd name="T98" fmla="*/ 60 w 78"/>
                <a:gd name="T99" fmla="*/ 78 h 102"/>
                <a:gd name="T100" fmla="*/ 66 w 78"/>
                <a:gd name="T101" fmla="*/ 72 h 102"/>
                <a:gd name="T102" fmla="*/ 66 w 78"/>
                <a:gd name="T103" fmla="*/ 72 h 102"/>
                <a:gd name="T104" fmla="*/ 66 w 78"/>
                <a:gd name="T105" fmla="*/ 78 h 102"/>
                <a:gd name="T106" fmla="*/ 54 w 78"/>
                <a:gd name="T107" fmla="*/ 84 h 102"/>
                <a:gd name="T108" fmla="*/ 48 w 78"/>
                <a:gd name="T109" fmla="*/ 90 h 102"/>
                <a:gd name="T110" fmla="*/ 36 w 78"/>
                <a:gd name="T111" fmla="*/ 90 h 102"/>
                <a:gd name="T112" fmla="*/ 30 w 78"/>
                <a:gd name="T113" fmla="*/ 90 h 102"/>
                <a:gd name="T114" fmla="*/ 30 w 78"/>
                <a:gd name="T115" fmla="*/ 96 h 102"/>
                <a:gd name="T116" fmla="*/ 24 w 78"/>
                <a:gd name="T117" fmla="*/ 96 h 102"/>
                <a:gd name="T118" fmla="*/ 18 w 78"/>
                <a:gd name="T119" fmla="*/ 102 h 1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8"/>
                <a:gd name="T181" fmla="*/ 0 h 102"/>
                <a:gd name="T182" fmla="*/ 78 w 78"/>
                <a:gd name="T183" fmla="*/ 102 h 1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8" h="102">
                  <a:moveTo>
                    <a:pt x="18" y="102"/>
                  </a:moveTo>
                  <a:lnTo>
                    <a:pt x="18" y="102"/>
                  </a:lnTo>
                  <a:lnTo>
                    <a:pt x="12" y="96"/>
                  </a:lnTo>
                  <a:lnTo>
                    <a:pt x="12" y="90"/>
                  </a:lnTo>
                  <a:lnTo>
                    <a:pt x="6" y="90"/>
                  </a:lnTo>
                  <a:lnTo>
                    <a:pt x="6" y="84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6" y="72"/>
                  </a:lnTo>
                  <a:lnTo>
                    <a:pt x="12" y="84"/>
                  </a:lnTo>
                  <a:lnTo>
                    <a:pt x="12" y="90"/>
                  </a:lnTo>
                  <a:lnTo>
                    <a:pt x="18" y="96"/>
                  </a:lnTo>
                  <a:lnTo>
                    <a:pt x="24" y="90"/>
                  </a:lnTo>
                  <a:lnTo>
                    <a:pt x="24" y="84"/>
                  </a:lnTo>
                  <a:lnTo>
                    <a:pt x="24" y="78"/>
                  </a:lnTo>
                  <a:lnTo>
                    <a:pt x="18" y="66"/>
                  </a:lnTo>
                  <a:lnTo>
                    <a:pt x="18" y="54"/>
                  </a:lnTo>
                  <a:lnTo>
                    <a:pt x="18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24" y="54"/>
                  </a:lnTo>
                  <a:lnTo>
                    <a:pt x="24" y="66"/>
                  </a:lnTo>
                  <a:lnTo>
                    <a:pt x="24" y="72"/>
                  </a:lnTo>
                  <a:lnTo>
                    <a:pt x="30" y="78"/>
                  </a:lnTo>
                  <a:lnTo>
                    <a:pt x="30" y="72"/>
                  </a:lnTo>
                  <a:lnTo>
                    <a:pt x="36" y="66"/>
                  </a:lnTo>
                  <a:lnTo>
                    <a:pt x="36" y="60"/>
                  </a:lnTo>
                  <a:lnTo>
                    <a:pt x="36" y="54"/>
                  </a:lnTo>
                  <a:lnTo>
                    <a:pt x="36" y="48"/>
                  </a:lnTo>
                  <a:lnTo>
                    <a:pt x="36" y="36"/>
                  </a:lnTo>
                  <a:lnTo>
                    <a:pt x="36" y="24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2" y="36"/>
                  </a:lnTo>
                  <a:lnTo>
                    <a:pt x="42" y="42"/>
                  </a:lnTo>
                  <a:lnTo>
                    <a:pt x="42" y="48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54" y="30"/>
                  </a:lnTo>
                  <a:lnTo>
                    <a:pt x="54" y="24"/>
                  </a:lnTo>
                  <a:lnTo>
                    <a:pt x="54" y="18"/>
                  </a:lnTo>
                  <a:lnTo>
                    <a:pt x="60" y="12"/>
                  </a:lnTo>
                  <a:lnTo>
                    <a:pt x="60" y="6"/>
                  </a:lnTo>
                  <a:lnTo>
                    <a:pt x="66" y="6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72" y="6"/>
                  </a:lnTo>
                  <a:lnTo>
                    <a:pt x="66" y="12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54" y="30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2" y="36"/>
                  </a:lnTo>
                  <a:lnTo>
                    <a:pt x="78" y="36"/>
                  </a:lnTo>
                  <a:lnTo>
                    <a:pt x="72" y="42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8"/>
                  </a:lnTo>
                  <a:lnTo>
                    <a:pt x="60" y="54"/>
                  </a:lnTo>
                  <a:lnTo>
                    <a:pt x="54" y="54"/>
                  </a:lnTo>
                  <a:lnTo>
                    <a:pt x="48" y="54"/>
                  </a:lnTo>
                  <a:lnTo>
                    <a:pt x="42" y="60"/>
                  </a:lnTo>
                  <a:lnTo>
                    <a:pt x="42" y="66"/>
                  </a:lnTo>
                  <a:lnTo>
                    <a:pt x="36" y="78"/>
                  </a:lnTo>
                  <a:lnTo>
                    <a:pt x="36" y="84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78"/>
                  </a:lnTo>
                  <a:lnTo>
                    <a:pt x="60" y="72"/>
                  </a:lnTo>
                  <a:lnTo>
                    <a:pt x="66" y="72"/>
                  </a:lnTo>
                  <a:lnTo>
                    <a:pt x="66" y="78"/>
                  </a:lnTo>
                  <a:lnTo>
                    <a:pt x="60" y="84"/>
                  </a:lnTo>
                  <a:lnTo>
                    <a:pt x="54" y="84"/>
                  </a:lnTo>
                  <a:lnTo>
                    <a:pt x="54" y="90"/>
                  </a:lnTo>
                  <a:lnTo>
                    <a:pt x="48" y="90"/>
                  </a:lnTo>
                  <a:lnTo>
                    <a:pt x="42" y="90"/>
                  </a:lnTo>
                  <a:lnTo>
                    <a:pt x="36" y="90"/>
                  </a:lnTo>
                  <a:lnTo>
                    <a:pt x="30" y="90"/>
                  </a:lnTo>
                  <a:lnTo>
                    <a:pt x="30" y="96"/>
                  </a:lnTo>
                  <a:lnTo>
                    <a:pt x="24" y="96"/>
                  </a:lnTo>
                  <a:lnTo>
                    <a:pt x="18" y="102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" name="Freeform 479"/>
            <p:cNvSpPr>
              <a:spLocks/>
            </p:cNvSpPr>
            <p:nvPr/>
          </p:nvSpPr>
          <p:spPr bwMode="auto">
            <a:xfrm>
              <a:off x="4755" y="2091"/>
              <a:ext cx="120" cy="54"/>
            </a:xfrm>
            <a:custGeom>
              <a:avLst/>
              <a:gdLst>
                <a:gd name="T0" fmla="*/ 6 w 120"/>
                <a:gd name="T1" fmla="*/ 18 h 54"/>
                <a:gd name="T2" fmla="*/ 6 w 120"/>
                <a:gd name="T3" fmla="*/ 18 h 54"/>
                <a:gd name="T4" fmla="*/ 6 w 120"/>
                <a:gd name="T5" fmla="*/ 18 h 54"/>
                <a:gd name="T6" fmla="*/ 18 w 120"/>
                <a:gd name="T7" fmla="*/ 18 h 54"/>
                <a:gd name="T8" fmla="*/ 30 w 120"/>
                <a:gd name="T9" fmla="*/ 24 h 54"/>
                <a:gd name="T10" fmla="*/ 36 w 120"/>
                <a:gd name="T11" fmla="*/ 24 h 54"/>
                <a:gd name="T12" fmla="*/ 42 w 120"/>
                <a:gd name="T13" fmla="*/ 24 h 54"/>
                <a:gd name="T14" fmla="*/ 42 w 120"/>
                <a:gd name="T15" fmla="*/ 30 h 54"/>
                <a:gd name="T16" fmla="*/ 48 w 120"/>
                <a:gd name="T17" fmla="*/ 42 h 54"/>
                <a:gd name="T18" fmla="*/ 54 w 120"/>
                <a:gd name="T19" fmla="*/ 48 h 54"/>
                <a:gd name="T20" fmla="*/ 60 w 120"/>
                <a:gd name="T21" fmla="*/ 48 h 54"/>
                <a:gd name="T22" fmla="*/ 60 w 120"/>
                <a:gd name="T23" fmla="*/ 48 h 54"/>
                <a:gd name="T24" fmla="*/ 54 w 120"/>
                <a:gd name="T25" fmla="*/ 42 h 54"/>
                <a:gd name="T26" fmla="*/ 48 w 120"/>
                <a:gd name="T27" fmla="*/ 30 h 54"/>
                <a:gd name="T28" fmla="*/ 48 w 120"/>
                <a:gd name="T29" fmla="*/ 24 h 54"/>
                <a:gd name="T30" fmla="*/ 54 w 120"/>
                <a:gd name="T31" fmla="*/ 24 h 54"/>
                <a:gd name="T32" fmla="*/ 60 w 120"/>
                <a:gd name="T33" fmla="*/ 30 h 54"/>
                <a:gd name="T34" fmla="*/ 66 w 120"/>
                <a:gd name="T35" fmla="*/ 30 h 54"/>
                <a:gd name="T36" fmla="*/ 72 w 120"/>
                <a:gd name="T37" fmla="*/ 30 h 54"/>
                <a:gd name="T38" fmla="*/ 72 w 120"/>
                <a:gd name="T39" fmla="*/ 36 h 54"/>
                <a:gd name="T40" fmla="*/ 78 w 120"/>
                <a:gd name="T41" fmla="*/ 48 h 54"/>
                <a:gd name="T42" fmla="*/ 84 w 120"/>
                <a:gd name="T43" fmla="*/ 48 h 54"/>
                <a:gd name="T44" fmla="*/ 96 w 120"/>
                <a:gd name="T45" fmla="*/ 54 h 54"/>
                <a:gd name="T46" fmla="*/ 96 w 120"/>
                <a:gd name="T47" fmla="*/ 54 h 54"/>
                <a:gd name="T48" fmla="*/ 90 w 120"/>
                <a:gd name="T49" fmla="*/ 48 h 54"/>
                <a:gd name="T50" fmla="*/ 84 w 120"/>
                <a:gd name="T51" fmla="*/ 42 h 54"/>
                <a:gd name="T52" fmla="*/ 78 w 120"/>
                <a:gd name="T53" fmla="*/ 36 h 54"/>
                <a:gd name="T54" fmla="*/ 78 w 120"/>
                <a:gd name="T55" fmla="*/ 36 h 54"/>
                <a:gd name="T56" fmla="*/ 78 w 120"/>
                <a:gd name="T57" fmla="*/ 36 h 54"/>
                <a:gd name="T58" fmla="*/ 90 w 120"/>
                <a:gd name="T59" fmla="*/ 36 h 54"/>
                <a:gd name="T60" fmla="*/ 108 w 120"/>
                <a:gd name="T61" fmla="*/ 42 h 54"/>
                <a:gd name="T62" fmla="*/ 114 w 120"/>
                <a:gd name="T63" fmla="*/ 42 h 54"/>
                <a:gd name="T64" fmla="*/ 120 w 120"/>
                <a:gd name="T65" fmla="*/ 42 h 54"/>
                <a:gd name="T66" fmla="*/ 120 w 120"/>
                <a:gd name="T67" fmla="*/ 36 h 54"/>
                <a:gd name="T68" fmla="*/ 114 w 120"/>
                <a:gd name="T69" fmla="*/ 36 h 54"/>
                <a:gd name="T70" fmla="*/ 102 w 120"/>
                <a:gd name="T71" fmla="*/ 36 h 54"/>
                <a:gd name="T72" fmla="*/ 90 w 120"/>
                <a:gd name="T73" fmla="*/ 30 h 54"/>
                <a:gd name="T74" fmla="*/ 84 w 120"/>
                <a:gd name="T75" fmla="*/ 30 h 54"/>
                <a:gd name="T76" fmla="*/ 84 w 120"/>
                <a:gd name="T77" fmla="*/ 24 h 54"/>
                <a:gd name="T78" fmla="*/ 90 w 120"/>
                <a:gd name="T79" fmla="*/ 18 h 54"/>
                <a:gd name="T80" fmla="*/ 96 w 120"/>
                <a:gd name="T81" fmla="*/ 18 h 54"/>
                <a:gd name="T82" fmla="*/ 96 w 120"/>
                <a:gd name="T83" fmla="*/ 18 h 54"/>
                <a:gd name="T84" fmla="*/ 90 w 120"/>
                <a:gd name="T85" fmla="*/ 12 h 54"/>
                <a:gd name="T86" fmla="*/ 84 w 120"/>
                <a:gd name="T87" fmla="*/ 12 h 54"/>
                <a:gd name="T88" fmla="*/ 78 w 120"/>
                <a:gd name="T89" fmla="*/ 18 h 54"/>
                <a:gd name="T90" fmla="*/ 78 w 120"/>
                <a:gd name="T91" fmla="*/ 18 h 54"/>
                <a:gd name="T92" fmla="*/ 72 w 120"/>
                <a:gd name="T93" fmla="*/ 24 h 54"/>
                <a:gd name="T94" fmla="*/ 66 w 120"/>
                <a:gd name="T95" fmla="*/ 24 h 54"/>
                <a:gd name="T96" fmla="*/ 60 w 120"/>
                <a:gd name="T97" fmla="*/ 18 h 54"/>
                <a:gd name="T98" fmla="*/ 54 w 120"/>
                <a:gd name="T99" fmla="*/ 18 h 54"/>
                <a:gd name="T100" fmla="*/ 48 w 120"/>
                <a:gd name="T101" fmla="*/ 18 h 54"/>
                <a:gd name="T102" fmla="*/ 54 w 120"/>
                <a:gd name="T103" fmla="*/ 6 h 54"/>
                <a:gd name="T104" fmla="*/ 66 w 120"/>
                <a:gd name="T105" fmla="*/ 0 h 54"/>
                <a:gd name="T106" fmla="*/ 66 w 120"/>
                <a:gd name="T107" fmla="*/ 0 h 54"/>
                <a:gd name="T108" fmla="*/ 60 w 120"/>
                <a:gd name="T109" fmla="*/ 0 h 54"/>
                <a:gd name="T110" fmla="*/ 54 w 120"/>
                <a:gd name="T111" fmla="*/ 6 h 54"/>
                <a:gd name="T112" fmla="*/ 42 w 120"/>
                <a:gd name="T113" fmla="*/ 6 h 54"/>
                <a:gd name="T114" fmla="*/ 42 w 120"/>
                <a:gd name="T115" fmla="*/ 12 h 54"/>
                <a:gd name="T116" fmla="*/ 36 w 120"/>
                <a:gd name="T117" fmla="*/ 18 h 54"/>
                <a:gd name="T118" fmla="*/ 24 w 120"/>
                <a:gd name="T119" fmla="*/ 18 h 54"/>
                <a:gd name="T120" fmla="*/ 12 w 120"/>
                <a:gd name="T121" fmla="*/ 18 h 54"/>
                <a:gd name="T122" fmla="*/ 6 w 120"/>
                <a:gd name="T123" fmla="*/ 18 h 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0"/>
                <a:gd name="T187" fmla="*/ 0 h 54"/>
                <a:gd name="T188" fmla="*/ 120 w 120"/>
                <a:gd name="T189" fmla="*/ 54 h 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0" h="54">
                  <a:moveTo>
                    <a:pt x="0" y="18"/>
                  </a:moveTo>
                  <a:lnTo>
                    <a:pt x="6" y="18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24"/>
                  </a:lnTo>
                  <a:lnTo>
                    <a:pt x="36" y="24"/>
                  </a:lnTo>
                  <a:lnTo>
                    <a:pt x="42" y="24"/>
                  </a:lnTo>
                  <a:lnTo>
                    <a:pt x="42" y="30"/>
                  </a:lnTo>
                  <a:lnTo>
                    <a:pt x="42" y="36"/>
                  </a:lnTo>
                  <a:lnTo>
                    <a:pt x="48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54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8" y="24"/>
                  </a:lnTo>
                  <a:lnTo>
                    <a:pt x="54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66" y="30"/>
                  </a:lnTo>
                  <a:lnTo>
                    <a:pt x="72" y="30"/>
                  </a:lnTo>
                  <a:lnTo>
                    <a:pt x="72" y="36"/>
                  </a:lnTo>
                  <a:lnTo>
                    <a:pt x="78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0" y="48"/>
                  </a:lnTo>
                  <a:lnTo>
                    <a:pt x="84" y="42"/>
                  </a:lnTo>
                  <a:lnTo>
                    <a:pt x="78" y="36"/>
                  </a:lnTo>
                  <a:lnTo>
                    <a:pt x="78" y="30"/>
                  </a:lnTo>
                  <a:lnTo>
                    <a:pt x="78" y="36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8" y="42"/>
                  </a:lnTo>
                  <a:lnTo>
                    <a:pt x="114" y="42"/>
                  </a:lnTo>
                  <a:lnTo>
                    <a:pt x="120" y="42"/>
                  </a:lnTo>
                  <a:lnTo>
                    <a:pt x="120" y="36"/>
                  </a:lnTo>
                  <a:lnTo>
                    <a:pt x="114" y="36"/>
                  </a:lnTo>
                  <a:lnTo>
                    <a:pt x="108" y="36"/>
                  </a:lnTo>
                  <a:lnTo>
                    <a:pt x="102" y="36"/>
                  </a:lnTo>
                  <a:lnTo>
                    <a:pt x="96" y="30"/>
                  </a:lnTo>
                  <a:lnTo>
                    <a:pt x="90" y="30"/>
                  </a:lnTo>
                  <a:lnTo>
                    <a:pt x="84" y="30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96" y="12"/>
                  </a:lnTo>
                  <a:lnTo>
                    <a:pt x="90" y="12"/>
                  </a:lnTo>
                  <a:lnTo>
                    <a:pt x="84" y="12"/>
                  </a:lnTo>
                  <a:lnTo>
                    <a:pt x="84" y="18"/>
                  </a:lnTo>
                  <a:lnTo>
                    <a:pt x="78" y="18"/>
                  </a:lnTo>
                  <a:lnTo>
                    <a:pt x="72" y="24"/>
                  </a:lnTo>
                  <a:lnTo>
                    <a:pt x="66" y="24"/>
                  </a:lnTo>
                  <a:lnTo>
                    <a:pt x="60" y="24"/>
                  </a:lnTo>
                  <a:lnTo>
                    <a:pt x="60" y="18"/>
                  </a:lnTo>
                  <a:lnTo>
                    <a:pt x="54" y="18"/>
                  </a:lnTo>
                  <a:lnTo>
                    <a:pt x="48" y="18"/>
                  </a:lnTo>
                  <a:lnTo>
                    <a:pt x="54" y="12"/>
                  </a:lnTo>
                  <a:lnTo>
                    <a:pt x="54" y="6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48" y="6"/>
                  </a:lnTo>
                  <a:lnTo>
                    <a:pt x="42" y="6"/>
                  </a:lnTo>
                  <a:lnTo>
                    <a:pt x="42" y="12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0" name="Freeform 480"/>
            <p:cNvSpPr>
              <a:spLocks/>
            </p:cNvSpPr>
            <p:nvPr/>
          </p:nvSpPr>
          <p:spPr bwMode="auto">
            <a:xfrm>
              <a:off x="4743" y="2139"/>
              <a:ext cx="102" cy="107"/>
            </a:xfrm>
            <a:custGeom>
              <a:avLst/>
              <a:gdLst>
                <a:gd name="T0" fmla="*/ 6 w 102"/>
                <a:gd name="T1" fmla="*/ 6 h 107"/>
                <a:gd name="T2" fmla="*/ 18 w 102"/>
                <a:gd name="T3" fmla="*/ 12 h 107"/>
                <a:gd name="T4" fmla="*/ 18 w 102"/>
                <a:gd name="T5" fmla="*/ 23 h 107"/>
                <a:gd name="T6" fmla="*/ 18 w 102"/>
                <a:gd name="T7" fmla="*/ 47 h 107"/>
                <a:gd name="T8" fmla="*/ 18 w 102"/>
                <a:gd name="T9" fmla="*/ 47 h 107"/>
                <a:gd name="T10" fmla="*/ 24 w 102"/>
                <a:gd name="T11" fmla="*/ 29 h 107"/>
                <a:gd name="T12" fmla="*/ 24 w 102"/>
                <a:gd name="T13" fmla="*/ 23 h 107"/>
                <a:gd name="T14" fmla="*/ 30 w 102"/>
                <a:gd name="T15" fmla="*/ 23 h 107"/>
                <a:gd name="T16" fmla="*/ 36 w 102"/>
                <a:gd name="T17" fmla="*/ 29 h 107"/>
                <a:gd name="T18" fmla="*/ 42 w 102"/>
                <a:gd name="T19" fmla="*/ 41 h 107"/>
                <a:gd name="T20" fmla="*/ 48 w 102"/>
                <a:gd name="T21" fmla="*/ 53 h 107"/>
                <a:gd name="T22" fmla="*/ 48 w 102"/>
                <a:gd name="T23" fmla="*/ 71 h 107"/>
                <a:gd name="T24" fmla="*/ 48 w 102"/>
                <a:gd name="T25" fmla="*/ 71 h 107"/>
                <a:gd name="T26" fmla="*/ 54 w 102"/>
                <a:gd name="T27" fmla="*/ 53 h 107"/>
                <a:gd name="T28" fmla="*/ 60 w 102"/>
                <a:gd name="T29" fmla="*/ 53 h 107"/>
                <a:gd name="T30" fmla="*/ 72 w 102"/>
                <a:gd name="T31" fmla="*/ 65 h 107"/>
                <a:gd name="T32" fmla="*/ 84 w 102"/>
                <a:gd name="T33" fmla="*/ 83 h 107"/>
                <a:gd name="T34" fmla="*/ 90 w 102"/>
                <a:gd name="T35" fmla="*/ 101 h 107"/>
                <a:gd name="T36" fmla="*/ 96 w 102"/>
                <a:gd name="T37" fmla="*/ 107 h 107"/>
                <a:gd name="T38" fmla="*/ 102 w 102"/>
                <a:gd name="T39" fmla="*/ 107 h 107"/>
                <a:gd name="T40" fmla="*/ 96 w 102"/>
                <a:gd name="T41" fmla="*/ 101 h 107"/>
                <a:gd name="T42" fmla="*/ 90 w 102"/>
                <a:gd name="T43" fmla="*/ 83 h 107"/>
                <a:gd name="T44" fmla="*/ 78 w 102"/>
                <a:gd name="T45" fmla="*/ 65 h 107"/>
                <a:gd name="T46" fmla="*/ 66 w 102"/>
                <a:gd name="T47" fmla="*/ 53 h 107"/>
                <a:gd name="T48" fmla="*/ 66 w 102"/>
                <a:gd name="T49" fmla="*/ 47 h 107"/>
                <a:gd name="T50" fmla="*/ 72 w 102"/>
                <a:gd name="T51" fmla="*/ 41 h 107"/>
                <a:gd name="T52" fmla="*/ 78 w 102"/>
                <a:gd name="T53" fmla="*/ 41 h 107"/>
                <a:gd name="T54" fmla="*/ 78 w 102"/>
                <a:gd name="T55" fmla="*/ 41 h 107"/>
                <a:gd name="T56" fmla="*/ 90 w 102"/>
                <a:gd name="T57" fmla="*/ 47 h 107"/>
                <a:gd name="T58" fmla="*/ 90 w 102"/>
                <a:gd name="T59" fmla="*/ 47 h 107"/>
                <a:gd name="T60" fmla="*/ 84 w 102"/>
                <a:gd name="T61" fmla="*/ 41 h 107"/>
                <a:gd name="T62" fmla="*/ 78 w 102"/>
                <a:gd name="T63" fmla="*/ 35 h 107"/>
                <a:gd name="T64" fmla="*/ 66 w 102"/>
                <a:gd name="T65" fmla="*/ 35 h 107"/>
                <a:gd name="T66" fmla="*/ 60 w 102"/>
                <a:gd name="T67" fmla="*/ 35 h 107"/>
                <a:gd name="T68" fmla="*/ 54 w 102"/>
                <a:gd name="T69" fmla="*/ 35 h 107"/>
                <a:gd name="T70" fmla="*/ 48 w 102"/>
                <a:gd name="T71" fmla="*/ 35 h 107"/>
                <a:gd name="T72" fmla="*/ 42 w 102"/>
                <a:gd name="T73" fmla="*/ 29 h 107"/>
                <a:gd name="T74" fmla="*/ 36 w 102"/>
                <a:gd name="T75" fmla="*/ 23 h 107"/>
                <a:gd name="T76" fmla="*/ 36 w 102"/>
                <a:gd name="T77" fmla="*/ 23 h 107"/>
                <a:gd name="T78" fmla="*/ 42 w 102"/>
                <a:gd name="T79" fmla="*/ 18 h 107"/>
                <a:gd name="T80" fmla="*/ 48 w 102"/>
                <a:gd name="T81" fmla="*/ 18 h 107"/>
                <a:gd name="T82" fmla="*/ 54 w 102"/>
                <a:gd name="T83" fmla="*/ 18 h 107"/>
                <a:gd name="T84" fmla="*/ 60 w 102"/>
                <a:gd name="T85" fmla="*/ 18 h 107"/>
                <a:gd name="T86" fmla="*/ 60 w 102"/>
                <a:gd name="T87" fmla="*/ 18 h 107"/>
                <a:gd name="T88" fmla="*/ 54 w 102"/>
                <a:gd name="T89" fmla="*/ 18 h 107"/>
                <a:gd name="T90" fmla="*/ 48 w 102"/>
                <a:gd name="T91" fmla="*/ 18 h 107"/>
                <a:gd name="T92" fmla="*/ 36 w 102"/>
                <a:gd name="T93" fmla="*/ 18 h 107"/>
                <a:gd name="T94" fmla="*/ 30 w 102"/>
                <a:gd name="T95" fmla="*/ 18 h 107"/>
                <a:gd name="T96" fmla="*/ 24 w 102"/>
                <a:gd name="T97" fmla="*/ 18 h 107"/>
                <a:gd name="T98" fmla="*/ 18 w 102"/>
                <a:gd name="T99" fmla="*/ 12 h 107"/>
                <a:gd name="T100" fmla="*/ 12 w 102"/>
                <a:gd name="T101" fmla="*/ 6 h 107"/>
                <a:gd name="T102" fmla="*/ 6 w 102"/>
                <a:gd name="T103" fmla="*/ 0 h 10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2"/>
                <a:gd name="T157" fmla="*/ 0 h 107"/>
                <a:gd name="T158" fmla="*/ 102 w 102"/>
                <a:gd name="T159" fmla="*/ 107 h 10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2" h="107">
                  <a:moveTo>
                    <a:pt x="0" y="0"/>
                  </a:moveTo>
                  <a:lnTo>
                    <a:pt x="6" y="6"/>
                  </a:lnTo>
                  <a:lnTo>
                    <a:pt x="12" y="6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18" y="23"/>
                  </a:lnTo>
                  <a:lnTo>
                    <a:pt x="18" y="35"/>
                  </a:lnTo>
                  <a:lnTo>
                    <a:pt x="18" y="47"/>
                  </a:lnTo>
                  <a:lnTo>
                    <a:pt x="18" y="59"/>
                  </a:lnTo>
                  <a:lnTo>
                    <a:pt x="18" y="47"/>
                  </a:lnTo>
                  <a:lnTo>
                    <a:pt x="18" y="35"/>
                  </a:lnTo>
                  <a:lnTo>
                    <a:pt x="24" y="29"/>
                  </a:lnTo>
                  <a:lnTo>
                    <a:pt x="24" y="23"/>
                  </a:lnTo>
                  <a:lnTo>
                    <a:pt x="30" y="23"/>
                  </a:lnTo>
                  <a:lnTo>
                    <a:pt x="36" y="29"/>
                  </a:lnTo>
                  <a:lnTo>
                    <a:pt x="36" y="35"/>
                  </a:lnTo>
                  <a:lnTo>
                    <a:pt x="42" y="41"/>
                  </a:lnTo>
                  <a:lnTo>
                    <a:pt x="48" y="47"/>
                  </a:lnTo>
                  <a:lnTo>
                    <a:pt x="48" y="53"/>
                  </a:lnTo>
                  <a:lnTo>
                    <a:pt x="42" y="65"/>
                  </a:lnTo>
                  <a:lnTo>
                    <a:pt x="48" y="71"/>
                  </a:lnTo>
                  <a:lnTo>
                    <a:pt x="54" y="83"/>
                  </a:lnTo>
                  <a:lnTo>
                    <a:pt x="48" y="71"/>
                  </a:lnTo>
                  <a:lnTo>
                    <a:pt x="48" y="65"/>
                  </a:lnTo>
                  <a:lnTo>
                    <a:pt x="54" y="53"/>
                  </a:lnTo>
                  <a:lnTo>
                    <a:pt x="54" y="47"/>
                  </a:lnTo>
                  <a:lnTo>
                    <a:pt x="60" y="53"/>
                  </a:lnTo>
                  <a:lnTo>
                    <a:pt x="66" y="59"/>
                  </a:lnTo>
                  <a:lnTo>
                    <a:pt x="72" y="65"/>
                  </a:lnTo>
                  <a:lnTo>
                    <a:pt x="78" y="77"/>
                  </a:lnTo>
                  <a:lnTo>
                    <a:pt x="84" y="83"/>
                  </a:lnTo>
                  <a:lnTo>
                    <a:pt x="90" y="95"/>
                  </a:lnTo>
                  <a:lnTo>
                    <a:pt x="90" y="101"/>
                  </a:lnTo>
                  <a:lnTo>
                    <a:pt x="96" y="107"/>
                  </a:lnTo>
                  <a:lnTo>
                    <a:pt x="102" y="107"/>
                  </a:lnTo>
                  <a:lnTo>
                    <a:pt x="96" y="101"/>
                  </a:lnTo>
                  <a:lnTo>
                    <a:pt x="90" y="89"/>
                  </a:lnTo>
                  <a:lnTo>
                    <a:pt x="90" y="83"/>
                  </a:lnTo>
                  <a:lnTo>
                    <a:pt x="84" y="77"/>
                  </a:lnTo>
                  <a:lnTo>
                    <a:pt x="78" y="65"/>
                  </a:lnTo>
                  <a:lnTo>
                    <a:pt x="72" y="59"/>
                  </a:lnTo>
                  <a:lnTo>
                    <a:pt x="66" y="53"/>
                  </a:lnTo>
                  <a:lnTo>
                    <a:pt x="60" y="47"/>
                  </a:lnTo>
                  <a:lnTo>
                    <a:pt x="66" y="47"/>
                  </a:lnTo>
                  <a:lnTo>
                    <a:pt x="66" y="41"/>
                  </a:lnTo>
                  <a:lnTo>
                    <a:pt x="72" y="41"/>
                  </a:lnTo>
                  <a:lnTo>
                    <a:pt x="78" y="41"/>
                  </a:lnTo>
                  <a:lnTo>
                    <a:pt x="84" y="41"/>
                  </a:lnTo>
                  <a:lnTo>
                    <a:pt x="90" y="47"/>
                  </a:lnTo>
                  <a:lnTo>
                    <a:pt x="90" y="41"/>
                  </a:lnTo>
                  <a:lnTo>
                    <a:pt x="84" y="41"/>
                  </a:lnTo>
                  <a:lnTo>
                    <a:pt x="84" y="35"/>
                  </a:lnTo>
                  <a:lnTo>
                    <a:pt x="78" y="35"/>
                  </a:lnTo>
                  <a:lnTo>
                    <a:pt x="72" y="35"/>
                  </a:lnTo>
                  <a:lnTo>
                    <a:pt x="66" y="35"/>
                  </a:lnTo>
                  <a:lnTo>
                    <a:pt x="60" y="35"/>
                  </a:lnTo>
                  <a:lnTo>
                    <a:pt x="54" y="41"/>
                  </a:lnTo>
                  <a:lnTo>
                    <a:pt x="54" y="35"/>
                  </a:lnTo>
                  <a:lnTo>
                    <a:pt x="48" y="35"/>
                  </a:lnTo>
                  <a:lnTo>
                    <a:pt x="42" y="29"/>
                  </a:lnTo>
                  <a:lnTo>
                    <a:pt x="42" y="23"/>
                  </a:lnTo>
                  <a:lnTo>
                    <a:pt x="36" y="23"/>
                  </a:lnTo>
                  <a:lnTo>
                    <a:pt x="42" y="23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54" y="18"/>
                  </a:lnTo>
                  <a:lnTo>
                    <a:pt x="48" y="18"/>
                  </a:lnTo>
                  <a:lnTo>
                    <a:pt x="42" y="18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1" name="Freeform 481"/>
            <p:cNvSpPr>
              <a:spLocks/>
            </p:cNvSpPr>
            <p:nvPr/>
          </p:nvSpPr>
          <p:spPr bwMode="auto">
            <a:xfrm>
              <a:off x="4666" y="2151"/>
              <a:ext cx="71" cy="125"/>
            </a:xfrm>
            <a:custGeom>
              <a:avLst/>
              <a:gdLst>
                <a:gd name="T0" fmla="*/ 41 w 71"/>
                <a:gd name="T1" fmla="*/ 11 h 125"/>
                <a:gd name="T2" fmla="*/ 35 w 71"/>
                <a:gd name="T3" fmla="*/ 23 h 125"/>
                <a:gd name="T4" fmla="*/ 18 w 71"/>
                <a:gd name="T5" fmla="*/ 29 h 125"/>
                <a:gd name="T6" fmla="*/ 6 w 71"/>
                <a:gd name="T7" fmla="*/ 35 h 125"/>
                <a:gd name="T8" fmla="*/ 6 w 71"/>
                <a:gd name="T9" fmla="*/ 47 h 125"/>
                <a:gd name="T10" fmla="*/ 12 w 71"/>
                <a:gd name="T11" fmla="*/ 41 h 125"/>
                <a:gd name="T12" fmla="*/ 24 w 71"/>
                <a:gd name="T13" fmla="*/ 35 h 125"/>
                <a:gd name="T14" fmla="*/ 35 w 71"/>
                <a:gd name="T15" fmla="*/ 29 h 125"/>
                <a:gd name="T16" fmla="*/ 35 w 71"/>
                <a:gd name="T17" fmla="*/ 41 h 125"/>
                <a:gd name="T18" fmla="*/ 24 w 71"/>
                <a:gd name="T19" fmla="*/ 53 h 125"/>
                <a:gd name="T20" fmla="*/ 12 w 71"/>
                <a:gd name="T21" fmla="*/ 59 h 125"/>
                <a:gd name="T22" fmla="*/ 0 w 71"/>
                <a:gd name="T23" fmla="*/ 65 h 125"/>
                <a:gd name="T24" fmla="*/ 0 w 71"/>
                <a:gd name="T25" fmla="*/ 71 h 125"/>
                <a:gd name="T26" fmla="*/ 6 w 71"/>
                <a:gd name="T27" fmla="*/ 65 h 125"/>
                <a:gd name="T28" fmla="*/ 18 w 71"/>
                <a:gd name="T29" fmla="*/ 59 h 125"/>
                <a:gd name="T30" fmla="*/ 30 w 71"/>
                <a:gd name="T31" fmla="*/ 59 h 125"/>
                <a:gd name="T32" fmla="*/ 30 w 71"/>
                <a:gd name="T33" fmla="*/ 71 h 125"/>
                <a:gd name="T34" fmla="*/ 24 w 71"/>
                <a:gd name="T35" fmla="*/ 77 h 125"/>
                <a:gd name="T36" fmla="*/ 12 w 71"/>
                <a:gd name="T37" fmla="*/ 89 h 125"/>
                <a:gd name="T38" fmla="*/ 6 w 71"/>
                <a:gd name="T39" fmla="*/ 95 h 125"/>
                <a:gd name="T40" fmla="*/ 6 w 71"/>
                <a:gd name="T41" fmla="*/ 95 h 125"/>
                <a:gd name="T42" fmla="*/ 18 w 71"/>
                <a:gd name="T43" fmla="*/ 89 h 125"/>
                <a:gd name="T44" fmla="*/ 24 w 71"/>
                <a:gd name="T45" fmla="*/ 83 h 125"/>
                <a:gd name="T46" fmla="*/ 18 w 71"/>
                <a:gd name="T47" fmla="*/ 95 h 125"/>
                <a:gd name="T48" fmla="*/ 12 w 71"/>
                <a:gd name="T49" fmla="*/ 113 h 125"/>
                <a:gd name="T50" fmla="*/ 0 w 71"/>
                <a:gd name="T51" fmla="*/ 125 h 125"/>
                <a:gd name="T52" fmla="*/ 0 w 71"/>
                <a:gd name="T53" fmla="*/ 125 h 125"/>
                <a:gd name="T54" fmla="*/ 12 w 71"/>
                <a:gd name="T55" fmla="*/ 119 h 125"/>
                <a:gd name="T56" fmla="*/ 24 w 71"/>
                <a:gd name="T57" fmla="*/ 101 h 125"/>
                <a:gd name="T58" fmla="*/ 35 w 71"/>
                <a:gd name="T59" fmla="*/ 83 h 125"/>
                <a:gd name="T60" fmla="*/ 41 w 71"/>
                <a:gd name="T61" fmla="*/ 101 h 125"/>
                <a:gd name="T62" fmla="*/ 41 w 71"/>
                <a:gd name="T63" fmla="*/ 107 h 125"/>
                <a:gd name="T64" fmla="*/ 47 w 71"/>
                <a:gd name="T65" fmla="*/ 101 h 125"/>
                <a:gd name="T66" fmla="*/ 47 w 71"/>
                <a:gd name="T67" fmla="*/ 89 h 125"/>
                <a:gd name="T68" fmla="*/ 35 w 71"/>
                <a:gd name="T69" fmla="*/ 77 h 125"/>
                <a:gd name="T70" fmla="*/ 41 w 71"/>
                <a:gd name="T71" fmla="*/ 59 h 125"/>
                <a:gd name="T72" fmla="*/ 41 w 71"/>
                <a:gd name="T73" fmla="*/ 53 h 125"/>
                <a:gd name="T74" fmla="*/ 53 w 71"/>
                <a:gd name="T75" fmla="*/ 59 h 125"/>
                <a:gd name="T76" fmla="*/ 59 w 71"/>
                <a:gd name="T77" fmla="*/ 77 h 125"/>
                <a:gd name="T78" fmla="*/ 65 w 71"/>
                <a:gd name="T79" fmla="*/ 77 h 125"/>
                <a:gd name="T80" fmla="*/ 65 w 71"/>
                <a:gd name="T81" fmla="*/ 65 h 125"/>
                <a:gd name="T82" fmla="*/ 59 w 71"/>
                <a:gd name="T83" fmla="*/ 53 h 125"/>
                <a:gd name="T84" fmla="*/ 41 w 71"/>
                <a:gd name="T85" fmla="*/ 47 h 125"/>
                <a:gd name="T86" fmla="*/ 47 w 71"/>
                <a:gd name="T87" fmla="*/ 29 h 125"/>
                <a:gd name="T88" fmla="*/ 53 w 71"/>
                <a:gd name="T89" fmla="*/ 29 h 125"/>
                <a:gd name="T90" fmla="*/ 59 w 71"/>
                <a:gd name="T91" fmla="*/ 35 h 125"/>
                <a:gd name="T92" fmla="*/ 65 w 71"/>
                <a:gd name="T93" fmla="*/ 41 h 125"/>
                <a:gd name="T94" fmla="*/ 71 w 71"/>
                <a:gd name="T95" fmla="*/ 47 h 125"/>
                <a:gd name="T96" fmla="*/ 65 w 71"/>
                <a:gd name="T97" fmla="*/ 35 h 125"/>
                <a:gd name="T98" fmla="*/ 59 w 71"/>
                <a:gd name="T99" fmla="*/ 23 h 125"/>
                <a:gd name="T100" fmla="*/ 53 w 71"/>
                <a:gd name="T101" fmla="*/ 17 h 125"/>
                <a:gd name="T102" fmla="*/ 53 w 71"/>
                <a:gd name="T103" fmla="*/ 6 h 125"/>
                <a:gd name="T104" fmla="*/ 47 w 71"/>
                <a:gd name="T105" fmla="*/ 0 h 12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1"/>
                <a:gd name="T160" fmla="*/ 0 h 125"/>
                <a:gd name="T161" fmla="*/ 71 w 71"/>
                <a:gd name="T162" fmla="*/ 125 h 12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1" h="125">
                  <a:moveTo>
                    <a:pt x="47" y="6"/>
                  </a:moveTo>
                  <a:lnTo>
                    <a:pt x="41" y="11"/>
                  </a:lnTo>
                  <a:lnTo>
                    <a:pt x="41" y="17"/>
                  </a:lnTo>
                  <a:lnTo>
                    <a:pt x="35" y="23"/>
                  </a:lnTo>
                  <a:lnTo>
                    <a:pt x="30" y="23"/>
                  </a:lnTo>
                  <a:lnTo>
                    <a:pt x="24" y="23"/>
                  </a:lnTo>
                  <a:lnTo>
                    <a:pt x="18" y="29"/>
                  </a:lnTo>
                  <a:lnTo>
                    <a:pt x="12" y="29"/>
                  </a:lnTo>
                  <a:lnTo>
                    <a:pt x="12" y="35"/>
                  </a:lnTo>
                  <a:lnTo>
                    <a:pt x="6" y="35"/>
                  </a:lnTo>
                  <a:lnTo>
                    <a:pt x="6" y="41"/>
                  </a:lnTo>
                  <a:lnTo>
                    <a:pt x="6" y="47"/>
                  </a:lnTo>
                  <a:lnTo>
                    <a:pt x="6" y="41"/>
                  </a:lnTo>
                  <a:lnTo>
                    <a:pt x="12" y="41"/>
                  </a:lnTo>
                  <a:lnTo>
                    <a:pt x="12" y="35"/>
                  </a:lnTo>
                  <a:lnTo>
                    <a:pt x="18" y="35"/>
                  </a:lnTo>
                  <a:lnTo>
                    <a:pt x="24" y="35"/>
                  </a:lnTo>
                  <a:lnTo>
                    <a:pt x="24" y="29"/>
                  </a:lnTo>
                  <a:lnTo>
                    <a:pt x="30" y="29"/>
                  </a:lnTo>
                  <a:lnTo>
                    <a:pt x="35" y="29"/>
                  </a:lnTo>
                  <a:lnTo>
                    <a:pt x="35" y="35"/>
                  </a:lnTo>
                  <a:lnTo>
                    <a:pt x="35" y="41"/>
                  </a:lnTo>
                  <a:lnTo>
                    <a:pt x="35" y="47"/>
                  </a:lnTo>
                  <a:lnTo>
                    <a:pt x="30" y="47"/>
                  </a:lnTo>
                  <a:lnTo>
                    <a:pt x="24" y="53"/>
                  </a:lnTo>
                  <a:lnTo>
                    <a:pt x="18" y="53"/>
                  </a:lnTo>
                  <a:lnTo>
                    <a:pt x="12" y="59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0" y="65"/>
                  </a:lnTo>
                  <a:lnTo>
                    <a:pt x="0" y="71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12" y="65"/>
                  </a:lnTo>
                  <a:lnTo>
                    <a:pt x="18" y="59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0" y="77"/>
                  </a:lnTo>
                  <a:lnTo>
                    <a:pt x="24" y="77"/>
                  </a:lnTo>
                  <a:lnTo>
                    <a:pt x="18" y="83"/>
                  </a:lnTo>
                  <a:lnTo>
                    <a:pt x="12" y="83"/>
                  </a:lnTo>
                  <a:lnTo>
                    <a:pt x="12" y="89"/>
                  </a:lnTo>
                  <a:lnTo>
                    <a:pt x="6" y="89"/>
                  </a:lnTo>
                  <a:lnTo>
                    <a:pt x="6" y="95"/>
                  </a:lnTo>
                  <a:lnTo>
                    <a:pt x="0" y="101"/>
                  </a:lnTo>
                  <a:lnTo>
                    <a:pt x="6" y="95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24" y="83"/>
                  </a:lnTo>
                  <a:lnTo>
                    <a:pt x="24" y="89"/>
                  </a:lnTo>
                  <a:lnTo>
                    <a:pt x="24" y="95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12" y="107"/>
                  </a:lnTo>
                  <a:lnTo>
                    <a:pt x="12" y="113"/>
                  </a:lnTo>
                  <a:lnTo>
                    <a:pt x="6" y="119"/>
                  </a:lnTo>
                  <a:lnTo>
                    <a:pt x="0" y="119"/>
                  </a:lnTo>
                  <a:lnTo>
                    <a:pt x="0" y="125"/>
                  </a:lnTo>
                  <a:lnTo>
                    <a:pt x="6" y="125"/>
                  </a:lnTo>
                  <a:lnTo>
                    <a:pt x="6" y="119"/>
                  </a:lnTo>
                  <a:lnTo>
                    <a:pt x="12" y="119"/>
                  </a:lnTo>
                  <a:lnTo>
                    <a:pt x="18" y="113"/>
                  </a:lnTo>
                  <a:lnTo>
                    <a:pt x="24" y="107"/>
                  </a:lnTo>
                  <a:lnTo>
                    <a:pt x="24" y="101"/>
                  </a:lnTo>
                  <a:lnTo>
                    <a:pt x="30" y="89"/>
                  </a:lnTo>
                  <a:lnTo>
                    <a:pt x="30" y="83"/>
                  </a:lnTo>
                  <a:lnTo>
                    <a:pt x="35" y="83"/>
                  </a:lnTo>
                  <a:lnTo>
                    <a:pt x="41" y="89"/>
                  </a:lnTo>
                  <a:lnTo>
                    <a:pt x="41" y="95"/>
                  </a:lnTo>
                  <a:lnTo>
                    <a:pt x="41" y="101"/>
                  </a:lnTo>
                  <a:lnTo>
                    <a:pt x="41" y="107"/>
                  </a:lnTo>
                  <a:lnTo>
                    <a:pt x="47" y="107"/>
                  </a:lnTo>
                  <a:lnTo>
                    <a:pt x="47" y="101"/>
                  </a:lnTo>
                  <a:lnTo>
                    <a:pt x="47" y="95"/>
                  </a:lnTo>
                  <a:lnTo>
                    <a:pt x="47" y="89"/>
                  </a:lnTo>
                  <a:lnTo>
                    <a:pt x="41" y="83"/>
                  </a:lnTo>
                  <a:lnTo>
                    <a:pt x="35" y="77"/>
                  </a:lnTo>
                  <a:lnTo>
                    <a:pt x="35" y="71"/>
                  </a:lnTo>
                  <a:lnTo>
                    <a:pt x="41" y="65"/>
                  </a:lnTo>
                  <a:lnTo>
                    <a:pt x="41" y="59"/>
                  </a:lnTo>
                  <a:lnTo>
                    <a:pt x="41" y="53"/>
                  </a:lnTo>
                  <a:lnTo>
                    <a:pt x="47" y="53"/>
                  </a:lnTo>
                  <a:lnTo>
                    <a:pt x="53" y="59"/>
                  </a:lnTo>
                  <a:lnTo>
                    <a:pt x="59" y="59"/>
                  </a:lnTo>
                  <a:lnTo>
                    <a:pt x="59" y="65"/>
                  </a:lnTo>
                  <a:lnTo>
                    <a:pt x="59" y="77"/>
                  </a:lnTo>
                  <a:lnTo>
                    <a:pt x="65" y="77"/>
                  </a:lnTo>
                  <a:lnTo>
                    <a:pt x="65" y="71"/>
                  </a:lnTo>
                  <a:lnTo>
                    <a:pt x="65" y="65"/>
                  </a:lnTo>
                  <a:lnTo>
                    <a:pt x="59" y="65"/>
                  </a:lnTo>
                  <a:lnTo>
                    <a:pt x="59" y="59"/>
                  </a:lnTo>
                  <a:lnTo>
                    <a:pt x="59" y="53"/>
                  </a:lnTo>
                  <a:lnTo>
                    <a:pt x="53" y="53"/>
                  </a:lnTo>
                  <a:lnTo>
                    <a:pt x="47" y="47"/>
                  </a:lnTo>
                  <a:lnTo>
                    <a:pt x="41" y="47"/>
                  </a:lnTo>
                  <a:lnTo>
                    <a:pt x="41" y="41"/>
                  </a:lnTo>
                  <a:lnTo>
                    <a:pt x="47" y="35"/>
                  </a:lnTo>
                  <a:lnTo>
                    <a:pt x="47" y="29"/>
                  </a:lnTo>
                  <a:lnTo>
                    <a:pt x="53" y="29"/>
                  </a:lnTo>
                  <a:lnTo>
                    <a:pt x="59" y="29"/>
                  </a:lnTo>
                  <a:lnTo>
                    <a:pt x="59" y="35"/>
                  </a:lnTo>
                  <a:lnTo>
                    <a:pt x="65" y="35"/>
                  </a:lnTo>
                  <a:lnTo>
                    <a:pt x="65" y="41"/>
                  </a:lnTo>
                  <a:lnTo>
                    <a:pt x="65" y="47"/>
                  </a:lnTo>
                  <a:lnTo>
                    <a:pt x="71" y="47"/>
                  </a:lnTo>
                  <a:lnTo>
                    <a:pt x="71" y="41"/>
                  </a:lnTo>
                  <a:lnTo>
                    <a:pt x="71" y="35"/>
                  </a:lnTo>
                  <a:lnTo>
                    <a:pt x="65" y="35"/>
                  </a:lnTo>
                  <a:lnTo>
                    <a:pt x="65" y="29"/>
                  </a:lnTo>
                  <a:lnTo>
                    <a:pt x="59" y="23"/>
                  </a:lnTo>
                  <a:lnTo>
                    <a:pt x="53" y="23"/>
                  </a:lnTo>
                  <a:lnTo>
                    <a:pt x="53" y="17"/>
                  </a:lnTo>
                  <a:lnTo>
                    <a:pt x="53" y="11"/>
                  </a:lnTo>
                  <a:lnTo>
                    <a:pt x="53" y="6"/>
                  </a:lnTo>
                  <a:lnTo>
                    <a:pt x="47" y="0"/>
                  </a:lnTo>
                  <a:lnTo>
                    <a:pt x="47" y="6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2" name="Freeform 482"/>
            <p:cNvSpPr>
              <a:spLocks/>
            </p:cNvSpPr>
            <p:nvPr/>
          </p:nvSpPr>
          <p:spPr bwMode="auto">
            <a:xfrm>
              <a:off x="4582" y="2121"/>
              <a:ext cx="119" cy="65"/>
            </a:xfrm>
            <a:custGeom>
              <a:avLst/>
              <a:gdLst>
                <a:gd name="T0" fmla="*/ 102 w 119"/>
                <a:gd name="T1" fmla="*/ 0 h 65"/>
                <a:gd name="T2" fmla="*/ 90 w 119"/>
                <a:gd name="T3" fmla="*/ 6 h 65"/>
                <a:gd name="T4" fmla="*/ 78 w 119"/>
                <a:gd name="T5" fmla="*/ 12 h 65"/>
                <a:gd name="T6" fmla="*/ 72 w 119"/>
                <a:gd name="T7" fmla="*/ 12 h 65"/>
                <a:gd name="T8" fmla="*/ 66 w 119"/>
                <a:gd name="T9" fmla="*/ 12 h 65"/>
                <a:gd name="T10" fmla="*/ 60 w 119"/>
                <a:gd name="T11" fmla="*/ 12 h 65"/>
                <a:gd name="T12" fmla="*/ 54 w 119"/>
                <a:gd name="T13" fmla="*/ 12 h 65"/>
                <a:gd name="T14" fmla="*/ 42 w 119"/>
                <a:gd name="T15" fmla="*/ 12 h 65"/>
                <a:gd name="T16" fmla="*/ 36 w 119"/>
                <a:gd name="T17" fmla="*/ 12 h 65"/>
                <a:gd name="T18" fmla="*/ 42 w 119"/>
                <a:gd name="T19" fmla="*/ 12 h 65"/>
                <a:gd name="T20" fmla="*/ 48 w 119"/>
                <a:gd name="T21" fmla="*/ 12 h 65"/>
                <a:gd name="T22" fmla="*/ 54 w 119"/>
                <a:gd name="T23" fmla="*/ 12 h 65"/>
                <a:gd name="T24" fmla="*/ 60 w 119"/>
                <a:gd name="T25" fmla="*/ 18 h 65"/>
                <a:gd name="T26" fmla="*/ 60 w 119"/>
                <a:gd name="T27" fmla="*/ 18 h 65"/>
                <a:gd name="T28" fmla="*/ 60 w 119"/>
                <a:gd name="T29" fmla="*/ 24 h 65"/>
                <a:gd name="T30" fmla="*/ 54 w 119"/>
                <a:gd name="T31" fmla="*/ 30 h 65"/>
                <a:gd name="T32" fmla="*/ 48 w 119"/>
                <a:gd name="T33" fmla="*/ 30 h 65"/>
                <a:gd name="T34" fmla="*/ 36 w 119"/>
                <a:gd name="T35" fmla="*/ 30 h 65"/>
                <a:gd name="T36" fmla="*/ 30 w 119"/>
                <a:gd name="T37" fmla="*/ 30 h 65"/>
                <a:gd name="T38" fmla="*/ 18 w 119"/>
                <a:gd name="T39" fmla="*/ 30 h 65"/>
                <a:gd name="T40" fmla="*/ 18 w 119"/>
                <a:gd name="T41" fmla="*/ 30 h 65"/>
                <a:gd name="T42" fmla="*/ 24 w 119"/>
                <a:gd name="T43" fmla="*/ 30 h 65"/>
                <a:gd name="T44" fmla="*/ 36 w 119"/>
                <a:gd name="T45" fmla="*/ 30 h 65"/>
                <a:gd name="T46" fmla="*/ 42 w 119"/>
                <a:gd name="T47" fmla="*/ 36 h 65"/>
                <a:gd name="T48" fmla="*/ 42 w 119"/>
                <a:gd name="T49" fmla="*/ 41 h 65"/>
                <a:gd name="T50" fmla="*/ 30 w 119"/>
                <a:gd name="T51" fmla="*/ 47 h 65"/>
                <a:gd name="T52" fmla="*/ 18 w 119"/>
                <a:gd name="T53" fmla="*/ 47 h 65"/>
                <a:gd name="T54" fmla="*/ 12 w 119"/>
                <a:gd name="T55" fmla="*/ 47 h 65"/>
                <a:gd name="T56" fmla="*/ 0 w 119"/>
                <a:gd name="T57" fmla="*/ 47 h 65"/>
                <a:gd name="T58" fmla="*/ 0 w 119"/>
                <a:gd name="T59" fmla="*/ 53 h 65"/>
                <a:gd name="T60" fmla="*/ 6 w 119"/>
                <a:gd name="T61" fmla="*/ 53 h 65"/>
                <a:gd name="T62" fmla="*/ 18 w 119"/>
                <a:gd name="T63" fmla="*/ 53 h 65"/>
                <a:gd name="T64" fmla="*/ 30 w 119"/>
                <a:gd name="T65" fmla="*/ 47 h 65"/>
                <a:gd name="T66" fmla="*/ 42 w 119"/>
                <a:gd name="T67" fmla="*/ 41 h 65"/>
                <a:gd name="T68" fmla="*/ 54 w 119"/>
                <a:gd name="T69" fmla="*/ 47 h 65"/>
                <a:gd name="T70" fmla="*/ 54 w 119"/>
                <a:gd name="T71" fmla="*/ 53 h 65"/>
                <a:gd name="T72" fmla="*/ 48 w 119"/>
                <a:gd name="T73" fmla="*/ 65 h 65"/>
                <a:gd name="T74" fmla="*/ 48 w 119"/>
                <a:gd name="T75" fmla="*/ 65 h 65"/>
                <a:gd name="T76" fmla="*/ 54 w 119"/>
                <a:gd name="T77" fmla="*/ 59 h 65"/>
                <a:gd name="T78" fmla="*/ 60 w 119"/>
                <a:gd name="T79" fmla="*/ 47 h 65"/>
                <a:gd name="T80" fmla="*/ 60 w 119"/>
                <a:gd name="T81" fmla="*/ 36 h 65"/>
                <a:gd name="T82" fmla="*/ 66 w 119"/>
                <a:gd name="T83" fmla="*/ 30 h 65"/>
                <a:gd name="T84" fmla="*/ 72 w 119"/>
                <a:gd name="T85" fmla="*/ 24 h 65"/>
                <a:gd name="T86" fmla="*/ 78 w 119"/>
                <a:gd name="T87" fmla="*/ 24 h 65"/>
                <a:gd name="T88" fmla="*/ 84 w 119"/>
                <a:gd name="T89" fmla="*/ 24 h 65"/>
                <a:gd name="T90" fmla="*/ 84 w 119"/>
                <a:gd name="T91" fmla="*/ 41 h 65"/>
                <a:gd name="T92" fmla="*/ 84 w 119"/>
                <a:gd name="T93" fmla="*/ 47 h 65"/>
                <a:gd name="T94" fmla="*/ 84 w 119"/>
                <a:gd name="T95" fmla="*/ 47 h 65"/>
                <a:gd name="T96" fmla="*/ 84 w 119"/>
                <a:gd name="T97" fmla="*/ 41 h 65"/>
                <a:gd name="T98" fmla="*/ 90 w 119"/>
                <a:gd name="T99" fmla="*/ 24 h 65"/>
                <a:gd name="T100" fmla="*/ 90 w 119"/>
                <a:gd name="T101" fmla="*/ 18 h 65"/>
                <a:gd name="T102" fmla="*/ 96 w 119"/>
                <a:gd name="T103" fmla="*/ 12 h 65"/>
                <a:gd name="T104" fmla="*/ 108 w 119"/>
                <a:gd name="T105" fmla="*/ 6 h 65"/>
                <a:gd name="T106" fmla="*/ 114 w 119"/>
                <a:gd name="T107" fmla="*/ 0 h 65"/>
                <a:gd name="T108" fmla="*/ 114 w 119"/>
                <a:gd name="T109" fmla="*/ 0 h 65"/>
                <a:gd name="T110" fmla="*/ 108 w 119"/>
                <a:gd name="T111" fmla="*/ 0 h 6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9"/>
                <a:gd name="T169" fmla="*/ 0 h 65"/>
                <a:gd name="T170" fmla="*/ 119 w 119"/>
                <a:gd name="T171" fmla="*/ 65 h 6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9" h="65">
                  <a:moveTo>
                    <a:pt x="102" y="0"/>
                  </a:moveTo>
                  <a:lnTo>
                    <a:pt x="102" y="0"/>
                  </a:lnTo>
                  <a:lnTo>
                    <a:pt x="96" y="0"/>
                  </a:lnTo>
                  <a:lnTo>
                    <a:pt x="90" y="6"/>
                  </a:lnTo>
                  <a:lnTo>
                    <a:pt x="84" y="6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72" y="18"/>
                  </a:lnTo>
                  <a:lnTo>
                    <a:pt x="66" y="12"/>
                  </a:lnTo>
                  <a:lnTo>
                    <a:pt x="60" y="12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54" y="18"/>
                  </a:lnTo>
                  <a:lnTo>
                    <a:pt x="60" y="18"/>
                  </a:lnTo>
                  <a:lnTo>
                    <a:pt x="66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54" y="30"/>
                  </a:lnTo>
                  <a:lnTo>
                    <a:pt x="48" y="30"/>
                  </a:lnTo>
                  <a:lnTo>
                    <a:pt x="42" y="30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30"/>
                  </a:lnTo>
                  <a:lnTo>
                    <a:pt x="18" y="30"/>
                  </a:lnTo>
                  <a:lnTo>
                    <a:pt x="24" y="30"/>
                  </a:lnTo>
                  <a:lnTo>
                    <a:pt x="30" y="30"/>
                  </a:lnTo>
                  <a:lnTo>
                    <a:pt x="36" y="30"/>
                  </a:lnTo>
                  <a:lnTo>
                    <a:pt x="42" y="36"/>
                  </a:lnTo>
                  <a:lnTo>
                    <a:pt x="42" y="41"/>
                  </a:lnTo>
                  <a:lnTo>
                    <a:pt x="36" y="41"/>
                  </a:lnTo>
                  <a:lnTo>
                    <a:pt x="30" y="47"/>
                  </a:lnTo>
                  <a:lnTo>
                    <a:pt x="24" y="47"/>
                  </a:lnTo>
                  <a:lnTo>
                    <a:pt x="18" y="47"/>
                  </a:lnTo>
                  <a:lnTo>
                    <a:pt x="12" y="47"/>
                  </a:lnTo>
                  <a:lnTo>
                    <a:pt x="6" y="47"/>
                  </a:lnTo>
                  <a:lnTo>
                    <a:pt x="0" y="47"/>
                  </a:lnTo>
                  <a:lnTo>
                    <a:pt x="0" y="53"/>
                  </a:lnTo>
                  <a:lnTo>
                    <a:pt x="6" y="53"/>
                  </a:lnTo>
                  <a:lnTo>
                    <a:pt x="12" y="53"/>
                  </a:lnTo>
                  <a:lnTo>
                    <a:pt x="18" y="53"/>
                  </a:lnTo>
                  <a:lnTo>
                    <a:pt x="24" y="53"/>
                  </a:lnTo>
                  <a:lnTo>
                    <a:pt x="30" y="47"/>
                  </a:lnTo>
                  <a:lnTo>
                    <a:pt x="36" y="47"/>
                  </a:lnTo>
                  <a:lnTo>
                    <a:pt x="42" y="41"/>
                  </a:lnTo>
                  <a:lnTo>
                    <a:pt x="48" y="41"/>
                  </a:lnTo>
                  <a:lnTo>
                    <a:pt x="54" y="47"/>
                  </a:lnTo>
                  <a:lnTo>
                    <a:pt x="54" y="53"/>
                  </a:lnTo>
                  <a:lnTo>
                    <a:pt x="48" y="59"/>
                  </a:lnTo>
                  <a:lnTo>
                    <a:pt x="48" y="65"/>
                  </a:lnTo>
                  <a:lnTo>
                    <a:pt x="54" y="59"/>
                  </a:lnTo>
                  <a:lnTo>
                    <a:pt x="54" y="53"/>
                  </a:lnTo>
                  <a:lnTo>
                    <a:pt x="60" y="47"/>
                  </a:lnTo>
                  <a:lnTo>
                    <a:pt x="54" y="41"/>
                  </a:lnTo>
                  <a:lnTo>
                    <a:pt x="60" y="36"/>
                  </a:lnTo>
                  <a:lnTo>
                    <a:pt x="66" y="30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84" y="30"/>
                  </a:lnTo>
                  <a:lnTo>
                    <a:pt x="84" y="41"/>
                  </a:lnTo>
                  <a:lnTo>
                    <a:pt x="84" y="47"/>
                  </a:lnTo>
                  <a:lnTo>
                    <a:pt x="84" y="41"/>
                  </a:lnTo>
                  <a:lnTo>
                    <a:pt x="90" y="36"/>
                  </a:lnTo>
                  <a:lnTo>
                    <a:pt x="90" y="24"/>
                  </a:lnTo>
                  <a:lnTo>
                    <a:pt x="84" y="18"/>
                  </a:lnTo>
                  <a:lnTo>
                    <a:pt x="90" y="18"/>
                  </a:lnTo>
                  <a:lnTo>
                    <a:pt x="90" y="12"/>
                  </a:lnTo>
                  <a:lnTo>
                    <a:pt x="96" y="12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B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3" name="Freeform 483"/>
            <p:cNvSpPr>
              <a:spLocks/>
            </p:cNvSpPr>
            <p:nvPr/>
          </p:nvSpPr>
          <p:spPr bwMode="auto">
            <a:xfrm>
              <a:off x="4743" y="2085"/>
              <a:ext cx="12" cy="6"/>
            </a:xfrm>
            <a:custGeom>
              <a:avLst/>
              <a:gdLst>
                <a:gd name="T0" fmla="*/ 0 w 12"/>
                <a:gd name="T1" fmla="*/ 0 h 6"/>
                <a:gd name="T2" fmla="*/ 6 w 12"/>
                <a:gd name="T3" fmla="*/ 0 h 6"/>
                <a:gd name="T4" fmla="*/ 6 w 12"/>
                <a:gd name="T5" fmla="*/ 0 h 6"/>
                <a:gd name="T6" fmla="*/ 12 w 12"/>
                <a:gd name="T7" fmla="*/ 0 h 6"/>
                <a:gd name="T8" fmla="*/ 12 w 12"/>
                <a:gd name="T9" fmla="*/ 0 h 6"/>
                <a:gd name="T10" fmla="*/ 12 w 12"/>
                <a:gd name="T11" fmla="*/ 0 h 6"/>
                <a:gd name="T12" fmla="*/ 12 w 12"/>
                <a:gd name="T13" fmla="*/ 6 h 6"/>
                <a:gd name="T14" fmla="*/ 12 w 12"/>
                <a:gd name="T15" fmla="*/ 6 h 6"/>
                <a:gd name="T16" fmla="*/ 12 w 12"/>
                <a:gd name="T17" fmla="*/ 6 h 6"/>
                <a:gd name="T18" fmla="*/ 12 w 12"/>
                <a:gd name="T19" fmla="*/ 6 h 6"/>
                <a:gd name="T20" fmla="*/ 6 w 12"/>
                <a:gd name="T21" fmla="*/ 6 h 6"/>
                <a:gd name="T22" fmla="*/ 6 w 12"/>
                <a:gd name="T23" fmla="*/ 6 h 6"/>
                <a:gd name="T24" fmla="*/ 0 w 12"/>
                <a:gd name="T25" fmla="*/ 6 h 6"/>
                <a:gd name="T26" fmla="*/ 0 w 12"/>
                <a:gd name="T27" fmla="*/ 6 h 6"/>
                <a:gd name="T28" fmla="*/ 0 w 12"/>
                <a:gd name="T29" fmla="*/ 0 h 6"/>
                <a:gd name="T30" fmla="*/ 0 w 12"/>
                <a:gd name="T31" fmla="*/ 0 h 6"/>
                <a:gd name="T32" fmla="*/ 0 w 12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6"/>
                <a:gd name="T53" fmla="*/ 12 w 12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6">
                  <a:moveTo>
                    <a:pt x="0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4" name="Freeform 484"/>
            <p:cNvSpPr>
              <a:spLocks/>
            </p:cNvSpPr>
            <p:nvPr/>
          </p:nvSpPr>
          <p:spPr bwMode="auto">
            <a:xfrm>
              <a:off x="4743" y="2109"/>
              <a:ext cx="6" cy="6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0 h 6"/>
                <a:gd name="T4" fmla="*/ 6 w 6"/>
                <a:gd name="T5" fmla="*/ 0 h 6"/>
                <a:gd name="T6" fmla="*/ 6 w 6"/>
                <a:gd name="T7" fmla="*/ 0 h 6"/>
                <a:gd name="T8" fmla="*/ 6 w 6"/>
                <a:gd name="T9" fmla="*/ 0 h 6"/>
                <a:gd name="T10" fmla="*/ 6 w 6"/>
                <a:gd name="T11" fmla="*/ 0 h 6"/>
                <a:gd name="T12" fmla="*/ 6 w 6"/>
                <a:gd name="T13" fmla="*/ 6 h 6"/>
                <a:gd name="T14" fmla="*/ 6 w 6"/>
                <a:gd name="T15" fmla="*/ 6 h 6"/>
                <a:gd name="T16" fmla="*/ 6 w 6"/>
                <a:gd name="T17" fmla="*/ 6 h 6"/>
                <a:gd name="T18" fmla="*/ 6 w 6"/>
                <a:gd name="T19" fmla="*/ 6 h 6"/>
                <a:gd name="T20" fmla="*/ 0 w 6"/>
                <a:gd name="T21" fmla="*/ 6 h 6"/>
                <a:gd name="T22" fmla="*/ 0 w 6"/>
                <a:gd name="T23" fmla="*/ 6 h 6"/>
                <a:gd name="T24" fmla="*/ 0 w 6"/>
                <a:gd name="T25" fmla="*/ 6 h 6"/>
                <a:gd name="T26" fmla="*/ 0 w 6"/>
                <a:gd name="T27" fmla="*/ 6 h 6"/>
                <a:gd name="T28" fmla="*/ 0 w 6"/>
                <a:gd name="T29" fmla="*/ 6 h 6"/>
                <a:gd name="T30" fmla="*/ 0 w 6"/>
                <a:gd name="T31" fmla="*/ 0 h 6"/>
                <a:gd name="T32" fmla="*/ 0 w 6"/>
                <a:gd name="T33" fmla="*/ 0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6"/>
                <a:gd name="T53" fmla="*/ 6 w 6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5" name="Freeform 485"/>
            <p:cNvSpPr>
              <a:spLocks/>
            </p:cNvSpPr>
            <p:nvPr/>
          </p:nvSpPr>
          <p:spPr bwMode="auto">
            <a:xfrm>
              <a:off x="4761" y="2127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6 w 12"/>
                <a:gd name="T3" fmla="*/ 0 h 12"/>
                <a:gd name="T4" fmla="*/ 6 w 12"/>
                <a:gd name="T5" fmla="*/ 0 h 12"/>
                <a:gd name="T6" fmla="*/ 6 w 12"/>
                <a:gd name="T7" fmla="*/ 0 h 12"/>
                <a:gd name="T8" fmla="*/ 12 w 12"/>
                <a:gd name="T9" fmla="*/ 0 h 12"/>
                <a:gd name="T10" fmla="*/ 12 w 12"/>
                <a:gd name="T11" fmla="*/ 6 h 12"/>
                <a:gd name="T12" fmla="*/ 12 w 12"/>
                <a:gd name="T13" fmla="*/ 6 h 12"/>
                <a:gd name="T14" fmla="*/ 12 w 12"/>
                <a:gd name="T15" fmla="*/ 6 h 12"/>
                <a:gd name="T16" fmla="*/ 12 w 12"/>
                <a:gd name="T17" fmla="*/ 12 h 12"/>
                <a:gd name="T18" fmla="*/ 12 w 12"/>
                <a:gd name="T19" fmla="*/ 12 h 12"/>
                <a:gd name="T20" fmla="*/ 6 w 12"/>
                <a:gd name="T21" fmla="*/ 12 h 12"/>
                <a:gd name="T22" fmla="*/ 6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6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6" name="Freeform 486"/>
            <p:cNvSpPr>
              <a:spLocks/>
            </p:cNvSpPr>
            <p:nvPr/>
          </p:nvSpPr>
          <p:spPr bwMode="auto">
            <a:xfrm>
              <a:off x="4719" y="2121"/>
              <a:ext cx="12" cy="12"/>
            </a:xfrm>
            <a:custGeom>
              <a:avLst/>
              <a:gdLst>
                <a:gd name="T0" fmla="*/ 6 w 12"/>
                <a:gd name="T1" fmla="*/ 0 h 12"/>
                <a:gd name="T2" fmla="*/ 6 w 12"/>
                <a:gd name="T3" fmla="*/ 0 h 12"/>
                <a:gd name="T4" fmla="*/ 12 w 12"/>
                <a:gd name="T5" fmla="*/ 6 h 12"/>
                <a:gd name="T6" fmla="*/ 12 w 12"/>
                <a:gd name="T7" fmla="*/ 6 h 12"/>
                <a:gd name="T8" fmla="*/ 12 w 12"/>
                <a:gd name="T9" fmla="*/ 6 h 12"/>
                <a:gd name="T10" fmla="*/ 12 w 12"/>
                <a:gd name="T11" fmla="*/ 12 h 12"/>
                <a:gd name="T12" fmla="*/ 12 w 12"/>
                <a:gd name="T13" fmla="*/ 12 h 12"/>
                <a:gd name="T14" fmla="*/ 6 w 12"/>
                <a:gd name="T15" fmla="*/ 12 h 12"/>
                <a:gd name="T16" fmla="*/ 6 w 12"/>
                <a:gd name="T17" fmla="*/ 12 h 12"/>
                <a:gd name="T18" fmla="*/ 0 w 12"/>
                <a:gd name="T19" fmla="*/ 12 h 12"/>
                <a:gd name="T20" fmla="*/ 0 w 12"/>
                <a:gd name="T21" fmla="*/ 12 h 12"/>
                <a:gd name="T22" fmla="*/ 0 w 12"/>
                <a:gd name="T23" fmla="*/ 12 h 12"/>
                <a:gd name="T24" fmla="*/ 0 w 12"/>
                <a:gd name="T25" fmla="*/ 12 h 12"/>
                <a:gd name="T26" fmla="*/ 0 w 12"/>
                <a:gd name="T27" fmla="*/ 6 h 12"/>
                <a:gd name="T28" fmla="*/ 0 w 12"/>
                <a:gd name="T29" fmla="*/ 6 h 12"/>
                <a:gd name="T30" fmla="*/ 0 w 12"/>
                <a:gd name="T31" fmla="*/ 0 h 12"/>
                <a:gd name="T32" fmla="*/ 6 w 12"/>
                <a:gd name="T33" fmla="*/ 0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6" y="0"/>
                  </a:move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" name="Freeform 487"/>
            <p:cNvSpPr>
              <a:spLocks/>
            </p:cNvSpPr>
            <p:nvPr/>
          </p:nvSpPr>
          <p:spPr bwMode="auto">
            <a:xfrm>
              <a:off x="4707" y="2097"/>
              <a:ext cx="18" cy="12"/>
            </a:xfrm>
            <a:custGeom>
              <a:avLst/>
              <a:gdLst>
                <a:gd name="T0" fmla="*/ 0 w 18"/>
                <a:gd name="T1" fmla="*/ 6 h 12"/>
                <a:gd name="T2" fmla="*/ 0 w 18"/>
                <a:gd name="T3" fmla="*/ 0 h 12"/>
                <a:gd name="T4" fmla="*/ 6 w 18"/>
                <a:gd name="T5" fmla="*/ 0 h 12"/>
                <a:gd name="T6" fmla="*/ 6 w 18"/>
                <a:gd name="T7" fmla="*/ 0 h 12"/>
                <a:gd name="T8" fmla="*/ 12 w 18"/>
                <a:gd name="T9" fmla="*/ 0 h 12"/>
                <a:gd name="T10" fmla="*/ 12 w 18"/>
                <a:gd name="T11" fmla="*/ 0 h 12"/>
                <a:gd name="T12" fmla="*/ 12 w 18"/>
                <a:gd name="T13" fmla="*/ 0 h 12"/>
                <a:gd name="T14" fmla="*/ 18 w 18"/>
                <a:gd name="T15" fmla="*/ 0 h 12"/>
                <a:gd name="T16" fmla="*/ 18 w 18"/>
                <a:gd name="T17" fmla="*/ 0 h 12"/>
                <a:gd name="T18" fmla="*/ 18 w 18"/>
                <a:gd name="T19" fmla="*/ 6 h 12"/>
                <a:gd name="T20" fmla="*/ 18 w 18"/>
                <a:gd name="T21" fmla="*/ 6 h 12"/>
                <a:gd name="T22" fmla="*/ 12 w 18"/>
                <a:gd name="T23" fmla="*/ 6 h 12"/>
                <a:gd name="T24" fmla="*/ 12 w 18"/>
                <a:gd name="T25" fmla="*/ 12 h 12"/>
                <a:gd name="T26" fmla="*/ 12 w 18"/>
                <a:gd name="T27" fmla="*/ 12 h 12"/>
                <a:gd name="T28" fmla="*/ 6 w 18"/>
                <a:gd name="T29" fmla="*/ 12 h 12"/>
                <a:gd name="T30" fmla="*/ 6 w 18"/>
                <a:gd name="T31" fmla="*/ 6 h 12"/>
                <a:gd name="T32" fmla="*/ 0 w 18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" name="Freeform 488"/>
            <p:cNvSpPr>
              <a:spLocks/>
            </p:cNvSpPr>
            <p:nvPr/>
          </p:nvSpPr>
          <p:spPr bwMode="auto">
            <a:xfrm>
              <a:off x="4690" y="2091"/>
              <a:ext cx="11" cy="12"/>
            </a:xfrm>
            <a:custGeom>
              <a:avLst/>
              <a:gdLst>
                <a:gd name="T0" fmla="*/ 0 w 11"/>
                <a:gd name="T1" fmla="*/ 12 h 12"/>
                <a:gd name="T2" fmla="*/ 0 w 11"/>
                <a:gd name="T3" fmla="*/ 6 h 12"/>
                <a:gd name="T4" fmla="*/ 0 w 11"/>
                <a:gd name="T5" fmla="*/ 6 h 12"/>
                <a:gd name="T6" fmla="*/ 6 w 11"/>
                <a:gd name="T7" fmla="*/ 6 h 12"/>
                <a:gd name="T8" fmla="*/ 6 w 11"/>
                <a:gd name="T9" fmla="*/ 0 h 12"/>
                <a:gd name="T10" fmla="*/ 6 w 11"/>
                <a:gd name="T11" fmla="*/ 0 h 12"/>
                <a:gd name="T12" fmla="*/ 11 w 11"/>
                <a:gd name="T13" fmla="*/ 6 h 12"/>
                <a:gd name="T14" fmla="*/ 11 w 11"/>
                <a:gd name="T15" fmla="*/ 6 h 12"/>
                <a:gd name="T16" fmla="*/ 11 w 11"/>
                <a:gd name="T17" fmla="*/ 6 h 12"/>
                <a:gd name="T18" fmla="*/ 11 w 11"/>
                <a:gd name="T19" fmla="*/ 12 h 12"/>
                <a:gd name="T20" fmla="*/ 11 w 11"/>
                <a:gd name="T21" fmla="*/ 12 h 12"/>
                <a:gd name="T22" fmla="*/ 6 w 11"/>
                <a:gd name="T23" fmla="*/ 12 h 12"/>
                <a:gd name="T24" fmla="*/ 6 w 11"/>
                <a:gd name="T25" fmla="*/ 12 h 12"/>
                <a:gd name="T26" fmla="*/ 6 w 11"/>
                <a:gd name="T27" fmla="*/ 12 h 12"/>
                <a:gd name="T28" fmla="*/ 0 w 11"/>
                <a:gd name="T29" fmla="*/ 12 h 12"/>
                <a:gd name="T30" fmla="*/ 0 w 11"/>
                <a:gd name="T31" fmla="*/ 12 h 12"/>
                <a:gd name="T32" fmla="*/ 0 w 11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"/>
                <a:gd name="T52" fmla="*/ 0 h 12"/>
                <a:gd name="T53" fmla="*/ 11 w 11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" h="12">
                  <a:moveTo>
                    <a:pt x="0" y="12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1" y="6"/>
                  </a:lnTo>
                  <a:lnTo>
                    <a:pt x="11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9" name="Freeform 489"/>
            <p:cNvSpPr>
              <a:spLocks/>
            </p:cNvSpPr>
            <p:nvPr/>
          </p:nvSpPr>
          <p:spPr bwMode="auto">
            <a:xfrm>
              <a:off x="4707" y="2073"/>
              <a:ext cx="12" cy="12"/>
            </a:xfrm>
            <a:custGeom>
              <a:avLst/>
              <a:gdLst>
                <a:gd name="T0" fmla="*/ 0 w 12"/>
                <a:gd name="T1" fmla="*/ 6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6 w 12"/>
                <a:gd name="T9" fmla="*/ 0 h 12"/>
                <a:gd name="T10" fmla="*/ 6 w 12"/>
                <a:gd name="T11" fmla="*/ 0 h 12"/>
                <a:gd name="T12" fmla="*/ 12 w 12"/>
                <a:gd name="T13" fmla="*/ 6 h 12"/>
                <a:gd name="T14" fmla="*/ 12 w 12"/>
                <a:gd name="T15" fmla="*/ 6 h 12"/>
                <a:gd name="T16" fmla="*/ 12 w 12"/>
                <a:gd name="T17" fmla="*/ 6 h 12"/>
                <a:gd name="T18" fmla="*/ 12 w 12"/>
                <a:gd name="T19" fmla="*/ 6 h 12"/>
                <a:gd name="T20" fmla="*/ 12 w 12"/>
                <a:gd name="T21" fmla="*/ 12 h 12"/>
                <a:gd name="T22" fmla="*/ 6 w 12"/>
                <a:gd name="T23" fmla="*/ 12 h 12"/>
                <a:gd name="T24" fmla="*/ 6 w 12"/>
                <a:gd name="T25" fmla="*/ 12 h 12"/>
                <a:gd name="T26" fmla="*/ 6 w 12"/>
                <a:gd name="T27" fmla="*/ 12 h 12"/>
                <a:gd name="T28" fmla="*/ 0 w 12"/>
                <a:gd name="T29" fmla="*/ 12 h 12"/>
                <a:gd name="T30" fmla="*/ 0 w 12"/>
                <a:gd name="T31" fmla="*/ 12 h 12"/>
                <a:gd name="T32" fmla="*/ 0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6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0" name="Freeform 490"/>
            <p:cNvSpPr>
              <a:spLocks/>
            </p:cNvSpPr>
            <p:nvPr/>
          </p:nvSpPr>
          <p:spPr bwMode="auto">
            <a:xfrm>
              <a:off x="5114" y="2031"/>
              <a:ext cx="95" cy="96"/>
            </a:xfrm>
            <a:custGeom>
              <a:avLst/>
              <a:gdLst>
                <a:gd name="T0" fmla="*/ 77 w 95"/>
                <a:gd name="T1" fmla="*/ 72 h 96"/>
                <a:gd name="T2" fmla="*/ 83 w 95"/>
                <a:gd name="T3" fmla="*/ 66 h 96"/>
                <a:gd name="T4" fmla="*/ 83 w 95"/>
                <a:gd name="T5" fmla="*/ 54 h 96"/>
                <a:gd name="T6" fmla="*/ 77 w 95"/>
                <a:gd name="T7" fmla="*/ 48 h 96"/>
                <a:gd name="T8" fmla="*/ 65 w 95"/>
                <a:gd name="T9" fmla="*/ 48 h 96"/>
                <a:gd name="T10" fmla="*/ 65 w 95"/>
                <a:gd name="T11" fmla="*/ 36 h 96"/>
                <a:gd name="T12" fmla="*/ 71 w 95"/>
                <a:gd name="T13" fmla="*/ 42 h 96"/>
                <a:gd name="T14" fmla="*/ 77 w 95"/>
                <a:gd name="T15" fmla="*/ 42 h 96"/>
                <a:gd name="T16" fmla="*/ 77 w 95"/>
                <a:gd name="T17" fmla="*/ 48 h 96"/>
                <a:gd name="T18" fmla="*/ 89 w 95"/>
                <a:gd name="T19" fmla="*/ 48 h 96"/>
                <a:gd name="T20" fmla="*/ 95 w 95"/>
                <a:gd name="T21" fmla="*/ 36 h 96"/>
                <a:gd name="T22" fmla="*/ 95 w 95"/>
                <a:gd name="T23" fmla="*/ 30 h 96"/>
                <a:gd name="T24" fmla="*/ 89 w 95"/>
                <a:gd name="T25" fmla="*/ 24 h 96"/>
                <a:gd name="T26" fmla="*/ 83 w 95"/>
                <a:gd name="T27" fmla="*/ 24 h 96"/>
                <a:gd name="T28" fmla="*/ 77 w 95"/>
                <a:gd name="T29" fmla="*/ 24 h 96"/>
                <a:gd name="T30" fmla="*/ 71 w 95"/>
                <a:gd name="T31" fmla="*/ 24 h 96"/>
                <a:gd name="T32" fmla="*/ 77 w 95"/>
                <a:gd name="T33" fmla="*/ 12 h 96"/>
                <a:gd name="T34" fmla="*/ 77 w 95"/>
                <a:gd name="T35" fmla="*/ 0 h 96"/>
                <a:gd name="T36" fmla="*/ 71 w 95"/>
                <a:gd name="T37" fmla="*/ 0 h 96"/>
                <a:gd name="T38" fmla="*/ 59 w 95"/>
                <a:gd name="T39" fmla="*/ 0 h 96"/>
                <a:gd name="T40" fmla="*/ 53 w 95"/>
                <a:gd name="T41" fmla="*/ 12 h 96"/>
                <a:gd name="T42" fmla="*/ 59 w 95"/>
                <a:gd name="T43" fmla="*/ 24 h 96"/>
                <a:gd name="T44" fmla="*/ 53 w 95"/>
                <a:gd name="T45" fmla="*/ 24 h 96"/>
                <a:gd name="T46" fmla="*/ 53 w 95"/>
                <a:gd name="T47" fmla="*/ 18 h 96"/>
                <a:gd name="T48" fmla="*/ 47 w 95"/>
                <a:gd name="T49" fmla="*/ 12 h 96"/>
                <a:gd name="T50" fmla="*/ 35 w 95"/>
                <a:gd name="T51" fmla="*/ 12 h 96"/>
                <a:gd name="T52" fmla="*/ 23 w 95"/>
                <a:gd name="T53" fmla="*/ 6 h 96"/>
                <a:gd name="T54" fmla="*/ 11 w 95"/>
                <a:gd name="T55" fmla="*/ 12 h 96"/>
                <a:gd name="T56" fmla="*/ 11 w 95"/>
                <a:gd name="T57" fmla="*/ 18 h 96"/>
                <a:gd name="T58" fmla="*/ 11 w 95"/>
                <a:gd name="T59" fmla="*/ 24 h 96"/>
                <a:gd name="T60" fmla="*/ 23 w 95"/>
                <a:gd name="T61" fmla="*/ 30 h 96"/>
                <a:gd name="T62" fmla="*/ 29 w 95"/>
                <a:gd name="T63" fmla="*/ 30 h 96"/>
                <a:gd name="T64" fmla="*/ 29 w 95"/>
                <a:gd name="T65" fmla="*/ 42 h 96"/>
                <a:gd name="T66" fmla="*/ 17 w 95"/>
                <a:gd name="T67" fmla="*/ 42 h 96"/>
                <a:gd name="T68" fmla="*/ 11 w 95"/>
                <a:gd name="T69" fmla="*/ 42 h 96"/>
                <a:gd name="T70" fmla="*/ 6 w 95"/>
                <a:gd name="T71" fmla="*/ 48 h 96"/>
                <a:gd name="T72" fmla="*/ 0 w 95"/>
                <a:gd name="T73" fmla="*/ 54 h 96"/>
                <a:gd name="T74" fmla="*/ 6 w 95"/>
                <a:gd name="T75" fmla="*/ 66 h 96"/>
                <a:gd name="T76" fmla="*/ 11 w 95"/>
                <a:gd name="T77" fmla="*/ 66 h 96"/>
                <a:gd name="T78" fmla="*/ 17 w 95"/>
                <a:gd name="T79" fmla="*/ 66 h 96"/>
                <a:gd name="T80" fmla="*/ 23 w 95"/>
                <a:gd name="T81" fmla="*/ 60 h 96"/>
                <a:gd name="T82" fmla="*/ 29 w 95"/>
                <a:gd name="T83" fmla="*/ 54 h 96"/>
                <a:gd name="T84" fmla="*/ 35 w 95"/>
                <a:gd name="T85" fmla="*/ 48 h 96"/>
                <a:gd name="T86" fmla="*/ 41 w 95"/>
                <a:gd name="T87" fmla="*/ 54 h 96"/>
                <a:gd name="T88" fmla="*/ 41 w 95"/>
                <a:gd name="T89" fmla="*/ 60 h 96"/>
                <a:gd name="T90" fmla="*/ 29 w 95"/>
                <a:gd name="T91" fmla="*/ 66 h 96"/>
                <a:gd name="T92" fmla="*/ 23 w 95"/>
                <a:gd name="T93" fmla="*/ 84 h 96"/>
                <a:gd name="T94" fmla="*/ 35 w 95"/>
                <a:gd name="T95" fmla="*/ 90 h 96"/>
                <a:gd name="T96" fmla="*/ 47 w 95"/>
                <a:gd name="T97" fmla="*/ 90 h 96"/>
                <a:gd name="T98" fmla="*/ 53 w 95"/>
                <a:gd name="T99" fmla="*/ 84 h 96"/>
                <a:gd name="T100" fmla="*/ 53 w 95"/>
                <a:gd name="T101" fmla="*/ 78 h 96"/>
                <a:gd name="T102" fmla="*/ 47 w 95"/>
                <a:gd name="T103" fmla="*/ 72 h 96"/>
                <a:gd name="T104" fmla="*/ 47 w 95"/>
                <a:gd name="T105" fmla="*/ 60 h 96"/>
                <a:gd name="T106" fmla="*/ 53 w 95"/>
                <a:gd name="T107" fmla="*/ 54 h 96"/>
                <a:gd name="T108" fmla="*/ 53 w 95"/>
                <a:gd name="T109" fmla="*/ 54 h 96"/>
                <a:gd name="T110" fmla="*/ 65 w 95"/>
                <a:gd name="T111" fmla="*/ 72 h 9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5"/>
                <a:gd name="T169" fmla="*/ 0 h 96"/>
                <a:gd name="T170" fmla="*/ 95 w 95"/>
                <a:gd name="T171" fmla="*/ 96 h 9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5" h="96">
                  <a:moveTo>
                    <a:pt x="71" y="72"/>
                  </a:moveTo>
                  <a:lnTo>
                    <a:pt x="71" y="72"/>
                  </a:lnTo>
                  <a:lnTo>
                    <a:pt x="77" y="72"/>
                  </a:lnTo>
                  <a:lnTo>
                    <a:pt x="83" y="72"/>
                  </a:lnTo>
                  <a:lnTo>
                    <a:pt x="83" y="66"/>
                  </a:lnTo>
                  <a:lnTo>
                    <a:pt x="89" y="60"/>
                  </a:lnTo>
                  <a:lnTo>
                    <a:pt x="83" y="60"/>
                  </a:lnTo>
                  <a:lnTo>
                    <a:pt x="83" y="54"/>
                  </a:lnTo>
                  <a:lnTo>
                    <a:pt x="83" y="48"/>
                  </a:lnTo>
                  <a:lnTo>
                    <a:pt x="77" y="48"/>
                  </a:lnTo>
                  <a:lnTo>
                    <a:pt x="71" y="48"/>
                  </a:lnTo>
                  <a:lnTo>
                    <a:pt x="65" y="48"/>
                  </a:lnTo>
                  <a:lnTo>
                    <a:pt x="65" y="42"/>
                  </a:lnTo>
                  <a:lnTo>
                    <a:pt x="65" y="36"/>
                  </a:lnTo>
                  <a:lnTo>
                    <a:pt x="71" y="42"/>
                  </a:lnTo>
                  <a:lnTo>
                    <a:pt x="77" y="42"/>
                  </a:lnTo>
                  <a:lnTo>
                    <a:pt x="77" y="48"/>
                  </a:lnTo>
                  <a:lnTo>
                    <a:pt x="83" y="48"/>
                  </a:lnTo>
                  <a:lnTo>
                    <a:pt x="89" y="48"/>
                  </a:lnTo>
                  <a:lnTo>
                    <a:pt x="95" y="42"/>
                  </a:lnTo>
                  <a:lnTo>
                    <a:pt x="95" y="36"/>
                  </a:lnTo>
                  <a:lnTo>
                    <a:pt x="95" y="30"/>
                  </a:lnTo>
                  <a:lnTo>
                    <a:pt x="95" y="24"/>
                  </a:lnTo>
                  <a:lnTo>
                    <a:pt x="89" y="24"/>
                  </a:lnTo>
                  <a:lnTo>
                    <a:pt x="83" y="24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71" y="18"/>
                  </a:lnTo>
                  <a:lnTo>
                    <a:pt x="77" y="12"/>
                  </a:lnTo>
                  <a:lnTo>
                    <a:pt x="77" y="6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59" y="0"/>
                  </a:lnTo>
                  <a:lnTo>
                    <a:pt x="59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9" y="18"/>
                  </a:lnTo>
                  <a:lnTo>
                    <a:pt x="59" y="24"/>
                  </a:lnTo>
                  <a:lnTo>
                    <a:pt x="53" y="24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47" y="12"/>
                  </a:lnTo>
                  <a:lnTo>
                    <a:pt x="35" y="12"/>
                  </a:lnTo>
                  <a:lnTo>
                    <a:pt x="29" y="6"/>
                  </a:lnTo>
                  <a:lnTo>
                    <a:pt x="23" y="6"/>
                  </a:lnTo>
                  <a:lnTo>
                    <a:pt x="17" y="6"/>
                  </a:lnTo>
                  <a:lnTo>
                    <a:pt x="11" y="12"/>
                  </a:lnTo>
                  <a:lnTo>
                    <a:pt x="11" y="18"/>
                  </a:lnTo>
                  <a:lnTo>
                    <a:pt x="11" y="24"/>
                  </a:lnTo>
                  <a:lnTo>
                    <a:pt x="17" y="30"/>
                  </a:lnTo>
                  <a:lnTo>
                    <a:pt x="23" y="30"/>
                  </a:lnTo>
                  <a:lnTo>
                    <a:pt x="29" y="30"/>
                  </a:lnTo>
                  <a:lnTo>
                    <a:pt x="35" y="36"/>
                  </a:lnTo>
                  <a:lnTo>
                    <a:pt x="29" y="36"/>
                  </a:lnTo>
                  <a:lnTo>
                    <a:pt x="29" y="42"/>
                  </a:lnTo>
                  <a:lnTo>
                    <a:pt x="23" y="42"/>
                  </a:lnTo>
                  <a:lnTo>
                    <a:pt x="17" y="42"/>
                  </a:lnTo>
                  <a:lnTo>
                    <a:pt x="11" y="42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6" y="66"/>
                  </a:lnTo>
                  <a:lnTo>
                    <a:pt x="11" y="66"/>
                  </a:lnTo>
                  <a:lnTo>
                    <a:pt x="17" y="66"/>
                  </a:lnTo>
                  <a:lnTo>
                    <a:pt x="23" y="66"/>
                  </a:lnTo>
                  <a:lnTo>
                    <a:pt x="23" y="60"/>
                  </a:lnTo>
                  <a:lnTo>
                    <a:pt x="23" y="54"/>
                  </a:lnTo>
                  <a:lnTo>
                    <a:pt x="29" y="54"/>
                  </a:lnTo>
                  <a:lnTo>
                    <a:pt x="29" y="48"/>
                  </a:lnTo>
                  <a:lnTo>
                    <a:pt x="35" y="48"/>
                  </a:lnTo>
                  <a:lnTo>
                    <a:pt x="41" y="48"/>
                  </a:lnTo>
                  <a:lnTo>
                    <a:pt x="41" y="54"/>
                  </a:lnTo>
                  <a:lnTo>
                    <a:pt x="41" y="60"/>
                  </a:lnTo>
                  <a:lnTo>
                    <a:pt x="35" y="66"/>
                  </a:lnTo>
                  <a:lnTo>
                    <a:pt x="29" y="66"/>
                  </a:lnTo>
                  <a:lnTo>
                    <a:pt x="29" y="72"/>
                  </a:lnTo>
                  <a:lnTo>
                    <a:pt x="23" y="78"/>
                  </a:lnTo>
                  <a:lnTo>
                    <a:pt x="23" y="84"/>
                  </a:lnTo>
                  <a:lnTo>
                    <a:pt x="29" y="84"/>
                  </a:lnTo>
                  <a:lnTo>
                    <a:pt x="29" y="90"/>
                  </a:lnTo>
                  <a:lnTo>
                    <a:pt x="35" y="90"/>
                  </a:lnTo>
                  <a:lnTo>
                    <a:pt x="41" y="96"/>
                  </a:lnTo>
                  <a:lnTo>
                    <a:pt x="41" y="90"/>
                  </a:lnTo>
                  <a:lnTo>
                    <a:pt x="47" y="90"/>
                  </a:lnTo>
                  <a:lnTo>
                    <a:pt x="53" y="90"/>
                  </a:lnTo>
                  <a:lnTo>
                    <a:pt x="53" y="84"/>
                  </a:lnTo>
                  <a:lnTo>
                    <a:pt x="53" y="78"/>
                  </a:lnTo>
                  <a:lnTo>
                    <a:pt x="53" y="72"/>
                  </a:lnTo>
                  <a:lnTo>
                    <a:pt x="47" y="72"/>
                  </a:lnTo>
                  <a:lnTo>
                    <a:pt x="47" y="66"/>
                  </a:lnTo>
                  <a:lnTo>
                    <a:pt x="47" y="60"/>
                  </a:lnTo>
                  <a:lnTo>
                    <a:pt x="47" y="54"/>
                  </a:lnTo>
                  <a:lnTo>
                    <a:pt x="53" y="54"/>
                  </a:lnTo>
                  <a:lnTo>
                    <a:pt x="59" y="60"/>
                  </a:lnTo>
                  <a:lnTo>
                    <a:pt x="59" y="66"/>
                  </a:lnTo>
                  <a:lnTo>
                    <a:pt x="65" y="72"/>
                  </a:lnTo>
                  <a:lnTo>
                    <a:pt x="71" y="72"/>
                  </a:lnTo>
                  <a:close/>
                </a:path>
              </a:pathLst>
            </a:custGeom>
            <a:solidFill>
              <a:srgbClr val="FFF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1" name="Freeform 491"/>
            <p:cNvSpPr>
              <a:spLocks/>
            </p:cNvSpPr>
            <p:nvPr/>
          </p:nvSpPr>
          <p:spPr bwMode="auto">
            <a:xfrm>
              <a:off x="5185" y="1834"/>
              <a:ext cx="108" cy="167"/>
            </a:xfrm>
            <a:custGeom>
              <a:avLst/>
              <a:gdLst>
                <a:gd name="T0" fmla="*/ 0 w 108"/>
                <a:gd name="T1" fmla="*/ 167 h 167"/>
                <a:gd name="T2" fmla="*/ 12 w 108"/>
                <a:gd name="T3" fmla="*/ 155 h 167"/>
                <a:gd name="T4" fmla="*/ 24 w 108"/>
                <a:gd name="T5" fmla="*/ 149 h 167"/>
                <a:gd name="T6" fmla="*/ 30 w 108"/>
                <a:gd name="T7" fmla="*/ 137 h 167"/>
                <a:gd name="T8" fmla="*/ 42 w 108"/>
                <a:gd name="T9" fmla="*/ 137 h 167"/>
                <a:gd name="T10" fmla="*/ 54 w 108"/>
                <a:gd name="T11" fmla="*/ 131 h 167"/>
                <a:gd name="T12" fmla="*/ 66 w 108"/>
                <a:gd name="T13" fmla="*/ 131 h 167"/>
                <a:gd name="T14" fmla="*/ 78 w 108"/>
                <a:gd name="T15" fmla="*/ 131 h 167"/>
                <a:gd name="T16" fmla="*/ 84 w 108"/>
                <a:gd name="T17" fmla="*/ 131 h 167"/>
                <a:gd name="T18" fmla="*/ 84 w 108"/>
                <a:gd name="T19" fmla="*/ 125 h 167"/>
                <a:gd name="T20" fmla="*/ 84 w 108"/>
                <a:gd name="T21" fmla="*/ 125 h 167"/>
                <a:gd name="T22" fmla="*/ 90 w 108"/>
                <a:gd name="T23" fmla="*/ 119 h 167"/>
                <a:gd name="T24" fmla="*/ 90 w 108"/>
                <a:gd name="T25" fmla="*/ 113 h 167"/>
                <a:gd name="T26" fmla="*/ 90 w 108"/>
                <a:gd name="T27" fmla="*/ 107 h 167"/>
                <a:gd name="T28" fmla="*/ 96 w 108"/>
                <a:gd name="T29" fmla="*/ 107 h 167"/>
                <a:gd name="T30" fmla="*/ 102 w 108"/>
                <a:gd name="T31" fmla="*/ 101 h 167"/>
                <a:gd name="T32" fmla="*/ 108 w 108"/>
                <a:gd name="T33" fmla="*/ 95 h 167"/>
                <a:gd name="T34" fmla="*/ 102 w 108"/>
                <a:gd name="T35" fmla="*/ 89 h 167"/>
                <a:gd name="T36" fmla="*/ 102 w 108"/>
                <a:gd name="T37" fmla="*/ 71 h 167"/>
                <a:gd name="T38" fmla="*/ 102 w 108"/>
                <a:gd name="T39" fmla="*/ 59 h 167"/>
                <a:gd name="T40" fmla="*/ 108 w 108"/>
                <a:gd name="T41" fmla="*/ 47 h 167"/>
                <a:gd name="T42" fmla="*/ 102 w 108"/>
                <a:gd name="T43" fmla="*/ 47 h 167"/>
                <a:gd name="T44" fmla="*/ 96 w 108"/>
                <a:gd name="T45" fmla="*/ 41 h 167"/>
                <a:gd name="T46" fmla="*/ 90 w 108"/>
                <a:gd name="T47" fmla="*/ 41 h 167"/>
                <a:gd name="T48" fmla="*/ 84 w 108"/>
                <a:gd name="T49" fmla="*/ 36 h 167"/>
                <a:gd name="T50" fmla="*/ 84 w 108"/>
                <a:gd name="T51" fmla="*/ 30 h 167"/>
                <a:gd name="T52" fmla="*/ 78 w 108"/>
                <a:gd name="T53" fmla="*/ 24 h 167"/>
                <a:gd name="T54" fmla="*/ 72 w 108"/>
                <a:gd name="T55" fmla="*/ 12 h 167"/>
                <a:gd name="T56" fmla="*/ 72 w 108"/>
                <a:gd name="T57" fmla="*/ 0 h 167"/>
                <a:gd name="T58" fmla="*/ 66 w 108"/>
                <a:gd name="T59" fmla="*/ 6 h 167"/>
                <a:gd name="T60" fmla="*/ 66 w 108"/>
                <a:gd name="T61" fmla="*/ 12 h 167"/>
                <a:gd name="T62" fmla="*/ 60 w 108"/>
                <a:gd name="T63" fmla="*/ 18 h 167"/>
                <a:gd name="T64" fmla="*/ 54 w 108"/>
                <a:gd name="T65" fmla="*/ 24 h 167"/>
                <a:gd name="T66" fmla="*/ 48 w 108"/>
                <a:gd name="T67" fmla="*/ 30 h 167"/>
                <a:gd name="T68" fmla="*/ 42 w 108"/>
                <a:gd name="T69" fmla="*/ 36 h 167"/>
                <a:gd name="T70" fmla="*/ 36 w 108"/>
                <a:gd name="T71" fmla="*/ 36 h 167"/>
                <a:gd name="T72" fmla="*/ 24 w 108"/>
                <a:gd name="T73" fmla="*/ 36 h 167"/>
                <a:gd name="T74" fmla="*/ 30 w 108"/>
                <a:gd name="T75" fmla="*/ 41 h 167"/>
                <a:gd name="T76" fmla="*/ 30 w 108"/>
                <a:gd name="T77" fmla="*/ 53 h 167"/>
                <a:gd name="T78" fmla="*/ 30 w 108"/>
                <a:gd name="T79" fmla="*/ 65 h 167"/>
                <a:gd name="T80" fmla="*/ 18 w 108"/>
                <a:gd name="T81" fmla="*/ 71 h 167"/>
                <a:gd name="T82" fmla="*/ 24 w 108"/>
                <a:gd name="T83" fmla="*/ 95 h 167"/>
                <a:gd name="T84" fmla="*/ 24 w 108"/>
                <a:gd name="T85" fmla="*/ 107 h 167"/>
                <a:gd name="T86" fmla="*/ 24 w 108"/>
                <a:gd name="T87" fmla="*/ 125 h 167"/>
                <a:gd name="T88" fmla="*/ 18 w 108"/>
                <a:gd name="T89" fmla="*/ 137 h 167"/>
                <a:gd name="T90" fmla="*/ 12 w 108"/>
                <a:gd name="T91" fmla="*/ 143 h 167"/>
                <a:gd name="T92" fmla="*/ 12 w 108"/>
                <a:gd name="T93" fmla="*/ 149 h 167"/>
                <a:gd name="T94" fmla="*/ 6 w 108"/>
                <a:gd name="T95" fmla="*/ 155 h 167"/>
                <a:gd name="T96" fmla="*/ 6 w 108"/>
                <a:gd name="T97" fmla="*/ 161 h 167"/>
                <a:gd name="T98" fmla="*/ 0 w 108"/>
                <a:gd name="T99" fmla="*/ 161 h 167"/>
                <a:gd name="T100" fmla="*/ 0 w 108"/>
                <a:gd name="T101" fmla="*/ 161 h 167"/>
                <a:gd name="T102" fmla="*/ 0 w 108"/>
                <a:gd name="T103" fmla="*/ 161 h 167"/>
                <a:gd name="T104" fmla="*/ 6 w 108"/>
                <a:gd name="T105" fmla="*/ 161 h 167"/>
                <a:gd name="T106" fmla="*/ 0 w 108"/>
                <a:gd name="T107" fmla="*/ 167 h 1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08"/>
                <a:gd name="T163" fmla="*/ 0 h 167"/>
                <a:gd name="T164" fmla="*/ 108 w 108"/>
                <a:gd name="T165" fmla="*/ 167 h 16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08" h="167">
                  <a:moveTo>
                    <a:pt x="0" y="167"/>
                  </a:moveTo>
                  <a:lnTo>
                    <a:pt x="12" y="155"/>
                  </a:lnTo>
                  <a:lnTo>
                    <a:pt x="24" y="149"/>
                  </a:lnTo>
                  <a:lnTo>
                    <a:pt x="30" y="137"/>
                  </a:lnTo>
                  <a:lnTo>
                    <a:pt x="42" y="137"/>
                  </a:lnTo>
                  <a:lnTo>
                    <a:pt x="54" y="131"/>
                  </a:lnTo>
                  <a:lnTo>
                    <a:pt x="66" y="131"/>
                  </a:lnTo>
                  <a:lnTo>
                    <a:pt x="78" y="131"/>
                  </a:lnTo>
                  <a:lnTo>
                    <a:pt x="84" y="131"/>
                  </a:lnTo>
                  <a:lnTo>
                    <a:pt x="84" y="125"/>
                  </a:lnTo>
                  <a:lnTo>
                    <a:pt x="90" y="119"/>
                  </a:lnTo>
                  <a:lnTo>
                    <a:pt x="90" y="113"/>
                  </a:lnTo>
                  <a:lnTo>
                    <a:pt x="90" y="107"/>
                  </a:lnTo>
                  <a:lnTo>
                    <a:pt x="96" y="107"/>
                  </a:lnTo>
                  <a:lnTo>
                    <a:pt x="102" y="101"/>
                  </a:lnTo>
                  <a:lnTo>
                    <a:pt x="108" y="95"/>
                  </a:lnTo>
                  <a:lnTo>
                    <a:pt x="102" y="89"/>
                  </a:lnTo>
                  <a:lnTo>
                    <a:pt x="102" y="71"/>
                  </a:lnTo>
                  <a:lnTo>
                    <a:pt x="102" y="59"/>
                  </a:lnTo>
                  <a:lnTo>
                    <a:pt x="108" y="47"/>
                  </a:lnTo>
                  <a:lnTo>
                    <a:pt x="102" y="47"/>
                  </a:lnTo>
                  <a:lnTo>
                    <a:pt x="96" y="41"/>
                  </a:lnTo>
                  <a:lnTo>
                    <a:pt x="90" y="41"/>
                  </a:lnTo>
                  <a:lnTo>
                    <a:pt x="84" y="36"/>
                  </a:lnTo>
                  <a:lnTo>
                    <a:pt x="84" y="30"/>
                  </a:lnTo>
                  <a:lnTo>
                    <a:pt x="78" y="24"/>
                  </a:lnTo>
                  <a:lnTo>
                    <a:pt x="72" y="12"/>
                  </a:lnTo>
                  <a:lnTo>
                    <a:pt x="72" y="0"/>
                  </a:lnTo>
                  <a:lnTo>
                    <a:pt x="66" y="6"/>
                  </a:lnTo>
                  <a:lnTo>
                    <a:pt x="66" y="12"/>
                  </a:lnTo>
                  <a:lnTo>
                    <a:pt x="60" y="18"/>
                  </a:lnTo>
                  <a:lnTo>
                    <a:pt x="54" y="24"/>
                  </a:lnTo>
                  <a:lnTo>
                    <a:pt x="48" y="30"/>
                  </a:lnTo>
                  <a:lnTo>
                    <a:pt x="42" y="36"/>
                  </a:lnTo>
                  <a:lnTo>
                    <a:pt x="36" y="36"/>
                  </a:lnTo>
                  <a:lnTo>
                    <a:pt x="24" y="36"/>
                  </a:lnTo>
                  <a:lnTo>
                    <a:pt x="30" y="41"/>
                  </a:lnTo>
                  <a:lnTo>
                    <a:pt x="30" y="53"/>
                  </a:lnTo>
                  <a:lnTo>
                    <a:pt x="30" y="65"/>
                  </a:lnTo>
                  <a:lnTo>
                    <a:pt x="18" y="71"/>
                  </a:lnTo>
                  <a:lnTo>
                    <a:pt x="24" y="95"/>
                  </a:lnTo>
                  <a:lnTo>
                    <a:pt x="24" y="107"/>
                  </a:lnTo>
                  <a:lnTo>
                    <a:pt x="24" y="125"/>
                  </a:lnTo>
                  <a:lnTo>
                    <a:pt x="18" y="137"/>
                  </a:lnTo>
                  <a:lnTo>
                    <a:pt x="12" y="143"/>
                  </a:lnTo>
                  <a:lnTo>
                    <a:pt x="12" y="149"/>
                  </a:lnTo>
                  <a:lnTo>
                    <a:pt x="6" y="155"/>
                  </a:lnTo>
                  <a:lnTo>
                    <a:pt x="6" y="161"/>
                  </a:lnTo>
                  <a:lnTo>
                    <a:pt x="0" y="161"/>
                  </a:lnTo>
                  <a:lnTo>
                    <a:pt x="6" y="161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2" name="Freeform 492"/>
            <p:cNvSpPr>
              <a:spLocks/>
            </p:cNvSpPr>
            <p:nvPr/>
          </p:nvSpPr>
          <p:spPr bwMode="auto">
            <a:xfrm>
              <a:off x="4863" y="1870"/>
              <a:ext cx="173" cy="143"/>
            </a:xfrm>
            <a:custGeom>
              <a:avLst/>
              <a:gdLst>
                <a:gd name="T0" fmla="*/ 89 w 173"/>
                <a:gd name="T1" fmla="*/ 143 h 143"/>
                <a:gd name="T2" fmla="*/ 95 w 173"/>
                <a:gd name="T3" fmla="*/ 143 h 143"/>
                <a:gd name="T4" fmla="*/ 101 w 173"/>
                <a:gd name="T5" fmla="*/ 143 h 143"/>
                <a:gd name="T6" fmla="*/ 113 w 173"/>
                <a:gd name="T7" fmla="*/ 143 h 143"/>
                <a:gd name="T8" fmla="*/ 119 w 173"/>
                <a:gd name="T9" fmla="*/ 137 h 143"/>
                <a:gd name="T10" fmla="*/ 131 w 173"/>
                <a:gd name="T11" fmla="*/ 137 h 143"/>
                <a:gd name="T12" fmla="*/ 143 w 173"/>
                <a:gd name="T13" fmla="*/ 137 h 143"/>
                <a:gd name="T14" fmla="*/ 149 w 173"/>
                <a:gd name="T15" fmla="*/ 137 h 143"/>
                <a:gd name="T16" fmla="*/ 161 w 173"/>
                <a:gd name="T17" fmla="*/ 137 h 143"/>
                <a:gd name="T18" fmla="*/ 161 w 173"/>
                <a:gd name="T19" fmla="*/ 137 h 143"/>
                <a:gd name="T20" fmla="*/ 167 w 173"/>
                <a:gd name="T21" fmla="*/ 137 h 143"/>
                <a:gd name="T22" fmla="*/ 167 w 173"/>
                <a:gd name="T23" fmla="*/ 137 h 143"/>
                <a:gd name="T24" fmla="*/ 173 w 173"/>
                <a:gd name="T25" fmla="*/ 137 h 143"/>
                <a:gd name="T26" fmla="*/ 161 w 173"/>
                <a:gd name="T27" fmla="*/ 131 h 143"/>
                <a:gd name="T28" fmla="*/ 155 w 173"/>
                <a:gd name="T29" fmla="*/ 119 h 143"/>
                <a:gd name="T30" fmla="*/ 149 w 173"/>
                <a:gd name="T31" fmla="*/ 113 h 143"/>
                <a:gd name="T32" fmla="*/ 143 w 173"/>
                <a:gd name="T33" fmla="*/ 101 h 143"/>
                <a:gd name="T34" fmla="*/ 137 w 173"/>
                <a:gd name="T35" fmla="*/ 83 h 143"/>
                <a:gd name="T36" fmla="*/ 131 w 173"/>
                <a:gd name="T37" fmla="*/ 71 h 143"/>
                <a:gd name="T38" fmla="*/ 131 w 173"/>
                <a:gd name="T39" fmla="*/ 59 h 143"/>
                <a:gd name="T40" fmla="*/ 131 w 173"/>
                <a:gd name="T41" fmla="*/ 47 h 143"/>
                <a:gd name="T42" fmla="*/ 125 w 173"/>
                <a:gd name="T43" fmla="*/ 41 h 143"/>
                <a:gd name="T44" fmla="*/ 119 w 173"/>
                <a:gd name="T45" fmla="*/ 41 h 143"/>
                <a:gd name="T46" fmla="*/ 113 w 173"/>
                <a:gd name="T47" fmla="*/ 41 h 143"/>
                <a:gd name="T48" fmla="*/ 107 w 173"/>
                <a:gd name="T49" fmla="*/ 35 h 143"/>
                <a:gd name="T50" fmla="*/ 101 w 173"/>
                <a:gd name="T51" fmla="*/ 29 h 143"/>
                <a:gd name="T52" fmla="*/ 95 w 173"/>
                <a:gd name="T53" fmla="*/ 23 h 143"/>
                <a:gd name="T54" fmla="*/ 89 w 173"/>
                <a:gd name="T55" fmla="*/ 11 h 143"/>
                <a:gd name="T56" fmla="*/ 89 w 173"/>
                <a:gd name="T57" fmla="*/ 5 h 143"/>
                <a:gd name="T58" fmla="*/ 83 w 173"/>
                <a:gd name="T59" fmla="*/ 5 h 143"/>
                <a:gd name="T60" fmla="*/ 71 w 173"/>
                <a:gd name="T61" fmla="*/ 11 h 143"/>
                <a:gd name="T62" fmla="*/ 65 w 173"/>
                <a:gd name="T63" fmla="*/ 11 h 143"/>
                <a:gd name="T64" fmla="*/ 53 w 173"/>
                <a:gd name="T65" fmla="*/ 17 h 143"/>
                <a:gd name="T66" fmla="*/ 42 w 173"/>
                <a:gd name="T67" fmla="*/ 17 h 143"/>
                <a:gd name="T68" fmla="*/ 30 w 173"/>
                <a:gd name="T69" fmla="*/ 11 h 143"/>
                <a:gd name="T70" fmla="*/ 18 w 173"/>
                <a:gd name="T71" fmla="*/ 5 h 143"/>
                <a:gd name="T72" fmla="*/ 6 w 173"/>
                <a:gd name="T73" fmla="*/ 0 h 143"/>
                <a:gd name="T74" fmla="*/ 6 w 173"/>
                <a:gd name="T75" fmla="*/ 5 h 143"/>
                <a:gd name="T76" fmla="*/ 12 w 173"/>
                <a:gd name="T77" fmla="*/ 11 h 143"/>
                <a:gd name="T78" fmla="*/ 12 w 173"/>
                <a:gd name="T79" fmla="*/ 23 h 143"/>
                <a:gd name="T80" fmla="*/ 12 w 173"/>
                <a:gd name="T81" fmla="*/ 29 h 143"/>
                <a:gd name="T82" fmla="*/ 18 w 173"/>
                <a:gd name="T83" fmla="*/ 41 h 143"/>
                <a:gd name="T84" fmla="*/ 12 w 173"/>
                <a:gd name="T85" fmla="*/ 53 h 143"/>
                <a:gd name="T86" fmla="*/ 12 w 173"/>
                <a:gd name="T87" fmla="*/ 65 h 143"/>
                <a:gd name="T88" fmla="*/ 0 w 173"/>
                <a:gd name="T89" fmla="*/ 77 h 143"/>
                <a:gd name="T90" fmla="*/ 12 w 173"/>
                <a:gd name="T91" fmla="*/ 77 h 143"/>
                <a:gd name="T92" fmla="*/ 18 w 173"/>
                <a:gd name="T93" fmla="*/ 83 h 143"/>
                <a:gd name="T94" fmla="*/ 24 w 173"/>
                <a:gd name="T95" fmla="*/ 89 h 143"/>
                <a:gd name="T96" fmla="*/ 36 w 173"/>
                <a:gd name="T97" fmla="*/ 95 h 143"/>
                <a:gd name="T98" fmla="*/ 42 w 173"/>
                <a:gd name="T99" fmla="*/ 101 h 143"/>
                <a:gd name="T100" fmla="*/ 42 w 173"/>
                <a:gd name="T101" fmla="*/ 107 h 143"/>
                <a:gd name="T102" fmla="*/ 48 w 173"/>
                <a:gd name="T103" fmla="*/ 119 h 143"/>
                <a:gd name="T104" fmla="*/ 42 w 173"/>
                <a:gd name="T105" fmla="*/ 131 h 143"/>
                <a:gd name="T106" fmla="*/ 48 w 173"/>
                <a:gd name="T107" fmla="*/ 131 h 143"/>
                <a:gd name="T108" fmla="*/ 53 w 173"/>
                <a:gd name="T109" fmla="*/ 131 h 143"/>
                <a:gd name="T110" fmla="*/ 59 w 173"/>
                <a:gd name="T111" fmla="*/ 131 h 143"/>
                <a:gd name="T112" fmla="*/ 65 w 173"/>
                <a:gd name="T113" fmla="*/ 131 h 143"/>
                <a:gd name="T114" fmla="*/ 71 w 173"/>
                <a:gd name="T115" fmla="*/ 137 h 143"/>
                <a:gd name="T116" fmla="*/ 77 w 173"/>
                <a:gd name="T117" fmla="*/ 137 h 143"/>
                <a:gd name="T118" fmla="*/ 83 w 173"/>
                <a:gd name="T119" fmla="*/ 143 h 143"/>
                <a:gd name="T120" fmla="*/ 89 w 173"/>
                <a:gd name="T121" fmla="*/ 143 h 14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73"/>
                <a:gd name="T184" fmla="*/ 0 h 143"/>
                <a:gd name="T185" fmla="*/ 173 w 173"/>
                <a:gd name="T186" fmla="*/ 143 h 14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73" h="143">
                  <a:moveTo>
                    <a:pt x="89" y="143"/>
                  </a:moveTo>
                  <a:lnTo>
                    <a:pt x="95" y="143"/>
                  </a:lnTo>
                  <a:lnTo>
                    <a:pt x="101" y="143"/>
                  </a:lnTo>
                  <a:lnTo>
                    <a:pt x="113" y="143"/>
                  </a:lnTo>
                  <a:lnTo>
                    <a:pt x="119" y="137"/>
                  </a:lnTo>
                  <a:lnTo>
                    <a:pt x="131" y="137"/>
                  </a:lnTo>
                  <a:lnTo>
                    <a:pt x="143" y="137"/>
                  </a:lnTo>
                  <a:lnTo>
                    <a:pt x="149" y="137"/>
                  </a:lnTo>
                  <a:lnTo>
                    <a:pt x="161" y="137"/>
                  </a:lnTo>
                  <a:lnTo>
                    <a:pt x="167" y="137"/>
                  </a:lnTo>
                  <a:lnTo>
                    <a:pt x="173" y="137"/>
                  </a:lnTo>
                  <a:lnTo>
                    <a:pt x="161" y="131"/>
                  </a:lnTo>
                  <a:lnTo>
                    <a:pt x="155" y="119"/>
                  </a:lnTo>
                  <a:lnTo>
                    <a:pt x="149" y="113"/>
                  </a:lnTo>
                  <a:lnTo>
                    <a:pt x="143" y="101"/>
                  </a:lnTo>
                  <a:lnTo>
                    <a:pt x="137" y="83"/>
                  </a:lnTo>
                  <a:lnTo>
                    <a:pt x="131" y="71"/>
                  </a:lnTo>
                  <a:lnTo>
                    <a:pt x="131" y="59"/>
                  </a:lnTo>
                  <a:lnTo>
                    <a:pt x="131" y="47"/>
                  </a:lnTo>
                  <a:lnTo>
                    <a:pt x="125" y="41"/>
                  </a:lnTo>
                  <a:lnTo>
                    <a:pt x="119" y="41"/>
                  </a:lnTo>
                  <a:lnTo>
                    <a:pt x="113" y="41"/>
                  </a:lnTo>
                  <a:lnTo>
                    <a:pt x="107" y="35"/>
                  </a:lnTo>
                  <a:lnTo>
                    <a:pt x="101" y="29"/>
                  </a:lnTo>
                  <a:lnTo>
                    <a:pt x="95" y="23"/>
                  </a:lnTo>
                  <a:lnTo>
                    <a:pt x="89" y="11"/>
                  </a:lnTo>
                  <a:lnTo>
                    <a:pt x="89" y="5"/>
                  </a:lnTo>
                  <a:lnTo>
                    <a:pt x="83" y="5"/>
                  </a:lnTo>
                  <a:lnTo>
                    <a:pt x="71" y="11"/>
                  </a:lnTo>
                  <a:lnTo>
                    <a:pt x="65" y="11"/>
                  </a:lnTo>
                  <a:lnTo>
                    <a:pt x="53" y="17"/>
                  </a:lnTo>
                  <a:lnTo>
                    <a:pt x="42" y="17"/>
                  </a:lnTo>
                  <a:lnTo>
                    <a:pt x="30" y="11"/>
                  </a:lnTo>
                  <a:lnTo>
                    <a:pt x="18" y="5"/>
                  </a:lnTo>
                  <a:lnTo>
                    <a:pt x="6" y="0"/>
                  </a:lnTo>
                  <a:lnTo>
                    <a:pt x="6" y="5"/>
                  </a:lnTo>
                  <a:lnTo>
                    <a:pt x="12" y="11"/>
                  </a:lnTo>
                  <a:lnTo>
                    <a:pt x="12" y="23"/>
                  </a:lnTo>
                  <a:lnTo>
                    <a:pt x="12" y="29"/>
                  </a:lnTo>
                  <a:lnTo>
                    <a:pt x="18" y="41"/>
                  </a:lnTo>
                  <a:lnTo>
                    <a:pt x="12" y="53"/>
                  </a:lnTo>
                  <a:lnTo>
                    <a:pt x="12" y="65"/>
                  </a:lnTo>
                  <a:lnTo>
                    <a:pt x="0" y="77"/>
                  </a:lnTo>
                  <a:lnTo>
                    <a:pt x="12" y="77"/>
                  </a:lnTo>
                  <a:lnTo>
                    <a:pt x="18" y="83"/>
                  </a:lnTo>
                  <a:lnTo>
                    <a:pt x="24" y="89"/>
                  </a:lnTo>
                  <a:lnTo>
                    <a:pt x="36" y="95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48" y="119"/>
                  </a:lnTo>
                  <a:lnTo>
                    <a:pt x="42" y="131"/>
                  </a:lnTo>
                  <a:lnTo>
                    <a:pt x="48" y="131"/>
                  </a:lnTo>
                  <a:lnTo>
                    <a:pt x="53" y="131"/>
                  </a:lnTo>
                  <a:lnTo>
                    <a:pt x="59" y="131"/>
                  </a:lnTo>
                  <a:lnTo>
                    <a:pt x="65" y="131"/>
                  </a:lnTo>
                  <a:lnTo>
                    <a:pt x="71" y="137"/>
                  </a:lnTo>
                  <a:lnTo>
                    <a:pt x="77" y="137"/>
                  </a:lnTo>
                  <a:lnTo>
                    <a:pt x="83" y="143"/>
                  </a:lnTo>
                  <a:lnTo>
                    <a:pt x="89" y="143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3" name="Freeform 493"/>
            <p:cNvSpPr>
              <a:spLocks/>
            </p:cNvSpPr>
            <p:nvPr/>
          </p:nvSpPr>
          <p:spPr bwMode="auto">
            <a:xfrm>
              <a:off x="4952" y="2049"/>
              <a:ext cx="173" cy="179"/>
            </a:xfrm>
            <a:custGeom>
              <a:avLst/>
              <a:gdLst>
                <a:gd name="T0" fmla="*/ 24 w 173"/>
                <a:gd name="T1" fmla="*/ 84 h 179"/>
                <a:gd name="T2" fmla="*/ 30 w 173"/>
                <a:gd name="T3" fmla="*/ 84 h 179"/>
                <a:gd name="T4" fmla="*/ 42 w 173"/>
                <a:gd name="T5" fmla="*/ 84 h 179"/>
                <a:gd name="T6" fmla="*/ 54 w 173"/>
                <a:gd name="T7" fmla="*/ 84 h 179"/>
                <a:gd name="T8" fmla="*/ 66 w 173"/>
                <a:gd name="T9" fmla="*/ 84 h 179"/>
                <a:gd name="T10" fmla="*/ 84 w 173"/>
                <a:gd name="T11" fmla="*/ 78 h 179"/>
                <a:gd name="T12" fmla="*/ 96 w 173"/>
                <a:gd name="T13" fmla="*/ 66 h 179"/>
                <a:gd name="T14" fmla="*/ 108 w 173"/>
                <a:gd name="T15" fmla="*/ 54 h 179"/>
                <a:gd name="T16" fmla="*/ 120 w 173"/>
                <a:gd name="T17" fmla="*/ 36 h 179"/>
                <a:gd name="T18" fmla="*/ 126 w 173"/>
                <a:gd name="T19" fmla="*/ 18 h 179"/>
                <a:gd name="T20" fmla="*/ 132 w 173"/>
                <a:gd name="T21" fmla="*/ 6 h 179"/>
                <a:gd name="T22" fmla="*/ 138 w 173"/>
                <a:gd name="T23" fmla="*/ 6 h 179"/>
                <a:gd name="T24" fmla="*/ 144 w 173"/>
                <a:gd name="T25" fmla="*/ 0 h 179"/>
                <a:gd name="T26" fmla="*/ 156 w 173"/>
                <a:gd name="T27" fmla="*/ 0 h 179"/>
                <a:gd name="T28" fmla="*/ 162 w 173"/>
                <a:gd name="T29" fmla="*/ 0 h 179"/>
                <a:gd name="T30" fmla="*/ 168 w 173"/>
                <a:gd name="T31" fmla="*/ 0 h 179"/>
                <a:gd name="T32" fmla="*/ 173 w 173"/>
                <a:gd name="T33" fmla="*/ 0 h 179"/>
                <a:gd name="T34" fmla="*/ 173 w 173"/>
                <a:gd name="T35" fmla="*/ 0 h 179"/>
                <a:gd name="T36" fmla="*/ 156 w 173"/>
                <a:gd name="T37" fmla="*/ 6 h 179"/>
                <a:gd name="T38" fmla="*/ 138 w 173"/>
                <a:gd name="T39" fmla="*/ 24 h 179"/>
                <a:gd name="T40" fmla="*/ 132 w 173"/>
                <a:gd name="T41" fmla="*/ 48 h 179"/>
                <a:gd name="T42" fmla="*/ 126 w 173"/>
                <a:gd name="T43" fmla="*/ 66 h 179"/>
                <a:gd name="T44" fmla="*/ 126 w 173"/>
                <a:gd name="T45" fmla="*/ 84 h 179"/>
                <a:gd name="T46" fmla="*/ 126 w 173"/>
                <a:gd name="T47" fmla="*/ 96 h 179"/>
                <a:gd name="T48" fmla="*/ 120 w 173"/>
                <a:gd name="T49" fmla="*/ 108 h 179"/>
                <a:gd name="T50" fmla="*/ 108 w 173"/>
                <a:gd name="T51" fmla="*/ 113 h 179"/>
                <a:gd name="T52" fmla="*/ 96 w 173"/>
                <a:gd name="T53" fmla="*/ 125 h 179"/>
                <a:gd name="T54" fmla="*/ 90 w 173"/>
                <a:gd name="T55" fmla="*/ 143 h 179"/>
                <a:gd name="T56" fmla="*/ 84 w 173"/>
                <a:gd name="T57" fmla="*/ 155 h 179"/>
                <a:gd name="T58" fmla="*/ 66 w 173"/>
                <a:gd name="T59" fmla="*/ 155 h 179"/>
                <a:gd name="T60" fmla="*/ 42 w 173"/>
                <a:gd name="T61" fmla="*/ 167 h 179"/>
                <a:gd name="T62" fmla="*/ 30 w 173"/>
                <a:gd name="T63" fmla="*/ 173 h 179"/>
                <a:gd name="T64" fmla="*/ 24 w 173"/>
                <a:gd name="T65" fmla="*/ 173 h 179"/>
                <a:gd name="T66" fmla="*/ 24 w 173"/>
                <a:gd name="T67" fmla="*/ 155 h 179"/>
                <a:gd name="T68" fmla="*/ 18 w 173"/>
                <a:gd name="T69" fmla="*/ 137 h 179"/>
                <a:gd name="T70" fmla="*/ 6 w 173"/>
                <a:gd name="T71" fmla="*/ 119 h 179"/>
                <a:gd name="T72" fmla="*/ 6 w 173"/>
                <a:gd name="T73" fmla="*/ 113 h 179"/>
                <a:gd name="T74" fmla="*/ 12 w 173"/>
                <a:gd name="T75" fmla="*/ 108 h 179"/>
                <a:gd name="T76" fmla="*/ 24 w 173"/>
                <a:gd name="T77" fmla="*/ 102 h 179"/>
                <a:gd name="T78" fmla="*/ 24 w 173"/>
                <a:gd name="T79" fmla="*/ 90 h 17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79"/>
                <a:gd name="T122" fmla="*/ 173 w 173"/>
                <a:gd name="T123" fmla="*/ 179 h 17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79">
                  <a:moveTo>
                    <a:pt x="24" y="84"/>
                  </a:moveTo>
                  <a:lnTo>
                    <a:pt x="24" y="84"/>
                  </a:lnTo>
                  <a:lnTo>
                    <a:pt x="30" y="84"/>
                  </a:lnTo>
                  <a:lnTo>
                    <a:pt x="36" y="84"/>
                  </a:lnTo>
                  <a:lnTo>
                    <a:pt x="42" y="84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78" y="78"/>
                  </a:lnTo>
                  <a:lnTo>
                    <a:pt x="84" y="78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102" y="60"/>
                  </a:lnTo>
                  <a:lnTo>
                    <a:pt x="108" y="54"/>
                  </a:lnTo>
                  <a:lnTo>
                    <a:pt x="114" y="42"/>
                  </a:lnTo>
                  <a:lnTo>
                    <a:pt x="120" y="36"/>
                  </a:lnTo>
                  <a:lnTo>
                    <a:pt x="126" y="24"/>
                  </a:lnTo>
                  <a:lnTo>
                    <a:pt x="126" y="18"/>
                  </a:lnTo>
                  <a:lnTo>
                    <a:pt x="132" y="12"/>
                  </a:lnTo>
                  <a:lnTo>
                    <a:pt x="132" y="6"/>
                  </a:lnTo>
                  <a:lnTo>
                    <a:pt x="138" y="6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56" y="6"/>
                  </a:lnTo>
                  <a:lnTo>
                    <a:pt x="150" y="12"/>
                  </a:lnTo>
                  <a:lnTo>
                    <a:pt x="138" y="24"/>
                  </a:lnTo>
                  <a:lnTo>
                    <a:pt x="132" y="36"/>
                  </a:lnTo>
                  <a:lnTo>
                    <a:pt x="132" y="48"/>
                  </a:lnTo>
                  <a:lnTo>
                    <a:pt x="126" y="60"/>
                  </a:lnTo>
                  <a:lnTo>
                    <a:pt x="126" y="66"/>
                  </a:lnTo>
                  <a:lnTo>
                    <a:pt x="126" y="72"/>
                  </a:lnTo>
                  <a:lnTo>
                    <a:pt x="126" y="84"/>
                  </a:lnTo>
                  <a:lnTo>
                    <a:pt x="126" y="90"/>
                  </a:lnTo>
                  <a:lnTo>
                    <a:pt x="126" y="96"/>
                  </a:lnTo>
                  <a:lnTo>
                    <a:pt x="126" y="108"/>
                  </a:lnTo>
                  <a:lnTo>
                    <a:pt x="120" y="108"/>
                  </a:lnTo>
                  <a:lnTo>
                    <a:pt x="114" y="108"/>
                  </a:lnTo>
                  <a:lnTo>
                    <a:pt x="108" y="113"/>
                  </a:lnTo>
                  <a:lnTo>
                    <a:pt x="102" y="119"/>
                  </a:lnTo>
                  <a:lnTo>
                    <a:pt x="96" y="125"/>
                  </a:lnTo>
                  <a:lnTo>
                    <a:pt x="90" y="137"/>
                  </a:lnTo>
                  <a:lnTo>
                    <a:pt x="90" y="143"/>
                  </a:lnTo>
                  <a:lnTo>
                    <a:pt x="90" y="155"/>
                  </a:lnTo>
                  <a:lnTo>
                    <a:pt x="84" y="155"/>
                  </a:lnTo>
                  <a:lnTo>
                    <a:pt x="72" y="155"/>
                  </a:lnTo>
                  <a:lnTo>
                    <a:pt x="66" y="155"/>
                  </a:lnTo>
                  <a:lnTo>
                    <a:pt x="54" y="161"/>
                  </a:lnTo>
                  <a:lnTo>
                    <a:pt x="42" y="167"/>
                  </a:lnTo>
                  <a:lnTo>
                    <a:pt x="36" y="167"/>
                  </a:lnTo>
                  <a:lnTo>
                    <a:pt x="30" y="173"/>
                  </a:lnTo>
                  <a:lnTo>
                    <a:pt x="24" y="179"/>
                  </a:lnTo>
                  <a:lnTo>
                    <a:pt x="24" y="173"/>
                  </a:lnTo>
                  <a:lnTo>
                    <a:pt x="24" y="161"/>
                  </a:lnTo>
                  <a:lnTo>
                    <a:pt x="24" y="155"/>
                  </a:lnTo>
                  <a:lnTo>
                    <a:pt x="18" y="143"/>
                  </a:lnTo>
                  <a:lnTo>
                    <a:pt x="18" y="137"/>
                  </a:lnTo>
                  <a:lnTo>
                    <a:pt x="12" y="125"/>
                  </a:lnTo>
                  <a:lnTo>
                    <a:pt x="6" y="119"/>
                  </a:lnTo>
                  <a:lnTo>
                    <a:pt x="0" y="113"/>
                  </a:lnTo>
                  <a:lnTo>
                    <a:pt x="6" y="113"/>
                  </a:lnTo>
                  <a:lnTo>
                    <a:pt x="12" y="108"/>
                  </a:lnTo>
                  <a:lnTo>
                    <a:pt x="18" y="108"/>
                  </a:lnTo>
                  <a:lnTo>
                    <a:pt x="24" y="102"/>
                  </a:lnTo>
                  <a:lnTo>
                    <a:pt x="24" y="96"/>
                  </a:lnTo>
                  <a:lnTo>
                    <a:pt x="24" y="90"/>
                  </a:lnTo>
                  <a:lnTo>
                    <a:pt x="24" y="84"/>
                  </a:lnTo>
                  <a:close/>
                </a:path>
              </a:pathLst>
            </a:custGeom>
            <a:solidFill>
              <a:srgbClr val="49A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4" name="Freeform 494"/>
            <p:cNvSpPr>
              <a:spLocks/>
            </p:cNvSpPr>
            <p:nvPr/>
          </p:nvSpPr>
          <p:spPr bwMode="auto">
            <a:xfrm>
              <a:off x="5060" y="2049"/>
              <a:ext cx="107" cy="185"/>
            </a:xfrm>
            <a:custGeom>
              <a:avLst/>
              <a:gdLst>
                <a:gd name="T0" fmla="*/ 65 w 107"/>
                <a:gd name="T1" fmla="*/ 6 h 185"/>
                <a:gd name="T2" fmla="*/ 71 w 107"/>
                <a:gd name="T3" fmla="*/ 12 h 185"/>
                <a:gd name="T4" fmla="*/ 83 w 107"/>
                <a:gd name="T5" fmla="*/ 12 h 185"/>
                <a:gd name="T6" fmla="*/ 83 w 107"/>
                <a:gd name="T7" fmla="*/ 12 h 185"/>
                <a:gd name="T8" fmla="*/ 83 w 107"/>
                <a:gd name="T9" fmla="*/ 18 h 185"/>
                <a:gd name="T10" fmla="*/ 77 w 107"/>
                <a:gd name="T11" fmla="*/ 24 h 185"/>
                <a:gd name="T12" fmla="*/ 71 w 107"/>
                <a:gd name="T13" fmla="*/ 24 h 185"/>
                <a:gd name="T14" fmla="*/ 65 w 107"/>
                <a:gd name="T15" fmla="*/ 24 h 185"/>
                <a:gd name="T16" fmla="*/ 60 w 107"/>
                <a:gd name="T17" fmla="*/ 24 h 185"/>
                <a:gd name="T18" fmla="*/ 60 w 107"/>
                <a:gd name="T19" fmla="*/ 30 h 185"/>
                <a:gd name="T20" fmla="*/ 54 w 107"/>
                <a:gd name="T21" fmla="*/ 30 h 185"/>
                <a:gd name="T22" fmla="*/ 54 w 107"/>
                <a:gd name="T23" fmla="*/ 36 h 185"/>
                <a:gd name="T24" fmla="*/ 54 w 107"/>
                <a:gd name="T25" fmla="*/ 42 h 185"/>
                <a:gd name="T26" fmla="*/ 54 w 107"/>
                <a:gd name="T27" fmla="*/ 42 h 185"/>
                <a:gd name="T28" fmla="*/ 60 w 107"/>
                <a:gd name="T29" fmla="*/ 48 h 185"/>
                <a:gd name="T30" fmla="*/ 60 w 107"/>
                <a:gd name="T31" fmla="*/ 48 h 185"/>
                <a:gd name="T32" fmla="*/ 65 w 107"/>
                <a:gd name="T33" fmla="*/ 48 h 185"/>
                <a:gd name="T34" fmla="*/ 71 w 107"/>
                <a:gd name="T35" fmla="*/ 48 h 185"/>
                <a:gd name="T36" fmla="*/ 77 w 107"/>
                <a:gd name="T37" fmla="*/ 48 h 185"/>
                <a:gd name="T38" fmla="*/ 77 w 107"/>
                <a:gd name="T39" fmla="*/ 42 h 185"/>
                <a:gd name="T40" fmla="*/ 83 w 107"/>
                <a:gd name="T41" fmla="*/ 36 h 185"/>
                <a:gd name="T42" fmla="*/ 89 w 107"/>
                <a:gd name="T43" fmla="*/ 30 h 185"/>
                <a:gd name="T44" fmla="*/ 95 w 107"/>
                <a:gd name="T45" fmla="*/ 30 h 185"/>
                <a:gd name="T46" fmla="*/ 95 w 107"/>
                <a:gd name="T47" fmla="*/ 36 h 185"/>
                <a:gd name="T48" fmla="*/ 95 w 107"/>
                <a:gd name="T49" fmla="*/ 36 h 185"/>
                <a:gd name="T50" fmla="*/ 89 w 107"/>
                <a:gd name="T51" fmla="*/ 48 h 185"/>
                <a:gd name="T52" fmla="*/ 89 w 107"/>
                <a:gd name="T53" fmla="*/ 48 h 185"/>
                <a:gd name="T54" fmla="*/ 83 w 107"/>
                <a:gd name="T55" fmla="*/ 54 h 185"/>
                <a:gd name="T56" fmla="*/ 77 w 107"/>
                <a:gd name="T57" fmla="*/ 60 h 185"/>
                <a:gd name="T58" fmla="*/ 77 w 107"/>
                <a:gd name="T59" fmla="*/ 60 h 185"/>
                <a:gd name="T60" fmla="*/ 83 w 107"/>
                <a:gd name="T61" fmla="*/ 66 h 185"/>
                <a:gd name="T62" fmla="*/ 83 w 107"/>
                <a:gd name="T63" fmla="*/ 72 h 185"/>
                <a:gd name="T64" fmla="*/ 89 w 107"/>
                <a:gd name="T65" fmla="*/ 72 h 185"/>
                <a:gd name="T66" fmla="*/ 95 w 107"/>
                <a:gd name="T67" fmla="*/ 72 h 185"/>
                <a:gd name="T68" fmla="*/ 101 w 107"/>
                <a:gd name="T69" fmla="*/ 72 h 185"/>
                <a:gd name="T70" fmla="*/ 101 w 107"/>
                <a:gd name="T71" fmla="*/ 72 h 185"/>
                <a:gd name="T72" fmla="*/ 107 w 107"/>
                <a:gd name="T73" fmla="*/ 78 h 185"/>
                <a:gd name="T74" fmla="*/ 107 w 107"/>
                <a:gd name="T75" fmla="*/ 96 h 185"/>
                <a:gd name="T76" fmla="*/ 101 w 107"/>
                <a:gd name="T77" fmla="*/ 113 h 185"/>
                <a:gd name="T78" fmla="*/ 89 w 107"/>
                <a:gd name="T79" fmla="*/ 131 h 185"/>
                <a:gd name="T80" fmla="*/ 71 w 107"/>
                <a:gd name="T81" fmla="*/ 149 h 185"/>
                <a:gd name="T82" fmla="*/ 60 w 107"/>
                <a:gd name="T83" fmla="*/ 161 h 185"/>
                <a:gd name="T84" fmla="*/ 42 w 107"/>
                <a:gd name="T85" fmla="*/ 173 h 185"/>
                <a:gd name="T86" fmla="*/ 24 w 107"/>
                <a:gd name="T87" fmla="*/ 179 h 185"/>
                <a:gd name="T88" fmla="*/ 12 w 107"/>
                <a:gd name="T89" fmla="*/ 185 h 185"/>
                <a:gd name="T90" fmla="*/ 12 w 107"/>
                <a:gd name="T91" fmla="*/ 185 h 185"/>
                <a:gd name="T92" fmla="*/ 6 w 107"/>
                <a:gd name="T93" fmla="*/ 185 h 185"/>
                <a:gd name="T94" fmla="*/ 0 w 107"/>
                <a:gd name="T95" fmla="*/ 185 h 185"/>
                <a:gd name="T96" fmla="*/ 6 w 107"/>
                <a:gd name="T97" fmla="*/ 179 h 185"/>
                <a:gd name="T98" fmla="*/ 12 w 107"/>
                <a:gd name="T99" fmla="*/ 173 h 185"/>
                <a:gd name="T100" fmla="*/ 18 w 107"/>
                <a:gd name="T101" fmla="*/ 161 h 185"/>
                <a:gd name="T102" fmla="*/ 24 w 107"/>
                <a:gd name="T103" fmla="*/ 149 h 185"/>
                <a:gd name="T104" fmla="*/ 24 w 107"/>
                <a:gd name="T105" fmla="*/ 137 h 185"/>
                <a:gd name="T106" fmla="*/ 24 w 107"/>
                <a:gd name="T107" fmla="*/ 119 h 185"/>
                <a:gd name="T108" fmla="*/ 18 w 107"/>
                <a:gd name="T109" fmla="*/ 96 h 185"/>
                <a:gd name="T110" fmla="*/ 18 w 107"/>
                <a:gd name="T111" fmla="*/ 84 h 185"/>
                <a:gd name="T112" fmla="*/ 18 w 107"/>
                <a:gd name="T113" fmla="*/ 66 h 185"/>
                <a:gd name="T114" fmla="*/ 24 w 107"/>
                <a:gd name="T115" fmla="*/ 48 h 185"/>
                <a:gd name="T116" fmla="*/ 30 w 107"/>
                <a:gd name="T117" fmla="*/ 24 h 185"/>
                <a:gd name="T118" fmla="*/ 48 w 107"/>
                <a:gd name="T119" fmla="*/ 6 h 18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7"/>
                <a:gd name="T181" fmla="*/ 0 h 185"/>
                <a:gd name="T182" fmla="*/ 107 w 107"/>
                <a:gd name="T183" fmla="*/ 185 h 18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7" h="185">
                  <a:moveTo>
                    <a:pt x="65" y="0"/>
                  </a:moveTo>
                  <a:lnTo>
                    <a:pt x="65" y="6"/>
                  </a:lnTo>
                  <a:lnTo>
                    <a:pt x="71" y="12"/>
                  </a:lnTo>
                  <a:lnTo>
                    <a:pt x="77" y="12"/>
                  </a:lnTo>
                  <a:lnTo>
                    <a:pt x="83" y="12"/>
                  </a:lnTo>
                  <a:lnTo>
                    <a:pt x="89" y="18"/>
                  </a:lnTo>
                  <a:lnTo>
                    <a:pt x="83" y="18"/>
                  </a:lnTo>
                  <a:lnTo>
                    <a:pt x="83" y="24"/>
                  </a:lnTo>
                  <a:lnTo>
                    <a:pt x="77" y="24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60" y="24"/>
                  </a:lnTo>
                  <a:lnTo>
                    <a:pt x="60" y="30"/>
                  </a:lnTo>
                  <a:lnTo>
                    <a:pt x="54" y="30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5" y="48"/>
                  </a:lnTo>
                  <a:lnTo>
                    <a:pt x="71" y="48"/>
                  </a:lnTo>
                  <a:lnTo>
                    <a:pt x="77" y="48"/>
                  </a:lnTo>
                  <a:lnTo>
                    <a:pt x="77" y="42"/>
                  </a:lnTo>
                  <a:lnTo>
                    <a:pt x="77" y="36"/>
                  </a:lnTo>
                  <a:lnTo>
                    <a:pt x="83" y="36"/>
                  </a:lnTo>
                  <a:lnTo>
                    <a:pt x="83" y="30"/>
                  </a:lnTo>
                  <a:lnTo>
                    <a:pt x="89" y="30"/>
                  </a:lnTo>
                  <a:lnTo>
                    <a:pt x="95" y="30"/>
                  </a:lnTo>
                  <a:lnTo>
                    <a:pt x="95" y="36"/>
                  </a:lnTo>
                  <a:lnTo>
                    <a:pt x="95" y="42"/>
                  </a:lnTo>
                  <a:lnTo>
                    <a:pt x="89" y="48"/>
                  </a:lnTo>
                  <a:lnTo>
                    <a:pt x="83" y="54"/>
                  </a:lnTo>
                  <a:lnTo>
                    <a:pt x="77" y="60"/>
                  </a:lnTo>
                  <a:lnTo>
                    <a:pt x="77" y="66"/>
                  </a:lnTo>
                  <a:lnTo>
                    <a:pt x="83" y="66"/>
                  </a:lnTo>
                  <a:lnTo>
                    <a:pt x="83" y="72"/>
                  </a:lnTo>
                  <a:lnTo>
                    <a:pt x="89" y="72"/>
                  </a:lnTo>
                  <a:lnTo>
                    <a:pt x="95" y="72"/>
                  </a:lnTo>
                  <a:lnTo>
                    <a:pt x="101" y="72"/>
                  </a:lnTo>
                  <a:lnTo>
                    <a:pt x="107" y="72"/>
                  </a:lnTo>
                  <a:lnTo>
                    <a:pt x="107" y="78"/>
                  </a:lnTo>
                  <a:lnTo>
                    <a:pt x="107" y="90"/>
                  </a:lnTo>
                  <a:lnTo>
                    <a:pt x="107" y="96"/>
                  </a:lnTo>
                  <a:lnTo>
                    <a:pt x="107" y="108"/>
                  </a:lnTo>
                  <a:lnTo>
                    <a:pt x="101" y="113"/>
                  </a:lnTo>
                  <a:lnTo>
                    <a:pt x="95" y="125"/>
                  </a:lnTo>
                  <a:lnTo>
                    <a:pt x="89" y="131"/>
                  </a:lnTo>
                  <a:lnTo>
                    <a:pt x="83" y="137"/>
                  </a:lnTo>
                  <a:lnTo>
                    <a:pt x="71" y="149"/>
                  </a:lnTo>
                  <a:lnTo>
                    <a:pt x="65" y="155"/>
                  </a:lnTo>
                  <a:lnTo>
                    <a:pt x="60" y="161"/>
                  </a:lnTo>
                  <a:lnTo>
                    <a:pt x="48" y="167"/>
                  </a:lnTo>
                  <a:lnTo>
                    <a:pt x="42" y="173"/>
                  </a:lnTo>
                  <a:lnTo>
                    <a:pt x="30" y="179"/>
                  </a:lnTo>
                  <a:lnTo>
                    <a:pt x="24" y="179"/>
                  </a:lnTo>
                  <a:lnTo>
                    <a:pt x="18" y="179"/>
                  </a:lnTo>
                  <a:lnTo>
                    <a:pt x="12" y="185"/>
                  </a:lnTo>
                  <a:lnTo>
                    <a:pt x="6" y="185"/>
                  </a:lnTo>
                  <a:lnTo>
                    <a:pt x="0" y="185"/>
                  </a:lnTo>
                  <a:lnTo>
                    <a:pt x="6" y="185"/>
                  </a:lnTo>
                  <a:lnTo>
                    <a:pt x="6" y="179"/>
                  </a:lnTo>
                  <a:lnTo>
                    <a:pt x="12" y="173"/>
                  </a:lnTo>
                  <a:lnTo>
                    <a:pt x="18" y="167"/>
                  </a:lnTo>
                  <a:lnTo>
                    <a:pt x="18" y="161"/>
                  </a:lnTo>
                  <a:lnTo>
                    <a:pt x="24" y="155"/>
                  </a:lnTo>
                  <a:lnTo>
                    <a:pt x="24" y="149"/>
                  </a:lnTo>
                  <a:lnTo>
                    <a:pt x="24" y="143"/>
                  </a:lnTo>
                  <a:lnTo>
                    <a:pt x="24" y="137"/>
                  </a:lnTo>
                  <a:lnTo>
                    <a:pt x="24" y="125"/>
                  </a:lnTo>
                  <a:lnTo>
                    <a:pt x="24" y="119"/>
                  </a:lnTo>
                  <a:lnTo>
                    <a:pt x="18" y="108"/>
                  </a:lnTo>
                  <a:lnTo>
                    <a:pt x="18" y="96"/>
                  </a:lnTo>
                  <a:lnTo>
                    <a:pt x="18" y="90"/>
                  </a:lnTo>
                  <a:lnTo>
                    <a:pt x="18" y="84"/>
                  </a:lnTo>
                  <a:lnTo>
                    <a:pt x="18" y="72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42" y="12"/>
                  </a:lnTo>
                  <a:lnTo>
                    <a:pt x="48" y="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5" name="Freeform 495"/>
            <p:cNvSpPr>
              <a:spLocks/>
            </p:cNvSpPr>
            <p:nvPr/>
          </p:nvSpPr>
          <p:spPr bwMode="auto">
            <a:xfrm>
              <a:off x="4857" y="1828"/>
              <a:ext cx="477" cy="305"/>
            </a:xfrm>
            <a:custGeom>
              <a:avLst/>
              <a:gdLst>
                <a:gd name="T0" fmla="*/ 257 w 477"/>
                <a:gd name="T1" fmla="*/ 83 h 305"/>
                <a:gd name="T2" fmla="*/ 280 w 477"/>
                <a:gd name="T3" fmla="*/ 36 h 305"/>
                <a:gd name="T4" fmla="*/ 298 w 477"/>
                <a:gd name="T5" fmla="*/ 12 h 305"/>
                <a:gd name="T6" fmla="*/ 310 w 477"/>
                <a:gd name="T7" fmla="*/ 18 h 305"/>
                <a:gd name="T8" fmla="*/ 328 w 477"/>
                <a:gd name="T9" fmla="*/ 53 h 305"/>
                <a:gd name="T10" fmla="*/ 352 w 477"/>
                <a:gd name="T11" fmla="*/ 101 h 305"/>
                <a:gd name="T12" fmla="*/ 340 w 477"/>
                <a:gd name="T13" fmla="*/ 155 h 305"/>
                <a:gd name="T14" fmla="*/ 316 w 477"/>
                <a:gd name="T15" fmla="*/ 185 h 305"/>
                <a:gd name="T16" fmla="*/ 304 w 477"/>
                <a:gd name="T17" fmla="*/ 209 h 305"/>
                <a:gd name="T18" fmla="*/ 322 w 477"/>
                <a:gd name="T19" fmla="*/ 191 h 305"/>
                <a:gd name="T20" fmla="*/ 352 w 477"/>
                <a:gd name="T21" fmla="*/ 155 h 305"/>
                <a:gd name="T22" fmla="*/ 406 w 477"/>
                <a:gd name="T23" fmla="*/ 137 h 305"/>
                <a:gd name="T24" fmla="*/ 424 w 477"/>
                <a:gd name="T25" fmla="*/ 143 h 305"/>
                <a:gd name="T26" fmla="*/ 454 w 477"/>
                <a:gd name="T27" fmla="*/ 155 h 305"/>
                <a:gd name="T28" fmla="*/ 466 w 477"/>
                <a:gd name="T29" fmla="*/ 173 h 305"/>
                <a:gd name="T30" fmla="*/ 436 w 477"/>
                <a:gd name="T31" fmla="*/ 185 h 305"/>
                <a:gd name="T32" fmla="*/ 400 w 477"/>
                <a:gd name="T33" fmla="*/ 221 h 305"/>
                <a:gd name="T34" fmla="*/ 352 w 477"/>
                <a:gd name="T35" fmla="*/ 227 h 305"/>
                <a:gd name="T36" fmla="*/ 334 w 477"/>
                <a:gd name="T37" fmla="*/ 227 h 305"/>
                <a:gd name="T38" fmla="*/ 328 w 477"/>
                <a:gd name="T39" fmla="*/ 227 h 305"/>
                <a:gd name="T40" fmla="*/ 334 w 477"/>
                <a:gd name="T41" fmla="*/ 209 h 305"/>
                <a:gd name="T42" fmla="*/ 334 w 477"/>
                <a:gd name="T43" fmla="*/ 203 h 305"/>
                <a:gd name="T44" fmla="*/ 322 w 477"/>
                <a:gd name="T45" fmla="*/ 203 h 305"/>
                <a:gd name="T46" fmla="*/ 310 w 477"/>
                <a:gd name="T47" fmla="*/ 221 h 305"/>
                <a:gd name="T48" fmla="*/ 310 w 477"/>
                <a:gd name="T49" fmla="*/ 227 h 305"/>
                <a:gd name="T50" fmla="*/ 310 w 477"/>
                <a:gd name="T51" fmla="*/ 215 h 305"/>
                <a:gd name="T52" fmla="*/ 286 w 477"/>
                <a:gd name="T53" fmla="*/ 209 h 305"/>
                <a:gd name="T54" fmla="*/ 268 w 477"/>
                <a:gd name="T55" fmla="*/ 215 h 305"/>
                <a:gd name="T56" fmla="*/ 257 w 477"/>
                <a:gd name="T57" fmla="*/ 221 h 305"/>
                <a:gd name="T58" fmla="*/ 233 w 477"/>
                <a:gd name="T59" fmla="*/ 227 h 305"/>
                <a:gd name="T60" fmla="*/ 221 w 477"/>
                <a:gd name="T61" fmla="*/ 245 h 305"/>
                <a:gd name="T62" fmla="*/ 191 w 477"/>
                <a:gd name="T63" fmla="*/ 287 h 305"/>
                <a:gd name="T64" fmla="*/ 155 w 477"/>
                <a:gd name="T65" fmla="*/ 305 h 305"/>
                <a:gd name="T66" fmla="*/ 125 w 477"/>
                <a:gd name="T67" fmla="*/ 305 h 305"/>
                <a:gd name="T68" fmla="*/ 107 w 477"/>
                <a:gd name="T69" fmla="*/ 305 h 305"/>
                <a:gd name="T70" fmla="*/ 71 w 477"/>
                <a:gd name="T71" fmla="*/ 293 h 305"/>
                <a:gd name="T72" fmla="*/ 36 w 477"/>
                <a:gd name="T73" fmla="*/ 275 h 305"/>
                <a:gd name="T74" fmla="*/ 0 w 477"/>
                <a:gd name="T75" fmla="*/ 269 h 305"/>
                <a:gd name="T76" fmla="*/ 24 w 477"/>
                <a:gd name="T77" fmla="*/ 245 h 305"/>
                <a:gd name="T78" fmla="*/ 83 w 477"/>
                <a:gd name="T79" fmla="*/ 191 h 305"/>
                <a:gd name="T80" fmla="*/ 125 w 477"/>
                <a:gd name="T81" fmla="*/ 179 h 305"/>
                <a:gd name="T82" fmla="*/ 173 w 477"/>
                <a:gd name="T83" fmla="*/ 179 h 305"/>
                <a:gd name="T84" fmla="*/ 215 w 477"/>
                <a:gd name="T85" fmla="*/ 197 h 305"/>
                <a:gd name="T86" fmla="*/ 233 w 477"/>
                <a:gd name="T87" fmla="*/ 209 h 305"/>
                <a:gd name="T88" fmla="*/ 251 w 477"/>
                <a:gd name="T89" fmla="*/ 215 h 305"/>
                <a:gd name="T90" fmla="*/ 268 w 477"/>
                <a:gd name="T91" fmla="*/ 209 h 305"/>
                <a:gd name="T92" fmla="*/ 263 w 477"/>
                <a:gd name="T93" fmla="*/ 203 h 305"/>
                <a:gd name="T94" fmla="*/ 239 w 477"/>
                <a:gd name="T95" fmla="*/ 203 h 305"/>
                <a:gd name="T96" fmla="*/ 215 w 477"/>
                <a:gd name="T97" fmla="*/ 197 h 305"/>
                <a:gd name="T98" fmla="*/ 167 w 477"/>
                <a:gd name="T99" fmla="*/ 173 h 305"/>
                <a:gd name="T100" fmla="*/ 137 w 477"/>
                <a:gd name="T101" fmla="*/ 113 h 305"/>
                <a:gd name="T102" fmla="*/ 137 w 477"/>
                <a:gd name="T103" fmla="*/ 59 h 305"/>
                <a:gd name="T104" fmla="*/ 173 w 477"/>
                <a:gd name="T105" fmla="*/ 77 h 305"/>
                <a:gd name="T106" fmla="*/ 221 w 477"/>
                <a:gd name="T107" fmla="*/ 95 h 305"/>
                <a:gd name="T108" fmla="*/ 251 w 477"/>
                <a:gd name="T109" fmla="*/ 113 h 305"/>
                <a:gd name="T110" fmla="*/ 268 w 477"/>
                <a:gd name="T111" fmla="*/ 161 h 305"/>
                <a:gd name="T112" fmla="*/ 274 w 477"/>
                <a:gd name="T113" fmla="*/ 197 h 305"/>
                <a:gd name="T114" fmla="*/ 292 w 477"/>
                <a:gd name="T115" fmla="*/ 209 h 305"/>
                <a:gd name="T116" fmla="*/ 298 w 477"/>
                <a:gd name="T117" fmla="*/ 203 h 305"/>
                <a:gd name="T118" fmla="*/ 286 w 477"/>
                <a:gd name="T119" fmla="*/ 179 h 305"/>
                <a:gd name="T120" fmla="*/ 257 w 477"/>
                <a:gd name="T121" fmla="*/ 125 h 30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77"/>
                <a:gd name="T184" fmla="*/ 0 h 305"/>
                <a:gd name="T185" fmla="*/ 477 w 477"/>
                <a:gd name="T186" fmla="*/ 305 h 30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77" h="305">
                  <a:moveTo>
                    <a:pt x="257" y="125"/>
                  </a:moveTo>
                  <a:lnTo>
                    <a:pt x="257" y="113"/>
                  </a:lnTo>
                  <a:lnTo>
                    <a:pt x="257" y="101"/>
                  </a:lnTo>
                  <a:lnTo>
                    <a:pt x="257" y="95"/>
                  </a:lnTo>
                  <a:lnTo>
                    <a:pt x="257" y="83"/>
                  </a:lnTo>
                  <a:lnTo>
                    <a:pt x="263" y="71"/>
                  </a:lnTo>
                  <a:lnTo>
                    <a:pt x="263" y="59"/>
                  </a:lnTo>
                  <a:lnTo>
                    <a:pt x="268" y="53"/>
                  </a:lnTo>
                  <a:lnTo>
                    <a:pt x="274" y="42"/>
                  </a:lnTo>
                  <a:lnTo>
                    <a:pt x="280" y="36"/>
                  </a:lnTo>
                  <a:lnTo>
                    <a:pt x="286" y="30"/>
                  </a:lnTo>
                  <a:lnTo>
                    <a:pt x="292" y="24"/>
                  </a:lnTo>
                  <a:lnTo>
                    <a:pt x="292" y="18"/>
                  </a:lnTo>
                  <a:lnTo>
                    <a:pt x="298" y="12"/>
                  </a:lnTo>
                  <a:lnTo>
                    <a:pt x="298" y="6"/>
                  </a:lnTo>
                  <a:lnTo>
                    <a:pt x="304" y="0"/>
                  </a:lnTo>
                  <a:lnTo>
                    <a:pt x="304" y="6"/>
                  </a:lnTo>
                  <a:lnTo>
                    <a:pt x="304" y="12"/>
                  </a:lnTo>
                  <a:lnTo>
                    <a:pt x="310" y="18"/>
                  </a:lnTo>
                  <a:lnTo>
                    <a:pt x="310" y="24"/>
                  </a:lnTo>
                  <a:lnTo>
                    <a:pt x="316" y="36"/>
                  </a:lnTo>
                  <a:lnTo>
                    <a:pt x="322" y="42"/>
                  </a:lnTo>
                  <a:lnTo>
                    <a:pt x="328" y="47"/>
                  </a:lnTo>
                  <a:lnTo>
                    <a:pt x="328" y="53"/>
                  </a:lnTo>
                  <a:lnTo>
                    <a:pt x="334" y="59"/>
                  </a:lnTo>
                  <a:lnTo>
                    <a:pt x="340" y="65"/>
                  </a:lnTo>
                  <a:lnTo>
                    <a:pt x="346" y="71"/>
                  </a:lnTo>
                  <a:lnTo>
                    <a:pt x="346" y="77"/>
                  </a:lnTo>
                  <a:lnTo>
                    <a:pt x="352" y="101"/>
                  </a:lnTo>
                  <a:lnTo>
                    <a:pt x="352" y="113"/>
                  </a:lnTo>
                  <a:lnTo>
                    <a:pt x="352" y="131"/>
                  </a:lnTo>
                  <a:lnTo>
                    <a:pt x="346" y="143"/>
                  </a:lnTo>
                  <a:lnTo>
                    <a:pt x="340" y="149"/>
                  </a:lnTo>
                  <a:lnTo>
                    <a:pt x="340" y="155"/>
                  </a:lnTo>
                  <a:lnTo>
                    <a:pt x="334" y="161"/>
                  </a:lnTo>
                  <a:lnTo>
                    <a:pt x="328" y="167"/>
                  </a:lnTo>
                  <a:lnTo>
                    <a:pt x="322" y="173"/>
                  </a:lnTo>
                  <a:lnTo>
                    <a:pt x="316" y="179"/>
                  </a:lnTo>
                  <a:lnTo>
                    <a:pt x="316" y="185"/>
                  </a:lnTo>
                  <a:lnTo>
                    <a:pt x="310" y="197"/>
                  </a:lnTo>
                  <a:lnTo>
                    <a:pt x="304" y="197"/>
                  </a:lnTo>
                  <a:lnTo>
                    <a:pt x="304" y="203"/>
                  </a:lnTo>
                  <a:lnTo>
                    <a:pt x="304" y="209"/>
                  </a:lnTo>
                  <a:lnTo>
                    <a:pt x="310" y="209"/>
                  </a:lnTo>
                  <a:lnTo>
                    <a:pt x="316" y="203"/>
                  </a:lnTo>
                  <a:lnTo>
                    <a:pt x="316" y="197"/>
                  </a:lnTo>
                  <a:lnTo>
                    <a:pt x="322" y="191"/>
                  </a:lnTo>
                  <a:lnTo>
                    <a:pt x="322" y="179"/>
                  </a:lnTo>
                  <a:lnTo>
                    <a:pt x="328" y="179"/>
                  </a:lnTo>
                  <a:lnTo>
                    <a:pt x="328" y="173"/>
                  </a:lnTo>
                  <a:lnTo>
                    <a:pt x="340" y="161"/>
                  </a:lnTo>
                  <a:lnTo>
                    <a:pt x="352" y="155"/>
                  </a:lnTo>
                  <a:lnTo>
                    <a:pt x="358" y="143"/>
                  </a:lnTo>
                  <a:lnTo>
                    <a:pt x="370" y="143"/>
                  </a:lnTo>
                  <a:lnTo>
                    <a:pt x="382" y="137"/>
                  </a:lnTo>
                  <a:lnTo>
                    <a:pt x="394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37"/>
                  </a:lnTo>
                  <a:lnTo>
                    <a:pt x="424" y="137"/>
                  </a:lnTo>
                  <a:lnTo>
                    <a:pt x="424" y="143"/>
                  </a:lnTo>
                  <a:lnTo>
                    <a:pt x="430" y="143"/>
                  </a:lnTo>
                  <a:lnTo>
                    <a:pt x="436" y="149"/>
                  </a:lnTo>
                  <a:lnTo>
                    <a:pt x="442" y="149"/>
                  </a:lnTo>
                  <a:lnTo>
                    <a:pt x="448" y="155"/>
                  </a:lnTo>
                  <a:lnTo>
                    <a:pt x="454" y="155"/>
                  </a:lnTo>
                  <a:lnTo>
                    <a:pt x="460" y="161"/>
                  </a:lnTo>
                  <a:lnTo>
                    <a:pt x="466" y="167"/>
                  </a:lnTo>
                  <a:lnTo>
                    <a:pt x="477" y="167"/>
                  </a:lnTo>
                  <a:lnTo>
                    <a:pt x="472" y="173"/>
                  </a:lnTo>
                  <a:lnTo>
                    <a:pt x="466" y="173"/>
                  </a:lnTo>
                  <a:lnTo>
                    <a:pt x="460" y="173"/>
                  </a:lnTo>
                  <a:lnTo>
                    <a:pt x="454" y="173"/>
                  </a:lnTo>
                  <a:lnTo>
                    <a:pt x="448" y="179"/>
                  </a:lnTo>
                  <a:lnTo>
                    <a:pt x="442" y="179"/>
                  </a:lnTo>
                  <a:lnTo>
                    <a:pt x="436" y="185"/>
                  </a:lnTo>
                  <a:lnTo>
                    <a:pt x="430" y="191"/>
                  </a:lnTo>
                  <a:lnTo>
                    <a:pt x="424" y="197"/>
                  </a:lnTo>
                  <a:lnTo>
                    <a:pt x="418" y="203"/>
                  </a:lnTo>
                  <a:lnTo>
                    <a:pt x="406" y="215"/>
                  </a:lnTo>
                  <a:lnTo>
                    <a:pt x="400" y="221"/>
                  </a:lnTo>
                  <a:lnTo>
                    <a:pt x="388" y="227"/>
                  </a:lnTo>
                  <a:lnTo>
                    <a:pt x="376" y="233"/>
                  </a:lnTo>
                  <a:lnTo>
                    <a:pt x="364" y="233"/>
                  </a:lnTo>
                  <a:lnTo>
                    <a:pt x="352" y="227"/>
                  </a:lnTo>
                  <a:lnTo>
                    <a:pt x="346" y="227"/>
                  </a:lnTo>
                  <a:lnTo>
                    <a:pt x="340" y="227"/>
                  </a:lnTo>
                  <a:lnTo>
                    <a:pt x="334" y="227"/>
                  </a:lnTo>
                  <a:lnTo>
                    <a:pt x="328" y="227"/>
                  </a:lnTo>
                  <a:lnTo>
                    <a:pt x="322" y="227"/>
                  </a:lnTo>
                  <a:lnTo>
                    <a:pt x="328" y="227"/>
                  </a:lnTo>
                  <a:lnTo>
                    <a:pt x="334" y="221"/>
                  </a:lnTo>
                  <a:lnTo>
                    <a:pt x="334" y="215"/>
                  </a:lnTo>
                  <a:lnTo>
                    <a:pt x="334" y="209"/>
                  </a:lnTo>
                  <a:lnTo>
                    <a:pt x="334" y="203"/>
                  </a:lnTo>
                  <a:lnTo>
                    <a:pt x="328" y="203"/>
                  </a:lnTo>
                  <a:lnTo>
                    <a:pt x="322" y="203"/>
                  </a:lnTo>
                  <a:lnTo>
                    <a:pt x="316" y="203"/>
                  </a:lnTo>
                  <a:lnTo>
                    <a:pt x="316" y="209"/>
                  </a:lnTo>
                  <a:lnTo>
                    <a:pt x="310" y="215"/>
                  </a:lnTo>
                  <a:lnTo>
                    <a:pt x="310" y="221"/>
                  </a:lnTo>
                  <a:lnTo>
                    <a:pt x="316" y="221"/>
                  </a:lnTo>
                  <a:lnTo>
                    <a:pt x="316" y="227"/>
                  </a:lnTo>
                  <a:lnTo>
                    <a:pt x="310" y="227"/>
                  </a:lnTo>
                  <a:lnTo>
                    <a:pt x="310" y="221"/>
                  </a:lnTo>
                  <a:lnTo>
                    <a:pt x="310" y="215"/>
                  </a:lnTo>
                  <a:lnTo>
                    <a:pt x="304" y="215"/>
                  </a:lnTo>
                  <a:lnTo>
                    <a:pt x="292" y="215"/>
                  </a:lnTo>
                  <a:lnTo>
                    <a:pt x="286" y="209"/>
                  </a:lnTo>
                  <a:lnTo>
                    <a:pt x="280" y="209"/>
                  </a:lnTo>
                  <a:lnTo>
                    <a:pt x="274" y="209"/>
                  </a:lnTo>
                  <a:lnTo>
                    <a:pt x="268" y="215"/>
                  </a:lnTo>
                  <a:lnTo>
                    <a:pt x="268" y="221"/>
                  </a:lnTo>
                  <a:lnTo>
                    <a:pt x="263" y="221"/>
                  </a:lnTo>
                  <a:lnTo>
                    <a:pt x="257" y="221"/>
                  </a:lnTo>
                  <a:lnTo>
                    <a:pt x="251" y="221"/>
                  </a:lnTo>
                  <a:lnTo>
                    <a:pt x="245" y="221"/>
                  </a:lnTo>
                  <a:lnTo>
                    <a:pt x="239" y="221"/>
                  </a:lnTo>
                  <a:lnTo>
                    <a:pt x="233" y="227"/>
                  </a:lnTo>
                  <a:lnTo>
                    <a:pt x="227" y="227"/>
                  </a:lnTo>
                  <a:lnTo>
                    <a:pt x="227" y="233"/>
                  </a:lnTo>
                  <a:lnTo>
                    <a:pt x="221" y="239"/>
                  </a:lnTo>
                  <a:lnTo>
                    <a:pt x="221" y="245"/>
                  </a:lnTo>
                  <a:lnTo>
                    <a:pt x="215" y="257"/>
                  </a:lnTo>
                  <a:lnTo>
                    <a:pt x="209" y="263"/>
                  </a:lnTo>
                  <a:lnTo>
                    <a:pt x="203" y="275"/>
                  </a:lnTo>
                  <a:lnTo>
                    <a:pt x="197" y="281"/>
                  </a:lnTo>
                  <a:lnTo>
                    <a:pt x="191" y="287"/>
                  </a:lnTo>
                  <a:lnTo>
                    <a:pt x="185" y="293"/>
                  </a:lnTo>
                  <a:lnTo>
                    <a:pt x="179" y="299"/>
                  </a:lnTo>
                  <a:lnTo>
                    <a:pt x="173" y="299"/>
                  </a:lnTo>
                  <a:lnTo>
                    <a:pt x="161" y="305"/>
                  </a:lnTo>
                  <a:lnTo>
                    <a:pt x="155" y="305"/>
                  </a:lnTo>
                  <a:lnTo>
                    <a:pt x="149" y="305"/>
                  </a:lnTo>
                  <a:lnTo>
                    <a:pt x="143" y="305"/>
                  </a:lnTo>
                  <a:lnTo>
                    <a:pt x="137" y="305"/>
                  </a:lnTo>
                  <a:lnTo>
                    <a:pt x="131" y="305"/>
                  </a:lnTo>
                  <a:lnTo>
                    <a:pt x="125" y="305"/>
                  </a:lnTo>
                  <a:lnTo>
                    <a:pt x="119" y="305"/>
                  </a:lnTo>
                  <a:lnTo>
                    <a:pt x="113" y="305"/>
                  </a:lnTo>
                  <a:lnTo>
                    <a:pt x="107" y="305"/>
                  </a:lnTo>
                  <a:lnTo>
                    <a:pt x="101" y="305"/>
                  </a:lnTo>
                  <a:lnTo>
                    <a:pt x="95" y="299"/>
                  </a:lnTo>
                  <a:lnTo>
                    <a:pt x="83" y="299"/>
                  </a:lnTo>
                  <a:lnTo>
                    <a:pt x="77" y="293"/>
                  </a:lnTo>
                  <a:lnTo>
                    <a:pt x="71" y="293"/>
                  </a:lnTo>
                  <a:lnTo>
                    <a:pt x="65" y="287"/>
                  </a:lnTo>
                  <a:lnTo>
                    <a:pt x="59" y="281"/>
                  </a:lnTo>
                  <a:lnTo>
                    <a:pt x="54" y="281"/>
                  </a:lnTo>
                  <a:lnTo>
                    <a:pt x="42" y="275"/>
                  </a:lnTo>
                  <a:lnTo>
                    <a:pt x="36" y="275"/>
                  </a:lnTo>
                  <a:lnTo>
                    <a:pt x="30" y="275"/>
                  </a:lnTo>
                  <a:lnTo>
                    <a:pt x="18" y="269"/>
                  </a:lnTo>
                  <a:lnTo>
                    <a:pt x="12" y="269"/>
                  </a:lnTo>
                  <a:lnTo>
                    <a:pt x="6" y="269"/>
                  </a:lnTo>
                  <a:lnTo>
                    <a:pt x="0" y="269"/>
                  </a:lnTo>
                  <a:lnTo>
                    <a:pt x="6" y="263"/>
                  </a:lnTo>
                  <a:lnTo>
                    <a:pt x="12" y="251"/>
                  </a:lnTo>
                  <a:lnTo>
                    <a:pt x="24" y="245"/>
                  </a:lnTo>
                  <a:lnTo>
                    <a:pt x="36" y="233"/>
                  </a:lnTo>
                  <a:lnTo>
                    <a:pt x="48" y="221"/>
                  </a:lnTo>
                  <a:lnTo>
                    <a:pt x="59" y="209"/>
                  </a:lnTo>
                  <a:lnTo>
                    <a:pt x="71" y="197"/>
                  </a:lnTo>
                  <a:lnTo>
                    <a:pt x="83" y="191"/>
                  </a:lnTo>
                  <a:lnTo>
                    <a:pt x="95" y="185"/>
                  </a:lnTo>
                  <a:lnTo>
                    <a:pt x="101" y="185"/>
                  </a:lnTo>
                  <a:lnTo>
                    <a:pt x="107" y="185"/>
                  </a:lnTo>
                  <a:lnTo>
                    <a:pt x="119" y="185"/>
                  </a:lnTo>
                  <a:lnTo>
                    <a:pt x="125" y="179"/>
                  </a:lnTo>
                  <a:lnTo>
                    <a:pt x="137" y="179"/>
                  </a:lnTo>
                  <a:lnTo>
                    <a:pt x="149" y="179"/>
                  </a:lnTo>
                  <a:lnTo>
                    <a:pt x="155" y="179"/>
                  </a:lnTo>
                  <a:lnTo>
                    <a:pt x="167" y="179"/>
                  </a:lnTo>
                  <a:lnTo>
                    <a:pt x="173" y="179"/>
                  </a:lnTo>
                  <a:lnTo>
                    <a:pt x="185" y="179"/>
                  </a:lnTo>
                  <a:lnTo>
                    <a:pt x="191" y="185"/>
                  </a:lnTo>
                  <a:lnTo>
                    <a:pt x="203" y="191"/>
                  </a:lnTo>
                  <a:lnTo>
                    <a:pt x="209" y="191"/>
                  </a:lnTo>
                  <a:lnTo>
                    <a:pt x="215" y="197"/>
                  </a:lnTo>
                  <a:lnTo>
                    <a:pt x="221" y="197"/>
                  </a:lnTo>
                  <a:lnTo>
                    <a:pt x="227" y="203"/>
                  </a:lnTo>
                  <a:lnTo>
                    <a:pt x="233" y="209"/>
                  </a:lnTo>
                  <a:lnTo>
                    <a:pt x="239" y="215"/>
                  </a:lnTo>
                  <a:lnTo>
                    <a:pt x="245" y="215"/>
                  </a:lnTo>
                  <a:lnTo>
                    <a:pt x="251" y="215"/>
                  </a:lnTo>
                  <a:lnTo>
                    <a:pt x="257" y="215"/>
                  </a:lnTo>
                  <a:lnTo>
                    <a:pt x="263" y="215"/>
                  </a:lnTo>
                  <a:lnTo>
                    <a:pt x="263" y="209"/>
                  </a:lnTo>
                  <a:lnTo>
                    <a:pt x="268" y="209"/>
                  </a:lnTo>
                  <a:lnTo>
                    <a:pt x="268" y="203"/>
                  </a:lnTo>
                  <a:lnTo>
                    <a:pt x="263" y="203"/>
                  </a:lnTo>
                  <a:lnTo>
                    <a:pt x="257" y="203"/>
                  </a:lnTo>
                  <a:lnTo>
                    <a:pt x="251" y="203"/>
                  </a:lnTo>
                  <a:lnTo>
                    <a:pt x="245" y="203"/>
                  </a:lnTo>
                  <a:lnTo>
                    <a:pt x="239" y="203"/>
                  </a:lnTo>
                  <a:lnTo>
                    <a:pt x="233" y="203"/>
                  </a:lnTo>
                  <a:lnTo>
                    <a:pt x="227" y="203"/>
                  </a:lnTo>
                  <a:lnTo>
                    <a:pt x="221" y="203"/>
                  </a:lnTo>
                  <a:lnTo>
                    <a:pt x="215" y="197"/>
                  </a:lnTo>
                  <a:lnTo>
                    <a:pt x="209" y="197"/>
                  </a:lnTo>
                  <a:lnTo>
                    <a:pt x="197" y="191"/>
                  </a:lnTo>
                  <a:lnTo>
                    <a:pt x="191" y="185"/>
                  </a:lnTo>
                  <a:lnTo>
                    <a:pt x="179" y="179"/>
                  </a:lnTo>
                  <a:lnTo>
                    <a:pt x="167" y="173"/>
                  </a:lnTo>
                  <a:lnTo>
                    <a:pt x="161" y="161"/>
                  </a:lnTo>
                  <a:lnTo>
                    <a:pt x="155" y="155"/>
                  </a:lnTo>
                  <a:lnTo>
                    <a:pt x="149" y="143"/>
                  </a:lnTo>
                  <a:lnTo>
                    <a:pt x="143" y="125"/>
                  </a:lnTo>
                  <a:lnTo>
                    <a:pt x="137" y="113"/>
                  </a:lnTo>
                  <a:lnTo>
                    <a:pt x="137" y="101"/>
                  </a:lnTo>
                  <a:lnTo>
                    <a:pt x="137" y="89"/>
                  </a:lnTo>
                  <a:lnTo>
                    <a:pt x="137" y="77"/>
                  </a:lnTo>
                  <a:lnTo>
                    <a:pt x="137" y="71"/>
                  </a:lnTo>
                  <a:lnTo>
                    <a:pt x="137" y="59"/>
                  </a:lnTo>
                  <a:lnTo>
                    <a:pt x="143" y="53"/>
                  </a:lnTo>
                  <a:lnTo>
                    <a:pt x="143" y="59"/>
                  </a:lnTo>
                  <a:lnTo>
                    <a:pt x="155" y="65"/>
                  </a:lnTo>
                  <a:lnTo>
                    <a:pt x="161" y="71"/>
                  </a:lnTo>
                  <a:lnTo>
                    <a:pt x="173" y="77"/>
                  </a:lnTo>
                  <a:lnTo>
                    <a:pt x="185" y="83"/>
                  </a:lnTo>
                  <a:lnTo>
                    <a:pt x="197" y="89"/>
                  </a:lnTo>
                  <a:lnTo>
                    <a:pt x="203" y="89"/>
                  </a:lnTo>
                  <a:lnTo>
                    <a:pt x="215" y="95"/>
                  </a:lnTo>
                  <a:lnTo>
                    <a:pt x="221" y="95"/>
                  </a:lnTo>
                  <a:lnTo>
                    <a:pt x="227" y="95"/>
                  </a:lnTo>
                  <a:lnTo>
                    <a:pt x="233" y="101"/>
                  </a:lnTo>
                  <a:lnTo>
                    <a:pt x="239" y="101"/>
                  </a:lnTo>
                  <a:lnTo>
                    <a:pt x="245" y="107"/>
                  </a:lnTo>
                  <a:lnTo>
                    <a:pt x="251" y="113"/>
                  </a:lnTo>
                  <a:lnTo>
                    <a:pt x="257" y="119"/>
                  </a:lnTo>
                  <a:lnTo>
                    <a:pt x="257" y="131"/>
                  </a:lnTo>
                  <a:lnTo>
                    <a:pt x="263" y="143"/>
                  </a:lnTo>
                  <a:lnTo>
                    <a:pt x="268" y="149"/>
                  </a:lnTo>
                  <a:lnTo>
                    <a:pt x="268" y="161"/>
                  </a:lnTo>
                  <a:lnTo>
                    <a:pt x="268" y="179"/>
                  </a:lnTo>
                  <a:lnTo>
                    <a:pt x="268" y="185"/>
                  </a:lnTo>
                  <a:lnTo>
                    <a:pt x="274" y="191"/>
                  </a:lnTo>
                  <a:lnTo>
                    <a:pt x="274" y="197"/>
                  </a:lnTo>
                  <a:lnTo>
                    <a:pt x="280" y="197"/>
                  </a:lnTo>
                  <a:lnTo>
                    <a:pt x="280" y="203"/>
                  </a:lnTo>
                  <a:lnTo>
                    <a:pt x="286" y="203"/>
                  </a:lnTo>
                  <a:lnTo>
                    <a:pt x="292" y="209"/>
                  </a:lnTo>
                  <a:lnTo>
                    <a:pt x="298" y="209"/>
                  </a:lnTo>
                  <a:lnTo>
                    <a:pt x="298" y="203"/>
                  </a:lnTo>
                  <a:lnTo>
                    <a:pt x="298" y="197"/>
                  </a:lnTo>
                  <a:lnTo>
                    <a:pt x="298" y="191"/>
                  </a:lnTo>
                  <a:lnTo>
                    <a:pt x="292" y="185"/>
                  </a:lnTo>
                  <a:lnTo>
                    <a:pt x="286" y="179"/>
                  </a:lnTo>
                  <a:lnTo>
                    <a:pt x="280" y="173"/>
                  </a:lnTo>
                  <a:lnTo>
                    <a:pt x="274" y="161"/>
                  </a:lnTo>
                  <a:lnTo>
                    <a:pt x="268" y="149"/>
                  </a:lnTo>
                  <a:lnTo>
                    <a:pt x="263" y="137"/>
                  </a:lnTo>
                  <a:lnTo>
                    <a:pt x="257" y="125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6" name="Freeform 496"/>
            <p:cNvSpPr>
              <a:spLocks/>
            </p:cNvSpPr>
            <p:nvPr/>
          </p:nvSpPr>
          <p:spPr bwMode="auto">
            <a:xfrm>
              <a:off x="5179" y="2067"/>
              <a:ext cx="120" cy="149"/>
            </a:xfrm>
            <a:custGeom>
              <a:avLst/>
              <a:gdLst>
                <a:gd name="T0" fmla="*/ 30 w 120"/>
                <a:gd name="T1" fmla="*/ 6 h 149"/>
                <a:gd name="T2" fmla="*/ 24 w 120"/>
                <a:gd name="T3" fmla="*/ 12 h 149"/>
                <a:gd name="T4" fmla="*/ 18 w 120"/>
                <a:gd name="T5" fmla="*/ 12 h 149"/>
                <a:gd name="T6" fmla="*/ 12 w 120"/>
                <a:gd name="T7" fmla="*/ 12 h 149"/>
                <a:gd name="T8" fmla="*/ 12 w 120"/>
                <a:gd name="T9" fmla="*/ 6 h 149"/>
                <a:gd name="T10" fmla="*/ 6 w 120"/>
                <a:gd name="T11" fmla="*/ 6 h 149"/>
                <a:gd name="T12" fmla="*/ 0 w 120"/>
                <a:gd name="T13" fmla="*/ 0 h 149"/>
                <a:gd name="T14" fmla="*/ 0 w 120"/>
                <a:gd name="T15" fmla="*/ 0 h 149"/>
                <a:gd name="T16" fmla="*/ 0 w 120"/>
                <a:gd name="T17" fmla="*/ 6 h 149"/>
                <a:gd name="T18" fmla="*/ 6 w 120"/>
                <a:gd name="T19" fmla="*/ 12 h 149"/>
                <a:gd name="T20" fmla="*/ 12 w 120"/>
                <a:gd name="T21" fmla="*/ 12 h 149"/>
                <a:gd name="T22" fmla="*/ 18 w 120"/>
                <a:gd name="T23" fmla="*/ 12 h 149"/>
                <a:gd name="T24" fmla="*/ 18 w 120"/>
                <a:gd name="T25" fmla="*/ 18 h 149"/>
                <a:gd name="T26" fmla="*/ 24 w 120"/>
                <a:gd name="T27" fmla="*/ 24 h 149"/>
                <a:gd name="T28" fmla="*/ 18 w 120"/>
                <a:gd name="T29" fmla="*/ 30 h 149"/>
                <a:gd name="T30" fmla="*/ 18 w 120"/>
                <a:gd name="T31" fmla="*/ 36 h 149"/>
                <a:gd name="T32" fmla="*/ 12 w 120"/>
                <a:gd name="T33" fmla="*/ 36 h 149"/>
                <a:gd name="T34" fmla="*/ 6 w 120"/>
                <a:gd name="T35" fmla="*/ 36 h 149"/>
                <a:gd name="T36" fmla="*/ 0 w 120"/>
                <a:gd name="T37" fmla="*/ 54 h 149"/>
                <a:gd name="T38" fmla="*/ 0 w 120"/>
                <a:gd name="T39" fmla="*/ 78 h 149"/>
                <a:gd name="T40" fmla="*/ 18 w 120"/>
                <a:gd name="T41" fmla="*/ 101 h 149"/>
                <a:gd name="T42" fmla="*/ 48 w 120"/>
                <a:gd name="T43" fmla="*/ 119 h 149"/>
                <a:gd name="T44" fmla="*/ 78 w 120"/>
                <a:gd name="T45" fmla="*/ 131 h 149"/>
                <a:gd name="T46" fmla="*/ 90 w 120"/>
                <a:gd name="T47" fmla="*/ 137 h 149"/>
                <a:gd name="T48" fmla="*/ 108 w 120"/>
                <a:gd name="T49" fmla="*/ 143 h 149"/>
                <a:gd name="T50" fmla="*/ 120 w 120"/>
                <a:gd name="T51" fmla="*/ 149 h 149"/>
                <a:gd name="T52" fmla="*/ 120 w 120"/>
                <a:gd name="T53" fmla="*/ 143 h 149"/>
                <a:gd name="T54" fmla="*/ 114 w 120"/>
                <a:gd name="T55" fmla="*/ 125 h 149"/>
                <a:gd name="T56" fmla="*/ 108 w 120"/>
                <a:gd name="T57" fmla="*/ 107 h 149"/>
                <a:gd name="T58" fmla="*/ 102 w 120"/>
                <a:gd name="T59" fmla="*/ 84 h 149"/>
                <a:gd name="T60" fmla="*/ 102 w 120"/>
                <a:gd name="T61" fmla="*/ 72 h 149"/>
                <a:gd name="T62" fmla="*/ 96 w 120"/>
                <a:gd name="T63" fmla="*/ 48 h 149"/>
                <a:gd name="T64" fmla="*/ 78 w 120"/>
                <a:gd name="T65" fmla="*/ 24 h 149"/>
                <a:gd name="T66" fmla="*/ 54 w 120"/>
                <a:gd name="T67" fmla="*/ 6 h 1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0"/>
                <a:gd name="T103" fmla="*/ 0 h 149"/>
                <a:gd name="T104" fmla="*/ 120 w 120"/>
                <a:gd name="T105" fmla="*/ 149 h 1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0" h="149">
                  <a:moveTo>
                    <a:pt x="30" y="0"/>
                  </a:moveTo>
                  <a:lnTo>
                    <a:pt x="30" y="6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8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18" y="30"/>
                  </a:lnTo>
                  <a:lnTo>
                    <a:pt x="18" y="36"/>
                  </a:lnTo>
                  <a:lnTo>
                    <a:pt x="12" y="36"/>
                  </a:lnTo>
                  <a:lnTo>
                    <a:pt x="6" y="36"/>
                  </a:lnTo>
                  <a:lnTo>
                    <a:pt x="0" y="54"/>
                  </a:lnTo>
                  <a:lnTo>
                    <a:pt x="0" y="66"/>
                  </a:lnTo>
                  <a:lnTo>
                    <a:pt x="0" y="78"/>
                  </a:lnTo>
                  <a:lnTo>
                    <a:pt x="6" y="90"/>
                  </a:lnTo>
                  <a:lnTo>
                    <a:pt x="18" y="101"/>
                  </a:lnTo>
                  <a:lnTo>
                    <a:pt x="30" y="113"/>
                  </a:lnTo>
                  <a:lnTo>
                    <a:pt x="48" y="119"/>
                  </a:lnTo>
                  <a:lnTo>
                    <a:pt x="66" y="131"/>
                  </a:lnTo>
                  <a:lnTo>
                    <a:pt x="78" y="131"/>
                  </a:lnTo>
                  <a:lnTo>
                    <a:pt x="84" y="137"/>
                  </a:lnTo>
                  <a:lnTo>
                    <a:pt x="90" y="137"/>
                  </a:lnTo>
                  <a:lnTo>
                    <a:pt x="102" y="137"/>
                  </a:lnTo>
                  <a:lnTo>
                    <a:pt x="108" y="143"/>
                  </a:lnTo>
                  <a:lnTo>
                    <a:pt x="114" y="149"/>
                  </a:lnTo>
                  <a:lnTo>
                    <a:pt x="120" y="149"/>
                  </a:lnTo>
                  <a:lnTo>
                    <a:pt x="120" y="143"/>
                  </a:lnTo>
                  <a:lnTo>
                    <a:pt x="114" y="137"/>
                  </a:lnTo>
                  <a:lnTo>
                    <a:pt x="114" y="125"/>
                  </a:lnTo>
                  <a:lnTo>
                    <a:pt x="108" y="113"/>
                  </a:lnTo>
                  <a:lnTo>
                    <a:pt x="108" y="107"/>
                  </a:lnTo>
                  <a:lnTo>
                    <a:pt x="108" y="95"/>
                  </a:lnTo>
                  <a:lnTo>
                    <a:pt x="102" y="84"/>
                  </a:lnTo>
                  <a:lnTo>
                    <a:pt x="102" y="78"/>
                  </a:lnTo>
                  <a:lnTo>
                    <a:pt x="102" y="72"/>
                  </a:lnTo>
                  <a:lnTo>
                    <a:pt x="102" y="60"/>
                  </a:lnTo>
                  <a:lnTo>
                    <a:pt x="96" y="48"/>
                  </a:lnTo>
                  <a:lnTo>
                    <a:pt x="90" y="36"/>
                  </a:lnTo>
                  <a:lnTo>
                    <a:pt x="78" y="24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1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7" name="Freeform 497"/>
            <p:cNvSpPr>
              <a:spLocks/>
            </p:cNvSpPr>
            <p:nvPr/>
          </p:nvSpPr>
          <p:spPr bwMode="auto">
            <a:xfrm>
              <a:off x="5149" y="2103"/>
              <a:ext cx="12" cy="12"/>
            </a:xfrm>
            <a:custGeom>
              <a:avLst/>
              <a:gdLst>
                <a:gd name="T0" fmla="*/ 12 w 12"/>
                <a:gd name="T1" fmla="*/ 6 h 12"/>
                <a:gd name="T2" fmla="*/ 12 w 12"/>
                <a:gd name="T3" fmla="*/ 12 h 12"/>
                <a:gd name="T4" fmla="*/ 12 w 12"/>
                <a:gd name="T5" fmla="*/ 12 h 12"/>
                <a:gd name="T6" fmla="*/ 6 w 12"/>
                <a:gd name="T7" fmla="*/ 12 h 12"/>
                <a:gd name="T8" fmla="*/ 6 w 12"/>
                <a:gd name="T9" fmla="*/ 12 h 12"/>
                <a:gd name="T10" fmla="*/ 0 w 12"/>
                <a:gd name="T11" fmla="*/ 12 h 12"/>
                <a:gd name="T12" fmla="*/ 0 w 12"/>
                <a:gd name="T13" fmla="*/ 12 h 12"/>
                <a:gd name="T14" fmla="*/ 0 w 12"/>
                <a:gd name="T15" fmla="*/ 6 h 12"/>
                <a:gd name="T16" fmla="*/ 0 w 12"/>
                <a:gd name="T17" fmla="*/ 6 h 12"/>
                <a:gd name="T18" fmla="*/ 0 w 12"/>
                <a:gd name="T19" fmla="*/ 6 h 12"/>
                <a:gd name="T20" fmla="*/ 0 w 12"/>
                <a:gd name="T21" fmla="*/ 0 h 12"/>
                <a:gd name="T22" fmla="*/ 6 w 12"/>
                <a:gd name="T23" fmla="*/ 0 h 12"/>
                <a:gd name="T24" fmla="*/ 6 w 12"/>
                <a:gd name="T25" fmla="*/ 0 h 12"/>
                <a:gd name="T26" fmla="*/ 6 w 12"/>
                <a:gd name="T27" fmla="*/ 0 h 12"/>
                <a:gd name="T28" fmla="*/ 12 w 12"/>
                <a:gd name="T29" fmla="*/ 0 h 12"/>
                <a:gd name="T30" fmla="*/ 12 w 12"/>
                <a:gd name="T31" fmla="*/ 6 h 12"/>
                <a:gd name="T32" fmla="*/ 12 w 12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12" y="6"/>
                  </a:move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8" name="Freeform 498"/>
            <p:cNvSpPr>
              <a:spLocks/>
            </p:cNvSpPr>
            <p:nvPr/>
          </p:nvSpPr>
          <p:spPr bwMode="auto">
            <a:xfrm>
              <a:off x="5120" y="2079"/>
              <a:ext cx="17" cy="12"/>
            </a:xfrm>
            <a:custGeom>
              <a:avLst/>
              <a:gdLst>
                <a:gd name="T0" fmla="*/ 11 w 17"/>
                <a:gd name="T1" fmla="*/ 12 h 12"/>
                <a:gd name="T2" fmla="*/ 11 w 17"/>
                <a:gd name="T3" fmla="*/ 12 h 12"/>
                <a:gd name="T4" fmla="*/ 5 w 17"/>
                <a:gd name="T5" fmla="*/ 12 h 12"/>
                <a:gd name="T6" fmla="*/ 5 w 17"/>
                <a:gd name="T7" fmla="*/ 12 h 12"/>
                <a:gd name="T8" fmla="*/ 0 w 17"/>
                <a:gd name="T9" fmla="*/ 12 h 12"/>
                <a:gd name="T10" fmla="*/ 0 w 17"/>
                <a:gd name="T11" fmla="*/ 6 h 12"/>
                <a:gd name="T12" fmla="*/ 0 w 17"/>
                <a:gd name="T13" fmla="*/ 6 h 12"/>
                <a:gd name="T14" fmla="*/ 0 w 17"/>
                <a:gd name="T15" fmla="*/ 0 h 12"/>
                <a:gd name="T16" fmla="*/ 0 w 17"/>
                <a:gd name="T17" fmla="*/ 0 h 12"/>
                <a:gd name="T18" fmla="*/ 5 w 17"/>
                <a:gd name="T19" fmla="*/ 0 h 12"/>
                <a:gd name="T20" fmla="*/ 5 w 17"/>
                <a:gd name="T21" fmla="*/ 0 h 12"/>
                <a:gd name="T22" fmla="*/ 11 w 17"/>
                <a:gd name="T23" fmla="*/ 0 h 12"/>
                <a:gd name="T24" fmla="*/ 11 w 17"/>
                <a:gd name="T25" fmla="*/ 0 h 12"/>
                <a:gd name="T26" fmla="*/ 11 w 17"/>
                <a:gd name="T27" fmla="*/ 6 h 12"/>
                <a:gd name="T28" fmla="*/ 17 w 17"/>
                <a:gd name="T29" fmla="*/ 6 h 12"/>
                <a:gd name="T30" fmla="*/ 17 w 17"/>
                <a:gd name="T31" fmla="*/ 12 h 12"/>
                <a:gd name="T32" fmla="*/ 11 w 17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7"/>
                <a:gd name="T52" fmla="*/ 0 h 12"/>
                <a:gd name="T53" fmla="*/ 17 w 17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7" h="12">
                  <a:moveTo>
                    <a:pt x="11" y="12"/>
                  </a:moveTo>
                  <a:lnTo>
                    <a:pt x="11" y="12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6"/>
                  </a:lnTo>
                  <a:lnTo>
                    <a:pt x="17" y="6"/>
                  </a:lnTo>
                  <a:lnTo>
                    <a:pt x="17" y="12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9" name="Freeform 499"/>
            <p:cNvSpPr>
              <a:spLocks/>
            </p:cNvSpPr>
            <p:nvPr/>
          </p:nvSpPr>
          <p:spPr bwMode="auto">
            <a:xfrm>
              <a:off x="5155" y="2061"/>
              <a:ext cx="18" cy="18"/>
            </a:xfrm>
            <a:custGeom>
              <a:avLst/>
              <a:gdLst>
                <a:gd name="T0" fmla="*/ 18 w 18"/>
                <a:gd name="T1" fmla="*/ 18 h 18"/>
                <a:gd name="T2" fmla="*/ 12 w 18"/>
                <a:gd name="T3" fmla="*/ 18 h 18"/>
                <a:gd name="T4" fmla="*/ 12 w 18"/>
                <a:gd name="T5" fmla="*/ 18 h 18"/>
                <a:gd name="T6" fmla="*/ 6 w 18"/>
                <a:gd name="T7" fmla="*/ 18 h 18"/>
                <a:gd name="T8" fmla="*/ 0 w 18"/>
                <a:gd name="T9" fmla="*/ 18 h 18"/>
                <a:gd name="T10" fmla="*/ 0 w 18"/>
                <a:gd name="T11" fmla="*/ 12 h 18"/>
                <a:gd name="T12" fmla="*/ 0 w 18"/>
                <a:gd name="T13" fmla="*/ 6 h 18"/>
                <a:gd name="T14" fmla="*/ 0 w 18"/>
                <a:gd name="T15" fmla="*/ 6 h 18"/>
                <a:gd name="T16" fmla="*/ 6 w 18"/>
                <a:gd name="T17" fmla="*/ 6 h 18"/>
                <a:gd name="T18" fmla="*/ 6 w 18"/>
                <a:gd name="T19" fmla="*/ 0 h 18"/>
                <a:gd name="T20" fmla="*/ 12 w 18"/>
                <a:gd name="T21" fmla="*/ 0 h 18"/>
                <a:gd name="T22" fmla="*/ 12 w 18"/>
                <a:gd name="T23" fmla="*/ 0 h 18"/>
                <a:gd name="T24" fmla="*/ 18 w 18"/>
                <a:gd name="T25" fmla="*/ 6 h 18"/>
                <a:gd name="T26" fmla="*/ 18 w 18"/>
                <a:gd name="T27" fmla="*/ 6 h 18"/>
                <a:gd name="T28" fmla="*/ 18 w 18"/>
                <a:gd name="T29" fmla="*/ 12 h 18"/>
                <a:gd name="T30" fmla="*/ 18 w 18"/>
                <a:gd name="T31" fmla="*/ 12 h 18"/>
                <a:gd name="T32" fmla="*/ 18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18" y="18"/>
                  </a:move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6"/>
                  </a:lnTo>
                  <a:lnTo>
                    <a:pt x="18" y="12"/>
                  </a:lnTo>
                  <a:lnTo>
                    <a:pt x="18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0" name="Freeform 500"/>
            <p:cNvSpPr>
              <a:spLocks/>
            </p:cNvSpPr>
            <p:nvPr/>
          </p:nvSpPr>
          <p:spPr bwMode="auto">
            <a:xfrm>
              <a:off x="5179" y="2085"/>
              <a:ext cx="18" cy="18"/>
            </a:xfrm>
            <a:custGeom>
              <a:avLst/>
              <a:gdLst>
                <a:gd name="T0" fmla="*/ 12 w 18"/>
                <a:gd name="T1" fmla="*/ 18 h 18"/>
                <a:gd name="T2" fmla="*/ 12 w 18"/>
                <a:gd name="T3" fmla="*/ 12 h 18"/>
                <a:gd name="T4" fmla="*/ 18 w 18"/>
                <a:gd name="T5" fmla="*/ 12 h 18"/>
                <a:gd name="T6" fmla="*/ 18 w 18"/>
                <a:gd name="T7" fmla="*/ 6 h 18"/>
                <a:gd name="T8" fmla="*/ 18 w 18"/>
                <a:gd name="T9" fmla="*/ 6 h 18"/>
                <a:gd name="T10" fmla="*/ 12 w 18"/>
                <a:gd name="T11" fmla="*/ 0 h 18"/>
                <a:gd name="T12" fmla="*/ 12 w 18"/>
                <a:gd name="T13" fmla="*/ 0 h 18"/>
                <a:gd name="T14" fmla="*/ 6 w 18"/>
                <a:gd name="T15" fmla="*/ 0 h 18"/>
                <a:gd name="T16" fmla="*/ 0 w 18"/>
                <a:gd name="T17" fmla="*/ 0 h 18"/>
                <a:gd name="T18" fmla="*/ 0 w 18"/>
                <a:gd name="T19" fmla="*/ 6 h 18"/>
                <a:gd name="T20" fmla="*/ 0 w 18"/>
                <a:gd name="T21" fmla="*/ 6 h 18"/>
                <a:gd name="T22" fmla="*/ 0 w 18"/>
                <a:gd name="T23" fmla="*/ 6 h 18"/>
                <a:gd name="T24" fmla="*/ 0 w 18"/>
                <a:gd name="T25" fmla="*/ 12 h 18"/>
                <a:gd name="T26" fmla="*/ 0 w 18"/>
                <a:gd name="T27" fmla="*/ 12 h 18"/>
                <a:gd name="T28" fmla="*/ 6 w 18"/>
                <a:gd name="T29" fmla="*/ 12 h 18"/>
                <a:gd name="T30" fmla="*/ 12 w 18"/>
                <a:gd name="T31" fmla="*/ 18 h 18"/>
                <a:gd name="T32" fmla="*/ 12 w 18"/>
                <a:gd name="T33" fmla="*/ 18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8"/>
                <a:gd name="T53" fmla="*/ 18 w 18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8">
                  <a:moveTo>
                    <a:pt x="12" y="18"/>
                  </a:moveTo>
                  <a:lnTo>
                    <a:pt x="12" y="12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1" name="Freeform 501"/>
            <p:cNvSpPr>
              <a:spLocks/>
            </p:cNvSpPr>
            <p:nvPr/>
          </p:nvSpPr>
          <p:spPr bwMode="auto">
            <a:xfrm>
              <a:off x="5191" y="2061"/>
              <a:ext cx="18" cy="12"/>
            </a:xfrm>
            <a:custGeom>
              <a:avLst/>
              <a:gdLst>
                <a:gd name="T0" fmla="*/ 18 w 18"/>
                <a:gd name="T1" fmla="*/ 6 h 12"/>
                <a:gd name="T2" fmla="*/ 18 w 18"/>
                <a:gd name="T3" fmla="*/ 6 h 12"/>
                <a:gd name="T4" fmla="*/ 18 w 18"/>
                <a:gd name="T5" fmla="*/ 6 h 12"/>
                <a:gd name="T6" fmla="*/ 12 w 18"/>
                <a:gd name="T7" fmla="*/ 12 h 12"/>
                <a:gd name="T8" fmla="*/ 12 w 18"/>
                <a:gd name="T9" fmla="*/ 12 h 12"/>
                <a:gd name="T10" fmla="*/ 6 w 18"/>
                <a:gd name="T11" fmla="*/ 12 h 12"/>
                <a:gd name="T12" fmla="*/ 6 w 18"/>
                <a:gd name="T13" fmla="*/ 12 h 12"/>
                <a:gd name="T14" fmla="*/ 6 w 18"/>
                <a:gd name="T15" fmla="*/ 6 h 12"/>
                <a:gd name="T16" fmla="*/ 0 w 18"/>
                <a:gd name="T17" fmla="*/ 6 h 12"/>
                <a:gd name="T18" fmla="*/ 6 w 18"/>
                <a:gd name="T19" fmla="*/ 6 h 12"/>
                <a:gd name="T20" fmla="*/ 6 w 18"/>
                <a:gd name="T21" fmla="*/ 0 h 12"/>
                <a:gd name="T22" fmla="*/ 6 w 18"/>
                <a:gd name="T23" fmla="*/ 0 h 12"/>
                <a:gd name="T24" fmla="*/ 6 w 18"/>
                <a:gd name="T25" fmla="*/ 0 h 12"/>
                <a:gd name="T26" fmla="*/ 12 w 18"/>
                <a:gd name="T27" fmla="*/ 0 h 12"/>
                <a:gd name="T28" fmla="*/ 12 w 18"/>
                <a:gd name="T29" fmla="*/ 0 h 12"/>
                <a:gd name="T30" fmla="*/ 18 w 18"/>
                <a:gd name="T31" fmla="*/ 0 h 12"/>
                <a:gd name="T32" fmla="*/ 18 w 18"/>
                <a:gd name="T33" fmla="*/ 6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12"/>
                <a:gd name="T53" fmla="*/ 18 w 18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12">
                  <a:moveTo>
                    <a:pt x="18" y="6"/>
                  </a:move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2" name="Freeform 502"/>
            <p:cNvSpPr>
              <a:spLocks/>
            </p:cNvSpPr>
            <p:nvPr/>
          </p:nvSpPr>
          <p:spPr bwMode="auto">
            <a:xfrm>
              <a:off x="5173" y="2031"/>
              <a:ext cx="12" cy="18"/>
            </a:xfrm>
            <a:custGeom>
              <a:avLst/>
              <a:gdLst>
                <a:gd name="T0" fmla="*/ 12 w 12"/>
                <a:gd name="T1" fmla="*/ 0 h 18"/>
                <a:gd name="T2" fmla="*/ 12 w 12"/>
                <a:gd name="T3" fmla="*/ 6 h 18"/>
                <a:gd name="T4" fmla="*/ 12 w 12"/>
                <a:gd name="T5" fmla="*/ 6 h 18"/>
                <a:gd name="T6" fmla="*/ 12 w 12"/>
                <a:gd name="T7" fmla="*/ 6 h 18"/>
                <a:gd name="T8" fmla="*/ 12 w 12"/>
                <a:gd name="T9" fmla="*/ 12 h 18"/>
                <a:gd name="T10" fmla="*/ 12 w 12"/>
                <a:gd name="T11" fmla="*/ 12 h 18"/>
                <a:gd name="T12" fmla="*/ 6 w 12"/>
                <a:gd name="T13" fmla="*/ 18 h 18"/>
                <a:gd name="T14" fmla="*/ 6 w 12"/>
                <a:gd name="T15" fmla="*/ 18 h 18"/>
                <a:gd name="T16" fmla="*/ 6 w 12"/>
                <a:gd name="T17" fmla="*/ 18 h 18"/>
                <a:gd name="T18" fmla="*/ 0 w 12"/>
                <a:gd name="T19" fmla="*/ 18 h 18"/>
                <a:gd name="T20" fmla="*/ 0 w 12"/>
                <a:gd name="T21" fmla="*/ 12 h 18"/>
                <a:gd name="T22" fmla="*/ 0 w 12"/>
                <a:gd name="T23" fmla="*/ 12 h 18"/>
                <a:gd name="T24" fmla="*/ 0 w 12"/>
                <a:gd name="T25" fmla="*/ 6 h 18"/>
                <a:gd name="T26" fmla="*/ 0 w 12"/>
                <a:gd name="T27" fmla="*/ 6 h 18"/>
                <a:gd name="T28" fmla="*/ 6 w 12"/>
                <a:gd name="T29" fmla="*/ 6 h 18"/>
                <a:gd name="T30" fmla="*/ 6 w 12"/>
                <a:gd name="T31" fmla="*/ 0 h 18"/>
                <a:gd name="T32" fmla="*/ 12 w 12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0"/>
                  </a:move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3" name="Freeform 503"/>
            <p:cNvSpPr>
              <a:spLocks/>
            </p:cNvSpPr>
            <p:nvPr/>
          </p:nvSpPr>
          <p:spPr bwMode="auto">
            <a:xfrm>
              <a:off x="5149" y="2043"/>
              <a:ext cx="12" cy="18"/>
            </a:xfrm>
            <a:custGeom>
              <a:avLst/>
              <a:gdLst>
                <a:gd name="T0" fmla="*/ 12 w 12"/>
                <a:gd name="T1" fmla="*/ 12 h 18"/>
                <a:gd name="T2" fmla="*/ 12 w 12"/>
                <a:gd name="T3" fmla="*/ 12 h 18"/>
                <a:gd name="T4" fmla="*/ 12 w 12"/>
                <a:gd name="T5" fmla="*/ 18 h 18"/>
                <a:gd name="T6" fmla="*/ 6 w 12"/>
                <a:gd name="T7" fmla="*/ 18 h 18"/>
                <a:gd name="T8" fmla="*/ 6 w 12"/>
                <a:gd name="T9" fmla="*/ 18 h 18"/>
                <a:gd name="T10" fmla="*/ 0 w 12"/>
                <a:gd name="T11" fmla="*/ 18 h 18"/>
                <a:gd name="T12" fmla="*/ 0 w 12"/>
                <a:gd name="T13" fmla="*/ 12 h 18"/>
                <a:gd name="T14" fmla="*/ 0 w 12"/>
                <a:gd name="T15" fmla="*/ 12 h 18"/>
                <a:gd name="T16" fmla="*/ 0 w 12"/>
                <a:gd name="T17" fmla="*/ 6 h 18"/>
                <a:gd name="T18" fmla="*/ 0 w 12"/>
                <a:gd name="T19" fmla="*/ 6 h 18"/>
                <a:gd name="T20" fmla="*/ 6 w 12"/>
                <a:gd name="T21" fmla="*/ 0 h 18"/>
                <a:gd name="T22" fmla="*/ 6 w 12"/>
                <a:gd name="T23" fmla="*/ 0 h 18"/>
                <a:gd name="T24" fmla="*/ 12 w 12"/>
                <a:gd name="T25" fmla="*/ 0 h 18"/>
                <a:gd name="T26" fmla="*/ 12 w 12"/>
                <a:gd name="T27" fmla="*/ 0 h 18"/>
                <a:gd name="T28" fmla="*/ 12 w 12"/>
                <a:gd name="T29" fmla="*/ 6 h 18"/>
                <a:gd name="T30" fmla="*/ 12 w 12"/>
                <a:gd name="T31" fmla="*/ 6 h 18"/>
                <a:gd name="T32" fmla="*/ 12 w 12"/>
                <a:gd name="T33" fmla="*/ 12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12" y="12"/>
                  </a:moveTo>
                  <a:lnTo>
                    <a:pt x="12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6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4" name="Freeform 504"/>
            <p:cNvSpPr>
              <a:spLocks/>
            </p:cNvSpPr>
            <p:nvPr/>
          </p:nvSpPr>
          <p:spPr bwMode="auto">
            <a:xfrm>
              <a:off x="5131" y="2043"/>
              <a:ext cx="12" cy="12"/>
            </a:xfrm>
            <a:custGeom>
              <a:avLst/>
              <a:gdLst>
                <a:gd name="T0" fmla="*/ 0 w 12"/>
                <a:gd name="T1" fmla="*/ 12 h 12"/>
                <a:gd name="T2" fmla="*/ 0 w 12"/>
                <a:gd name="T3" fmla="*/ 6 h 12"/>
                <a:gd name="T4" fmla="*/ 0 w 12"/>
                <a:gd name="T5" fmla="*/ 6 h 12"/>
                <a:gd name="T6" fmla="*/ 0 w 12"/>
                <a:gd name="T7" fmla="*/ 6 h 12"/>
                <a:gd name="T8" fmla="*/ 0 w 12"/>
                <a:gd name="T9" fmla="*/ 0 h 12"/>
                <a:gd name="T10" fmla="*/ 0 w 12"/>
                <a:gd name="T11" fmla="*/ 0 h 12"/>
                <a:gd name="T12" fmla="*/ 6 w 12"/>
                <a:gd name="T13" fmla="*/ 0 h 12"/>
                <a:gd name="T14" fmla="*/ 6 w 12"/>
                <a:gd name="T15" fmla="*/ 0 h 12"/>
                <a:gd name="T16" fmla="*/ 12 w 12"/>
                <a:gd name="T17" fmla="*/ 0 h 12"/>
                <a:gd name="T18" fmla="*/ 12 w 12"/>
                <a:gd name="T19" fmla="*/ 0 h 12"/>
                <a:gd name="T20" fmla="*/ 12 w 12"/>
                <a:gd name="T21" fmla="*/ 0 h 12"/>
                <a:gd name="T22" fmla="*/ 12 w 12"/>
                <a:gd name="T23" fmla="*/ 6 h 12"/>
                <a:gd name="T24" fmla="*/ 12 w 12"/>
                <a:gd name="T25" fmla="*/ 6 h 12"/>
                <a:gd name="T26" fmla="*/ 12 w 12"/>
                <a:gd name="T27" fmla="*/ 12 h 12"/>
                <a:gd name="T28" fmla="*/ 6 w 12"/>
                <a:gd name="T29" fmla="*/ 12 h 12"/>
                <a:gd name="T30" fmla="*/ 6 w 12"/>
                <a:gd name="T31" fmla="*/ 12 h 12"/>
                <a:gd name="T32" fmla="*/ 0 w 12"/>
                <a:gd name="T33" fmla="*/ 12 h 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2"/>
                <a:gd name="T53" fmla="*/ 12 w 12"/>
                <a:gd name="T54" fmla="*/ 12 h 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2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5" name="Freeform 505"/>
            <p:cNvSpPr>
              <a:spLocks/>
            </p:cNvSpPr>
            <p:nvPr/>
          </p:nvSpPr>
          <p:spPr bwMode="auto">
            <a:xfrm>
              <a:off x="5191" y="1965"/>
              <a:ext cx="120" cy="84"/>
            </a:xfrm>
            <a:custGeom>
              <a:avLst/>
              <a:gdLst>
                <a:gd name="T0" fmla="*/ 0 w 120"/>
                <a:gd name="T1" fmla="*/ 66 h 84"/>
                <a:gd name="T2" fmla="*/ 0 w 120"/>
                <a:gd name="T3" fmla="*/ 72 h 84"/>
                <a:gd name="T4" fmla="*/ 0 w 120"/>
                <a:gd name="T5" fmla="*/ 72 h 84"/>
                <a:gd name="T6" fmla="*/ 6 w 120"/>
                <a:gd name="T7" fmla="*/ 66 h 84"/>
                <a:gd name="T8" fmla="*/ 18 w 120"/>
                <a:gd name="T9" fmla="*/ 72 h 84"/>
                <a:gd name="T10" fmla="*/ 42 w 120"/>
                <a:gd name="T11" fmla="*/ 78 h 84"/>
                <a:gd name="T12" fmla="*/ 66 w 120"/>
                <a:gd name="T13" fmla="*/ 84 h 84"/>
                <a:gd name="T14" fmla="*/ 66 w 120"/>
                <a:gd name="T15" fmla="*/ 78 h 84"/>
                <a:gd name="T16" fmla="*/ 48 w 120"/>
                <a:gd name="T17" fmla="*/ 78 h 84"/>
                <a:gd name="T18" fmla="*/ 30 w 120"/>
                <a:gd name="T19" fmla="*/ 72 h 84"/>
                <a:gd name="T20" fmla="*/ 18 w 120"/>
                <a:gd name="T21" fmla="*/ 60 h 84"/>
                <a:gd name="T22" fmla="*/ 18 w 120"/>
                <a:gd name="T23" fmla="*/ 60 h 84"/>
                <a:gd name="T24" fmla="*/ 30 w 120"/>
                <a:gd name="T25" fmla="*/ 54 h 84"/>
                <a:gd name="T26" fmla="*/ 36 w 120"/>
                <a:gd name="T27" fmla="*/ 54 h 84"/>
                <a:gd name="T28" fmla="*/ 54 w 120"/>
                <a:gd name="T29" fmla="*/ 60 h 84"/>
                <a:gd name="T30" fmla="*/ 78 w 120"/>
                <a:gd name="T31" fmla="*/ 66 h 84"/>
                <a:gd name="T32" fmla="*/ 84 w 120"/>
                <a:gd name="T33" fmla="*/ 60 h 84"/>
                <a:gd name="T34" fmla="*/ 78 w 120"/>
                <a:gd name="T35" fmla="*/ 60 h 84"/>
                <a:gd name="T36" fmla="*/ 72 w 120"/>
                <a:gd name="T37" fmla="*/ 60 h 84"/>
                <a:gd name="T38" fmla="*/ 60 w 120"/>
                <a:gd name="T39" fmla="*/ 60 h 84"/>
                <a:gd name="T40" fmla="*/ 48 w 120"/>
                <a:gd name="T41" fmla="*/ 54 h 84"/>
                <a:gd name="T42" fmla="*/ 42 w 120"/>
                <a:gd name="T43" fmla="*/ 48 h 84"/>
                <a:gd name="T44" fmla="*/ 54 w 120"/>
                <a:gd name="T45" fmla="*/ 48 h 84"/>
                <a:gd name="T46" fmla="*/ 60 w 120"/>
                <a:gd name="T47" fmla="*/ 42 h 84"/>
                <a:gd name="T48" fmla="*/ 66 w 120"/>
                <a:gd name="T49" fmla="*/ 42 h 84"/>
                <a:gd name="T50" fmla="*/ 78 w 120"/>
                <a:gd name="T51" fmla="*/ 48 h 84"/>
                <a:gd name="T52" fmla="*/ 84 w 120"/>
                <a:gd name="T53" fmla="*/ 48 h 84"/>
                <a:gd name="T54" fmla="*/ 96 w 120"/>
                <a:gd name="T55" fmla="*/ 54 h 84"/>
                <a:gd name="T56" fmla="*/ 90 w 120"/>
                <a:gd name="T57" fmla="*/ 48 h 84"/>
                <a:gd name="T58" fmla="*/ 78 w 120"/>
                <a:gd name="T59" fmla="*/ 42 h 84"/>
                <a:gd name="T60" fmla="*/ 72 w 120"/>
                <a:gd name="T61" fmla="*/ 42 h 84"/>
                <a:gd name="T62" fmla="*/ 90 w 120"/>
                <a:gd name="T63" fmla="*/ 36 h 84"/>
                <a:gd name="T64" fmla="*/ 108 w 120"/>
                <a:gd name="T65" fmla="*/ 36 h 84"/>
                <a:gd name="T66" fmla="*/ 120 w 120"/>
                <a:gd name="T67" fmla="*/ 30 h 84"/>
                <a:gd name="T68" fmla="*/ 114 w 120"/>
                <a:gd name="T69" fmla="*/ 30 h 84"/>
                <a:gd name="T70" fmla="*/ 96 w 120"/>
                <a:gd name="T71" fmla="*/ 30 h 84"/>
                <a:gd name="T72" fmla="*/ 78 w 120"/>
                <a:gd name="T73" fmla="*/ 30 h 84"/>
                <a:gd name="T74" fmla="*/ 72 w 120"/>
                <a:gd name="T75" fmla="*/ 30 h 84"/>
                <a:gd name="T76" fmla="*/ 84 w 120"/>
                <a:gd name="T77" fmla="*/ 6 h 84"/>
                <a:gd name="T78" fmla="*/ 84 w 120"/>
                <a:gd name="T79" fmla="*/ 0 h 84"/>
                <a:gd name="T80" fmla="*/ 78 w 120"/>
                <a:gd name="T81" fmla="*/ 12 h 84"/>
                <a:gd name="T82" fmla="*/ 66 w 120"/>
                <a:gd name="T83" fmla="*/ 24 h 84"/>
                <a:gd name="T84" fmla="*/ 60 w 120"/>
                <a:gd name="T85" fmla="*/ 36 h 84"/>
                <a:gd name="T86" fmla="*/ 54 w 120"/>
                <a:gd name="T87" fmla="*/ 36 h 84"/>
                <a:gd name="T88" fmla="*/ 36 w 120"/>
                <a:gd name="T89" fmla="*/ 42 h 84"/>
                <a:gd name="T90" fmla="*/ 36 w 120"/>
                <a:gd name="T91" fmla="*/ 36 h 84"/>
                <a:gd name="T92" fmla="*/ 42 w 120"/>
                <a:gd name="T93" fmla="*/ 12 h 84"/>
                <a:gd name="T94" fmla="*/ 42 w 120"/>
                <a:gd name="T95" fmla="*/ 6 h 84"/>
                <a:gd name="T96" fmla="*/ 30 w 120"/>
                <a:gd name="T97" fmla="*/ 24 h 84"/>
                <a:gd name="T98" fmla="*/ 24 w 120"/>
                <a:gd name="T99" fmla="*/ 48 h 84"/>
                <a:gd name="T100" fmla="*/ 12 w 120"/>
                <a:gd name="T101" fmla="*/ 60 h 84"/>
                <a:gd name="T102" fmla="*/ 6 w 120"/>
                <a:gd name="T103" fmla="*/ 60 h 84"/>
                <a:gd name="T104" fmla="*/ 12 w 120"/>
                <a:gd name="T105" fmla="*/ 36 h 84"/>
                <a:gd name="T106" fmla="*/ 6 w 120"/>
                <a:gd name="T107" fmla="*/ 30 h 84"/>
                <a:gd name="T108" fmla="*/ 0 w 120"/>
                <a:gd name="T109" fmla="*/ 66 h 8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0"/>
                <a:gd name="T166" fmla="*/ 0 h 84"/>
                <a:gd name="T167" fmla="*/ 120 w 120"/>
                <a:gd name="T168" fmla="*/ 84 h 8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0" h="84">
                  <a:moveTo>
                    <a:pt x="0" y="66"/>
                  </a:moveTo>
                  <a:lnTo>
                    <a:pt x="0" y="66"/>
                  </a:lnTo>
                  <a:lnTo>
                    <a:pt x="0" y="72"/>
                  </a:lnTo>
                  <a:lnTo>
                    <a:pt x="6" y="72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30" y="72"/>
                  </a:lnTo>
                  <a:lnTo>
                    <a:pt x="36" y="78"/>
                  </a:lnTo>
                  <a:lnTo>
                    <a:pt x="42" y="78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6" y="78"/>
                  </a:lnTo>
                  <a:lnTo>
                    <a:pt x="72" y="78"/>
                  </a:lnTo>
                  <a:lnTo>
                    <a:pt x="66" y="78"/>
                  </a:lnTo>
                  <a:lnTo>
                    <a:pt x="60" y="78"/>
                  </a:lnTo>
                  <a:lnTo>
                    <a:pt x="48" y="78"/>
                  </a:lnTo>
                  <a:lnTo>
                    <a:pt x="42" y="78"/>
                  </a:lnTo>
                  <a:lnTo>
                    <a:pt x="36" y="72"/>
                  </a:lnTo>
                  <a:lnTo>
                    <a:pt x="30" y="72"/>
                  </a:lnTo>
                  <a:lnTo>
                    <a:pt x="24" y="66"/>
                  </a:lnTo>
                  <a:lnTo>
                    <a:pt x="18" y="66"/>
                  </a:lnTo>
                  <a:lnTo>
                    <a:pt x="18" y="60"/>
                  </a:lnTo>
                  <a:lnTo>
                    <a:pt x="24" y="60"/>
                  </a:lnTo>
                  <a:lnTo>
                    <a:pt x="30" y="54"/>
                  </a:lnTo>
                  <a:lnTo>
                    <a:pt x="36" y="54"/>
                  </a:lnTo>
                  <a:lnTo>
                    <a:pt x="42" y="60"/>
                  </a:lnTo>
                  <a:lnTo>
                    <a:pt x="48" y="60"/>
                  </a:lnTo>
                  <a:lnTo>
                    <a:pt x="54" y="60"/>
                  </a:lnTo>
                  <a:lnTo>
                    <a:pt x="66" y="66"/>
                  </a:lnTo>
                  <a:lnTo>
                    <a:pt x="72" y="66"/>
                  </a:lnTo>
                  <a:lnTo>
                    <a:pt x="78" y="66"/>
                  </a:lnTo>
                  <a:lnTo>
                    <a:pt x="84" y="66"/>
                  </a:lnTo>
                  <a:lnTo>
                    <a:pt x="84" y="60"/>
                  </a:lnTo>
                  <a:lnTo>
                    <a:pt x="78" y="60"/>
                  </a:lnTo>
                  <a:lnTo>
                    <a:pt x="72" y="60"/>
                  </a:lnTo>
                  <a:lnTo>
                    <a:pt x="66" y="60"/>
                  </a:lnTo>
                  <a:lnTo>
                    <a:pt x="60" y="60"/>
                  </a:lnTo>
                  <a:lnTo>
                    <a:pt x="54" y="54"/>
                  </a:lnTo>
                  <a:lnTo>
                    <a:pt x="48" y="54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8" y="48"/>
                  </a:lnTo>
                  <a:lnTo>
                    <a:pt x="54" y="48"/>
                  </a:lnTo>
                  <a:lnTo>
                    <a:pt x="54" y="42"/>
                  </a:lnTo>
                  <a:lnTo>
                    <a:pt x="60" y="42"/>
                  </a:lnTo>
                  <a:lnTo>
                    <a:pt x="66" y="42"/>
                  </a:lnTo>
                  <a:lnTo>
                    <a:pt x="72" y="42"/>
                  </a:lnTo>
                  <a:lnTo>
                    <a:pt x="78" y="48"/>
                  </a:lnTo>
                  <a:lnTo>
                    <a:pt x="84" y="48"/>
                  </a:lnTo>
                  <a:lnTo>
                    <a:pt x="90" y="54"/>
                  </a:lnTo>
                  <a:lnTo>
                    <a:pt x="96" y="54"/>
                  </a:lnTo>
                  <a:lnTo>
                    <a:pt x="90" y="48"/>
                  </a:lnTo>
                  <a:lnTo>
                    <a:pt x="84" y="48"/>
                  </a:lnTo>
                  <a:lnTo>
                    <a:pt x="84" y="42"/>
                  </a:lnTo>
                  <a:lnTo>
                    <a:pt x="78" y="42"/>
                  </a:lnTo>
                  <a:lnTo>
                    <a:pt x="72" y="42"/>
                  </a:lnTo>
                  <a:lnTo>
                    <a:pt x="78" y="42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96" y="36"/>
                  </a:lnTo>
                  <a:lnTo>
                    <a:pt x="102" y="36"/>
                  </a:lnTo>
                  <a:lnTo>
                    <a:pt x="108" y="36"/>
                  </a:lnTo>
                  <a:lnTo>
                    <a:pt x="114" y="30"/>
                  </a:lnTo>
                  <a:lnTo>
                    <a:pt x="120" y="30"/>
                  </a:lnTo>
                  <a:lnTo>
                    <a:pt x="114" y="30"/>
                  </a:lnTo>
                  <a:lnTo>
                    <a:pt x="108" y="30"/>
                  </a:lnTo>
                  <a:lnTo>
                    <a:pt x="96" y="30"/>
                  </a:lnTo>
                  <a:lnTo>
                    <a:pt x="90" y="30"/>
                  </a:lnTo>
                  <a:lnTo>
                    <a:pt x="84" y="30"/>
                  </a:lnTo>
                  <a:lnTo>
                    <a:pt x="78" y="30"/>
                  </a:lnTo>
                  <a:lnTo>
                    <a:pt x="72" y="36"/>
                  </a:lnTo>
                  <a:lnTo>
                    <a:pt x="72" y="30"/>
                  </a:lnTo>
                  <a:lnTo>
                    <a:pt x="72" y="18"/>
                  </a:lnTo>
                  <a:lnTo>
                    <a:pt x="78" y="12"/>
                  </a:lnTo>
                  <a:lnTo>
                    <a:pt x="84" y="6"/>
                  </a:lnTo>
                  <a:lnTo>
                    <a:pt x="84" y="0"/>
                  </a:lnTo>
                  <a:lnTo>
                    <a:pt x="78" y="6"/>
                  </a:lnTo>
                  <a:lnTo>
                    <a:pt x="78" y="12"/>
                  </a:lnTo>
                  <a:lnTo>
                    <a:pt x="72" y="12"/>
                  </a:lnTo>
                  <a:lnTo>
                    <a:pt x="72" y="18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0" y="30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42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6" y="24"/>
                  </a:lnTo>
                  <a:lnTo>
                    <a:pt x="42" y="18"/>
                  </a:lnTo>
                  <a:lnTo>
                    <a:pt x="42" y="12"/>
                  </a:lnTo>
                  <a:lnTo>
                    <a:pt x="42" y="6"/>
                  </a:lnTo>
                  <a:lnTo>
                    <a:pt x="36" y="18"/>
                  </a:lnTo>
                  <a:lnTo>
                    <a:pt x="30" y="24"/>
                  </a:lnTo>
                  <a:lnTo>
                    <a:pt x="30" y="36"/>
                  </a:lnTo>
                  <a:lnTo>
                    <a:pt x="24" y="42"/>
                  </a:lnTo>
                  <a:lnTo>
                    <a:pt x="24" y="48"/>
                  </a:lnTo>
                  <a:lnTo>
                    <a:pt x="18" y="54"/>
                  </a:lnTo>
                  <a:lnTo>
                    <a:pt x="12" y="54"/>
                  </a:lnTo>
                  <a:lnTo>
                    <a:pt x="12" y="60"/>
                  </a:lnTo>
                  <a:lnTo>
                    <a:pt x="6" y="60"/>
                  </a:lnTo>
                  <a:lnTo>
                    <a:pt x="6" y="54"/>
                  </a:lnTo>
                  <a:lnTo>
                    <a:pt x="6" y="48"/>
                  </a:lnTo>
                  <a:lnTo>
                    <a:pt x="12" y="36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6" y="42"/>
                  </a:lnTo>
                  <a:lnTo>
                    <a:pt x="0" y="54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6" name="Freeform 506"/>
            <p:cNvSpPr>
              <a:spLocks/>
            </p:cNvSpPr>
            <p:nvPr/>
          </p:nvSpPr>
          <p:spPr bwMode="auto">
            <a:xfrm>
              <a:off x="5197" y="2097"/>
              <a:ext cx="84" cy="101"/>
            </a:xfrm>
            <a:custGeom>
              <a:avLst/>
              <a:gdLst>
                <a:gd name="T0" fmla="*/ 0 w 84"/>
                <a:gd name="T1" fmla="*/ 0 h 101"/>
                <a:gd name="T2" fmla="*/ 0 w 84"/>
                <a:gd name="T3" fmla="*/ 6 h 101"/>
                <a:gd name="T4" fmla="*/ 0 w 84"/>
                <a:gd name="T5" fmla="*/ 6 h 101"/>
                <a:gd name="T6" fmla="*/ 6 w 84"/>
                <a:gd name="T7" fmla="*/ 18 h 101"/>
                <a:gd name="T8" fmla="*/ 6 w 84"/>
                <a:gd name="T9" fmla="*/ 24 h 101"/>
                <a:gd name="T10" fmla="*/ 6 w 84"/>
                <a:gd name="T11" fmla="*/ 48 h 101"/>
                <a:gd name="T12" fmla="*/ 12 w 84"/>
                <a:gd name="T13" fmla="*/ 60 h 101"/>
                <a:gd name="T14" fmla="*/ 12 w 84"/>
                <a:gd name="T15" fmla="*/ 60 h 101"/>
                <a:gd name="T16" fmla="*/ 12 w 84"/>
                <a:gd name="T17" fmla="*/ 48 h 101"/>
                <a:gd name="T18" fmla="*/ 12 w 84"/>
                <a:gd name="T19" fmla="*/ 30 h 101"/>
                <a:gd name="T20" fmla="*/ 18 w 84"/>
                <a:gd name="T21" fmla="*/ 30 h 101"/>
                <a:gd name="T22" fmla="*/ 24 w 84"/>
                <a:gd name="T23" fmla="*/ 30 h 101"/>
                <a:gd name="T24" fmla="*/ 30 w 84"/>
                <a:gd name="T25" fmla="*/ 36 h 101"/>
                <a:gd name="T26" fmla="*/ 30 w 84"/>
                <a:gd name="T27" fmla="*/ 42 h 101"/>
                <a:gd name="T28" fmla="*/ 36 w 84"/>
                <a:gd name="T29" fmla="*/ 48 h 101"/>
                <a:gd name="T30" fmla="*/ 36 w 84"/>
                <a:gd name="T31" fmla="*/ 65 h 101"/>
                <a:gd name="T32" fmla="*/ 36 w 84"/>
                <a:gd name="T33" fmla="*/ 77 h 101"/>
                <a:gd name="T34" fmla="*/ 36 w 84"/>
                <a:gd name="T35" fmla="*/ 89 h 101"/>
                <a:gd name="T36" fmla="*/ 36 w 84"/>
                <a:gd name="T37" fmla="*/ 89 h 101"/>
                <a:gd name="T38" fmla="*/ 42 w 84"/>
                <a:gd name="T39" fmla="*/ 89 h 101"/>
                <a:gd name="T40" fmla="*/ 36 w 84"/>
                <a:gd name="T41" fmla="*/ 77 h 101"/>
                <a:gd name="T42" fmla="*/ 42 w 84"/>
                <a:gd name="T43" fmla="*/ 71 h 101"/>
                <a:gd name="T44" fmla="*/ 42 w 84"/>
                <a:gd name="T45" fmla="*/ 65 h 101"/>
                <a:gd name="T46" fmla="*/ 42 w 84"/>
                <a:gd name="T47" fmla="*/ 54 h 101"/>
                <a:gd name="T48" fmla="*/ 48 w 84"/>
                <a:gd name="T49" fmla="*/ 54 h 101"/>
                <a:gd name="T50" fmla="*/ 60 w 84"/>
                <a:gd name="T51" fmla="*/ 71 h 101"/>
                <a:gd name="T52" fmla="*/ 72 w 84"/>
                <a:gd name="T53" fmla="*/ 83 h 101"/>
                <a:gd name="T54" fmla="*/ 78 w 84"/>
                <a:gd name="T55" fmla="*/ 95 h 101"/>
                <a:gd name="T56" fmla="*/ 84 w 84"/>
                <a:gd name="T57" fmla="*/ 95 h 101"/>
                <a:gd name="T58" fmla="*/ 78 w 84"/>
                <a:gd name="T59" fmla="*/ 83 h 101"/>
                <a:gd name="T60" fmla="*/ 72 w 84"/>
                <a:gd name="T61" fmla="*/ 77 h 101"/>
                <a:gd name="T62" fmla="*/ 66 w 84"/>
                <a:gd name="T63" fmla="*/ 65 h 101"/>
                <a:gd name="T64" fmla="*/ 66 w 84"/>
                <a:gd name="T65" fmla="*/ 65 h 101"/>
                <a:gd name="T66" fmla="*/ 60 w 84"/>
                <a:gd name="T67" fmla="*/ 60 h 101"/>
                <a:gd name="T68" fmla="*/ 54 w 84"/>
                <a:gd name="T69" fmla="*/ 54 h 101"/>
                <a:gd name="T70" fmla="*/ 48 w 84"/>
                <a:gd name="T71" fmla="*/ 48 h 101"/>
                <a:gd name="T72" fmla="*/ 48 w 84"/>
                <a:gd name="T73" fmla="*/ 42 h 101"/>
                <a:gd name="T74" fmla="*/ 54 w 84"/>
                <a:gd name="T75" fmla="*/ 48 h 101"/>
                <a:gd name="T76" fmla="*/ 60 w 84"/>
                <a:gd name="T77" fmla="*/ 48 h 101"/>
                <a:gd name="T78" fmla="*/ 66 w 84"/>
                <a:gd name="T79" fmla="*/ 48 h 101"/>
                <a:gd name="T80" fmla="*/ 72 w 84"/>
                <a:gd name="T81" fmla="*/ 54 h 101"/>
                <a:gd name="T82" fmla="*/ 72 w 84"/>
                <a:gd name="T83" fmla="*/ 54 h 101"/>
                <a:gd name="T84" fmla="*/ 72 w 84"/>
                <a:gd name="T85" fmla="*/ 48 h 101"/>
                <a:gd name="T86" fmla="*/ 60 w 84"/>
                <a:gd name="T87" fmla="*/ 42 h 101"/>
                <a:gd name="T88" fmla="*/ 54 w 84"/>
                <a:gd name="T89" fmla="*/ 36 h 101"/>
                <a:gd name="T90" fmla="*/ 42 w 84"/>
                <a:gd name="T91" fmla="*/ 36 h 101"/>
                <a:gd name="T92" fmla="*/ 36 w 84"/>
                <a:gd name="T93" fmla="*/ 30 h 101"/>
                <a:gd name="T94" fmla="*/ 30 w 84"/>
                <a:gd name="T95" fmla="*/ 30 h 101"/>
                <a:gd name="T96" fmla="*/ 24 w 84"/>
                <a:gd name="T97" fmla="*/ 24 h 101"/>
                <a:gd name="T98" fmla="*/ 18 w 84"/>
                <a:gd name="T99" fmla="*/ 18 h 101"/>
                <a:gd name="T100" fmla="*/ 24 w 84"/>
                <a:gd name="T101" fmla="*/ 18 h 101"/>
                <a:gd name="T102" fmla="*/ 30 w 84"/>
                <a:gd name="T103" fmla="*/ 18 h 101"/>
                <a:gd name="T104" fmla="*/ 36 w 84"/>
                <a:gd name="T105" fmla="*/ 18 h 101"/>
                <a:gd name="T106" fmla="*/ 48 w 84"/>
                <a:gd name="T107" fmla="*/ 18 h 101"/>
                <a:gd name="T108" fmla="*/ 54 w 84"/>
                <a:gd name="T109" fmla="*/ 18 h 101"/>
                <a:gd name="T110" fmla="*/ 54 w 84"/>
                <a:gd name="T111" fmla="*/ 18 h 101"/>
                <a:gd name="T112" fmla="*/ 42 w 84"/>
                <a:gd name="T113" fmla="*/ 12 h 101"/>
                <a:gd name="T114" fmla="*/ 36 w 84"/>
                <a:gd name="T115" fmla="*/ 12 h 101"/>
                <a:gd name="T116" fmla="*/ 24 w 84"/>
                <a:gd name="T117" fmla="*/ 12 h 101"/>
                <a:gd name="T118" fmla="*/ 18 w 84"/>
                <a:gd name="T119" fmla="*/ 12 h 101"/>
                <a:gd name="T120" fmla="*/ 6 w 84"/>
                <a:gd name="T121" fmla="*/ 6 h 101"/>
                <a:gd name="T122" fmla="*/ 6 w 84"/>
                <a:gd name="T123" fmla="*/ 0 h 10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"/>
                <a:gd name="T187" fmla="*/ 0 h 101"/>
                <a:gd name="T188" fmla="*/ 84 w 84"/>
                <a:gd name="T189" fmla="*/ 101 h 10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" h="101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12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2" y="60"/>
                  </a:lnTo>
                  <a:lnTo>
                    <a:pt x="12" y="48"/>
                  </a:lnTo>
                  <a:lnTo>
                    <a:pt x="12" y="42"/>
                  </a:lnTo>
                  <a:lnTo>
                    <a:pt x="12" y="30"/>
                  </a:lnTo>
                  <a:lnTo>
                    <a:pt x="18" y="24"/>
                  </a:lnTo>
                  <a:lnTo>
                    <a:pt x="18" y="30"/>
                  </a:lnTo>
                  <a:lnTo>
                    <a:pt x="24" y="30"/>
                  </a:lnTo>
                  <a:lnTo>
                    <a:pt x="24" y="36"/>
                  </a:lnTo>
                  <a:lnTo>
                    <a:pt x="30" y="36"/>
                  </a:lnTo>
                  <a:lnTo>
                    <a:pt x="30" y="42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6" y="65"/>
                  </a:lnTo>
                  <a:lnTo>
                    <a:pt x="36" y="71"/>
                  </a:lnTo>
                  <a:lnTo>
                    <a:pt x="36" y="77"/>
                  </a:lnTo>
                  <a:lnTo>
                    <a:pt x="36" y="83"/>
                  </a:lnTo>
                  <a:lnTo>
                    <a:pt x="36" y="89"/>
                  </a:lnTo>
                  <a:lnTo>
                    <a:pt x="42" y="89"/>
                  </a:lnTo>
                  <a:lnTo>
                    <a:pt x="36" y="83"/>
                  </a:lnTo>
                  <a:lnTo>
                    <a:pt x="36" y="77"/>
                  </a:lnTo>
                  <a:lnTo>
                    <a:pt x="42" y="77"/>
                  </a:lnTo>
                  <a:lnTo>
                    <a:pt x="42" y="71"/>
                  </a:lnTo>
                  <a:lnTo>
                    <a:pt x="42" y="65"/>
                  </a:lnTo>
                  <a:lnTo>
                    <a:pt x="42" y="60"/>
                  </a:lnTo>
                  <a:lnTo>
                    <a:pt x="42" y="54"/>
                  </a:lnTo>
                  <a:lnTo>
                    <a:pt x="42" y="48"/>
                  </a:lnTo>
                  <a:lnTo>
                    <a:pt x="48" y="54"/>
                  </a:lnTo>
                  <a:lnTo>
                    <a:pt x="54" y="60"/>
                  </a:lnTo>
                  <a:lnTo>
                    <a:pt x="60" y="71"/>
                  </a:lnTo>
                  <a:lnTo>
                    <a:pt x="66" y="77"/>
                  </a:lnTo>
                  <a:lnTo>
                    <a:pt x="72" y="83"/>
                  </a:lnTo>
                  <a:lnTo>
                    <a:pt x="78" y="89"/>
                  </a:lnTo>
                  <a:lnTo>
                    <a:pt x="78" y="95"/>
                  </a:lnTo>
                  <a:lnTo>
                    <a:pt x="84" y="101"/>
                  </a:lnTo>
                  <a:lnTo>
                    <a:pt x="84" y="95"/>
                  </a:lnTo>
                  <a:lnTo>
                    <a:pt x="78" y="89"/>
                  </a:lnTo>
                  <a:lnTo>
                    <a:pt x="78" y="83"/>
                  </a:lnTo>
                  <a:lnTo>
                    <a:pt x="72" y="77"/>
                  </a:lnTo>
                  <a:lnTo>
                    <a:pt x="66" y="71"/>
                  </a:lnTo>
                  <a:lnTo>
                    <a:pt x="66" y="65"/>
                  </a:lnTo>
                  <a:lnTo>
                    <a:pt x="60" y="60"/>
                  </a:lnTo>
                  <a:lnTo>
                    <a:pt x="54" y="54"/>
                  </a:lnTo>
                  <a:lnTo>
                    <a:pt x="48" y="48"/>
                  </a:lnTo>
                  <a:lnTo>
                    <a:pt x="48" y="42"/>
                  </a:lnTo>
                  <a:lnTo>
                    <a:pt x="54" y="42"/>
                  </a:lnTo>
                  <a:lnTo>
                    <a:pt x="54" y="48"/>
                  </a:lnTo>
                  <a:lnTo>
                    <a:pt x="60" y="48"/>
                  </a:lnTo>
                  <a:lnTo>
                    <a:pt x="66" y="48"/>
                  </a:lnTo>
                  <a:lnTo>
                    <a:pt x="66" y="54"/>
                  </a:lnTo>
                  <a:lnTo>
                    <a:pt x="72" y="54"/>
                  </a:lnTo>
                  <a:lnTo>
                    <a:pt x="72" y="48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54" y="42"/>
                  </a:lnTo>
                  <a:lnTo>
                    <a:pt x="54" y="36"/>
                  </a:lnTo>
                  <a:lnTo>
                    <a:pt x="48" y="36"/>
                  </a:lnTo>
                  <a:lnTo>
                    <a:pt x="42" y="36"/>
                  </a:lnTo>
                  <a:lnTo>
                    <a:pt x="36" y="30"/>
                  </a:lnTo>
                  <a:lnTo>
                    <a:pt x="30" y="30"/>
                  </a:lnTo>
                  <a:lnTo>
                    <a:pt x="24" y="24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54" y="18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7" name="Freeform 507"/>
            <p:cNvSpPr>
              <a:spLocks/>
            </p:cNvSpPr>
            <p:nvPr/>
          </p:nvSpPr>
          <p:spPr bwMode="auto">
            <a:xfrm>
              <a:off x="5090" y="2079"/>
              <a:ext cx="59" cy="131"/>
            </a:xfrm>
            <a:custGeom>
              <a:avLst/>
              <a:gdLst>
                <a:gd name="T0" fmla="*/ 53 w 59"/>
                <a:gd name="T1" fmla="*/ 24 h 131"/>
                <a:gd name="T2" fmla="*/ 47 w 59"/>
                <a:gd name="T3" fmla="*/ 30 h 131"/>
                <a:gd name="T4" fmla="*/ 47 w 59"/>
                <a:gd name="T5" fmla="*/ 24 h 131"/>
                <a:gd name="T6" fmla="*/ 41 w 59"/>
                <a:gd name="T7" fmla="*/ 36 h 131"/>
                <a:gd name="T8" fmla="*/ 47 w 59"/>
                <a:gd name="T9" fmla="*/ 60 h 131"/>
                <a:gd name="T10" fmla="*/ 53 w 59"/>
                <a:gd name="T11" fmla="*/ 78 h 131"/>
                <a:gd name="T12" fmla="*/ 53 w 59"/>
                <a:gd name="T13" fmla="*/ 78 h 131"/>
                <a:gd name="T14" fmla="*/ 41 w 59"/>
                <a:gd name="T15" fmla="*/ 54 h 131"/>
                <a:gd name="T16" fmla="*/ 30 w 59"/>
                <a:gd name="T17" fmla="*/ 72 h 131"/>
                <a:gd name="T18" fmla="*/ 30 w 59"/>
                <a:gd name="T19" fmla="*/ 95 h 131"/>
                <a:gd name="T20" fmla="*/ 30 w 59"/>
                <a:gd name="T21" fmla="*/ 119 h 131"/>
                <a:gd name="T22" fmla="*/ 24 w 59"/>
                <a:gd name="T23" fmla="*/ 119 h 131"/>
                <a:gd name="T24" fmla="*/ 24 w 59"/>
                <a:gd name="T25" fmla="*/ 101 h 131"/>
                <a:gd name="T26" fmla="*/ 24 w 59"/>
                <a:gd name="T27" fmla="*/ 95 h 131"/>
                <a:gd name="T28" fmla="*/ 18 w 59"/>
                <a:gd name="T29" fmla="*/ 113 h 131"/>
                <a:gd name="T30" fmla="*/ 6 w 59"/>
                <a:gd name="T31" fmla="*/ 125 h 131"/>
                <a:gd name="T32" fmla="*/ 0 w 59"/>
                <a:gd name="T33" fmla="*/ 131 h 131"/>
                <a:gd name="T34" fmla="*/ 6 w 59"/>
                <a:gd name="T35" fmla="*/ 119 h 131"/>
                <a:gd name="T36" fmla="*/ 18 w 59"/>
                <a:gd name="T37" fmla="*/ 95 h 131"/>
                <a:gd name="T38" fmla="*/ 12 w 59"/>
                <a:gd name="T39" fmla="*/ 95 h 131"/>
                <a:gd name="T40" fmla="*/ 6 w 59"/>
                <a:gd name="T41" fmla="*/ 95 h 131"/>
                <a:gd name="T42" fmla="*/ 0 w 59"/>
                <a:gd name="T43" fmla="*/ 101 h 131"/>
                <a:gd name="T44" fmla="*/ 0 w 59"/>
                <a:gd name="T45" fmla="*/ 95 h 131"/>
                <a:gd name="T46" fmla="*/ 6 w 59"/>
                <a:gd name="T47" fmla="*/ 89 h 131"/>
                <a:gd name="T48" fmla="*/ 18 w 59"/>
                <a:gd name="T49" fmla="*/ 89 h 131"/>
                <a:gd name="T50" fmla="*/ 24 w 59"/>
                <a:gd name="T51" fmla="*/ 78 h 131"/>
                <a:gd name="T52" fmla="*/ 35 w 59"/>
                <a:gd name="T53" fmla="*/ 48 h 131"/>
                <a:gd name="T54" fmla="*/ 18 w 59"/>
                <a:gd name="T55" fmla="*/ 48 h 131"/>
                <a:gd name="T56" fmla="*/ 6 w 59"/>
                <a:gd name="T57" fmla="*/ 48 h 131"/>
                <a:gd name="T58" fmla="*/ 0 w 59"/>
                <a:gd name="T59" fmla="*/ 54 h 131"/>
                <a:gd name="T60" fmla="*/ 0 w 59"/>
                <a:gd name="T61" fmla="*/ 48 h 131"/>
                <a:gd name="T62" fmla="*/ 12 w 59"/>
                <a:gd name="T63" fmla="*/ 48 h 131"/>
                <a:gd name="T64" fmla="*/ 24 w 59"/>
                <a:gd name="T65" fmla="*/ 42 h 131"/>
                <a:gd name="T66" fmla="*/ 35 w 59"/>
                <a:gd name="T67" fmla="*/ 36 h 131"/>
                <a:gd name="T68" fmla="*/ 41 w 59"/>
                <a:gd name="T69" fmla="*/ 24 h 131"/>
                <a:gd name="T70" fmla="*/ 30 w 59"/>
                <a:gd name="T71" fmla="*/ 18 h 131"/>
                <a:gd name="T72" fmla="*/ 24 w 59"/>
                <a:gd name="T73" fmla="*/ 24 h 131"/>
                <a:gd name="T74" fmla="*/ 12 w 59"/>
                <a:gd name="T75" fmla="*/ 30 h 131"/>
                <a:gd name="T76" fmla="*/ 6 w 59"/>
                <a:gd name="T77" fmla="*/ 30 h 131"/>
                <a:gd name="T78" fmla="*/ 0 w 59"/>
                <a:gd name="T79" fmla="*/ 30 h 131"/>
                <a:gd name="T80" fmla="*/ 6 w 59"/>
                <a:gd name="T81" fmla="*/ 24 h 131"/>
                <a:gd name="T82" fmla="*/ 18 w 59"/>
                <a:gd name="T83" fmla="*/ 12 h 131"/>
                <a:gd name="T84" fmla="*/ 24 w 59"/>
                <a:gd name="T85" fmla="*/ 6 h 131"/>
                <a:gd name="T86" fmla="*/ 24 w 59"/>
                <a:gd name="T87" fmla="*/ 12 h 131"/>
                <a:gd name="T88" fmla="*/ 30 w 59"/>
                <a:gd name="T89" fmla="*/ 18 h 131"/>
                <a:gd name="T90" fmla="*/ 35 w 59"/>
                <a:gd name="T91" fmla="*/ 18 h 131"/>
                <a:gd name="T92" fmla="*/ 47 w 59"/>
                <a:gd name="T93" fmla="*/ 18 h 131"/>
                <a:gd name="T94" fmla="*/ 47 w 59"/>
                <a:gd name="T95" fmla="*/ 12 h 131"/>
                <a:gd name="T96" fmla="*/ 53 w 59"/>
                <a:gd name="T97" fmla="*/ 0 h 131"/>
                <a:gd name="T98" fmla="*/ 59 w 59"/>
                <a:gd name="T99" fmla="*/ 6 h 131"/>
                <a:gd name="T100" fmla="*/ 53 w 59"/>
                <a:gd name="T101" fmla="*/ 12 h 131"/>
                <a:gd name="T102" fmla="*/ 59 w 59"/>
                <a:gd name="T103" fmla="*/ 18 h 13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9"/>
                <a:gd name="T157" fmla="*/ 0 h 131"/>
                <a:gd name="T158" fmla="*/ 59 w 59"/>
                <a:gd name="T159" fmla="*/ 131 h 13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9" h="131">
                  <a:moveTo>
                    <a:pt x="59" y="18"/>
                  </a:moveTo>
                  <a:lnTo>
                    <a:pt x="59" y="18"/>
                  </a:lnTo>
                  <a:lnTo>
                    <a:pt x="53" y="24"/>
                  </a:lnTo>
                  <a:lnTo>
                    <a:pt x="47" y="30"/>
                  </a:lnTo>
                  <a:lnTo>
                    <a:pt x="47" y="24"/>
                  </a:lnTo>
                  <a:lnTo>
                    <a:pt x="47" y="30"/>
                  </a:lnTo>
                  <a:lnTo>
                    <a:pt x="41" y="30"/>
                  </a:lnTo>
                  <a:lnTo>
                    <a:pt x="41" y="36"/>
                  </a:lnTo>
                  <a:lnTo>
                    <a:pt x="41" y="42"/>
                  </a:lnTo>
                  <a:lnTo>
                    <a:pt x="47" y="48"/>
                  </a:lnTo>
                  <a:lnTo>
                    <a:pt x="47" y="60"/>
                  </a:lnTo>
                  <a:lnTo>
                    <a:pt x="53" y="72"/>
                  </a:lnTo>
                  <a:lnTo>
                    <a:pt x="53" y="78"/>
                  </a:lnTo>
                  <a:lnTo>
                    <a:pt x="53" y="83"/>
                  </a:lnTo>
                  <a:lnTo>
                    <a:pt x="53" y="78"/>
                  </a:lnTo>
                  <a:lnTo>
                    <a:pt x="47" y="72"/>
                  </a:lnTo>
                  <a:lnTo>
                    <a:pt x="47" y="66"/>
                  </a:lnTo>
                  <a:lnTo>
                    <a:pt x="41" y="54"/>
                  </a:lnTo>
                  <a:lnTo>
                    <a:pt x="35" y="60"/>
                  </a:lnTo>
                  <a:lnTo>
                    <a:pt x="30" y="72"/>
                  </a:lnTo>
                  <a:lnTo>
                    <a:pt x="30" y="78"/>
                  </a:lnTo>
                  <a:lnTo>
                    <a:pt x="30" y="89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30" y="113"/>
                  </a:lnTo>
                  <a:lnTo>
                    <a:pt x="30" y="119"/>
                  </a:lnTo>
                  <a:lnTo>
                    <a:pt x="24" y="119"/>
                  </a:lnTo>
                  <a:lnTo>
                    <a:pt x="24" y="113"/>
                  </a:lnTo>
                  <a:lnTo>
                    <a:pt x="30" y="107"/>
                  </a:lnTo>
                  <a:lnTo>
                    <a:pt x="24" y="101"/>
                  </a:lnTo>
                  <a:lnTo>
                    <a:pt x="24" y="95"/>
                  </a:lnTo>
                  <a:lnTo>
                    <a:pt x="24" y="101"/>
                  </a:lnTo>
                  <a:lnTo>
                    <a:pt x="18" y="107"/>
                  </a:lnTo>
                  <a:lnTo>
                    <a:pt x="18" y="113"/>
                  </a:lnTo>
                  <a:lnTo>
                    <a:pt x="12" y="119"/>
                  </a:lnTo>
                  <a:lnTo>
                    <a:pt x="12" y="125"/>
                  </a:lnTo>
                  <a:lnTo>
                    <a:pt x="6" y="125"/>
                  </a:lnTo>
                  <a:lnTo>
                    <a:pt x="6" y="131"/>
                  </a:lnTo>
                  <a:lnTo>
                    <a:pt x="0" y="131"/>
                  </a:lnTo>
                  <a:lnTo>
                    <a:pt x="0" y="125"/>
                  </a:lnTo>
                  <a:lnTo>
                    <a:pt x="6" y="125"/>
                  </a:lnTo>
                  <a:lnTo>
                    <a:pt x="6" y="119"/>
                  </a:lnTo>
                  <a:lnTo>
                    <a:pt x="12" y="113"/>
                  </a:lnTo>
                  <a:lnTo>
                    <a:pt x="18" y="101"/>
                  </a:lnTo>
                  <a:lnTo>
                    <a:pt x="18" y="95"/>
                  </a:lnTo>
                  <a:lnTo>
                    <a:pt x="12" y="95"/>
                  </a:lnTo>
                  <a:lnTo>
                    <a:pt x="6" y="95"/>
                  </a:lnTo>
                  <a:lnTo>
                    <a:pt x="0" y="95"/>
                  </a:lnTo>
                  <a:lnTo>
                    <a:pt x="0" y="101"/>
                  </a:lnTo>
                  <a:lnTo>
                    <a:pt x="0" y="95"/>
                  </a:lnTo>
                  <a:lnTo>
                    <a:pt x="6" y="95"/>
                  </a:lnTo>
                  <a:lnTo>
                    <a:pt x="6" y="89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24" y="83"/>
                  </a:lnTo>
                  <a:lnTo>
                    <a:pt x="24" y="78"/>
                  </a:lnTo>
                  <a:lnTo>
                    <a:pt x="30" y="66"/>
                  </a:lnTo>
                  <a:lnTo>
                    <a:pt x="30" y="54"/>
                  </a:lnTo>
                  <a:lnTo>
                    <a:pt x="35" y="48"/>
                  </a:lnTo>
                  <a:lnTo>
                    <a:pt x="30" y="48"/>
                  </a:lnTo>
                  <a:lnTo>
                    <a:pt x="24" y="48"/>
                  </a:lnTo>
                  <a:lnTo>
                    <a:pt x="18" y="48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12" y="48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0" y="42"/>
                  </a:lnTo>
                  <a:lnTo>
                    <a:pt x="35" y="42"/>
                  </a:lnTo>
                  <a:lnTo>
                    <a:pt x="35" y="36"/>
                  </a:lnTo>
                  <a:lnTo>
                    <a:pt x="35" y="30"/>
                  </a:lnTo>
                  <a:lnTo>
                    <a:pt x="41" y="30"/>
                  </a:lnTo>
                  <a:lnTo>
                    <a:pt x="41" y="24"/>
                  </a:lnTo>
                  <a:lnTo>
                    <a:pt x="35" y="24"/>
                  </a:lnTo>
                  <a:lnTo>
                    <a:pt x="30" y="18"/>
                  </a:lnTo>
                  <a:lnTo>
                    <a:pt x="30" y="24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2" y="24"/>
                  </a:lnTo>
                  <a:lnTo>
                    <a:pt x="12" y="30"/>
                  </a:lnTo>
                  <a:lnTo>
                    <a:pt x="6" y="30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6" y="30"/>
                  </a:lnTo>
                  <a:lnTo>
                    <a:pt x="6" y="24"/>
                  </a:lnTo>
                  <a:lnTo>
                    <a:pt x="12" y="18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24" y="12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5" y="18"/>
                  </a:lnTo>
                  <a:lnTo>
                    <a:pt x="41" y="18"/>
                  </a:lnTo>
                  <a:lnTo>
                    <a:pt x="47" y="18"/>
                  </a:lnTo>
                  <a:lnTo>
                    <a:pt x="47" y="12"/>
                  </a:lnTo>
                  <a:lnTo>
                    <a:pt x="47" y="6"/>
                  </a:lnTo>
                  <a:lnTo>
                    <a:pt x="53" y="6"/>
                  </a:lnTo>
                  <a:lnTo>
                    <a:pt x="53" y="0"/>
                  </a:lnTo>
                  <a:lnTo>
                    <a:pt x="59" y="0"/>
                  </a:lnTo>
                  <a:lnTo>
                    <a:pt x="59" y="6"/>
                  </a:lnTo>
                  <a:lnTo>
                    <a:pt x="53" y="6"/>
                  </a:lnTo>
                  <a:lnTo>
                    <a:pt x="53" y="12"/>
                  </a:lnTo>
                  <a:lnTo>
                    <a:pt x="53" y="18"/>
                  </a:lnTo>
                  <a:lnTo>
                    <a:pt x="59" y="18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8" name="Freeform 508"/>
            <p:cNvSpPr>
              <a:spLocks/>
            </p:cNvSpPr>
            <p:nvPr/>
          </p:nvSpPr>
          <p:spPr bwMode="auto">
            <a:xfrm>
              <a:off x="5149" y="2121"/>
              <a:ext cx="12" cy="18"/>
            </a:xfrm>
            <a:custGeom>
              <a:avLst/>
              <a:gdLst>
                <a:gd name="T0" fmla="*/ 0 w 12"/>
                <a:gd name="T1" fmla="*/ 0 h 18"/>
                <a:gd name="T2" fmla="*/ 0 w 12"/>
                <a:gd name="T3" fmla="*/ 0 h 18"/>
                <a:gd name="T4" fmla="*/ 6 w 12"/>
                <a:gd name="T5" fmla="*/ 0 h 18"/>
                <a:gd name="T6" fmla="*/ 6 w 12"/>
                <a:gd name="T7" fmla="*/ 0 h 18"/>
                <a:gd name="T8" fmla="*/ 6 w 12"/>
                <a:gd name="T9" fmla="*/ 0 h 18"/>
                <a:gd name="T10" fmla="*/ 12 w 12"/>
                <a:gd name="T11" fmla="*/ 6 h 18"/>
                <a:gd name="T12" fmla="*/ 12 w 12"/>
                <a:gd name="T13" fmla="*/ 12 h 18"/>
                <a:gd name="T14" fmla="*/ 12 w 12"/>
                <a:gd name="T15" fmla="*/ 12 h 18"/>
                <a:gd name="T16" fmla="*/ 6 w 12"/>
                <a:gd name="T17" fmla="*/ 18 h 18"/>
                <a:gd name="T18" fmla="*/ 6 w 12"/>
                <a:gd name="T19" fmla="*/ 18 h 18"/>
                <a:gd name="T20" fmla="*/ 6 w 12"/>
                <a:gd name="T21" fmla="*/ 18 h 18"/>
                <a:gd name="T22" fmla="*/ 6 w 12"/>
                <a:gd name="T23" fmla="*/ 18 h 18"/>
                <a:gd name="T24" fmla="*/ 6 w 12"/>
                <a:gd name="T25" fmla="*/ 18 h 18"/>
                <a:gd name="T26" fmla="*/ 6 w 12"/>
                <a:gd name="T27" fmla="*/ 12 h 18"/>
                <a:gd name="T28" fmla="*/ 6 w 12"/>
                <a:gd name="T29" fmla="*/ 12 h 18"/>
                <a:gd name="T30" fmla="*/ 0 w 12"/>
                <a:gd name="T31" fmla="*/ 6 h 18"/>
                <a:gd name="T32" fmla="*/ 0 w 12"/>
                <a:gd name="T33" fmla="*/ 0 h 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18"/>
                <a:gd name="T53" fmla="*/ 12 w 12"/>
                <a:gd name="T54" fmla="*/ 18 h 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18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9" name="Freeform 509"/>
            <p:cNvSpPr>
              <a:spLocks/>
            </p:cNvSpPr>
            <p:nvPr/>
          </p:nvSpPr>
          <p:spPr bwMode="auto">
            <a:xfrm>
              <a:off x="4899" y="2013"/>
              <a:ext cx="191" cy="114"/>
            </a:xfrm>
            <a:custGeom>
              <a:avLst/>
              <a:gdLst>
                <a:gd name="T0" fmla="*/ 173 w 191"/>
                <a:gd name="T1" fmla="*/ 42 h 114"/>
                <a:gd name="T2" fmla="*/ 155 w 191"/>
                <a:gd name="T3" fmla="*/ 48 h 114"/>
                <a:gd name="T4" fmla="*/ 137 w 191"/>
                <a:gd name="T5" fmla="*/ 78 h 114"/>
                <a:gd name="T6" fmla="*/ 125 w 191"/>
                <a:gd name="T7" fmla="*/ 96 h 114"/>
                <a:gd name="T8" fmla="*/ 101 w 191"/>
                <a:gd name="T9" fmla="*/ 114 h 114"/>
                <a:gd name="T10" fmla="*/ 95 w 191"/>
                <a:gd name="T11" fmla="*/ 114 h 114"/>
                <a:gd name="T12" fmla="*/ 107 w 191"/>
                <a:gd name="T13" fmla="*/ 102 h 114"/>
                <a:gd name="T14" fmla="*/ 131 w 191"/>
                <a:gd name="T15" fmla="*/ 84 h 114"/>
                <a:gd name="T16" fmla="*/ 137 w 191"/>
                <a:gd name="T17" fmla="*/ 60 h 114"/>
                <a:gd name="T18" fmla="*/ 137 w 191"/>
                <a:gd name="T19" fmla="*/ 54 h 114"/>
                <a:gd name="T20" fmla="*/ 125 w 191"/>
                <a:gd name="T21" fmla="*/ 66 h 114"/>
                <a:gd name="T22" fmla="*/ 107 w 191"/>
                <a:gd name="T23" fmla="*/ 72 h 114"/>
                <a:gd name="T24" fmla="*/ 89 w 191"/>
                <a:gd name="T25" fmla="*/ 90 h 114"/>
                <a:gd name="T26" fmla="*/ 59 w 191"/>
                <a:gd name="T27" fmla="*/ 108 h 114"/>
                <a:gd name="T28" fmla="*/ 47 w 191"/>
                <a:gd name="T29" fmla="*/ 108 h 114"/>
                <a:gd name="T30" fmla="*/ 71 w 191"/>
                <a:gd name="T31" fmla="*/ 96 h 114"/>
                <a:gd name="T32" fmla="*/ 95 w 191"/>
                <a:gd name="T33" fmla="*/ 72 h 114"/>
                <a:gd name="T34" fmla="*/ 95 w 191"/>
                <a:gd name="T35" fmla="*/ 66 h 114"/>
                <a:gd name="T36" fmla="*/ 83 w 191"/>
                <a:gd name="T37" fmla="*/ 66 h 114"/>
                <a:gd name="T38" fmla="*/ 71 w 191"/>
                <a:gd name="T39" fmla="*/ 72 h 114"/>
                <a:gd name="T40" fmla="*/ 47 w 191"/>
                <a:gd name="T41" fmla="*/ 78 h 114"/>
                <a:gd name="T42" fmla="*/ 23 w 191"/>
                <a:gd name="T43" fmla="*/ 90 h 114"/>
                <a:gd name="T44" fmla="*/ 12 w 191"/>
                <a:gd name="T45" fmla="*/ 90 h 114"/>
                <a:gd name="T46" fmla="*/ 35 w 191"/>
                <a:gd name="T47" fmla="*/ 84 h 114"/>
                <a:gd name="T48" fmla="*/ 53 w 191"/>
                <a:gd name="T49" fmla="*/ 72 h 114"/>
                <a:gd name="T50" fmla="*/ 35 w 191"/>
                <a:gd name="T51" fmla="*/ 66 h 114"/>
                <a:gd name="T52" fmla="*/ 12 w 191"/>
                <a:gd name="T53" fmla="*/ 66 h 114"/>
                <a:gd name="T54" fmla="*/ 0 w 191"/>
                <a:gd name="T55" fmla="*/ 72 h 114"/>
                <a:gd name="T56" fmla="*/ 17 w 191"/>
                <a:gd name="T57" fmla="*/ 60 h 114"/>
                <a:gd name="T58" fmla="*/ 47 w 191"/>
                <a:gd name="T59" fmla="*/ 60 h 114"/>
                <a:gd name="T60" fmla="*/ 47 w 191"/>
                <a:gd name="T61" fmla="*/ 48 h 114"/>
                <a:gd name="T62" fmla="*/ 23 w 191"/>
                <a:gd name="T63" fmla="*/ 36 h 114"/>
                <a:gd name="T64" fmla="*/ 17 w 191"/>
                <a:gd name="T65" fmla="*/ 30 h 114"/>
                <a:gd name="T66" fmla="*/ 41 w 191"/>
                <a:gd name="T67" fmla="*/ 36 h 114"/>
                <a:gd name="T68" fmla="*/ 65 w 191"/>
                <a:gd name="T69" fmla="*/ 54 h 114"/>
                <a:gd name="T70" fmla="*/ 77 w 191"/>
                <a:gd name="T71" fmla="*/ 54 h 114"/>
                <a:gd name="T72" fmla="*/ 95 w 191"/>
                <a:gd name="T73" fmla="*/ 54 h 114"/>
                <a:gd name="T74" fmla="*/ 89 w 191"/>
                <a:gd name="T75" fmla="*/ 48 h 114"/>
                <a:gd name="T76" fmla="*/ 77 w 191"/>
                <a:gd name="T77" fmla="*/ 30 h 114"/>
                <a:gd name="T78" fmla="*/ 65 w 191"/>
                <a:gd name="T79" fmla="*/ 24 h 114"/>
                <a:gd name="T80" fmla="*/ 59 w 191"/>
                <a:gd name="T81" fmla="*/ 18 h 114"/>
                <a:gd name="T82" fmla="*/ 53 w 191"/>
                <a:gd name="T83" fmla="*/ 12 h 114"/>
                <a:gd name="T84" fmla="*/ 77 w 191"/>
                <a:gd name="T85" fmla="*/ 30 h 114"/>
                <a:gd name="T86" fmla="*/ 101 w 191"/>
                <a:gd name="T87" fmla="*/ 48 h 114"/>
                <a:gd name="T88" fmla="*/ 113 w 191"/>
                <a:gd name="T89" fmla="*/ 54 h 114"/>
                <a:gd name="T90" fmla="*/ 125 w 191"/>
                <a:gd name="T91" fmla="*/ 48 h 114"/>
                <a:gd name="T92" fmla="*/ 137 w 191"/>
                <a:gd name="T93" fmla="*/ 48 h 114"/>
                <a:gd name="T94" fmla="*/ 137 w 191"/>
                <a:gd name="T95" fmla="*/ 42 h 114"/>
                <a:gd name="T96" fmla="*/ 125 w 191"/>
                <a:gd name="T97" fmla="*/ 24 h 114"/>
                <a:gd name="T98" fmla="*/ 101 w 191"/>
                <a:gd name="T99" fmla="*/ 6 h 114"/>
                <a:gd name="T100" fmla="*/ 95 w 191"/>
                <a:gd name="T101" fmla="*/ 0 h 114"/>
                <a:gd name="T102" fmla="*/ 119 w 191"/>
                <a:gd name="T103" fmla="*/ 18 h 114"/>
                <a:gd name="T104" fmla="*/ 143 w 191"/>
                <a:gd name="T105" fmla="*/ 36 h 114"/>
                <a:gd name="T106" fmla="*/ 161 w 191"/>
                <a:gd name="T107" fmla="*/ 36 h 114"/>
                <a:gd name="T108" fmla="*/ 185 w 191"/>
                <a:gd name="T109" fmla="*/ 30 h 114"/>
                <a:gd name="T110" fmla="*/ 185 w 191"/>
                <a:gd name="T111" fmla="*/ 30 h 1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1"/>
                <a:gd name="T169" fmla="*/ 0 h 114"/>
                <a:gd name="T170" fmla="*/ 191 w 191"/>
                <a:gd name="T171" fmla="*/ 114 h 1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1" h="114">
                  <a:moveTo>
                    <a:pt x="185" y="36"/>
                  </a:moveTo>
                  <a:lnTo>
                    <a:pt x="179" y="36"/>
                  </a:lnTo>
                  <a:lnTo>
                    <a:pt x="173" y="42"/>
                  </a:lnTo>
                  <a:lnTo>
                    <a:pt x="167" y="42"/>
                  </a:lnTo>
                  <a:lnTo>
                    <a:pt x="161" y="48"/>
                  </a:lnTo>
                  <a:lnTo>
                    <a:pt x="155" y="48"/>
                  </a:lnTo>
                  <a:lnTo>
                    <a:pt x="149" y="54"/>
                  </a:lnTo>
                  <a:lnTo>
                    <a:pt x="149" y="60"/>
                  </a:lnTo>
                  <a:lnTo>
                    <a:pt x="143" y="66"/>
                  </a:lnTo>
                  <a:lnTo>
                    <a:pt x="137" y="78"/>
                  </a:lnTo>
                  <a:lnTo>
                    <a:pt x="131" y="84"/>
                  </a:lnTo>
                  <a:lnTo>
                    <a:pt x="131" y="90"/>
                  </a:lnTo>
                  <a:lnTo>
                    <a:pt x="125" y="90"/>
                  </a:lnTo>
                  <a:lnTo>
                    <a:pt x="125" y="96"/>
                  </a:lnTo>
                  <a:lnTo>
                    <a:pt x="119" y="102"/>
                  </a:lnTo>
                  <a:lnTo>
                    <a:pt x="113" y="108"/>
                  </a:lnTo>
                  <a:lnTo>
                    <a:pt x="107" y="108"/>
                  </a:lnTo>
                  <a:lnTo>
                    <a:pt x="101" y="114"/>
                  </a:lnTo>
                  <a:lnTo>
                    <a:pt x="95" y="114"/>
                  </a:lnTo>
                  <a:lnTo>
                    <a:pt x="101" y="108"/>
                  </a:lnTo>
                  <a:lnTo>
                    <a:pt x="107" y="102"/>
                  </a:lnTo>
                  <a:lnTo>
                    <a:pt x="113" y="96"/>
                  </a:lnTo>
                  <a:lnTo>
                    <a:pt x="119" y="90"/>
                  </a:lnTo>
                  <a:lnTo>
                    <a:pt x="125" y="84"/>
                  </a:lnTo>
                  <a:lnTo>
                    <a:pt x="131" y="84"/>
                  </a:lnTo>
                  <a:lnTo>
                    <a:pt x="131" y="78"/>
                  </a:lnTo>
                  <a:lnTo>
                    <a:pt x="131" y="72"/>
                  </a:lnTo>
                  <a:lnTo>
                    <a:pt x="137" y="66"/>
                  </a:lnTo>
                  <a:lnTo>
                    <a:pt x="137" y="60"/>
                  </a:lnTo>
                  <a:lnTo>
                    <a:pt x="137" y="54"/>
                  </a:lnTo>
                  <a:lnTo>
                    <a:pt x="131" y="60"/>
                  </a:lnTo>
                  <a:lnTo>
                    <a:pt x="125" y="60"/>
                  </a:lnTo>
                  <a:lnTo>
                    <a:pt x="125" y="66"/>
                  </a:lnTo>
                  <a:lnTo>
                    <a:pt x="119" y="66"/>
                  </a:lnTo>
                  <a:lnTo>
                    <a:pt x="113" y="72"/>
                  </a:lnTo>
                  <a:lnTo>
                    <a:pt x="107" y="72"/>
                  </a:lnTo>
                  <a:lnTo>
                    <a:pt x="101" y="78"/>
                  </a:lnTo>
                  <a:lnTo>
                    <a:pt x="95" y="84"/>
                  </a:lnTo>
                  <a:lnTo>
                    <a:pt x="89" y="90"/>
                  </a:lnTo>
                  <a:lnTo>
                    <a:pt x="83" y="96"/>
                  </a:lnTo>
                  <a:lnTo>
                    <a:pt x="71" y="102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3" y="108"/>
                  </a:lnTo>
                  <a:lnTo>
                    <a:pt x="47" y="108"/>
                  </a:lnTo>
                  <a:lnTo>
                    <a:pt x="53" y="108"/>
                  </a:lnTo>
                  <a:lnTo>
                    <a:pt x="59" y="102"/>
                  </a:lnTo>
                  <a:lnTo>
                    <a:pt x="65" y="96"/>
                  </a:lnTo>
                  <a:lnTo>
                    <a:pt x="71" y="96"/>
                  </a:lnTo>
                  <a:lnTo>
                    <a:pt x="83" y="90"/>
                  </a:lnTo>
                  <a:lnTo>
                    <a:pt x="89" y="84"/>
                  </a:lnTo>
                  <a:lnTo>
                    <a:pt x="95" y="78"/>
                  </a:lnTo>
                  <a:lnTo>
                    <a:pt x="95" y="72"/>
                  </a:lnTo>
                  <a:lnTo>
                    <a:pt x="101" y="72"/>
                  </a:lnTo>
                  <a:lnTo>
                    <a:pt x="101" y="66"/>
                  </a:lnTo>
                  <a:lnTo>
                    <a:pt x="95" y="66"/>
                  </a:lnTo>
                  <a:lnTo>
                    <a:pt x="89" y="66"/>
                  </a:lnTo>
                  <a:lnTo>
                    <a:pt x="83" y="66"/>
                  </a:lnTo>
                  <a:lnTo>
                    <a:pt x="77" y="66"/>
                  </a:lnTo>
                  <a:lnTo>
                    <a:pt x="77" y="72"/>
                  </a:lnTo>
                  <a:lnTo>
                    <a:pt x="71" y="72"/>
                  </a:lnTo>
                  <a:lnTo>
                    <a:pt x="65" y="72"/>
                  </a:lnTo>
                  <a:lnTo>
                    <a:pt x="59" y="78"/>
                  </a:lnTo>
                  <a:lnTo>
                    <a:pt x="47" y="78"/>
                  </a:lnTo>
                  <a:lnTo>
                    <a:pt x="41" y="84"/>
                  </a:lnTo>
                  <a:lnTo>
                    <a:pt x="35" y="84"/>
                  </a:lnTo>
                  <a:lnTo>
                    <a:pt x="29" y="90"/>
                  </a:lnTo>
                  <a:lnTo>
                    <a:pt x="23" y="90"/>
                  </a:lnTo>
                  <a:lnTo>
                    <a:pt x="17" y="90"/>
                  </a:lnTo>
                  <a:lnTo>
                    <a:pt x="12" y="90"/>
                  </a:lnTo>
                  <a:lnTo>
                    <a:pt x="17" y="90"/>
                  </a:lnTo>
                  <a:lnTo>
                    <a:pt x="23" y="84"/>
                  </a:lnTo>
                  <a:lnTo>
                    <a:pt x="29" y="84"/>
                  </a:lnTo>
                  <a:lnTo>
                    <a:pt x="35" y="84"/>
                  </a:lnTo>
                  <a:lnTo>
                    <a:pt x="41" y="78"/>
                  </a:lnTo>
                  <a:lnTo>
                    <a:pt x="47" y="78"/>
                  </a:lnTo>
                  <a:lnTo>
                    <a:pt x="53" y="72"/>
                  </a:lnTo>
                  <a:lnTo>
                    <a:pt x="59" y="66"/>
                  </a:lnTo>
                  <a:lnTo>
                    <a:pt x="53" y="66"/>
                  </a:lnTo>
                  <a:lnTo>
                    <a:pt x="41" y="66"/>
                  </a:lnTo>
                  <a:lnTo>
                    <a:pt x="35" y="66"/>
                  </a:lnTo>
                  <a:lnTo>
                    <a:pt x="29" y="66"/>
                  </a:lnTo>
                  <a:lnTo>
                    <a:pt x="23" y="66"/>
                  </a:lnTo>
                  <a:lnTo>
                    <a:pt x="12" y="66"/>
                  </a:lnTo>
                  <a:lnTo>
                    <a:pt x="6" y="72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7" y="60"/>
                  </a:lnTo>
                  <a:lnTo>
                    <a:pt x="23" y="60"/>
                  </a:lnTo>
                  <a:lnTo>
                    <a:pt x="29" y="60"/>
                  </a:lnTo>
                  <a:lnTo>
                    <a:pt x="41" y="60"/>
                  </a:lnTo>
                  <a:lnTo>
                    <a:pt x="47" y="60"/>
                  </a:lnTo>
                  <a:lnTo>
                    <a:pt x="53" y="60"/>
                  </a:lnTo>
                  <a:lnTo>
                    <a:pt x="53" y="54"/>
                  </a:lnTo>
                  <a:lnTo>
                    <a:pt x="47" y="54"/>
                  </a:lnTo>
                  <a:lnTo>
                    <a:pt x="47" y="48"/>
                  </a:lnTo>
                  <a:lnTo>
                    <a:pt x="41" y="42"/>
                  </a:lnTo>
                  <a:lnTo>
                    <a:pt x="35" y="42"/>
                  </a:lnTo>
                  <a:lnTo>
                    <a:pt x="29" y="36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23" y="30"/>
                  </a:lnTo>
                  <a:lnTo>
                    <a:pt x="29" y="30"/>
                  </a:lnTo>
                  <a:lnTo>
                    <a:pt x="35" y="36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48"/>
                  </a:lnTo>
                  <a:lnTo>
                    <a:pt x="59" y="48"/>
                  </a:lnTo>
                  <a:lnTo>
                    <a:pt x="65" y="54"/>
                  </a:lnTo>
                  <a:lnTo>
                    <a:pt x="71" y="54"/>
                  </a:lnTo>
                  <a:lnTo>
                    <a:pt x="77" y="54"/>
                  </a:lnTo>
                  <a:lnTo>
                    <a:pt x="83" y="54"/>
                  </a:lnTo>
                  <a:lnTo>
                    <a:pt x="89" y="54"/>
                  </a:lnTo>
                  <a:lnTo>
                    <a:pt x="95" y="54"/>
                  </a:lnTo>
                  <a:lnTo>
                    <a:pt x="89" y="48"/>
                  </a:lnTo>
                  <a:lnTo>
                    <a:pt x="83" y="42"/>
                  </a:lnTo>
                  <a:lnTo>
                    <a:pt x="83" y="36"/>
                  </a:lnTo>
                  <a:lnTo>
                    <a:pt x="77" y="36"/>
                  </a:lnTo>
                  <a:lnTo>
                    <a:pt x="77" y="30"/>
                  </a:lnTo>
                  <a:lnTo>
                    <a:pt x="71" y="30"/>
                  </a:lnTo>
                  <a:lnTo>
                    <a:pt x="71" y="24"/>
                  </a:lnTo>
                  <a:lnTo>
                    <a:pt x="65" y="24"/>
                  </a:lnTo>
                  <a:lnTo>
                    <a:pt x="59" y="24"/>
                  </a:lnTo>
                  <a:lnTo>
                    <a:pt x="59" y="18"/>
                  </a:lnTo>
                  <a:lnTo>
                    <a:pt x="53" y="18"/>
                  </a:lnTo>
                  <a:lnTo>
                    <a:pt x="53" y="12"/>
                  </a:lnTo>
                  <a:lnTo>
                    <a:pt x="59" y="18"/>
                  </a:lnTo>
                  <a:lnTo>
                    <a:pt x="65" y="18"/>
                  </a:lnTo>
                  <a:lnTo>
                    <a:pt x="71" y="24"/>
                  </a:lnTo>
                  <a:lnTo>
                    <a:pt x="77" y="30"/>
                  </a:lnTo>
                  <a:lnTo>
                    <a:pt x="83" y="36"/>
                  </a:lnTo>
                  <a:lnTo>
                    <a:pt x="89" y="36"/>
                  </a:lnTo>
                  <a:lnTo>
                    <a:pt x="95" y="42"/>
                  </a:lnTo>
                  <a:lnTo>
                    <a:pt x="101" y="48"/>
                  </a:lnTo>
                  <a:lnTo>
                    <a:pt x="107" y="54"/>
                  </a:lnTo>
                  <a:lnTo>
                    <a:pt x="113" y="54"/>
                  </a:lnTo>
                  <a:lnTo>
                    <a:pt x="119" y="54"/>
                  </a:lnTo>
                  <a:lnTo>
                    <a:pt x="125" y="48"/>
                  </a:lnTo>
                  <a:lnTo>
                    <a:pt x="131" y="48"/>
                  </a:lnTo>
                  <a:lnTo>
                    <a:pt x="137" y="48"/>
                  </a:lnTo>
                  <a:lnTo>
                    <a:pt x="137" y="42"/>
                  </a:lnTo>
                  <a:lnTo>
                    <a:pt x="137" y="36"/>
                  </a:lnTo>
                  <a:lnTo>
                    <a:pt x="131" y="36"/>
                  </a:lnTo>
                  <a:lnTo>
                    <a:pt x="125" y="30"/>
                  </a:lnTo>
                  <a:lnTo>
                    <a:pt x="125" y="24"/>
                  </a:lnTo>
                  <a:lnTo>
                    <a:pt x="119" y="18"/>
                  </a:lnTo>
                  <a:lnTo>
                    <a:pt x="113" y="12"/>
                  </a:lnTo>
                  <a:lnTo>
                    <a:pt x="107" y="12"/>
                  </a:lnTo>
                  <a:lnTo>
                    <a:pt x="101" y="6"/>
                  </a:lnTo>
                  <a:lnTo>
                    <a:pt x="95" y="6"/>
                  </a:lnTo>
                  <a:lnTo>
                    <a:pt x="95" y="0"/>
                  </a:lnTo>
                  <a:lnTo>
                    <a:pt x="101" y="6"/>
                  </a:lnTo>
                  <a:lnTo>
                    <a:pt x="107" y="6"/>
                  </a:lnTo>
                  <a:lnTo>
                    <a:pt x="113" y="12"/>
                  </a:lnTo>
                  <a:lnTo>
                    <a:pt x="119" y="18"/>
                  </a:lnTo>
                  <a:lnTo>
                    <a:pt x="125" y="24"/>
                  </a:lnTo>
                  <a:lnTo>
                    <a:pt x="131" y="30"/>
                  </a:lnTo>
                  <a:lnTo>
                    <a:pt x="137" y="30"/>
                  </a:lnTo>
                  <a:lnTo>
                    <a:pt x="143" y="36"/>
                  </a:lnTo>
                  <a:lnTo>
                    <a:pt x="149" y="36"/>
                  </a:lnTo>
                  <a:lnTo>
                    <a:pt x="155" y="36"/>
                  </a:lnTo>
                  <a:lnTo>
                    <a:pt x="161" y="36"/>
                  </a:lnTo>
                  <a:lnTo>
                    <a:pt x="167" y="36"/>
                  </a:lnTo>
                  <a:lnTo>
                    <a:pt x="173" y="30"/>
                  </a:lnTo>
                  <a:lnTo>
                    <a:pt x="179" y="30"/>
                  </a:lnTo>
                  <a:lnTo>
                    <a:pt x="185" y="30"/>
                  </a:lnTo>
                  <a:lnTo>
                    <a:pt x="191" y="30"/>
                  </a:lnTo>
                  <a:lnTo>
                    <a:pt x="185" y="30"/>
                  </a:lnTo>
                  <a:lnTo>
                    <a:pt x="185" y="3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0" name="Freeform 510"/>
            <p:cNvSpPr>
              <a:spLocks/>
            </p:cNvSpPr>
            <p:nvPr/>
          </p:nvSpPr>
          <p:spPr bwMode="auto">
            <a:xfrm>
              <a:off x="5000" y="1899"/>
              <a:ext cx="131" cy="126"/>
            </a:xfrm>
            <a:custGeom>
              <a:avLst/>
              <a:gdLst>
                <a:gd name="T0" fmla="*/ 120 w 131"/>
                <a:gd name="T1" fmla="*/ 120 h 126"/>
                <a:gd name="T2" fmla="*/ 114 w 131"/>
                <a:gd name="T3" fmla="*/ 114 h 126"/>
                <a:gd name="T4" fmla="*/ 102 w 131"/>
                <a:gd name="T5" fmla="*/ 114 h 126"/>
                <a:gd name="T6" fmla="*/ 78 w 131"/>
                <a:gd name="T7" fmla="*/ 114 h 126"/>
                <a:gd name="T8" fmla="*/ 54 w 131"/>
                <a:gd name="T9" fmla="*/ 114 h 126"/>
                <a:gd name="T10" fmla="*/ 36 w 131"/>
                <a:gd name="T11" fmla="*/ 108 h 126"/>
                <a:gd name="T12" fmla="*/ 48 w 131"/>
                <a:gd name="T13" fmla="*/ 108 h 126"/>
                <a:gd name="T14" fmla="*/ 66 w 131"/>
                <a:gd name="T15" fmla="*/ 108 h 126"/>
                <a:gd name="T16" fmla="*/ 90 w 131"/>
                <a:gd name="T17" fmla="*/ 108 h 126"/>
                <a:gd name="T18" fmla="*/ 96 w 131"/>
                <a:gd name="T19" fmla="*/ 102 h 126"/>
                <a:gd name="T20" fmla="*/ 84 w 131"/>
                <a:gd name="T21" fmla="*/ 96 h 126"/>
                <a:gd name="T22" fmla="*/ 72 w 131"/>
                <a:gd name="T23" fmla="*/ 90 h 126"/>
                <a:gd name="T24" fmla="*/ 60 w 131"/>
                <a:gd name="T25" fmla="*/ 90 h 126"/>
                <a:gd name="T26" fmla="*/ 30 w 131"/>
                <a:gd name="T27" fmla="*/ 84 h 126"/>
                <a:gd name="T28" fmla="*/ 12 w 131"/>
                <a:gd name="T29" fmla="*/ 72 h 126"/>
                <a:gd name="T30" fmla="*/ 12 w 131"/>
                <a:gd name="T31" fmla="*/ 72 h 126"/>
                <a:gd name="T32" fmla="*/ 24 w 131"/>
                <a:gd name="T33" fmla="*/ 78 h 126"/>
                <a:gd name="T34" fmla="*/ 48 w 131"/>
                <a:gd name="T35" fmla="*/ 84 h 126"/>
                <a:gd name="T36" fmla="*/ 66 w 131"/>
                <a:gd name="T37" fmla="*/ 84 h 126"/>
                <a:gd name="T38" fmla="*/ 48 w 131"/>
                <a:gd name="T39" fmla="*/ 72 h 126"/>
                <a:gd name="T40" fmla="*/ 36 w 131"/>
                <a:gd name="T41" fmla="*/ 66 h 126"/>
                <a:gd name="T42" fmla="*/ 18 w 131"/>
                <a:gd name="T43" fmla="*/ 60 h 126"/>
                <a:gd name="T44" fmla="*/ 0 w 131"/>
                <a:gd name="T45" fmla="*/ 36 h 126"/>
                <a:gd name="T46" fmla="*/ 18 w 131"/>
                <a:gd name="T47" fmla="*/ 48 h 126"/>
                <a:gd name="T48" fmla="*/ 30 w 131"/>
                <a:gd name="T49" fmla="*/ 54 h 126"/>
                <a:gd name="T50" fmla="*/ 36 w 131"/>
                <a:gd name="T51" fmla="*/ 54 h 126"/>
                <a:gd name="T52" fmla="*/ 18 w 131"/>
                <a:gd name="T53" fmla="*/ 30 h 126"/>
                <a:gd name="T54" fmla="*/ 12 w 131"/>
                <a:gd name="T55" fmla="*/ 18 h 126"/>
                <a:gd name="T56" fmla="*/ 6 w 131"/>
                <a:gd name="T57" fmla="*/ 12 h 126"/>
                <a:gd name="T58" fmla="*/ 12 w 131"/>
                <a:gd name="T59" fmla="*/ 6 h 126"/>
                <a:gd name="T60" fmla="*/ 24 w 131"/>
                <a:gd name="T61" fmla="*/ 30 h 126"/>
                <a:gd name="T62" fmla="*/ 42 w 131"/>
                <a:gd name="T63" fmla="*/ 54 h 126"/>
                <a:gd name="T64" fmla="*/ 48 w 131"/>
                <a:gd name="T65" fmla="*/ 54 h 126"/>
                <a:gd name="T66" fmla="*/ 48 w 131"/>
                <a:gd name="T67" fmla="*/ 42 h 126"/>
                <a:gd name="T68" fmla="*/ 42 w 131"/>
                <a:gd name="T69" fmla="*/ 18 h 126"/>
                <a:gd name="T70" fmla="*/ 42 w 131"/>
                <a:gd name="T71" fmla="*/ 18 h 126"/>
                <a:gd name="T72" fmla="*/ 54 w 131"/>
                <a:gd name="T73" fmla="*/ 42 h 126"/>
                <a:gd name="T74" fmla="*/ 60 w 131"/>
                <a:gd name="T75" fmla="*/ 66 h 126"/>
                <a:gd name="T76" fmla="*/ 66 w 131"/>
                <a:gd name="T77" fmla="*/ 72 h 126"/>
                <a:gd name="T78" fmla="*/ 72 w 131"/>
                <a:gd name="T79" fmla="*/ 78 h 126"/>
                <a:gd name="T80" fmla="*/ 78 w 131"/>
                <a:gd name="T81" fmla="*/ 84 h 126"/>
                <a:gd name="T82" fmla="*/ 84 w 131"/>
                <a:gd name="T83" fmla="*/ 72 h 126"/>
                <a:gd name="T84" fmla="*/ 72 w 131"/>
                <a:gd name="T85" fmla="*/ 36 h 126"/>
                <a:gd name="T86" fmla="*/ 72 w 131"/>
                <a:gd name="T87" fmla="*/ 30 h 126"/>
                <a:gd name="T88" fmla="*/ 78 w 131"/>
                <a:gd name="T89" fmla="*/ 42 h 126"/>
                <a:gd name="T90" fmla="*/ 84 w 131"/>
                <a:gd name="T91" fmla="*/ 60 h 126"/>
                <a:gd name="T92" fmla="*/ 84 w 131"/>
                <a:gd name="T93" fmla="*/ 84 h 126"/>
                <a:gd name="T94" fmla="*/ 90 w 131"/>
                <a:gd name="T95" fmla="*/ 96 h 126"/>
                <a:gd name="T96" fmla="*/ 102 w 131"/>
                <a:gd name="T97" fmla="*/ 96 h 126"/>
                <a:gd name="T98" fmla="*/ 108 w 131"/>
                <a:gd name="T99" fmla="*/ 96 h 126"/>
                <a:gd name="T100" fmla="*/ 108 w 131"/>
                <a:gd name="T101" fmla="*/ 72 h 126"/>
                <a:gd name="T102" fmla="*/ 102 w 131"/>
                <a:gd name="T103" fmla="*/ 48 h 126"/>
                <a:gd name="T104" fmla="*/ 102 w 131"/>
                <a:gd name="T105" fmla="*/ 42 h 126"/>
                <a:gd name="T106" fmla="*/ 108 w 131"/>
                <a:gd name="T107" fmla="*/ 60 h 126"/>
                <a:gd name="T108" fmla="*/ 114 w 131"/>
                <a:gd name="T109" fmla="*/ 102 h 126"/>
                <a:gd name="T110" fmla="*/ 120 w 131"/>
                <a:gd name="T111" fmla="*/ 114 h 126"/>
                <a:gd name="T112" fmla="*/ 125 w 131"/>
                <a:gd name="T113" fmla="*/ 126 h 126"/>
                <a:gd name="T114" fmla="*/ 131 w 131"/>
                <a:gd name="T115" fmla="*/ 126 h 126"/>
                <a:gd name="T116" fmla="*/ 125 w 131"/>
                <a:gd name="T117" fmla="*/ 126 h 12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31"/>
                <a:gd name="T178" fmla="*/ 0 h 126"/>
                <a:gd name="T179" fmla="*/ 131 w 131"/>
                <a:gd name="T180" fmla="*/ 126 h 12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31" h="126">
                  <a:moveTo>
                    <a:pt x="125" y="126"/>
                  </a:moveTo>
                  <a:lnTo>
                    <a:pt x="120" y="126"/>
                  </a:lnTo>
                  <a:lnTo>
                    <a:pt x="120" y="120"/>
                  </a:lnTo>
                  <a:lnTo>
                    <a:pt x="114" y="114"/>
                  </a:lnTo>
                  <a:lnTo>
                    <a:pt x="108" y="114"/>
                  </a:lnTo>
                  <a:lnTo>
                    <a:pt x="102" y="114"/>
                  </a:lnTo>
                  <a:lnTo>
                    <a:pt x="96" y="114"/>
                  </a:lnTo>
                  <a:lnTo>
                    <a:pt x="90" y="114"/>
                  </a:lnTo>
                  <a:lnTo>
                    <a:pt x="78" y="114"/>
                  </a:lnTo>
                  <a:lnTo>
                    <a:pt x="72" y="114"/>
                  </a:lnTo>
                  <a:lnTo>
                    <a:pt x="60" y="114"/>
                  </a:lnTo>
                  <a:lnTo>
                    <a:pt x="54" y="114"/>
                  </a:lnTo>
                  <a:lnTo>
                    <a:pt x="42" y="108"/>
                  </a:lnTo>
                  <a:lnTo>
                    <a:pt x="36" y="108"/>
                  </a:lnTo>
                  <a:lnTo>
                    <a:pt x="42" y="108"/>
                  </a:lnTo>
                  <a:lnTo>
                    <a:pt x="48" y="108"/>
                  </a:lnTo>
                  <a:lnTo>
                    <a:pt x="54" y="108"/>
                  </a:lnTo>
                  <a:lnTo>
                    <a:pt x="66" y="108"/>
                  </a:lnTo>
                  <a:lnTo>
                    <a:pt x="72" y="108"/>
                  </a:lnTo>
                  <a:lnTo>
                    <a:pt x="84" y="108"/>
                  </a:lnTo>
                  <a:lnTo>
                    <a:pt x="90" y="108"/>
                  </a:lnTo>
                  <a:lnTo>
                    <a:pt x="96" y="108"/>
                  </a:lnTo>
                  <a:lnTo>
                    <a:pt x="96" y="102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84" y="96"/>
                  </a:lnTo>
                  <a:lnTo>
                    <a:pt x="78" y="96"/>
                  </a:lnTo>
                  <a:lnTo>
                    <a:pt x="72" y="90"/>
                  </a:lnTo>
                  <a:lnTo>
                    <a:pt x="66" y="90"/>
                  </a:lnTo>
                  <a:lnTo>
                    <a:pt x="60" y="90"/>
                  </a:lnTo>
                  <a:lnTo>
                    <a:pt x="48" y="90"/>
                  </a:lnTo>
                  <a:lnTo>
                    <a:pt x="36" y="84"/>
                  </a:lnTo>
                  <a:lnTo>
                    <a:pt x="30" y="84"/>
                  </a:lnTo>
                  <a:lnTo>
                    <a:pt x="24" y="84"/>
                  </a:lnTo>
                  <a:lnTo>
                    <a:pt x="12" y="78"/>
                  </a:lnTo>
                  <a:lnTo>
                    <a:pt x="12" y="72"/>
                  </a:lnTo>
                  <a:lnTo>
                    <a:pt x="6" y="72"/>
                  </a:lnTo>
                  <a:lnTo>
                    <a:pt x="6" y="66"/>
                  </a:lnTo>
                  <a:lnTo>
                    <a:pt x="12" y="72"/>
                  </a:lnTo>
                  <a:lnTo>
                    <a:pt x="18" y="72"/>
                  </a:lnTo>
                  <a:lnTo>
                    <a:pt x="24" y="78"/>
                  </a:lnTo>
                  <a:lnTo>
                    <a:pt x="30" y="78"/>
                  </a:lnTo>
                  <a:lnTo>
                    <a:pt x="42" y="78"/>
                  </a:lnTo>
                  <a:lnTo>
                    <a:pt x="48" y="84"/>
                  </a:lnTo>
                  <a:lnTo>
                    <a:pt x="54" y="84"/>
                  </a:lnTo>
                  <a:lnTo>
                    <a:pt x="60" y="84"/>
                  </a:lnTo>
                  <a:lnTo>
                    <a:pt x="66" y="84"/>
                  </a:lnTo>
                  <a:lnTo>
                    <a:pt x="60" y="78"/>
                  </a:lnTo>
                  <a:lnTo>
                    <a:pt x="54" y="72"/>
                  </a:lnTo>
                  <a:lnTo>
                    <a:pt x="48" y="72"/>
                  </a:lnTo>
                  <a:lnTo>
                    <a:pt x="48" y="66"/>
                  </a:lnTo>
                  <a:lnTo>
                    <a:pt x="42" y="66"/>
                  </a:lnTo>
                  <a:lnTo>
                    <a:pt x="36" y="66"/>
                  </a:lnTo>
                  <a:lnTo>
                    <a:pt x="30" y="66"/>
                  </a:lnTo>
                  <a:lnTo>
                    <a:pt x="24" y="60"/>
                  </a:lnTo>
                  <a:lnTo>
                    <a:pt x="18" y="60"/>
                  </a:lnTo>
                  <a:lnTo>
                    <a:pt x="12" y="54"/>
                  </a:lnTo>
                  <a:lnTo>
                    <a:pt x="6" y="48"/>
                  </a:lnTo>
                  <a:lnTo>
                    <a:pt x="0" y="36"/>
                  </a:lnTo>
                  <a:lnTo>
                    <a:pt x="6" y="42"/>
                  </a:lnTo>
                  <a:lnTo>
                    <a:pt x="12" y="48"/>
                  </a:lnTo>
                  <a:lnTo>
                    <a:pt x="18" y="48"/>
                  </a:lnTo>
                  <a:lnTo>
                    <a:pt x="18" y="54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6" y="60"/>
                  </a:lnTo>
                  <a:lnTo>
                    <a:pt x="42" y="60"/>
                  </a:lnTo>
                  <a:lnTo>
                    <a:pt x="36" y="54"/>
                  </a:lnTo>
                  <a:lnTo>
                    <a:pt x="30" y="42"/>
                  </a:lnTo>
                  <a:lnTo>
                    <a:pt x="24" y="36"/>
                  </a:lnTo>
                  <a:lnTo>
                    <a:pt x="18" y="30"/>
                  </a:lnTo>
                  <a:lnTo>
                    <a:pt x="12" y="24"/>
                  </a:lnTo>
                  <a:lnTo>
                    <a:pt x="12" y="18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2" y="12"/>
                  </a:lnTo>
                  <a:lnTo>
                    <a:pt x="18" y="24"/>
                  </a:lnTo>
                  <a:lnTo>
                    <a:pt x="24" y="30"/>
                  </a:lnTo>
                  <a:lnTo>
                    <a:pt x="30" y="42"/>
                  </a:lnTo>
                  <a:lnTo>
                    <a:pt x="36" y="48"/>
                  </a:lnTo>
                  <a:lnTo>
                    <a:pt x="42" y="54"/>
                  </a:lnTo>
                  <a:lnTo>
                    <a:pt x="48" y="54"/>
                  </a:lnTo>
                  <a:lnTo>
                    <a:pt x="48" y="48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2" y="24"/>
                  </a:lnTo>
                  <a:lnTo>
                    <a:pt x="42" y="18"/>
                  </a:lnTo>
                  <a:lnTo>
                    <a:pt x="42" y="12"/>
                  </a:lnTo>
                  <a:lnTo>
                    <a:pt x="42" y="18"/>
                  </a:lnTo>
                  <a:lnTo>
                    <a:pt x="48" y="18"/>
                  </a:lnTo>
                  <a:lnTo>
                    <a:pt x="48" y="30"/>
                  </a:lnTo>
                  <a:lnTo>
                    <a:pt x="54" y="42"/>
                  </a:lnTo>
                  <a:lnTo>
                    <a:pt x="54" y="54"/>
                  </a:lnTo>
                  <a:lnTo>
                    <a:pt x="54" y="60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6" y="72"/>
                  </a:lnTo>
                  <a:lnTo>
                    <a:pt x="72" y="78"/>
                  </a:lnTo>
                  <a:lnTo>
                    <a:pt x="78" y="78"/>
                  </a:lnTo>
                  <a:lnTo>
                    <a:pt x="78" y="84"/>
                  </a:lnTo>
                  <a:lnTo>
                    <a:pt x="78" y="78"/>
                  </a:lnTo>
                  <a:lnTo>
                    <a:pt x="84" y="72"/>
                  </a:lnTo>
                  <a:lnTo>
                    <a:pt x="78" y="60"/>
                  </a:lnTo>
                  <a:lnTo>
                    <a:pt x="78" y="42"/>
                  </a:lnTo>
                  <a:lnTo>
                    <a:pt x="72" y="36"/>
                  </a:lnTo>
                  <a:lnTo>
                    <a:pt x="72" y="30"/>
                  </a:lnTo>
                  <a:lnTo>
                    <a:pt x="78" y="36"/>
                  </a:lnTo>
                  <a:lnTo>
                    <a:pt x="78" y="42"/>
                  </a:lnTo>
                  <a:lnTo>
                    <a:pt x="84" y="48"/>
                  </a:lnTo>
                  <a:lnTo>
                    <a:pt x="84" y="54"/>
                  </a:lnTo>
                  <a:lnTo>
                    <a:pt x="84" y="60"/>
                  </a:lnTo>
                  <a:lnTo>
                    <a:pt x="84" y="66"/>
                  </a:lnTo>
                  <a:lnTo>
                    <a:pt x="84" y="78"/>
                  </a:lnTo>
                  <a:lnTo>
                    <a:pt x="84" y="84"/>
                  </a:lnTo>
                  <a:lnTo>
                    <a:pt x="84" y="90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96" y="96"/>
                  </a:lnTo>
                  <a:lnTo>
                    <a:pt x="102" y="96"/>
                  </a:lnTo>
                  <a:lnTo>
                    <a:pt x="102" y="102"/>
                  </a:lnTo>
                  <a:lnTo>
                    <a:pt x="108" y="96"/>
                  </a:lnTo>
                  <a:lnTo>
                    <a:pt x="108" y="90"/>
                  </a:lnTo>
                  <a:lnTo>
                    <a:pt x="108" y="78"/>
                  </a:lnTo>
                  <a:lnTo>
                    <a:pt x="108" y="72"/>
                  </a:lnTo>
                  <a:lnTo>
                    <a:pt x="102" y="66"/>
                  </a:lnTo>
                  <a:lnTo>
                    <a:pt x="102" y="54"/>
                  </a:lnTo>
                  <a:lnTo>
                    <a:pt x="102" y="48"/>
                  </a:lnTo>
                  <a:lnTo>
                    <a:pt x="102" y="42"/>
                  </a:lnTo>
                  <a:lnTo>
                    <a:pt x="108" y="42"/>
                  </a:lnTo>
                  <a:lnTo>
                    <a:pt x="108" y="54"/>
                  </a:lnTo>
                  <a:lnTo>
                    <a:pt x="108" y="60"/>
                  </a:lnTo>
                  <a:lnTo>
                    <a:pt x="108" y="78"/>
                  </a:lnTo>
                  <a:lnTo>
                    <a:pt x="114" y="96"/>
                  </a:lnTo>
                  <a:lnTo>
                    <a:pt x="114" y="102"/>
                  </a:lnTo>
                  <a:lnTo>
                    <a:pt x="114" y="108"/>
                  </a:lnTo>
                  <a:lnTo>
                    <a:pt x="120" y="114"/>
                  </a:lnTo>
                  <a:lnTo>
                    <a:pt x="125" y="120"/>
                  </a:lnTo>
                  <a:lnTo>
                    <a:pt x="125" y="126"/>
                  </a:lnTo>
                  <a:lnTo>
                    <a:pt x="131" y="126"/>
                  </a:lnTo>
                  <a:lnTo>
                    <a:pt x="125" y="126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1" name="Freeform 511"/>
            <p:cNvSpPr>
              <a:spLocks/>
            </p:cNvSpPr>
            <p:nvPr/>
          </p:nvSpPr>
          <p:spPr bwMode="auto">
            <a:xfrm>
              <a:off x="5114" y="1864"/>
              <a:ext cx="95" cy="155"/>
            </a:xfrm>
            <a:custGeom>
              <a:avLst/>
              <a:gdLst>
                <a:gd name="T0" fmla="*/ 41 w 95"/>
                <a:gd name="T1" fmla="*/ 149 h 155"/>
                <a:gd name="T2" fmla="*/ 41 w 95"/>
                <a:gd name="T3" fmla="*/ 137 h 155"/>
                <a:gd name="T4" fmla="*/ 41 w 95"/>
                <a:gd name="T5" fmla="*/ 125 h 155"/>
                <a:gd name="T6" fmla="*/ 35 w 95"/>
                <a:gd name="T7" fmla="*/ 119 h 155"/>
                <a:gd name="T8" fmla="*/ 29 w 95"/>
                <a:gd name="T9" fmla="*/ 113 h 155"/>
                <a:gd name="T10" fmla="*/ 17 w 95"/>
                <a:gd name="T11" fmla="*/ 101 h 155"/>
                <a:gd name="T12" fmla="*/ 11 w 95"/>
                <a:gd name="T13" fmla="*/ 77 h 155"/>
                <a:gd name="T14" fmla="*/ 6 w 95"/>
                <a:gd name="T15" fmla="*/ 65 h 155"/>
                <a:gd name="T16" fmla="*/ 6 w 95"/>
                <a:gd name="T17" fmla="*/ 59 h 155"/>
                <a:gd name="T18" fmla="*/ 6 w 95"/>
                <a:gd name="T19" fmla="*/ 59 h 155"/>
                <a:gd name="T20" fmla="*/ 6 w 95"/>
                <a:gd name="T21" fmla="*/ 65 h 155"/>
                <a:gd name="T22" fmla="*/ 11 w 95"/>
                <a:gd name="T23" fmla="*/ 77 h 155"/>
                <a:gd name="T24" fmla="*/ 17 w 95"/>
                <a:gd name="T25" fmla="*/ 89 h 155"/>
                <a:gd name="T26" fmla="*/ 23 w 95"/>
                <a:gd name="T27" fmla="*/ 101 h 155"/>
                <a:gd name="T28" fmla="*/ 29 w 95"/>
                <a:gd name="T29" fmla="*/ 107 h 155"/>
                <a:gd name="T30" fmla="*/ 35 w 95"/>
                <a:gd name="T31" fmla="*/ 113 h 155"/>
                <a:gd name="T32" fmla="*/ 41 w 95"/>
                <a:gd name="T33" fmla="*/ 107 h 155"/>
                <a:gd name="T34" fmla="*/ 41 w 95"/>
                <a:gd name="T35" fmla="*/ 89 h 155"/>
                <a:gd name="T36" fmla="*/ 41 w 95"/>
                <a:gd name="T37" fmla="*/ 77 h 155"/>
                <a:gd name="T38" fmla="*/ 29 w 95"/>
                <a:gd name="T39" fmla="*/ 65 h 155"/>
                <a:gd name="T40" fmla="*/ 17 w 95"/>
                <a:gd name="T41" fmla="*/ 53 h 155"/>
                <a:gd name="T42" fmla="*/ 11 w 95"/>
                <a:gd name="T43" fmla="*/ 35 h 155"/>
                <a:gd name="T44" fmla="*/ 11 w 95"/>
                <a:gd name="T45" fmla="*/ 23 h 155"/>
                <a:gd name="T46" fmla="*/ 17 w 95"/>
                <a:gd name="T47" fmla="*/ 29 h 155"/>
                <a:gd name="T48" fmla="*/ 23 w 95"/>
                <a:gd name="T49" fmla="*/ 41 h 155"/>
                <a:gd name="T50" fmla="*/ 29 w 95"/>
                <a:gd name="T51" fmla="*/ 53 h 155"/>
                <a:gd name="T52" fmla="*/ 35 w 95"/>
                <a:gd name="T53" fmla="*/ 65 h 155"/>
                <a:gd name="T54" fmla="*/ 41 w 95"/>
                <a:gd name="T55" fmla="*/ 71 h 155"/>
                <a:gd name="T56" fmla="*/ 41 w 95"/>
                <a:gd name="T57" fmla="*/ 59 h 155"/>
                <a:gd name="T58" fmla="*/ 41 w 95"/>
                <a:gd name="T59" fmla="*/ 17 h 155"/>
                <a:gd name="T60" fmla="*/ 41 w 95"/>
                <a:gd name="T61" fmla="*/ 0 h 155"/>
                <a:gd name="T62" fmla="*/ 47 w 95"/>
                <a:gd name="T63" fmla="*/ 0 h 155"/>
                <a:gd name="T64" fmla="*/ 41 w 95"/>
                <a:gd name="T65" fmla="*/ 17 h 155"/>
                <a:gd name="T66" fmla="*/ 47 w 95"/>
                <a:gd name="T67" fmla="*/ 53 h 155"/>
                <a:gd name="T68" fmla="*/ 53 w 95"/>
                <a:gd name="T69" fmla="*/ 65 h 155"/>
                <a:gd name="T70" fmla="*/ 59 w 95"/>
                <a:gd name="T71" fmla="*/ 59 h 155"/>
                <a:gd name="T72" fmla="*/ 71 w 95"/>
                <a:gd name="T73" fmla="*/ 47 h 155"/>
                <a:gd name="T74" fmla="*/ 77 w 95"/>
                <a:gd name="T75" fmla="*/ 35 h 155"/>
                <a:gd name="T76" fmla="*/ 77 w 95"/>
                <a:gd name="T77" fmla="*/ 29 h 155"/>
                <a:gd name="T78" fmla="*/ 83 w 95"/>
                <a:gd name="T79" fmla="*/ 35 h 155"/>
                <a:gd name="T80" fmla="*/ 77 w 95"/>
                <a:gd name="T81" fmla="*/ 41 h 155"/>
                <a:gd name="T82" fmla="*/ 71 w 95"/>
                <a:gd name="T83" fmla="*/ 53 h 155"/>
                <a:gd name="T84" fmla="*/ 65 w 95"/>
                <a:gd name="T85" fmla="*/ 65 h 155"/>
                <a:gd name="T86" fmla="*/ 53 w 95"/>
                <a:gd name="T87" fmla="*/ 77 h 155"/>
                <a:gd name="T88" fmla="*/ 53 w 95"/>
                <a:gd name="T89" fmla="*/ 89 h 155"/>
                <a:gd name="T90" fmla="*/ 47 w 95"/>
                <a:gd name="T91" fmla="*/ 107 h 155"/>
                <a:gd name="T92" fmla="*/ 53 w 95"/>
                <a:gd name="T93" fmla="*/ 113 h 155"/>
                <a:gd name="T94" fmla="*/ 65 w 95"/>
                <a:gd name="T95" fmla="*/ 101 h 155"/>
                <a:gd name="T96" fmla="*/ 77 w 95"/>
                <a:gd name="T97" fmla="*/ 89 h 155"/>
                <a:gd name="T98" fmla="*/ 89 w 95"/>
                <a:gd name="T99" fmla="*/ 77 h 155"/>
                <a:gd name="T100" fmla="*/ 95 w 95"/>
                <a:gd name="T101" fmla="*/ 65 h 155"/>
                <a:gd name="T102" fmla="*/ 95 w 95"/>
                <a:gd name="T103" fmla="*/ 71 h 155"/>
                <a:gd name="T104" fmla="*/ 89 w 95"/>
                <a:gd name="T105" fmla="*/ 77 h 155"/>
                <a:gd name="T106" fmla="*/ 83 w 95"/>
                <a:gd name="T107" fmla="*/ 89 h 155"/>
                <a:gd name="T108" fmla="*/ 71 w 95"/>
                <a:gd name="T109" fmla="*/ 107 h 155"/>
                <a:gd name="T110" fmla="*/ 59 w 95"/>
                <a:gd name="T111" fmla="*/ 119 h 155"/>
                <a:gd name="T112" fmla="*/ 47 w 95"/>
                <a:gd name="T113" fmla="*/ 131 h 155"/>
                <a:gd name="T114" fmla="*/ 47 w 95"/>
                <a:gd name="T115" fmla="*/ 143 h 155"/>
                <a:gd name="T116" fmla="*/ 47 w 95"/>
                <a:gd name="T117" fmla="*/ 149 h 155"/>
                <a:gd name="T118" fmla="*/ 47 w 95"/>
                <a:gd name="T119" fmla="*/ 149 h 1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5"/>
                <a:gd name="T181" fmla="*/ 0 h 155"/>
                <a:gd name="T182" fmla="*/ 95 w 95"/>
                <a:gd name="T183" fmla="*/ 155 h 1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5" h="155">
                  <a:moveTo>
                    <a:pt x="47" y="155"/>
                  </a:moveTo>
                  <a:lnTo>
                    <a:pt x="41" y="149"/>
                  </a:lnTo>
                  <a:lnTo>
                    <a:pt x="41" y="143"/>
                  </a:lnTo>
                  <a:lnTo>
                    <a:pt x="41" y="137"/>
                  </a:lnTo>
                  <a:lnTo>
                    <a:pt x="41" y="131"/>
                  </a:lnTo>
                  <a:lnTo>
                    <a:pt x="41" y="125"/>
                  </a:lnTo>
                  <a:lnTo>
                    <a:pt x="35" y="119"/>
                  </a:lnTo>
                  <a:lnTo>
                    <a:pt x="29" y="119"/>
                  </a:lnTo>
                  <a:lnTo>
                    <a:pt x="29" y="113"/>
                  </a:lnTo>
                  <a:lnTo>
                    <a:pt x="23" y="107"/>
                  </a:lnTo>
                  <a:lnTo>
                    <a:pt x="17" y="101"/>
                  </a:lnTo>
                  <a:lnTo>
                    <a:pt x="17" y="89"/>
                  </a:lnTo>
                  <a:lnTo>
                    <a:pt x="11" y="77"/>
                  </a:lnTo>
                  <a:lnTo>
                    <a:pt x="6" y="71"/>
                  </a:lnTo>
                  <a:lnTo>
                    <a:pt x="6" y="65"/>
                  </a:lnTo>
                  <a:lnTo>
                    <a:pt x="0" y="59"/>
                  </a:lnTo>
                  <a:lnTo>
                    <a:pt x="6" y="59"/>
                  </a:lnTo>
                  <a:lnTo>
                    <a:pt x="6" y="65"/>
                  </a:lnTo>
                  <a:lnTo>
                    <a:pt x="11" y="71"/>
                  </a:lnTo>
                  <a:lnTo>
                    <a:pt x="11" y="77"/>
                  </a:lnTo>
                  <a:lnTo>
                    <a:pt x="17" y="83"/>
                  </a:lnTo>
                  <a:lnTo>
                    <a:pt x="17" y="89"/>
                  </a:lnTo>
                  <a:lnTo>
                    <a:pt x="23" y="95"/>
                  </a:lnTo>
                  <a:lnTo>
                    <a:pt x="23" y="101"/>
                  </a:lnTo>
                  <a:lnTo>
                    <a:pt x="29" y="107"/>
                  </a:lnTo>
                  <a:lnTo>
                    <a:pt x="35" y="113"/>
                  </a:lnTo>
                  <a:lnTo>
                    <a:pt x="41" y="113"/>
                  </a:lnTo>
                  <a:lnTo>
                    <a:pt x="41" y="107"/>
                  </a:lnTo>
                  <a:lnTo>
                    <a:pt x="41" y="95"/>
                  </a:lnTo>
                  <a:lnTo>
                    <a:pt x="41" y="89"/>
                  </a:lnTo>
                  <a:lnTo>
                    <a:pt x="41" y="83"/>
                  </a:lnTo>
                  <a:lnTo>
                    <a:pt x="41" y="77"/>
                  </a:lnTo>
                  <a:lnTo>
                    <a:pt x="35" y="77"/>
                  </a:lnTo>
                  <a:lnTo>
                    <a:pt x="29" y="65"/>
                  </a:lnTo>
                  <a:lnTo>
                    <a:pt x="23" y="59"/>
                  </a:lnTo>
                  <a:lnTo>
                    <a:pt x="17" y="53"/>
                  </a:lnTo>
                  <a:lnTo>
                    <a:pt x="17" y="41"/>
                  </a:lnTo>
                  <a:lnTo>
                    <a:pt x="11" y="35"/>
                  </a:lnTo>
                  <a:lnTo>
                    <a:pt x="11" y="23"/>
                  </a:lnTo>
                  <a:lnTo>
                    <a:pt x="17" y="29"/>
                  </a:lnTo>
                  <a:lnTo>
                    <a:pt x="17" y="35"/>
                  </a:lnTo>
                  <a:lnTo>
                    <a:pt x="23" y="41"/>
                  </a:lnTo>
                  <a:lnTo>
                    <a:pt x="23" y="47"/>
                  </a:lnTo>
                  <a:lnTo>
                    <a:pt x="29" y="53"/>
                  </a:lnTo>
                  <a:lnTo>
                    <a:pt x="29" y="59"/>
                  </a:lnTo>
                  <a:lnTo>
                    <a:pt x="35" y="65"/>
                  </a:lnTo>
                  <a:lnTo>
                    <a:pt x="41" y="71"/>
                  </a:lnTo>
                  <a:lnTo>
                    <a:pt x="41" y="59"/>
                  </a:lnTo>
                  <a:lnTo>
                    <a:pt x="35" y="35"/>
                  </a:lnTo>
                  <a:lnTo>
                    <a:pt x="41" y="17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41" y="6"/>
                  </a:lnTo>
                  <a:lnTo>
                    <a:pt x="41" y="17"/>
                  </a:lnTo>
                  <a:lnTo>
                    <a:pt x="47" y="35"/>
                  </a:lnTo>
                  <a:lnTo>
                    <a:pt x="47" y="53"/>
                  </a:lnTo>
                  <a:lnTo>
                    <a:pt x="47" y="65"/>
                  </a:lnTo>
                  <a:lnTo>
                    <a:pt x="53" y="65"/>
                  </a:lnTo>
                  <a:lnTo>
                    <a:pt x="59" y="59"/>
                  </a:lnTo>
                  <a:lnTo>
                    <a:pt x="65" y="53"/>
                  </a:lnTo>
                  <a:lnTo>
                    <a:pt x="71" y="47"/>
                  </a:lnTo>
                  <a:lnTo>
                    <a:pt x="71" y="41"/>
                  </a:lnTo>
                  <a:lnTo>
                    <a:pt x="77" y="35"/>
                  </a:lnTo>
                  <a:lnTo>
                    <a:pt x="77" y="29"/>
                  </a:lnTo>
                  <a:lnTo>
                    <a:pt x="83" y="29"/>
                  </a:lnTo>
                  <a:lnTo>
                    <a:pt x="83" y="35"/>
                  </a:lnTo>
                  <a:lnTo>
                    <a:pt x="77" y="41"/>
                  </a:lnTo>
                  <a:lnTo>
                    <a:pt x="77" y="47"/>
                  </a:lnTo>
                  <a:lnTo>
                    <a:pt x="71" y="53"/>
                  </a:lnTo>
                  <a:lnTo>
                    <a:pt x="65" y="59"/>
                  </a:lnTo>
                  <a:lnTo>
                    <a:pt x="65" y="65"/>
                  </a:lnTo>
                  <a:lnTo>
                    <a:pt x="59" y="71"/>
                  </a:lnTo>
                  <a:lnTo>
                    <a:pt x="53" y="77"/>
                  </a:lnTo>
                  <a:lnTo>
                    <a:pt x="53" y="89"/>
                  </a:lnTo>
                  <a:lnTo>
                    <a:pt x="47" y="95"/>
                  </a:lnTo>
                  <a:lnTo>
                    <a:pt x="47" y="107"/>
                  </a:lnTo>
                  <a:lnTo>
                    <a:pt x="47" y="113"/>
                  </a:lnTo>
                  <a:lnTo>
                    <a:pt x="53" y="113"/>
                  </a:lnTo>
                  <a:lnTo>
                    <a:pt x="59" y="107"/>
                  </a:lnTo>
                  <a:lnTo>
                    <a:pt x="65" y="101"/>
                  </a:lnTo>
                  <a:lnTo>
                    <a:pt x="71" y="95"/>
                  </a:lnTo>
                  <a:lnTo>
                    <a:pt x="77" y="89"/>
                  </a:lnTo>
                  <a:lnTo>
                    <a:pt x="83" y="83"/>
                  </a:lnTo>
                  <a:lnTo>
                    <a:pt x="89" y="77"/>
                  </a:lnTo>
                  <a:lnTo>
                    <a:pt x="89" y="71"/>
                  </a:lnTo>
                  <a:lnTo>
                    <a:pt x="95" y="65"/>
                  </a:lnTo>
                  <a:lnTo>
                    <a:pt x="95" y="71"/>
                  </a:lnTo>
                  <a:lnTo>
                    <a:pt x="89" y="77"/>
                  </a:lnTo>
                  <a:lnTo>
                    <a:pt x="89" y="83"/>
                  </a:lnTo>
                  <a:lnTo>
                    <a:pt x="83" y="89"/>
                  </a:lnTo>
                  <a:lnTo>
                    <a:pt x="77" y="101"/>
                  </a:lnTo>
                  <a:lnTo>
                    <a:pt x="71" y="107"/>
                  </a:lnTo>
                  <a:lnTo>
                    <a:pt x="65" y="113"/>
                  </a:lnTo>
                  <a:lnTo>
                    <a:pt x="59" y="119"/>
                  </a:lnTo>
                  <a:lnTo>
                    <a:pt x="53" y="125"/>
                  </a:lnTo>
                  <a:lnTo>
                    <a:pt x="47" y="131"/>
                  </a:lnTo>
                  <a:lnTo>
                    <a:pt x="47" y="137"/>
                  </a:lnTo>
                  <a:lnTo>
                    <a:pt x="47" y="143"/>
                  </a:lnTo>
                  <a:lnTo>
                    <a:pt x="47" y="149"/>
                  </a:lnTo>
                  <a:lnTo>
                    <a:pt x="47" y="155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2" name="Freeform 512"/>
            <p:cNvSpPr>
              <a:spLocks/>
            </p:cNvSpPr>
            <p:nvPr/>
          </p:nvSpPr>
          <p:spPr bwMode="auto">
            <a:xfrm>
              <a:off x="4976" y="2049"/>
              <a:ext cx="126" cy="149"/>
            </a:xfrm>
            <a:custGeom>
              <a:avLst/>
              <a:gdLst>
                <a:gd name="T0" fmla="*/ 126 w 126"/>
                <a:gd name="T1" fmla="*/ 6 h 149"/>
                <a:gd name="T2" fmla="*/ 120 w 126"/>
                <a:gd name="T3" fmla="*/ 12 h 149"/>
                <a:gd name="T4" fmla="*/ 114 w 126"/>
                <a:gd name="T5" fmla="*/ 24 h 149"/>
                <a:gd name="T6" fmla="*/ 108 w 126"/>
                <a:gd name="T7" fmla="*/ 36 h 149"/>
                <a:gd name="T8" fmla="*/ 102 w 126"/>
                <a:gd name="T9" fmla="*/ 42 h 149"/>
                <a:gd name="T10" fmla="*/ 102 w 126"/>
                <a:gd name="T11" fmla="*/ 48 h 149"/>
                <a:gd name="T12" fmla="*/ 96 w 126"/>
                <a:gd name="T13" fmla="*/ 60 h 149"/>
                <a:gd name="T14" fmla="*/ 90 w 126"/>
                <a:gd name="T15" fmla="*/ 66 h 149"/>
                <a:gd name="T16" fmla="*/ 90 w 126"/>
                <a:gd name="T17" fmla="*/ 72 h 149"/>
                <a:gd name="T18" fmla="*/ 96 w 126"/>
                <a:gd name="T19" fmla="*/ 84 h 149"/>
                <a:gd name="T20" fmla="*/ 96 w 126"/>
                <a:gd name="T21" fmla="*/ 90 h 149"/>
                <a:gd name="T22" fmla="*/ 96 w 126"/>
                <a:gd name="T23" fmla="*/ 90 h 149"/>
                <a:gd name="T24" fmla="*/ 90 w 126"/>
                <a:gd name="T25" fmla="*/ 84 h 149"/>
                <a:gd name="T26" fmla="*/ 84 w 126"/>
                <a:gd name="T27" fmla="*/ 78 h 149"/>
                <a:gd name="T28" fmla="*/ 78 w 126"/>
                <a:gd name="T29" fmla="*/ 84 h 149"/>
                <a:gd name="T30" fmla="*/ 66 w 126"/>
                <a:gd name="T31" fmla="*/ 90 h 149"/>
                <a:gd name="T32" fmla="*/ 60 w 126"/>
                <a:gd name="T33" fmla="*/ 102 h 149"/>
                <a:gd name="T34" fmla="*/ 54 w 126"/>
                <a:gd name="T35" fmla="*/ 108 h 149"/>
                <a:gd name="T36" fmla="*/ 48 w 126"/>
                <a:gd name="T37" fmla="*/ 113 h 149"/>
                <a:gd name="T38" fmla="*/ 54 w 126"/>
                <a:gd name="T39" fmla="*/ 131 h 149"/>
                <a:gd name="T40" fmla="*/ 60 w 126"/>
                <a:gd name="T41" fmla="*/ 143 h 149"/>
                <a:gd name="T42" fmla="*/ 60 w 126"/>
                <a:gd name="T43" fmla="*/ 149 h 149"/>
                <a:gd name="T44" fmla="*/ 54 w 126"/>
                <a:gd name="T45" fmla="*/ 137 h 149"/>
                <a:gd name="T46" fmla="*/ 48 w 126"/>
                <a:gd name="T47" fmla="*/ 119 h 149"/>
                <a:gd name="T48" fmla="*/ 42 w 126"/>
                <a:gd name="T49" fmla="*/ 119 h 149"/>
                <a:gd name="T50" fmla="*/ 36 w 126"/>
                <a:gd name="T51" fmla="*/ 131 h 149"/>
                <a:gd name="T52" fmla="*/ 30 w 126"/>
                <a:gd name="T53" fmla="*/ 137 h 149"/>
                <a:gd name="T54" fmla="*/ 24 w 126"/>
                <a:gd name="T55" fmla="*/ 149 h 149"/>
                <a:gd name="T56" fmla="*/ 12 w 126"/>
                <a:gd name="T57" fmla="*/ 149 h 149"/>
                <a:gd name="T58" fmla="*/ 18 w 126"/>
                <a:gd name="T59" fmla="*/ 149 h 149"/>
                <a:gd name="T60" fmla="*/ 18 w 126"/>
                <a:gd name="T61" fmla="*/ 143 h 149"/>
                <a:gd name="T62" fmla="*/ 24 w 126"/>
                <a:gd name="T63" fmla="*/ 131 h 149"/>
                <a:gd name="T64" fmla="*/ 36 w 126"/>
                <a:gd name="T65" fmla="*/ 119 h 149"/>
                <a:gd name="T66" fmla="*/ 42 w 126"/>
                <a:gd name="T67" fmla="*/ 108 h 149"/>
                <a:gd name="T68" fmla="*/ 36 w 126"/>
                <a:gd name="T69" fmla="*/ 108 h 149"/>
                <a:gd name="T70" fmla="*/ 24 w 126"/>
                <a:gd name="T71" fmla="*/ 113 h 149"/>
                <a:gd name="T72" fmla="*/ 18 w 126"/>
                <a:gd name="T73" fmla="*/ 113 h 149"/>
                <a:gd name="T74" fmla="*/ 12 w 126"/>
                <a:gd name="T75" fmla="*/ 113 h 149"/>
                <a:gd name="T76" fmla="*/ 6 w 126"/>
                <a:gd name="T77" fmla="*/ 119 h 149"/>
                <a:gd name="T78" fmla="*/ 0 w 126"/>
                <a:gd name="T79" fmla="*/ 119 h 149"/>
                <a:gd name="T80" fmla="*/ 6 w 126"/>
                <a:gd name="T81" fmla="*/ 113 h 149"/>
                <a:gd name="T82" fmla="*/ 18 w 126"/>
                <a:gd name="T83" fmla="*/ 108 h 149"/>
                <a:gd name="T84" fmla="*/ 30 w 126"/>
                <a:gd name="T85" fmla="*/ 102 h 149"/>
                <a:gd name="T86" fmla="*/ 42 w 126"/>
                <a:gd name="T87" fmla="*/ 102 h 149"/>
                <a:gd name="T88" fmla="*/ 48 w 126"/>
                <a:gd name="T89" fmla="*/ 102 h 149"/>
                <a:gd name="T90" fmla="*/ 54 w 126"/>
                <a:gd name="T91" fmla="*/ 96 h 149"/>
                <a:gd name="T92" fmla="*/ 60 w 126"/>
                <a:gd name="T93" fmla="*/ 90 h 149"/>
                <a:gd name="T94" fmla="*/ 66 w 126"/>
                <a:gd name="T95" fmla="*/ 84 h 149"/>
                <a:gd name="T96" fmla="*/ 66 w 126"/>
                <a:gd name="T97" fmla="*/ 78 h 149"/>
                <a:gd name="T98" fmla="*/ 60 w 126"/>
                <a:gd name="T99" fmla="*/ 78 h 149"/>
                <a:gd name="T100" fmla="*/ 60 w 126"/>
                <a:gd name="T101" fmla="*/ 78 h 149"/>
                <a:gd name="T102" fmla="*/ 66 w 126"/>
                <a:gd name="T103" fmla="*/ 72 h 149"/>
                <a:gd name="T104" fmla="*/ 72 w 126"/>
                <a:gd name="T105" fmla="*/ 72 h 149"/>
                <a:gd name="T106" fmla="*/ 72 w 126"/>
                <a:gd name="T107" fmla="*/ 72 h 149"/>
                <a:gd name="T108" fmla="*/ 78 w 126"/>
                <a:gd name="T109" fmla="*/ 66 h 149"/>
                <a:gd name="T110" fmla="*/ 84 w 126"/>
                <a:gd name="T111" fmla="*/ 54 h 149"/>
                <a:gd name="T112" fmla="*/ 96 w 126"/>
                <a:gd name="T113" fmla="*/ 36 h 149"/>
                <a:gd name="T114" fmla="*/ 102 w 126"/>
                <a:gd name="T115" fmla="*/ 24 h 149"/>
                <a:gd name="T116" fmla="*/ 108 w 126"/>
                <a:gd name="T117" fmla="*/ 12 h 149"/>
                <a:gd name="T118" fmla="*/ 108 w 126"/>
                <a:gd name="T119" fmla="*/ 6 h 149"/>
                <a:gd name="T120" fmla="*/ 114 w 126"/>
                <a:gd name="T121" fmla="*/ 6 h 149"/>
                <a:gd name="T122" fmla="*/ 126 w 126"/>
                <a:gd name="T123" fmla="*/ 0 h 1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6"/>
                <a:gd name="T187" fmla="*/ 0 h 149"/>
                <a:gd name="T188" fmla="*/ 126 w 126"/>
                <a:gd name="T189" fmla="*/ 149 h 14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6" h="149">
                  <a:moveTo>
                    <a:pt x="126" y="0"/>
                  </a:moveTo>
                  <a:lnTo>
                    <a:pt x="126" y="6"/>
                  </a:lnTo>
                  <a:lnTo>
                    <a:pt x="120" y="6"/>
                  </a:lnTo>
                  <a:lnTo>
                    <a:pt x="120" y="12"/>
                  </a:lnTo>
                  <a:lnTo>
                    <a:pt x="114" y="18"/>
                  </a:lnTo>
                  <a:lnTo>
                    <a:pt x="114" y="24"/>
                  </a:lnTo>
                  <a:lnTo>
                    <a:pt x="108" y="30"/>
                  </a:lnTo>
                  <a:lnTo>
                    <a:pt x="108" y="36"/>
                  </a:lnTo>
                  <a:lnTo>
                    <a:pt x="102" y="42"/>
                  </a:lnTo>
                  <a:lnTo>
                    <a:pt x="102" y="48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90" y="66"/>
                  </a:lnTo>
                  <a:lnTo>
                    <a:pt x="90" y="72"/>
                  </a:lnTo>
                  <a:lnTo>
                    <a:pt x="96" y="78"/>
                  </a:lnTo>
                  <a:lnTo>
                    <a:pt x="96" y="84"/>
                  </a:lnTo>
                  <a:lnTo>
                    <a:pt x="96" y="90"/>
                  </a:lnTo>
                  <a:lnTo>
                    <a:pt x="96" y="84"/>
                  </a:lnTo>
                  <a:lnTo>
                    <a:pt x="90" y="84"/>
                  </a:lnTo>
                  <a:lnTo>
                    <a:pt x="90" y="78"/>
                  </a:lnTo>
                  <a:lnTo>
                    <a:pt x="84" y="78"/>
                  </a:lnTo>
                  <a:lnTo>
                    <a:pt x="78" y="84"/>
                  </a:lnTo>
                  <a:lnTo>
                    <a:pt x="72" y="84"/>
                  </a:lnTo>
                  <a:lnTo>
                    <a:pt x="66" y="90"/>
                  </a:lnTo>
                  <a:lnTo>
                    <a:pt x="66" y="96"/>
                  </a:lnTo>
                  <a:lnTo>
                    <a:pt x="60" y="102"/>
                  </a:lnTo>
                  <a:lnTo>
                    <a:pt x="54" y="102"/>
                  </a:lnTo>
                  <a:lnTo>
                    <a:pt x="54" y="108"/>
                  </a:lnTo>
                  <a:lnTo>
                    <a:pt x="48" y="108"/>
                  </a:lnTo>
                  <a:lnTo>
                    <a:pt x="48" y="113"/>
                  </a:lnTo>
                  <a:lnTo>
                    <a:pt x="48" y="125"/>
                  </a:lnTo>
                  <a:lnTo>
                    <a:pt x="54" y="131"/>
                  </a:lnTo>
                  <a:lnTo>
                    <a:pt x="54" y="143"/>
                  </a:lnTo>
                  <a:lnTo>
                    <a:pt x="60" y="143"/>
                  </a:lnTo>
                  <a:lnTo>
                    <a:pt x="60" y="149"/>
                  </a:lnTo>
                  <a:lnTo>
                    <a:pt x="54" y="143"/>
                  </a:lnTo>
                  <a:lnTo>
                    <a:pt x="54" y="137"/>
                  </a:lnTo>
                  <a:lnTo>
                    <a:pt x="48" y="131"/>
                  </a:lnTo>
                  <a:lnTo>
                    <a:pt x="48" y="119"/>
                  </a:lnTo>
                  <a:lnTo>
                    <a:pt x="48" y="113"/>
                  </a:lnTo>
                  <a:lnTo>
                    <a:pt x="42" y="119"/>
                  </a:lnTo>
                  <a:lnTo>
                    <a:pt x="42" y="125"/>
                  </a:lnTo>
                  <a:lnTo>
                    <a:pt x="36" y="131"/>
                  </a:lnTo>
                  <a:lnTo>
                    <a:pt x="30" y="131"/>
                  </a:lnTo>
                  <a:lnTo>
                    <a:pt x="30" y="137"/>
                  </a:lnTo>
                  <a:lnTo>
                    <a:pt x="24" y="143"/>
                  </a:lnTo>
                  <a:lnTo>
                    <a:pt x="24" y="149"/>
                  </a:lnTo>
                  <a:lnTo>
                    <a:pt x="18" y="149"/>
                  </a:lnTo>
                  <a:lnTo>
                    <a:pt x="12" y="149"/>
                  </a:lnTo>
                  <a:lnTo>
                    <a:pt x="18" y="149"/>
                  </a:lnTo>
                  <a:lnTo>
                    <a:pt x="18" y="143"/>
                  </a:lnTo>
                  <a:lnTo>
                    <a:pt x="24" y="137"/>
                  </a:lnTo>
                  <a:lnTo>
                    <a:pt x="24" y="131"/>
                  </a:lnTo>
                  <a:lnTo>
                    <a:pt x="30" y="125"/>
                  </a:lnTo>
                  <a:lnTo>
                    <a:pt x="36" y="119"/>
                  </a:lnTo>
                  <a:lnTo>
                    <a:pt x="36" y="113"/>
                  </a:lnTo>
                  <a:lnTo>
                    <a:pt x="42" y="108"/>
                  </a:lnTo>
                  <a:lnTo>
                    <a:pt x="36" y="108"/>
                  </a:lnTo>
                  <a:lnTo>
                    <a:pt x="30" y="108"/>
                  </a:lnTo>
                  <a:lnTo>
                    <a:pt x="24" y="113"/>
                  </a:lnTo>
                  <a:lnTo>
                    <a:pt x="18" y="113"/>
                  </a:lnTo>
                  <a:lnTo>
                    <a:pt x="12" y="113"/>
                  </a:lnTo>
                  <a:lnTo>
                    <a:pt x="6" y="119"/>
                  </a:lnTo>
                  <a:lnTo>
                    <a:pt x="0" y="119"/>
                  </a:lnTo>
                  <a:lnTo>
                    <a:pt x="0" y="113"/>
                  </a:lnTo>
                  <a:lnTo>
                    <a:pt x="6" y="113"/>
                  </a:lnTo>
                  <a:lnTo>
                    <a:pt x="12" y="113"/>
                  </a:lnTo>
                  <a:lnTo>
                    <a:pt x="18" y="108"/>
                  </a:lnTo>
                  <a:lnTo>
                    <a:pt x="24" y="108"/>
                  </a:lnTo>
                  <a:lnTo>
                    <a:pt x="30" y="102"/>
                  </a:lnTo>
                  <a:lnTo>
                    <a:pt x="36" y="102"/>
                  </a:lnTo>
                  <a:lnTo>
                    <a:pt x="42" y="102"/>
                  </a:lnTo>
                  <a:lnTo>
                    <a:pt x="48" y="102"/>
                  </a:lnTo>
                  <a:lnTo>
                    <a:pt x="54" y="96"/>
                  </a:lnTo>
                  <a:lnTo>
                    <a:pt x="60" y="90"/>
                  </a:lnTo>
                  <a:lnTo>
                    <a:pt x="66" y="84"/>
                  </a:lnTo>
                  <a:lnTo>
                    <a:pt x="66" y="78"/>
                  </a:lnTo>
                  <a:lnTo>
                    <a:pt x="60" y="78"/>
                  </a:lnTo>
                  <a:lnTo>
                    <a:pt x="66" y="72"/>
                  </a:lnTo>
                  <a:lnTo>
                    <a:pt x="72" y="72"/>
                  </a:lnTo>
                  <a:lnTo>
                    <a:pt x="78" y="66"/>
                  </a:lnTo>
                  <a:lnTo>
                    <a:pt x="78" y="60"/>
                  </a:lnTo>
                  <a:lnTo>
                    <a:pt x="84" y="54"/>
                  </a:lnTo>
                  <a:lnTo>
                    <a:pt x="90" y="48"/>
                  </a:lnTo>
                  <a:lnTo>
                    <a:pt x="96" y="36"/>
                  </a:lnTo>
                  <a:lnTo>
                    <a:pt x="102" y="30"/>
                  </a:lnTo>
                  <a:lnTo>
                    <a:pt x="102" y="24"/>
                  </a:lnTo>
                  <a:lnTo>
                    <a:pt x="102" y="18"/>
                  </a:lnTo>
                  <a:lnTo>
                    <a:pt x="108" y="12"/>
                  </a:lnTo>
                  <a:lnTo>
                    <a:pt x="108" y="6"/>
                  </a:lnTo>
                  <a:lnTo>
                    <a:pt x="114" y="6"/>
                  </a:lnTo>
                  <a:lnTo>
                    <a:pt x="120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3" name="Freeform 513"/>
            <p:cNvSpPr>
              <a:spLocks/>
            </p:cNvSpPr>
            <p:nvPr/>
          </p:nvSpPr>
          <p:spPr bwMode="auto">
            <a:xfrm>
              <a:off x="5209" y="1846"/>
              <a:ext cx="72" cy="119"/>
            </a:xfrm>
            <a:custGeom>
              <a:avLst/>
              <a:gdLst>
                <a:gd name="T0" fmla="*/ 18 w 72"/>
                <a:gd name="T1" fmla="*/ 113 h 119"/>
                <a:gd name="T2" fmla="*/ 30 w 72"/>
                <a:gd name="T3" fmla="*/ 101 h 119"/>
                <a:gd name="T4" fmla="*/ 36 w 72"/>
                <a:gd name="T5" fmla="*/ 95 h 119"/>
                <a:gd name="T6" fmla="*/ 48 w 72"/>
                <a:gd name="T7" fmla="*/ 95 h 119"/>
                <a:gd name="T8" fmla="*/ 60 w 72"/>
                <a:gd name="T9" fmla="*/ 89 h 119"/>
                <a:gd name="T10" fmla="*/ 66 w 72"/>
                <a:gd name="T11" fmla="*/ 83 h 119"/>
                <a:gd name="T12" fmla="*/ 72 w 72"/>
                <a:gd name="T13" fmla="*/ 83 h 119"/>
                <a:gd name="T14" fmla="*/ 72 w 72"/>
                <a:gd name="T15" fmla="*/ 77 h 119"/>
                <a:gd name="T16" fmla="*/ 66 w 72"/>
                <a:gd name="T17" fmla="*/ 83 h 119"/>
                <a:gd name="T18" fmla="*/ 60 w 72"/>
                <a:gd name="T19" fmla="*/ 83 h 119"/>
                <a:gd name="T20" fmla="*/ 48 w 72"/>
                <a:gd name="T21" fmla="*/ 89 h 119"/>
                <a:gd name="T22" fmla="*/ 36 w 72"/>
                <a:gd name="T23" fmla="*/ 95 h 119"/>
                <a:gd name="T24" fmla="*/ 36 w 72"/>
                <a:gd name="T25" fmla="*/ 89 h 119"/>
                <a:gd name="T26" fmla="*/ 42 w 72"/>
                <a:gd name="T27" fmla="*/ 71 h 119"/>
                <a:gd name="T28" fmla="*/ 48 w 72"/>
                <a:gd name="T29" fmla="*/ 65 h 119"/>
                <a:gd name="T30" fmla="*/ 54 w 72"/>
                <a:gd name="T31" fmla="*/ 59 h 119"/>
                <a:gd name="T32" fmla="*/ 66 w 72"/>
                <a:gd name="T33" fmla="*/ 47 h 119"/>
                <a:gd name="T34" fmla="*/ 72 w 72"/>
                <a:gd name="T35" fmla="*/ 41 h 119"/>
                <a:gd name="T36" fmla="*/ 72 w 72"/>
                <a:gd name="T37" fmla="*/ 35 h 119"/>
                <a:gd name="T38" fmla="*/ 72 w 72"/>
                <a:gd name="T39" fmla="*/ 35 h 119"/>
                <a:gd name="T40" fmla="*/ 66 w 72"/>
                <a:gd name="T41" fmla="*/ 41 h 119"/>
                <a:gd name="T42" fmla="*/ 60 w 72"/>
                <a:gd name="T43" fmla="*/ 47 h 119"/>
                <a:gd name="T44" fmla="*/ 54 w 72"/>
                <a:gd name="T45" fmla="*/ 53 h 119"/>
                <a:gd name="T46" fmla="*/ 48 w 72"/>
                <a:gd name="T47" fmla="*/ 59 h 119"/>
                <a:gd name="T48" fmla="*/ 42 w 72"/>
                <a:gd name="T49" fmla="*/ 47 h 119"/>
                <a:gd name="T50" fmla="*/ 48 w 72"/>
                <a:gd name="T51" fmla="*/ 12 h 119"/>
                <a:gd name="T52" fmla="*/ 42 w 72"/>
                <a:gd name="T53" fmla="*/ 0 h 119"/>
                <a:gd name="T54" fmla="*/ 42 w 72"/>
                <a:gd name="T55" fmla="*/ 0 h 119"/>
                <a:gd name="T56" fmla="*/ 42 w 72"/>
                <a:gd name="T57" fmla="*/ 18 h 119"/>
                <a:gd name="T58" fmla="*/ 36 w 72"/>
                <a:gd name="T59" fmla="*/ 53 h 119"/>
                <a:gd name="T60" fmla="*/ 36 w 72"/>
                <a:gd name="T61" fmla="*/ 65 h 119"/>
                <a:gd name="T62" fmla="*/ 36 w 72"/>
                <a:gd name="T63" fmla="*/ 59 h 119"/>
                <a:gd name="T64" fmla="*/ 30 w 72"/>
                <a:gd name="T65" fmla="*/ 53 h 119"/>
                <a:gd name="T66" fmla="*/ 30 w 72"/>
                <a:gd name="T67" fmla="*/ 47 h 119"/>
                <a:gd name="T68" fmla="*/ 18 w 72"/>
                <a:gd name="T69" fmla="*/ 35 h 119"/>
                <a:gd name="T70" fmla="*/ 12 w 72"/>
                <a:gd name="T71" fmla="*/ 29 h 119"/>
                <a:gd name="T72" fmla="*/ 6 w 72"/>
                <a:gd name="T73" fmla="*/ 29 h 119"/>
                <a:gd name="T74" fmla="*/ 12 w 72"/>
                <a:gd name="T75" fmla="*/ 35 h 119"/>
                <a:gd name="T76" fmla="*/ 18 w 72"/>
                <a:gd name="T77" fmla="*/ 41 h 119"/>
                <a:gd name="T78" fmla="*/ 30 w 72"/>
                <a:gd name="T79" fmla="*/ 59 h 119"/>
                <a:gd name="T80" fmla="*/ 30 w 72"/>
                <a:gd name="T81" fmla="*/ 71 h 119"/>
                <a:gd name="T82" fmla="*/ 30 w 72"/>
                <a:gd name="T83" fmla="*/ 89 h 119"/>
                <a:gd name="T84" fmla="*/ 24 w 72"/>
                <a:gd name="T85" fmla="*/ 89 h 119"/>
                <a:gd name="T86" fmla="*/ 24 w 72"/>
                <a:gd name="T87" fmla="*/ 89 h 119"/>
                <a:gd name="T88" fmla="*/ 18 w 72"/>
                <a:gd name="T89" fmla="*/ 83 h 119"/>
                <a:gd name="T90" fmla="*/ 12 w 72"/>
                <a:gd name="T91" fmla="*/ 77 h 119"/>
                <a:gd name="T92" fmla="*/ 6 w 72"/>
                <a:gd name="T93" fmla="*/ 71 h 119"/>
                <a:gd name="T94" fmla="*/ 0 w 72"/>
                <a:gd name="T95" fmla="*/ 65 h 119"/>
                <a:gd name="T96" fmla="*/ 0 w 72"/>
                <a:gd name="T97" fmla="*/ 65 h 119"/>
                <a:gd name="T98" fmla="*/ 6 w 72"/>
                <a:gd name="T99" fmla="*/ 71 h 119"/>
                <a:gd name="T100" fmla="*/ 12 w 72"/>
                <a:gd name="T101" fmla="*/ 83 h 119"/>
                <a:gd name="T102" fmla="*/ 18 w 72"/>
                <a:gd name="T103" fmla="*/ 89 h 119"/>
                <a:gd name="T104" fmla="*/ 18 w 72"/>
                <a:gd name="T105" fmla="*/ 95 h 119"/>
                <a:gd name="T106" fmla="*/ 18 w 72"/>
                <a:gd name="T107" fmla="*/ 107 h 119"/>
                <a:gd name="T108" fmla="*/ 12 w 72"/>
                <a:gd name="T109" fmla="*/ 119 h 119"/>
                <a:gd name="T110" fmla="*/ 12 w 72"/>
                <a:gd name="T111" fmla="*/ 119 h 11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2"/>
                <a:gd name="T169" fmla="*/ 0 h 119"/>
                <a:gd name="T170" fmla="*/ 72 w 72"/>
                <a:gd name="T171" fmla="*/ 119 h 11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2" h="119">
                  <a:moveTo>
                    <a:pt x="18" y="119"/>
                  </a:moveTo>
                  <a:lnTo>
                    <a:pt x="18" y="113"/>
                  </a:lnTo>
                  <a:lnTo>
                    <a:pt x="24" y="107"/>
                  </a:lnTo>
                  <a:lnTo>
                    <a:pt x="30" y="101"/>
                  </a:lnTo>
                  <a:lnTo>
                    <a:pt x="30" y="95"/>
                  </a:lnTo>
                  <a:lnTo>
                    <a:pt x="36" y="95"/>
                  </a:lnTo>
                  <a:lnTo>
                    <a:pt x="42" y="95"/>
                  </a:lnTo>
                  <a:lnTo>
                    <a:pt x="48" y="95"/>
                  </a:lnTo>
                  <a:lnTo>
                    <a:pt x="54" y="95"/>
                  </a:lnTo>
                  <a:lnTo>
                    <a:pt x="60" y="89"/>
                  </a:lnTo>
                  <a:lnTo>
                    <a:pt x="66" y="89"/>
                  </a:lnTo>
                  <a:lnTo>
                    <a:pt x="66" y="83"/>
                  </a:lnTo>
                  <a:lnTo>
                    <a:pt x="72" y="83"/>
                  </a:lnTo>
                  <a:lnTo>
                    <a:pt x="72" y="77"/>
                  </a:lnTo>
                  <a:lnTo>
                    <a:pt x="66" y="83"/>
                  </a:lnTo>
                  <a:lnTo>
                    <a:pt x="60" y="83"/>
                  </a:lnTo>
                  <a:lnTo>
                    <a:pt x="54" y="89"/>
                  </a:lnTo>
                  <a:lnTo>
                    <a:pt x="48" y="89"/>
                  </a:lnTo>
                  <a:lnTo>
                    <a:pt x="42" y="89"/>
                  </a:lnTo>
                  <a:lnTo>
                    <a:pt x="36" y="95"/>
                  </a:lnTo>
                  <a:lnTo>
                    <a:pt x="36" y="89"/>
                  </a:lnTo>
                  <a:lnTo>
                    <a:pt x="36" y="77"/>
                  </a:lnTo>
                  <a:lnTo>
                    <a:pt x="42" y="71"/>
                  </a:lnTo>
                  <a:lnTo>
                    <a:pt x="42" y="65"/>
                  </a:lnTo>
                  <a:lnTo>
                    <a:pt x="48" y="65"/>
                  </a:lnTo>
                  <a:lnTo>
                    <a:pt x="48" y="59"/>
                  </a:lnTo>
                  <a:lnTo>
                    <a:pt x="54" y="59"/>
                  </a:lnTo>
                  <a:lnTo>
                    <a:pt x="60" y="53"/>
                  </a:lnTo>
                  <a:lnTo>
                    <a:pt x="66" y="47"/>
                  </a:lnTo>
                  <a:lnTo>
                    <a:pt x="72" y="41"/>
                  </a:lnTo>
                  <a:lnTo>
                    <a:pt x="72" y="35"/>
                  </a:lnTo>
                  <a:lnTo>
                    <a:pt x="72" y="41"/>
                  </a:lnTo>
                  <a:lnTo>
                    <a:pt x="66" y="41"/>
                  </a:lnTo>
                  <a:lnTo>
                    <a:pt x="60" y="47"/>
                  </a:lnTo>
                  <a:lnTo>
                    <a:pt x="54" y="53"/>
                  </a:lnTo>
                  <a:lnTo>
                    <a:pt x="48" y="53"/>
                  </a:lnTo>
                  <a:lnTo>
                    <a:pt x="48" y="59"/>
                  </a:lnTo>
                  <a:lnTo>
                    <a:pt x="42" y="59"/>
                  </a:lnTo>
                  <a:lnTo>
                    <a:pt x="42" y="47"/>
                  </a:lnTo>
                  <a:lnTo>
                    <a:pt x="42" y="29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42" y="18"/>
                  </a:lnTo>
                  <a:lnTo>
                    <a:pt x="42" y="35"/>
                  </a:lnTo>
                  <a:lnTo>
                    <a:pt x="36" y="53"/>
                  </a:lnTo>
                  <a:lnTo>
                    <a:pt x="36" y="65"/>
                  </a:lnTo>
                  <a:lnTo>
                    <a:pt x="36" y="59"/>
                  </a:lnTo>
                  <a:lnTo>
                    <a:pt x="30" y="59"/>
                  </a:lnTo>
                  <a:lnTo>
                    <a:pt x="30" y="53"/>
                  </a:lnTo>
                  <a:lnTo>
                    <a:pt x="30" y="47"/>
                  </a:lnTo>
                  <a:lnTo>
                    <a:pt x="24" y="41"/>
                  </a:lnTo>
                  <a:lnTo>
                    <a:pt x="18" y="35"/>
                  </a:lnTo>
                  <a:lnTo>
                    <a:pt x="12" y="29"/>
                  </a:lnTo>
                  <a:lnTo>
                    <a:pt x="6" y="29"/>
                  </a:lnTo>
                  <a:lnTo>
                    <a:pt x="12" y="29"/>
                  </a:lnTo>
                  <a:lnTo>
                    <a:pt x="12" y="35"/>
                  </a:lnTo>
                  <a:lnTo>
                    <a:pt x="18" y="41"/>
                  </a:lnTo>
                  <a:lnTo>
                    <a:pt x="24" y="53"/>
                  </a:lnTo>
                  <a:lnTo>
                    <a:pt x="30" y="59"/>
                  </a:lnTo>
                  <a:lnTo>
                    <a:pt x="30" y="65"/>
                  </a:lnTo>
                  <a:lnTo>
                    <a:pt x="30" y="71"/>
                  </a:lnTo>
                  <a:lnTo>
                    <a:pt x="30" y="77"/>
                  </a:lnTo>
                  <a:lnTo>
                    <a:pt x="30" y="89"/>
                  </a:lnTo>
                  <a:lnTo>
                    <a:pt x="24" y="89"/>
                  </a:lnTo>
                  <a:lnTo>
                    <a:pt x="18" y="89"/>
                  </a:lnTo>
                  <a:lnTo>
                    <a:pt x="18" y="83"/>
                  </a:lnTo>
                  <a:lnTo>
                    <a:pt x="12" y="77"/>
                  </a:lnTo>
                  <a:lnTo>
                    <a:pt x="6" y="71"/>
                  </a:lnTo>
                  <a:lnTo>
                    <a:pt x="0" y="65"/>
                  </a:lnTo>
                  <a:lnTo>
                    <a:pt x="6" y="71"/>
                  </a:lnTo>
                  <a:lnTo>
                    <a:pt x="6" y="77"/>
                  </a:lnTo>
                  <a:lnTo>
                    <a:pt x="12" y="83"/>
                  </a:lnTo>
                  <a:lnTo>
                    <a:pt x="12" y="89"/>
                  </a:lnTo>
                  <a:lnTo>
                    <a:pt x="18" y="89"/>
                  </a:lnTo>
                  <a:lnTo>
                    <a:pt x="18" y="95"/>
                  </a:lnTo>
                  <a:lnTo>
                    <a:pt x="18" y="101"/>
                  </a:lnTo>
                  <a:lnTo>
                    <a:pt x="18" y="107"/>
                  </a:lnTo>
                  <a:lnTo>
                    <a:pt x="12" y="113"/>
                  </a:lnTo>
                  <a:lnTo>
                    <a:pt x="12" y="119"/>
                  </a:lnTo>
                  <a:lnTo>
                    <a:pt x="18" y="119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4" name="Freeform 514"/>
            <p:cNvSpPr>
              <a:spLocks/>
            </p:cNvSpPr>
            <p:nvPr/>
          </p:nvSpPr>
          <p:spPr bwMode="auto">
            <a:xfrm>
              <a:off x="4875" y="1881"/>
              <a:ext cx="143" cy="114"/>
            </a:xfrm>
            <a:custGeom>
              <a:avLst/>
              <a:gdLst>
                <a:gd name="T0" fmla="*/ 137 w 143"/>
                <a:gd name="T1" fmla="*/ 102 h 114"/>
                <a:gd name="T2" fmla="*/ 125 w 143"/>
                <a:gd name="T3" fmla="*/ 96 h 114"/>
                <a:gd name="T4" fmla="*/ 119 w 143"/>
                <a:gd name="T5" fmla="*/ 96 h 114"/>
                <a:gd name="T6" fmla="*/ 113 w 143"/>
                <a:gd name="T7" fmla="*/ 90 h 114"/>
                <a:gd name="T8" fmla="*/ 113 w 143"/>
                <a:gd name="T9" fmla="*/ 66 h 114"/>
                <a:gd name="T10" fmla="*/ 113 w 143"/>
                <a:gd name="T11" fmla="*/ 42 h 114"/>
                <a:gd name="T12" fmla="*/ 113 w 143"/>
                <a:gd name="T13" fmla="*/ 48 h 114"/>
                <a:gd name="T14" fmla="*/ 107 w 143"/>
                <a:gd name="T15" fmla="*/ 78 h 114"/>
                <a:gd name="T16" fmla="*/ 101 w 143"/>
                <a:gd name="T17" fmla="*/ 78 h 114"/>
                <a:gd name="T18" fmla="*/ 89 w 143"/>
                <a:gd name="T19" fmla="*/ 66 h 114"/>
                <a:gd name="T20" fmla="*/ 77 w 143"/>
                <a:gd name="T21" fmla="*/ 60 h 114"/>
                <a:gd name="T22" fmla="*/ 77 w 143"/>
                <a:gd name="T23" fmla="*/ 12 h 114"/>
                <a:gd name="T24" fmla="*/ 71 w 143"/>
                <a:gd name="T25" fmla="*/ 0 h 114"/>
                <a:gd name="T26" fmla="*/ 71 w 143"/>
                <a:gd name="T27" fmla="*/ 18 h 114"/>
                <a:gd name="T28" fmla="*/ 71 w 143"/>
                <a:gd name="T29" fmla="*/ 54 h 114"/>
                <a:gd name="T30" fmla="*/ 47 w 143"/>
                <a:gd name="T31" fmla="*/ 36 h 114"/>
                <a:gd name="T32" fmla="*/ 18 w 143"/>
                <a:gd name="T33" fmla="*/ 18 h 114"/>
                <a:gd name="T34" fmla="*/ 6 w 143"/>
                <a:gd name="T35" fmla="*/ 6 h 114"/>
                <a:gd name="T36" fmla="*/ 12 w 143"/>
                <a:gd name="T37" fmla="*/ 12 h 114"/>
                <a:gd name="T38" fmla="*/ 30 w 143"/>
                <a:gd name="T39" fmla="*/ 30 h 114"/>
                <a:gd name="T40" fmla="*/ 59 w 143"/>
                <a:gd name="T41" fmla="*/ 54 h 114"/>
                <a:gd name="T42" fmla="*/ 71 w 143"/>
                <a:gd name="T43" fmla="*/ 60 h 114"/>
                <a:gd name="T44" fmla="*/ 65 w 143"/>
                <a:gd name="T45" fmla="*/ 60 h 114"/>
                <a:gd name="T46" fmla="*/ 41 w 143"/>
                <a:gd name="T47" fmla="*/ 66 h 114"/>
                <a:gd name="T48" fmla="*/ 18 w 143"/>
                <a:gd name="T49" fmla="*/ 60 h 114"/>
                <a:gd name="T50" fmla="*/ 0 w 143"/>
                <a:gd name="T51" fmla="*/ 54 h 114"/>
                <a:gd name="T52" fmla="*/ 6 w 143"/>
                <a:gd name="T53" fmla="*/ 66 h 114"/>
                <a:gd name="T54" fmla="*/ 30 w 143"/>
                <a:gd name="T55" fmla="*/ 66 h 114"/>
                <a:gd name="T56" fmla="*/ 59 w 143"/>
                <a:gd name="T57" fmla="*/ 72 h 114"/>
                <a:gd name="T58" fmla="*/ 71 w 143"/>
                <a:gd name="T59" fmla="*/ 72 h 114"/>
                <a:gd name="T60" fmla="*/ 83 w 143"/>
                <a:gd name="T61" fmla="*/ 78 h 114"/>
                <a:gd name="T62" fmla="*/ 95 w 143"/>
                <a:gd name="T63" fmla="*/ 90 h 114"/>
                <a:gd name="T64" fmla="*/ 83 w 143"/>
                <a:gd name="T65" fmla="*/ 96 h 114"/>
                <a:gd name="T66" fmla="*/ 65 w 143"/>
                <a:gd name="T67" fmla="*/ 102 h 114"/>
                <a:gd name="T68" fmla="*/ 53 w 143"/>
                <a:gd name="T69" fmla="*/ 108 h 114"/>
                <a:gd name="T70" fmla="*/ 53 w 143"/>
                <a:gd name="T71" fmla="*/ 108 h 114"/>
                <a:gd name="T72" fmla="*/ 65 w 143"/>
                <a:gd name="T73" fmla="*/ 108 h 114"/>
                <a:gd name="T74" fmla="*/ 89 w 143"/>
                <a:gd name="T75" fmla="*/ 102 h 114"/>
                <a:gd name="T76" fmla="*/ 101 w 143"/>
                <a:gd name="T77" fmla="*/ 96 h 114"/>
                <a:gd name="T78" fmla="*/ 113 w 143"/>
                <a:gd name="T79" fmla="*/ 96 h 114"/>
                <a:gd name="T80" fmla="*/ 125 w 143"/>
                <a:gd name="T81" fmla="*/ 102 h 114"/>
                <a:gd name="T82" fmla="*/ 131 w 143"/>
                <a:gd name="T83" fmla="*/ 108 h 114"/>
                <a:gd name="T84" fmla="*/ 143 w 143"/>
                <a:gd name="T85" fmla="*/ 114 h 11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3"/>
                <a:gd name="T130" fmla="*/ 0 h 114"/>
                <a:gd name="T131" fmla="*/ 143 w 143"/>
                <a:gd name="T132" fmla="*/ 114 h 11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3" h="114">
                  <a:moveTo>
                    <a:pt x="143" y="114"/>
                  </a:moveTo>
                  <a:lnTo>
                    <a:pt x="137" y="108"/>
                  </a:lnTo>
                  <a:lnTo>
                    <a:pt x="137" y="102"/>
                  </a:lnTo>
                  <a:lnTo>
                    <a:pt x="131" y="102"/>
                  </a:lnTo>
                  <a:lnTo>
                    <a:pt x="131" y="96"/>
                  </a:lnTo>
                  <a:lnTo>
                    <a:pt x="125" y="96"/>
                  </a:lnTo>
                  <a:lnTo>
                    <a:pt x="119" y="96"/>
                  </a:lnTo>
                  <a:lnTo>
                    <a:pt x="119" y="90"/>
                  </a:lnTo>
                  <a:lnTo>
                    <a:pt x="113" y="90"/>
                  </a:lnTo>
                  <a:lnTo>
                    <a:pt x="113" y="84"/>
                  </a:lnTo>
                  <a:lnTo>
                    <a:pt x="113" y="78"/>
                  </a:lnTo>
                  <a:lnTo>
                    <a:pt x="113" y="66"/>
                  </a:lnTo>
                  <a:lnTo>
                    <a:pt x="113" y="54"/>
                  </a:lnTo>
                  <a:lnTo>
                    <a:pt x="113" y="48"/>
                  </a:lnTo>
                  <a:lnTo>
                    <a:pt x="113" y="42"/>
                  </a:lnTo>
                  <a:lnTo>
                    <a:pt x="113" y="48"/>
                  </a:lnTo>
                  <a:lnTo>
                    <a:pt x="113" y="54"/>
                  </a:lnTo>
                  <a:lnTo>
                    <a:pt x="107" y="66"/>
                  </a:lnTo>
                  <a:lnTo>
                    <a:pt x="107" y="78"/>
                  </a:lnTo>
                  <a:lnTo>
                    <a:pt x="107" y="84"/>
                  </a:lnTo>
                  <a:lnTo>
                    <a:pt x="101" y="84"/>
                  </a:lnTo>
                  <a:lnTo>
                    <a:pt x="101" y="78"/>
                  </a:lnTo>
                  <a:lnTo>
                    <a:pt x="95" y="78"/>
                  </a:lnTo>
                  <a:lnTo>
                    <a:pt x="95" y="72"/>
                  </a:lnTo>
                  <a:lnTo>
                    <a:pt x="89" y="66"/>
                  </a:lnTo>
                  <a:lnTo>
                    <a:pt x="83" y="66"/>
                  </a:lnTo>
                  <a:lnTo>
                    <a:pt x="83" y="60"/>
                  </a:lnTo>
                  <a:lnTo>
                    <a:pt x="77" y="60"/>
                  </a:lnTo>
                  <a:lnTo>
                    <a:pt x="83" y="48"/>
                  </a:lnTo>
                  <a:lnTo>
                    <a:pt x="77" y="30"/>
                  </a:lnTo>
                  <a:lnTo>
                    <a:pt x="77" y="12"/>
                  </a:lnTo>
                  <a:lnTo>
                    <a:pt x="71" y="0"/>
                  </a:lnTo>
                  <a:lnTo>
                    <a:pt x="71" y="6"/>
                  </a:lnTo>
                  <a:lnTo>
                    <a:pt x="71" y="12"/>
                  </a:lnTo>
                  <a:lnTo>
                    <a:pt x="71" y="18"/>
                  </a:lnTo>
                  <a:lnTo>
                    <a:pt x="77" y="30"/>
                  </a:lnTo>
                  <a:lnTo>
                    <a:pt x="77" y="48"/>
                  </a:lnTo>
                  <a:lnTo>
                    <a:pt x="71" y="54"/>
                  </a:lnTo>
                  <a:lnTo>
                    <a:pt x="65" y="48"/>
                  </a:lnTo>
                  <a:lnTo>
                    <a:pt x="59" y="42"/>
                  </a:lnTo>
                  <a:lnTo>
                    <a:pt x="47" y="36"/>
                  </a:lnTo>
                  <a:lnTo>
                    <a:pt x="41" y="30"/>
                  </a:lnTo>
                  <a:lnTo>
                    <a:pt x="30" y="24"/>
                  </a:lnTo>
                  <a:lnTo>
                    <a:pt x="18" y="18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6"/>
                  </a:lnTo>
                  <a:lnTo>
                    <a:pt x="12" y="12"/>
                  </a:lnTo>
                  <a:lnTo>
                    <a:pt x="18" y="18"/>
                  </a:lnTo>
                  <a:lnTo>
                    <a:pt x="24" y="24"/>
                  </a:lnTo>
                  <a:lnTo>
                    <a:pt x="30" y="30"/>
                  </a:lnTo>
                  <a:lnTo>
                    <a:pt x="41" y="36"/>
                  </a:lnTo>
                  <a:lnTo>
                    <a:pt x="53" y="48"/>
                  </a:lnTo>
                  <a:lnTo>
                    <a:pt x="59" y="54"/>
                  </a:lnTo>
                  <a:lnTo>
                    <a:pt x="65" y="54"/>
                  </a:lnTo>
                  <a:lnTo>
                    <a:pt x="71" y="60"/>
                  </a:lnTo>
                  <a:lnTo>
                    <a:pt x="65" y="60"/>
                  </a:lnTo>
                  <a:lnTo>
                    <a:pt x="59" y="66"/>
                  </a:lnTo>
                  <a:lnTo>
                    <a:pt x="53" y="66"/>
                  </a:lnTo>
                  <a:lnTo>
                    <a:pt x="41" y="66"/>
                  </a:lnTo>
                  <a:lnTo>
                    <a:pt x="36" y="66"/>
                  </a:lnTo>
                  <a:lnTo>
                    <a:pt x="24" y="66"/>
                  </a:lnTo>
                  <a:lnTo>
                    <a:pt x="18" y="60"/>
                  </a:lnTo>
                  <a:lnTo>
                    <a:pt x="12" y="60"/>
                  </a:lnTo>
                  <a:lnTo>
                    <a:pt x="6" y="60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6" y="60"/>
                  </a:lnTo>
                  <a:lnTo>
                    <a:pt x="6" y="66"/>
                  </a:lnTo>
                  <a:lnTo>
                    <a:pt x="12" y="66"/>
                  </a:lnTo>
                  <a:lnTo>
                    <a:pt x="18" y="66"/>
                  </a:lnTo>
                  <a:lnTo>
                    <a:pt x="30" y="66"/>
                  </a:lnTo>
                  <a:lnTo>
                    <a:pt x="41" y="66"/>
                  </a:lnTo>
                  <a:lnTo>
                    <a:pt x="47" y="66"/>
                  </a:lnTo>
                  <a:lnTo>
                    <a:pt x="59" y="72"/>
                  </a:lnTo>
                  <a:lnTo>
                    <a:pt x="65" y="72"/>
                  </a:lnTo>
                  <a:lnTo>
                    <a:pt x="71" y="72"/>
                  </a:lnTo>
                  <a:lnTo>
                    <a:pt x="77" y="72"/>
                  </a:lnTo>
                  <a:lnTo>
                    <a:pt x="77" y="78"/>
                  </a:lnTo>
                  <a:lnTo>
                    <a:pt x="83" y="78"/>
                  </a:lnTo>
                  <a:lnTo>
                    <a:pt x="89" y="84"/>
                  </a:lnTo>
                  <a:lnTo>
                    <a:pt x="95" y="90"/>
                  </a:lnTo>
                  <a:lnTo>
                    <a:pt x="89" y="90"/>
                  </a:lnTo>
                  <a:lnTo>
                    <a:pt x="83" y="96"/>
                  </a:lnTo>
                  <a:lnTo>
                    <a:pt x="77" y="96"/>
                  </a:lnTo>
                  <a:lnTo>
                    <a:pt x="71" y="102"/>
                  </a:lnTo>
                  <a:lnTo>
                    <a:pt x="65" y="102"/>
                  </a:lnTo>
                  <a:lnTo>
                    <a:pt x="59" y="108"/>
                  </a:lnTo>
                  <a:lnTo>
                    <a:pt x="53" y="108"/>
                  </a:lnTo>
                  <a:lnTo>
                    <a:pt x="47" y="108"/>
                  </a:lnTo>
                  <a:lnTo>
                    <a:pt x="53" y="108"/>
                  </a:lnTo>
                  <a:lnTo>
                    <a:pt x="59" y="108"/>
                  </a:lnTo>
                  <a:lnTo>
                    <a:pt x="65" y="108"/>
                  </a:lnTo>
                  <a:lnTo>
                    <a:pt x="77" y="108"/>
                  </a:lnTo>
                  <a:lnTo>
                    <a:pt x="83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5" y="96"/>
                  </a:lnTo>
                  <a:lnTo>
                    <a:pt x="101" y="96"/>
                  </a:lnTo>
                  <a:lnTo>
                    <a:pt x="107" y="96"/>
                  </a:lnTo>
                  <a:lnTo>
                    <a:pt x="113" y="96"/>
                  </a:lnTo>
                  <a:lnTo>
                    <a:pt x="113" y="102"/>
                  </a:lnTo>
                  <a:lnTo>
                    <a:pt x="119" y="102"/>
                  </a:lnTo>
                  <a:lnTo>
                    <a:pt x="125" y="102"/>
                  </a:lnTo>
                  <a:lnTo>
                    <a:pt x="125" y="108"/>
                  </a:lnTo>
                  <a:lnTo>
                    <a:pt x="131" y="108"/>
                  </a:lnTo>
                  <a:lnTo>
                    <a:pt x="137" y="108"/>
                  </a:lnTo>
                  <a:lnTo>
                    <a:pt x="137" y="114"/>
                  </a:lnTo>
                  <a:lnTo>
                    <a:pt x="143" y="114"/>
                  </a:lnTo>
                  <a:close/>
                </a:path>
              </a:pathLst>
            </a:custGeom>
            <a:solidFill>
              <a:srgbClr val="0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81" name="Picture 515" descr="blumen-pflanzen12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5334000"/>
            <a:ext cx="1600200" cy="134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0" name="Rectangle 519"/>
          <p:cNvSpPr/>
          <p:nvPr/>
        </p:nvSpPr>
        <p:spPr>
          <a:xfrm>
            <a:off x="1143000" y="1828800"/>
            <a:ext cx="6629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MÔN : CHÍNH TẢ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9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7"/>
          <a:stretch>
            <a:fillRect/>
          </a:stretch>
        </p:blipFill>
        <p:spPr bwMode="auto">
          <a:xfrm>
            <a:off x="2667000" y="3886200"/>
            <a:ext cx="38100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1" name="TextBox 520"/>
          <p:cNvSpPr txBox="1"/>
          <p:nvPr/>
        </p:nvSpPr>
        <p:spPr>
          <a:xfrm>
            <a:off x="2345394" y="364197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 …   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…   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u="none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1910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  …    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 ….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81000" y="228600"/>
            <a:ext cx="8458200" cy="1905000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latin typeface=".VnTime" pitchFamily="34" charset="0"/>
            </a:endParaRPr>
          </a:p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 …   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…   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none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u="none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1910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  …    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 ….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cuộn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81000" y="228600"/>
            <a:ext cx="8458200" cy="1905000"/>
          </a:xfrm>
          <a:prstGeom prst="wedge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b="1" dirty="0">
              <a:latin typeface=".VnTime" pitchFamily="34" charset="0"/>
            </a:endParaRPr>
          </a:p>
          <a:p>
            <a:pPr algn="ctr">
              <a:defRPr/>
            </a:pP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uông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62200" y="2819400"/>
            <a:ext cx="1241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3200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ruộng</a:t>
            </a:r>
            <a:endParaRPr lang="en-US" sz="3200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57800" y="2895600"/>
            <a:ext cx="1135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5334000" y="4191000"/>
            <a:ext cx="1295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endParaRPr lang="en-US" sz="2800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48600" y="4191000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cuồn</a:t>
            </a:r>
            <a:endParaRPr lang="en-US" sz="2800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6600" dirty="0" smtClean="0"/>
              <a:t>Dặn dò 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69810" y="609600"/>
            <a:ext cx="38795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ÔN</a:t>
            </a:r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vi-V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bài cũ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00200" y="2438400"/>
            <a:ext cx="3276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4000" b="1" u="none" dirty="0" err="1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40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none" dirty="0" err="1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4000" b="1" u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3733800"/>
            <a:ext cx="2542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2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none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endParaRPr lang="en-US" sz="3200" b="1" u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Program Files (x86)\Microsoft Office\MEDIA\CAGCAT10\j008854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</p:spPr>
      </p:pic>
      <p:pic>
        <p:nvPicPr>
          <p:cNvPr id="8" name="Picture 2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6901" y="0"/>
            <a:ext cx="1327099" cy="1295400"/>
          </a:xfrm>
          <a:prstGeom prst="rect">
            <a:avLst/>
          </a:prstGeom>
          <a:noFill/>
        </p:spPr>
      </p:pic>
      <p:pic>
        <p:nvPicPr>
          <p:cNvPr id="2051" name="Picture 3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47800" cy="1578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vi-VN" b="1" i="1" u="sng" dirty="0" smtClean="0"/>
              <a:t>Chính tả </a:t>
            </a:r>
            <a:endParaRPr lang="en-US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2954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i="1" dirty="0"/>
              <a:t>B</a:t>
            </a:r>
            <a:r>
              <a:rPr lang="vi-VN" sz="4800" b="1" i="1" dirty="0" smtClean="0"/>
              <a:t>àn tay dịu dàng </a:t>
            </a:r>
            <a:endParaRPr lang="en-US" sz="4800" b="1" i="1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7"/>
          <a:stretch>
            <a:fillRect/>
          </a:stretch>
        </p:blipFill>
        <p:spPr bwMode="auto">
          <a:xfrm>
            <a:off x="2743200" y="2352675"/>
            <a:ext cx="41910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295400"/>
            <a:ext cx="80772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thào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An.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1524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i="1" u="sng" dirty="0" smtClean="0"/>
              <a:t>Chính tả </a:t>
            </a:r>
            <a:endParaRPr lang="en-US" b="1" i="1" u="sng" dirty="0"/>
          </a:p>
        </p:txBody>
      </p:sp>
      <p:sp>
        <p:nvSpPr>
          <p:cNvPr id="9" name="Rectangle 8"/>
          <p:cNvSpPr/>
          <p:nvPr/>
        </p:nvSpPr>
        <p:spPr>
          <a:xfrm>
            <a:off x="1295400" y="609600"/>
            <a:ext cx="66293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Bàn tay dịu dàng 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8229600" cy="4525963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6" name="Snip Diagonal Corner Rectangle 5"/>
          <p:cNvSpPr/>
          <p:nvPr/>
        </p:nvSpPr>
        <p:spPr>
          <a:xfrm>
            <a:off x="0" y="3505200"/>
            <a:ext cx="6553200" cy="584200"/>
          </a:xfrm>
          <a:prstGeom prst="snip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Snip Diagonal Corner Rectangle 6"/>
          <p:cNvSpPr/>
          <p:nvPr/>
        </p:nvSpPr>
        <p:spPr>
          <a:xfrm>
            <a:off x="2209800" y="4114800"/>
            <a:ext cx="6934200" cy="609600"/>
          </a:xfrm>
          <a:prstGeom prst="snip2Diag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u="none" dirty="0">
                <a:latin typeface=".VnTime" pitchFamily="34" charset="0"/>
              </a:rPr>
              <a:t> </a:t>
            </a:r>
          </a:p>
          <a:p>
            <a:pPr algn="ctr">
              <a:defRPr/>
            </a:pP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none" dirty="0">
                <a:solidFill>
                  <a:schemeClr val="tx1"/>
                </a:solidFill>
                <a:latin typeface=".VnTime" pitchFamily="34" charset="0"/>
              </a:rPr>
              <a:t>.</a:t>
            </a:r>
            <a:endParaRPr lang="en-US" sz="2400" b="1" u="none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dirty="0"/>
          </a:p>
        </p:txBody>
      </p:sp>
      <p:sp>
        <p:nvSpPr>
          <p:cNvPr id="8" name="Snip Diagonal Corner Rectangle 7"/>
          <p:cNvSpPr/>
          <p:nvPr/>
        </p:nvSpPr>
        <p:spPr>
          <a:xfrm>
            <a:off x="0" y="4648200"/>
            <a:ext cx="6781800" cy="889000"/>
          </a:xfrm>
          <a:prstGeom prst="snip2Diag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i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Snip Diagonal Corner Rectangle 8"/>
          <p:cNvSpPr/>
          <p:nvPr/>
        </p:nvSpPr>
        <p:spPr>
          <a:xfrm>
            <a:off x="838200" y="5562600"/>
            <a:ext cx="7010400" cy="1066800"/>
          </a:xfrm>
          <a:prstGeom prst="snip2Diag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u="none" dirty="0">
                <a:latin typeface=".VnTime" pitchFamily="34" charset="0"/>
              </a:rPr>
              <a:t> </a:t>
            </a:r>
          </a:p>
          <a:p>
            <a:pPr algn="ctr">
              <a:defRPr/>
            </a:pP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u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endParaRPr lang="en-US" sz="2400" b="1" u="none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143000"/>
            <a:ext cx="80772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vi-VN" sz="32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vi-VN" sz="32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thào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vi-VN" sz="32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vi-VN" sz="3200" u="none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An.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none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32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1524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i="1" u="sng" dirty="0" smtClean="0"/>
              <a:t>Chính tả </a:t>
            </a:r>
            <a:endParaRPr lang="en-US" b="1" i="1" u="sng" dirty="0"/>
          </a:p>
        </p:txBody>
      </p:sp>
      <p:sp>
        <p:nvSpPr>
          <p:cNvPr id="9" name="Rectangle 8"/>
          <p:cNvSpPr/>
          <p:nvPr/>
        </p:nvSpPr>
        <p:spPr>
          <a:xfrm>
            <a:off x="1295400" y="609600"/>
            <a:ext cx="66293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Bàn tay dịu dàng 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51054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62600" y="556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7" name="Right Arrow 6"/>
          <p:cNvSpPr/>
          <p:nvPr/>
        </p:nvSpPr>
        <p:spPr>
          <a:xfrm>
            <a:off x="0" y="4419600"/>
            <a:ext cx="5486400" cy="1295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</a:rPr>
              <a:t>Những chữ nào cần viết hoa 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5410200" y="4038600"/>
            <a:ext cx="3733800" cy="205740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>
            <a:off x="0" y="4876800"/>
            <a:ext cx="5791200" cy="12192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tx1"/>
                </a:solidFill>
              </a:rPr>
              <a:t>Đoạn văn có những dấu câu nào 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3" name="Cloud 12"/>
          <p:cNvSpPr/>
          <p:nvPr/>
        </p:nvSpPr>
        <p:spPr>
          <a:xfrm>
            <a:off x="5791200" y="3886200"/>
            <a:ext cx="3352800" cy="297180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b="1" u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381000" y="4648200"/>
            <a:ext cx="7924800" cy="1524000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chemeClr val="tx1"/>
                </a:solidFill>
              </a:rPr>
              <a:t>Tìm trong bài chính tả từ viết khó  ? 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vi-VN" i="1" dirty="0" smtClean="0"/>
              <a:t>Luyện từ khó 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32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/>
              <a:t>Kiểm </a:t>
            </a:r>
            <a:r>
              <a:rPr lang="vi-VN" sz="5400" b="1" dirty="0" smtClean="0">
                <a:solidFill>
                  <a:srgbClr val="FF0000"/>
                </a:solidFill>
              </a:rPr>
              <a:t>tr</a:t>
            </a:r>
            <a:r>
              <a:rPr lang="vi-VN" sz="5400" b="1" dirty="0" smtClean="0"/>
              <a:t>a </a:t>
            </a:r>
          </a:p>
          <a:p>
            <a:endParaRPr lang="vi-VN" sz="5400" b="1" dirty="0" smtClean="0"/>
          </a:p>
          <a:p>
            <a:r>
              <a:rPr lang="vi-VN" sz="5400" b="1" dirty="0" smtClean="0"/>
              <a:t>Buồn b</a:t>
            </a:r>
            <a:r>
              <a:rPr lang="vi-VN" sz="5400" b="1" dirty="0" smtClean="0">
                <a:solidFill>
                  <a:srgbClr val="FF0000"/>
                </a:solidFill>
              </a:rPr>
              <a:t>ã</a:t>
            </a:r>
            <a:r>
              <a:rPr lang="vi-VN" sz="5400" b="1" dirty="0" smtClean="0"/>
              <a:t> 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2209800"/>
            <a:ext cx="381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solidFill>
                  <a:srgbClr val="FF0000"/>
                </a:solidFill>
              </a:rPr>
              <a:t>X</a:t>
            </a:r>
            <a:r>
              <a:rPr lang="vi-VN" sz="5400" b="1" dirty="0" smtClean="0"/>
              <a:t>oa đầu</a:t>
            </a:r>
          </a:p>
          <a:p>
            <a:endParaRPr lang="vi-VN" sz="5400" b="1" dirty="0" smtClean="0"/>
          </a:p>
          <a:p>
            <a:r>
              <a:rPr lang="vi-VN" sz="5400" b="1" dirty="0" smtClean="0"/>
              <a:t>Tr</a:t>
            </a:r>
            <a:r>
              <a:rPr lang="vi-VN" sz="5400" b="1" dirty="0" smtClean="0">
                <a:solidFill>
                  <a:srgbClr val="FF0000"/>
                </a:solidFill>
              </a:rPr>
              <a:t>ìu</a:t>
            </a:r>
            <a:r>
              <a:rPr lang="vi-VN" sz="5400" b="1" dirty="0" smtClean="0"/>
              <a:t> mến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36220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 smtClean="0"/>
              <a:t>   Viết bảng con </a:t>
            </a:r>
            <a:endParaRPr lang="en-US" sz="6000" b="1" dirty="0"/>
          </a:p>
        </p:txBody>
      </p:sp>
      <p:pic>
        <p:nvPicPr>
          <p:cNvPr id="6" name="Picture 5" descr="ehexv2v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733800"/>
            <a:ext cx="8229600" cy="1447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752600"/>
            <a:ext cx="8839200" cy="365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thào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An.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none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vi-VN" sz="3600" u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152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i="1" dirty="0" smtClean="0"/>
              <a:t>Chính tả </a:t>
            </a:r>
            <a:endParaRPr lang="en-US" sz="2400" b="1" i="1" dirty="0"/>
          </a:p>
        </p:txBody>
      </p:sp>
      <p:sp>
        <p:nvSpPr>
          <p:cNvPr id="7" name="Rectangle 6"/>
          <p:cNvSpPr/>
          <p:nvPr/>
        </p:nvSpPr>
        <p:spPr>
          <a:xfrm>
            <a:off x="2209800" y="762000"/>
            <a:ext cx="464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Bàn tay dịu dàng 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506</Words>
  <Application>Microsoft Office PowerPoint</Application>
  <PresentationFormat>On-screen Show (4:3)</PresentationFormat>
  <Paragraphs>63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Chính tả </vt:lpstr>
      <vt:lpstr>PowerPoint Presentation</vt:lpstr>
      <vt:lpstr>PowerPoint Presentation</vt:lpstr>
      <vt:lpstr>PowerPoint Presentation</vt:lpstr>
      <vt:lpstr>Luyện từ khó </vt:lpstr>
      <vt:lpstr>PowerPoint Presentation</vt:lpstr>
      <vt:lpstr>PowerPoint Presentation</vt:lpstr>
      <vt:lpstr>- Đồng  …    quê em …    xanh tốt. </vt:lpstr>
      <vt:lpstr>- Đồng  …    quê em …    xanh tốt. </vt:lpstr>
      <vt:lpstr>Dặn dò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TỜ RINH</dc:creator>
  <cp:lastModifiedBy>admin</cp:lastModifiedBy>
  <cp:revision>37</cp:revision>
  <dcterms:created xsi:type="dcterms:W3CDTF">2017-10-09T06:07:32Z</dcterms:created>
  <dcterms:modified xsi:type="dcterms:W3CDTF">2020-10-23T15:47:00Z</dcterms:modified>
</cp:coreProperties>
</file>