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sldIdLst>
    <p:sldId id="354" r:id="rId2"/>
    <p:sldId id="345" r:id="rId3"/>
    <p:sldId id="346" r:id="rId4"/>
    <p:sldId id="355" r:id="rId5"/>
    <p:sldId id="357" r:id="rId6"/>
    <p:sldId id="324" r:id="rId7"/>
    <p:sldId id="356" r:id="rId8"/>
    <p:sldId id="361" r:id="rId9"/>
    <p:sldId id="358" r:id="rId10"/>
    <p:sldId id="362" r:id="rId11"/>
    <p:sldId id="359" r:id="rId12"/>
    <p:sldId id="363" r:id="rId13"/>
    <p:sldId id="360" r:id="rId14"/>
    <p:sldId id="364" r:id="rId15"/>
    <p:sldId id="337" r:id="rId16"/>
    <p:sldId id="365" r:id="rId17"/>
    <p:sldId id="331" r:id="rId18"/>
    <p:sldId id="340" r:id="rId19"/>
    <p:sldId id="344" r:id="rId20"/>
    <p:sldId id="366" r:id="rId21"/>
  </p:sldIdLst>
  <p:sldSz cx="12192000" cy="6858000"/>
  <p:notesSz cx="6858000" cy="9144000"/>
  <p:defaultTextStyle>
    <a:defPPr>
      <a:defRPr lang="fr-B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FFFFCC"/>
    <a:srgbClr val="660066"/>
    <a:srgbClr val="CC99FF"/>
    <a:srgbClr val="FFFFFF"/>
    <a:srgbClr val="FF00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5" autoAdjust="0"/>
    <p:restoredTop sz="94660"/>
  </p:normalViewPr>
  <p:slideViewPr>
    <p:cSldViewPr>
      <p:cViewPr varScale="1">
        <p:scale>
          <a:sx n="68" d="100"/>
          <a:sy n="68" d="100"/>
        </p:scale>
        <p:origin x="62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3E87C-58AE-4567-AD02-6D351073F652}" type="datetimeFigureOut">
              <a:rPr lang="en-US" smtClean="0"/>
              <a:t>18/1/2022</a:t>
            </a:fld>
            <a:endParaRPr lang="en-US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99311-D860-42D8-992F-54F836739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15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BE6C7B-73C7-4750-A607-4411A3366156}" type="slidenum">
              <a:rPr lang="en-US" altLang="en-US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246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Bấm &amp; sửa kiểu phụ đề của Bản chính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981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ề và Văn bản Dọ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2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ề Dọc và Văn bả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46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92F1B-18B4-40DC-9171-27279BD704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7576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5CEBA-2497-4349-94DE-2DF156263D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227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64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97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9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76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1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3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53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Bấm để sửa kiểu văn bản Bản cái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08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để sửa kiểu văn bản Bản cái</a:t>
            </a:r>
          </a:p>
          <a:p>
            <a:pPr lvl="1"/>
            <a:r>
              <a:rPr lang="vi-VN"/>
              <a:t>Mức hai</a:t>
            </a:r>
          </a:p>
          <a:p>
            <a:pPr lvl="2"/>
            <a:r>
              <a:rPr lang="vi-VN"/>
              <a:t>Mức ba</a:t>
            </a:r>
          </a:p>
          <a:p>
            <a:pPr lvl="3"/>
            <a:r>
              <a:rPr lang="vi-VN"/>
              <a:t>Mức bốn</a:t>
            </a:r>
          </a:p>
          <a:p>
            <a:pPr lvl="4"/>
            <a:r>
              <a:rPr lang="vi-VN"/>
              <a:t>Mức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AC1383-0838-47B7-A179-09E523BC7E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4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ransition>
    <p:zoom dir="in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"/>
            <a:ext cx="12192000" cy="6857999"/>
            <a:chOff x="-2603" y="1"/>
            <a:chExt cx="9154356" cy="685799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20"/>
            <a:stretch/>
          </p:blipFill>
          <p:spPr>
            <a:xfrm>
              <a:off x="-2603" y="3016181"/>
              <a:ext cx="9144000" cy="3841819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20" b="54845"/>
            <a:stretch/>
          </p:blipFill>
          <p:spPr>
            <a:xfrm>
              <a:off x="7753" y="1"/>
              <a:ext cx="9144000" cy="3016180"/>
            </a:xfrm>
            <a:prstGeom prst="rect">
              <a:avLst/>
            </a:prstGeom>
          </p:spPr>
        </p:pic>
      </p:grpSp>
      <p:sp>
        <p:nvSpPr>
          <p:cNvPr id="10" name="Rectangle 9"/>
          <p:cNvSpPr/>
          <p:nvPr/>
        </p:nvSpPr>
        <p:spPr>
          <a:xfrm>
            <a:off x="2057400" y="1143000"/>
            <a:ext cx="70104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TẬP LÀM VĂN 5</a:t>
            </a:r>
          </a:p>
          <a:p>
            <a:pPr algn="ctr">
              <a:lnSpc>
                <a:spcPct val="150000"/>
              </a:lnSpc>
            </a:pPr>
            <a:r>
              <a:rPr lang="en-US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TIẾT 1 – TUẦN 19</a:t>
            </a:r>
          </a:p>
        </p:txBody>
      </p:sp>
    </p:spTree>
    <p:extLst>
      <p:ext uri="{BB962C8B-B14F-4D97-AF65-F5344CB8AC3E}">
        <p14:creationId xmlns:p14="http://schemas.microsoft.com/office/powerpoint/2010/main" val="2696689460"/>
      </p:ext>
    </p:extLst>
  </p:cSld>
  <p:clrMapOvr>
    <a:masterClrMapping/>
  </p:clrMapOvr>
  <p:transition>
    <p:zoom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35360" y="1052736"/>
            <a:ext cx="518457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u="sng" dirty="0" err="1">
                <a:solidFill>
                  <a:srgbClr val="FF0000"/>
                </a:solidFill>
                <a:latin typeface="Arial" panose="020B0604020202020204" pitchFamily="34" charset="0"/>
              </a:rPr>
              <a:t>Đề</a:t>
            </a:r>
            <a:r>
              <a:rPr lang="en-US" altLang="en-US" b="1" u="sng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u="sng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b="1" dirty="0">
                <a:latin typeface="Arial" panose="020B0604020202020204" pitchFamily="34" charset="0"/>
              </a:rPr>
              <a:t> :  </a:t>
            </a:r>
            <a:r>
              <a:rPr lang="en-US" altLang="en-US" b="1" dirty="0" err="1">
                <a:latin typeface="Arial" panose="020B0604020202020204" pitchFamily="34" charset="0"/>
              </a:rPr>
              <a:t>Tả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latin typeface="Arial" panose="020B0604020202020204" pitchFamily="34" charset="0"/>
              </a:rPr>
              <a:t>một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latin typeface="Arial" panose="020B0604020202020204" pitchFamily="34" charset="0"/>
              </a:rPr>
              <a:t>bác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latin typeface="Arial" panose="020B0604020202020204" pitchFamily="34" charset="0"/>
              </a:rPr>
              <a:t>nông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latin typeface="Arial" panose="020B0604020202020204" pitchFamily="34" charset="0"/>
              </a:rPr>
              <a:t>dân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latin typeface="Arial" panose="020B0604020202020204" pitchFamily="34" charset="0"/>
              </a:rPr>
              <a:t>đang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latin typeface="Arial" panose="020B0604020202020204" pitchFamily="34" charset="0"/>
              </a:rPr>
              <a:t>cày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latin typeface="Arial" panose="020B0604020202020204" pitchFamily="34" charset="0"/>
              </a:rPr>
              <a:t>ruộng</a:t>
            </a:r>
            <a:r>
              <a:rPr lang="en-US" altLang="en-US" b="1" dirty="0">
                <a:latin typeface="Arial" panose="020B0604020202020204" pitchFamily="34" charset="0"/>
              </a:rPr>
              <a:t> .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335360" y="3645024"/>
            <a:ext cx="11520612" cy="267765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</a:rPr>
              <a:t>       </a:t>
            </a:r>
            <a:r>
              <a:rPr lang="en-US" altLang="en-US" sz="2800" b="1" u="sng" dirty="0" err="1">
                <a:solidFill>
                  <a:srgbClr val="FF0000"/>
                </a:solidFill>
                <a:latin typeface="Arial" panose="020B0604020202020204" pitchFamily="34" charset="0"/>
              </a:rPr>
              <a:t>Mở</a:t>
            </a:r>
            <a:r>
              <a:rPr lang="en-US" altLang="en-US" sz="2800" b="1" u="sng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sz="2800" b="1" dirty="0">
                <a:latin typeface="Arial" panose="020B0604020202020204" pitchFamily="34" charset="0"/>
              </a:rPr>
              <a:t> : </a:t>
            </a:r>
            <a:r>
              <a:rPr lang="en-US" altLang="en-US" sz="2800" b="1" dirty="0" err="1">
                <a:latin typeface="Arial" panose="020B0604020202020204" pitchFamily="34" charset="0"/>
              </a:rPr>
              <a:t>Lần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về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quê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nội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vừa</a:t>
            </a:r>
            <a:r>
              <a:rPr lang="en-US" altLang="en-US" sz="2800" b="1" dirty="0">
                <a:latin typeface="Arial" panose="020B0604020202020204" pitchFamily="34" charset="0"/>
              </a:rPr>
              <a:t> qua, </a:t>
            </a:r>
            <a:r>
              <a:rPr lang="en-US" altLang="en-US" sz="2800" b="1" dirty="0" err="1">
                <a:latin typeface="Arial" panose="020B0604020202020204" pitchFamily="34" charset="0"/>
              </a:rPr>
              <a:t>một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buổi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sáng</a:t>
            </a:r>
            <a:r>
              <a:rPr lang="en-US" altLang="en-US" sz="2800" b="1" dirty="0"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chạy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ra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cánh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đồng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làng</a:t>
            </a:r>
            <a:r>
              <a:rPr lang="en-US" altLang="en-US" sz="2800" b="1" dirty="0">
                <a:latin typeface="Arial" panose="020B0604020202020204" pitchFamily="34" charset="0"/>
              </a:rPr>
              <a:t>. </a:t>
            </a:r>
            <a:r>
              <a:rPr lang="en-US" altLang="en-US" sz="2800" b="1" dirty="0" err="1">
                <a:latin typeface="Arial" panose="020B0604020202020204" pitchFamily="34" charset="0"/>
              </a:rPr>
              <a:t>Nơi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ấy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vòm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trời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cao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vời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vợi</a:t>
            </a:r>
            <a:r>
              <a:rPr lang="en-US" altLang="en-US" sz="2800" b="1" dirty="0"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latin typeface="Arial" panose="020B0604020202020204" pitchFamily="34" charset="0"/>
              </a:rPr>
              <a:t>không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khí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thoáng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đãng</a:t>
            </a:r>
            <a:r>
              <a:rPr lang="en-US" altLang="en-US" sz="2800" b="1" dirty="0"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latin typeface="Arial" panose="020B0604020202020204" pitchFamily="34" charset="0"/>
              </a:rPr>
              <a:t>mùi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lúa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chín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vẫn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còn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thoang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thoảng</a:t>
            </a:r>
            <a:r>
              <a:rPr lang="en-US" altLang="en-US" sz="2800" b="1" dirty="0"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latin typeface="Arial" panose="020B0604020202020204" pitchFamily="34" charset="0"/>
              </a:rPr>
              <a:t>những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chú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trâu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đang</a:t>
            </a:r>
            <a:r>
              <a:rPr lang="en-US" altLang="en-US" sz="2800" b="1" dirty="0">
                <a:latin typeface="Arial" panose="020B0604020202020204" pitchFamily="34" charset="0"/>
              </a:rPr>
              <a:t> thong </a:t>
            </a:r>
            <a:r>
              <a:rPr lang="en-US" altLang="en-US" sz="2800" b="1" dirty="0" err="1">
                <a:latin typeface="Arial" panose="020B0604020202020204" pitchFamily="34" charset="0"/>
              </a:rPr>
              <a:t>thả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gặm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cỏ</a:t>
            </a:r>
            <a:r>
              <a:rPr lang="en-US" altLang="en-US" sz="2800" b="1" dirty="0">
                <a:latin typeface="Arial" panose="020B0604020202020204" pitchFamily="34" charset="0"/>
              </a:rPr>
              <a:t>; </a:t>
            </a:r>
            <a:r>
              <a:rPr lang="en-US" altLang="en-US" sz="2800" b="1" dirty="0" err="1">
                <a:latin typeface="Arial" panose="020B0604020202020204" pitchFamily="34" charset="0"/>
              </a:rPr>
              <a:t>tất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cả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đều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hấp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dẫn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đến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kì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lạ</a:t>
            </a:r>
            <a:r>
              <a:rPr lang="en-US" altLang="en-US" sz="2800" b="1" dirty="0">
                <a:latin typeface="Arial" panose="020B0604020202020204" pitchFamily="34" charset="0"/>
              </a:rPr>
              <a:t>. </a:t>
            </a:r>
            <a:r>
              <a:rPr lang="en-US" altLang="en-US" sz="2800" b="1" dirty="0" err="1">
                <a:latin typeface="Arial" panose="020B0604020202020204" pitchFamily="34" charset="0"/>
              </a:rPr>
              <a:t>Phía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trước</a:t>
            </a:r>
            <a:r>
              <a:rPr lang="en-US" altLang="en-US" sz="2800" b="1" dirty="0"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thấy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một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bác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nông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dân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đang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cày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ruộng</a:t>
            </a:r>
            <a:r>
              <a:rPr lang="en-US" altLang="en-US" sz="2800" b="1" dirty="0">
                <a:latin typeface="Arial" panose="020B0604020202020204" pitchFamily="34" charset="0"/>
              </a:rPr>
              <a:t>. </a:t>
            </a:r>
            <a:r>
              <a:rPr lang="en-US" altLang="en-US" sz="2800" b="1" dirty="0" err="1"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chợt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nhận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ra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đó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là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bác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Tư</a:t>
            </a:r>
            <a:r>
              <a:rPr lang="en-US" altLang="en-US" sz="2800" b="1" dirty="0"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latin typeface="Arial" panose="020B0604020202020204" pitchFamily="34" charset="0"/>
              </a:rPr>
              <a:t>người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lối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xóm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nội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18436" name="Picture 6" descr="Tả bác nông dân đang cày ruộ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538" y="76201"/>
            <a:ext cx="5783262" cy="322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706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818319" y="1268804"/>
            <a:ext cx="1110719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eaLnBrk="1" hangingPunct="1">
              <a:spcBef>
                <a:spcPct val="50000"/>
              </a:spcBef>
              <a:buFontTx/>
              <a:buChar char="-"/>
            </a:pP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r>
              <a:rPr lang="en-US" altLang="en-US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 eaLnBrk="1" hangingPunct="1">
              <a:spcBef>
                <a:spcPct val="50000"/>
              </a:spcBef>
              <a:buFontTx/>
              <a:buChar char="-"/>
            </a:pP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loạt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1127855" y="4069571"/>
            <a:ext cx="6019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1223817" y="4191000"/>
            <a:ext cx="588984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" name="Nhóm 1"/>
          <p:cNvGrpSpPr/>
          <p:nvPr/>
        </p:nvGrpSpPr>
        <p:grpSpPr>
          <a:xfrm>
            <a:off x="533400" y="466316"/>
            <a:ext cx="10427692" cy="585688"/>
            <a:chOff x="240307" y="467230"/>
            <a:chExt cx="10427692" cy="585688"/>
          </a:xfrm>
        </p:grpSpPr>
        <p:sp>
          <p:nvSpPr>
            <p:cNvPr id="120835" name="Text Box 3"/>
            <p:cNvSpPr txBox="1">
              <a:spLocks noChangeArrowheads="1"/>
            </p:cNvSpPr>
            <p:nvPr/>
          </p:nvSpPr>
          <p:spPr bwMode="auto">
            <a:xfrm>
              <a:off x="810144" y="467230"/>
              <a:ext cx="9857855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Đoạn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mở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b,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người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tả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giới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thiệu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thế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7" name="Sao 5-Cánh 6"/>
            <p:cNvSpPr/>
            <p:nvPr/>
          </p:nvSpPr>
          <p:spPr>
            <a:xfrm>
              <a:off x="240307" y="467230"/>
              <a:ext cx="569838" cy="585688"/>
            </a:xfrm>
            <a:prstGeom prst="star5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60376033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/>
      <p:bldP spid="120837" grpId="0"/>
      <p:bldP spid="120837" grpId="1"/>
      <p:bldP spid="1208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36843" y="189756"/>
            <a:ext cx="9975421" cy="7921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 dirty="0">
                <a:solidFill>
                  <a:srgbClr val="003399"/>
                </a:solidFill>
              </a:rPr>
              <a:t> </a:t>
            </a:r>
            <a:r>
              <a:rPr lang="en-US" altLang="en-US" sz="36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6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3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6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8250" name="Group 58"/>
          <p:cNvGraphicFramePr>
            <a:graphicFrameLocks noGrp="1"/>
          </p:cNvGraphicFramePr>
          <p:nvPr>
            <p:ph sz="half" idx="2"/>
          </p:nvPr>
        </p:nvGraphicFramePr>
        <p:xfrm>
          <a:off x="0" y="1341438"/>
          <a:ext cx="12191999" cy="5111750"/>
        </p:xfrm>
        <a:graphic>
          <a:graphicData uri="http://schemas.openxmlformats.org/drawingml/2006/table">
            <a:tbl>
              <a:tblPr/>
              <a:tblGrid>
                <a:gridCol w="2279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5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6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94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4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8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478" name="Text Box 37"/>
          <p:cNvSpPr txBox="1">
            <a:spLocks noChangeArrowheads="1"/>
          </p:cNvSpPr>
          <p:nvPr/>
        </p:nvSpPr>
        <p:spPr bwMode="auto">
          <a:xfrm>
            <a:off x="3556000" y="30892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672751" y="1446079"/>
            <a:ext cx="14141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 err="1">
                <a:solidFill>
                  <a:srgbClr val="FF3300"/>
                </a:solidFill>
              </a:rPr>
              <a:t>Đề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bài</a:t>
            </a:r>
            <a:endParaRPr lang="en-US" altLang="en-US" b="1" dirty="0">
              <a:solidFill>
                <a:srgbClr val="FF3300"/>
              </a:solidFill>
            </a:endParaRP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5277505" y="1415256"/>
            <a:ext cx="16369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 err="1">
                <a:solidFill>
                  <a:srgbClr val="FF3300"/>
                </a:solidFill>
              </a:rPr>
              <a:t>Mở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</a:rPr>
              <a:t>bài</a:t>
            </a:r>
            <a:r>
              <a:rPr lang="en-US" altLang="en-US" b="1" dirty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10320142" y="1230589"/>
            <a:ext cx="147497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FF3300"/>
                </a:solidFill>
              </a:rPr>
              <a:t>Cách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FF3300"/>
                </a:solidFill>
              </a:rPr>
              <a:t>mở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bài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-145999" y="2133565"/>
            <a:ext cx="24482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/>
              <a:t>Tả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một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người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thân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trong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gia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đình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em</a:t>
            </a:r>
            <a:endParaRPr lang="en-US" altLang="en-US" sz="2400" b="1" dirty="0"/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10271226" y="4248506"/>
            <a:ext cx="183255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i="1" dirty="0" err="1">
                <a:solidFill>
                  <a:srgbClr val="FF0000"/>
                </a:solidFill>
              </a:rPr>
              <a:t>Gián</a:t>
            </a:r>
            <a:r>
              <a:rPr lang="en-US" altLang="en-US" sz="3000" b="1" i="1" dirty="0">
                <a:solidFill>
                  <a:srgbClr val="FF0000"/>
                </a:solidFill>
              </a:rPr>
              <a:t> </a:t>
            </a:r>
            <a:r>
              <a:rPr lang="en-US" altLang="en-US" sz="3000" b="1" i="1" dirty="0" err="1">
                <a:solidFill>
                  <a:srgbClr val="FF0000"/>
                </a:solidFill>
              </a:rPr>
              <a:t>tiếp</a:t>
            </a:r>
            <a:endParaRPr lang="en-US" altLang="en-US" sz="3000" b="1" i="1" dirty="0">
              <a:solidFill>
                <a:srgbClr val="FF0000"/>
              </a:solidFill>
            </a:endParaRPr>
          </a:p>
        </p:txBody>
      </p:sp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2322572" y="3436609"/>
            <a:ext cx="7905954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chemeClr val="accent2"/>
                </a:solidFill>
              </a:rPr>
              <a:t> 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qua,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vòm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vời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vợi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thoáng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thoang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thoảng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thong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gặm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chợt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51061" y="3883808"/>
            <a:ext cx="205415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/>
              <a:t>Tả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một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bác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nông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dân</a:t>
            </a:r>
            <a:r>
              <a:rPr lang="en-US" altLang="en-US" sz="2400" b="1" dirty="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/>
              <a:t>đang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cày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ruộng</a:t>
            </a:r>
            <a:endParaRPr lang="en-US" altLang="en-US" sz="2400" b="1" dirty="0"/>
          </a:p>
        </p:txBody>
      </p:sp>
      <p:sp>
        <p:nvSpPr>
          <p:cNvPr id="8238" name="Text Box 46"/>
          <p:cNvSpPr txBox="1">
            <a:spLocks noChangeArrowheads="1"/>
          </p:cNvSpPr>
          <p:nvPr/>
        </p:nvSpPr>
        <p:spPr bwMode="auto">
          <a:xfrm>
            <a:off x="10267350" y="2447860"/>
            <a:ext cx="184165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i="1" dirty="0" err="1">
                <a:solidFill>
                  <a:srgbClr val="FF0000"/>
                </a:solidFill>
              </a:rPr>
              <a:t>Trực</a:t>
            </a:r>
            <a:r>
              <a:rPr lang="en-US" altLang="en-US" sz="3000" b="1" i="1" dirty="0">
                <a:solidFill>
                  <a:srgbClr val="FF0000"/>
                </a:solidFill>
              </a:rPr>
              <a:t> </a:t>
            </a:r>
            <a:r>
              <a:rPr lang="en-US" altLang="en-US" sz="3000" b="1" i="1" dirty="0" err="1">
                <a:solidFill>
                  <a:srgbClr val="FF0000"/>
                </a:solidFill>
              </a:rPr>
              <a:t>tiếp</a:t>
            </a:r>
            <a:endParaRPr lang="en-US" altLang="en-US" sz="3000" b="1" i="1" dirty="0">
              <a:solidFill>
                <a:srgbClr val="FF0000"/>
              </a:solidFill>
            </a:endParaRPr>
          </a:p>
        </p:txBody>
      </p:sp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2221936" y="2059344"/>
            <a:ext cx="795220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?”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633557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26962" y="157315"/>
            <a:ext cx="7212037" cy="1569660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  </a:t>
            </a:r>
          </a:p>
        </p:txBody>
      </p:sp>
      <p:sp>
        <p:nvSpPr>
          <p:cNvPr id="121862" name="Text Box 6"/>
          <p:cNvSpPr txBox="1">
            <a:spLocks noChangeArrowheads="1"/>
          </p:cNvSpPr>
          <p:nvPr/>
        </p:nvSpPr>
        <p:spPr bwMode="auto">
          <a:xfrm>
            <a:off x="1" y="2209800"/>
            <a:ext cx="7391399" cy="4524315"/>
          </a:xfrm>
          <a:prstGeom prst="rect">
            <a:avLst/>
          </a:prstGeom>
          <a:solidFill>
            <a:srgbClr val="EFFC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vợi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thoáng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thoang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thoảng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thong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chợt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</a:p>
        </p:txBody>
      </p:sp>
      <p:sp>
        <p:nvSpPr>
          <p:cNvPr id="121864" name="Text Box 8"/>
          <p:cNvSpPr txBox="1">
            <a:spLocks noChangeArrowheads="1"/>
          </p:cNvSpPr>
          <p:nvPr/>
        </p:nvSpPr>
        <p:spPr bwMode="auto">
          <a:xfrm>
            <a:off x="8458200" y="157315"/>
            <a:ext cx="3581400" cy="175432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1866" name="Text Box 10"/>
          <p:cNvSpPr txBox="1">
            <a:spLocks noChangeArrowheads="1"/>
          </p:cNvSpPr>
          <p:nvPr/>
        </p:nvSpPr>
        <p:spPr bwMode="auto">
          <a:xfrm>
            <a:off x="8401928" y="2531239"/>
            <a:ext cx="3708595" cy="286232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iới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fr-FR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Mũi tên Phải 1"/>
          <p:cNvSpPr/>
          <p:nvPr/>
        </p:nvSpPr>
        <p:spPr>
          <a:xfrm>
            <a:off x="7462323" y="711211"/>
            <a:ext cx="939605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Mũi tên Phải 9"/>
          <p:cNvSpPr/>
          <p:nvPr/>
        </p:nvSpPr>
        <p:spPr>
          <a:xfrm>
            <a:off x="7392572" y="3733800"/>
            <a:ext cx="965396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80024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5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2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2" grpId="0" animBg="1"/>
      <p:bldP spid="121864" grpId="0" animBg="1"/>
      <p:bldP spid="121866" grpId="0" animBg="1"/>
      <p:bldP spid="2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2063552" y="1196752"/>
            <a:ext cx="8909248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altLang="en-US" sz="4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altLang="en-US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4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2924944"/>
            <a:ext cx="11125200" cy="2332856"/>
          </a:xfrm>
          <a:solidFill>
            <a:srgbClr val="FFCCFF"/>
          </a:solidFill>
        </p:spPr>
        <p:txBody>
          <a:bodyPr>
            <a:noAutofit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 sz="3600" b="1" i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600" b="1" i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altLang="en-US" sz="3600" b="1" i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3600" b="1" i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600" b="1" i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en-US" altLang="en-US" sz="3600" b="1" i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600" b="1" i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6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altLang="en-US" sz="36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590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3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4" name="Text Box 6">
            <a:extLst>
              <a:ext uri="{FF2B5EF4-FFF2-40B4-BE49-F238E27FC236}">
                <a16:creationId xmlns:a16="http://schemas.microsoft.com/office/drawing/2014/main" id="{65CB28C3-2863-4499-9F0E-2451DBF72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11049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hài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fr-FR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388" name="Rectangle 7">
            <a:extLst>
              <a:ext uri="{FF2B5EF4-FFF2-40B4-BE49-F238E27FC236}">
                <a16:creationId xmlns:a16="http://schemas.microsoft.com/office/drawing/2014/main" id="{136097F2-27C9-48A2-B36D-3D364A0FF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609600"/>
            <a:ext cx="1066800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fr-FR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i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fr-FR" altLang="en-US" sz="32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r-FR" altLang="en-US" sz="3600" b="1" i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42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8" name="Picture 10" descr="CAI38DA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56363" y="0"/>
            <a:ext cx="4536181" cy="2708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9" name="Picture 11" descr="CAEWPN9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3432" y="3398838"/>
            <a:ext cx="4464496" cy="2952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300" name="Picture 12" descr="CA9JVA9H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56363" y="3357563"/>
            <a:ext cx="4536181" cy="287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302" name="Picture 14" descr="images[14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3432" y="0"/>
            <a:ext cx="4825231" cy="2592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2357438" y="2708275"/>
            <a:ext cx="21900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3300"/>
                </a:solidFill>
              </a:rPr>
              <a:t>NGƯỜI THÂN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8184232" y="2708275"/>
            <a:ext cx="14510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3300"/>
                </a:solidFill>
              </a:rPr>
              <a:t>BẠN BÈ 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2718685" y="6396335"/>
            <a:ext cx="9939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3300"/>
                </a:solidFill>
              </a:rPr>
              <a:t>CA SĨ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8014112" y="6351588"/>
            <a:ext cx="20649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3300"/>
                </a:solidFill>
              </a:rPr>
              <a:t>NGHỆ SĨ HÀI</a:t>
            </a:r>
          </a:p>
        </p:txBody>
      </p:sp>
    </p:spTree>
    <p:extLst>
      <p:ext uri="{BB962C8B-B14F-4D97-AF65-F5344CB8AC3E}">
        <p14:creationId xmlns:p14="http://schemas.microsoft.com/office/powerpoint/2010/main" val="371345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3" grpId="0"/>
      <p:bldP spid="12304" grpId="0"/>
      <p:bldP spid="12305" grpId="0"/>
      <p:bldP spid="1230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5">
            <a:extLst>
              <a:ext uri="{FF2B5EF4-FFF2-40B4-BE49-F238E27FC236}">
                <a16:creationId xmlns:a16="http://schemas.microsoft.com/office/drawing/2014/main" id="{06822E77-B698-4040-A17D-2D60AA32F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1000"/>
            <a:ext cx="2016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êu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7411" name="Text Box 26">
            <a:extLst>
              <a:ext uri="{FF2B5EF4-FFF2-40B4-BE49-F238E27FC236}">
                <a16:creationId xmlns:a16="http://schemas.microsoft.com/office/drawing/2014/main" id="{AAEB8354-ACF3-48EE-87EA-0FCD1C862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91774"/>
            <a:ext cx="111252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gỡ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dịp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ở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ngưỡng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….)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alt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>
    <p:zoom dir="in"/>
    <p:sndAc>
      <p:endSnd/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Text Box 4">
            <a:extLst>
              <a:ext uri="{FF2B5EF4-FFF2-40B4-BE49-F238E27FC236}">
                <a16:creationId xmlns:a16="http://schemas.microsoft.com/office/drawing/2014/main" id="{FC471B2C-8EFA-4822-BBDE-3FA24C933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95400"/>
            <a:ext cx="10287000" cy="1200329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8310" name="Text Box 6">
            <a:extLst>
              <a:ext uri="{FF2B5EF4-FFF2-40B4-BE49-F238E27FC236}">
                <a16:creationId xmlns:a16="http://schemas.microsoft.com/office/drawing/2014/main" id="{7C7570D5-A352-479C-9CA5-069F6D2A5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581400"/>
            <a:ext cx="10287000" cy="1200329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fr-FR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fr-FR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>
    <p:zoom dir="in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6">
            <a:extLst>
              <a:ext uri="{FF2B5EF4-FFF2-40B4-BE49-F238E27FC236}">
                <a16:creationId xmlns:a16="http://schemas.microsoft.com/office/drawing/2014/main" id="{B94BB50D-D561-40B0-A4A9-0B0414D3A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52600"/>
            <a:ext cx="11658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9460" name="Text Box 7">
            <a:extLst>
              <a:ext uri="{FF2B5EF4-FFF2-40B4-BE49-F238E27FC236}">
                <a16:creationId xmlns:a16="http://schemas.microsoft.com/office/drawing/2014/main" id="{0E4CCF6A-DD06-4E8A-B429-8936B12AD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57200"/>
            <a:ext cx="5689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u="sng" dirty="0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4000" b="1" u="sng" dirty="0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ợi</a:t>
            </a:r>
            <a:r>
              <a:rPr lang="en-US" altLang="en-US" sz="4000" b="1" u="sng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4000" b="1" u="sng" dirty="0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4000" b="1" u="sng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u="sng" dirty="0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4000" b="1" u="sng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</p:cSld>
  <p:clrMapOvr>
    <a:masterClrMapping/>
  </p:clrMapOvr>
  <p:transition>
    <p:zoom dir="in"/>
    <p:sndAc>
      <p:endSnd/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8" name="Oval 10">
            <a:extLst>
              <a:ext uri="{FF2B5EF4-FFF2-40B4-BE49-F238E27FC236}">
                <a16:creationId xmlns:a16="http://schemas.microsoft.com/office/drawing/2014/main" id="{0AC5690B-D660-49CE-990A-66792C748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926" y="4221163"/>
            <a:ext cx="792163" cy="86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Text Box 4">
            <a:extLst>
              <a:ext uri="{FF2B5EF4-FFF2-40B4-BE49-F238E27FC236}">
                <a16:creationId xmlns:a16="http://schemas.microsoft.com/office/drawing/2014/main" id="{EC705956-83E3-4C34-8FA0-7D17FB5F3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67481"/>
            <a:ext cx="4284663" cy="769441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4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3076" name="Text Box 6">
            <a:extLst>
              <a:ext uri="{FF2B5EF4-FFF2-40B4-BE49-F238E27FC236}">
                <a16:creationId xmlns:a16="http://schemas.microsoft.com/office/drawing/2014/main" id="{25AAD58C-A723-426B-AFA9-C1B3A2F78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7463" y="1590676"/>
            <a:ext cx="8280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fr-FR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ctr" eaLnBrk="1" hangingPunct="1"/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077" name="Text Box 7">
            <a:extLst>
              <a:ext uri="{FF2B5EF4-FFF2-40B4-BE49-F238E27FC236}">
                <a16:creationId xmlns:a16="http://schemas.microsoft.com/office/drawing/2014/main" id="{32CCD4CF-E7B5-467D-BCF1-3882141FB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8298" y="3281364"/>
            <a:ext cx="8820151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32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endParaRPr lang="fr-FR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Text Box 8">
            <a:extLst>
              <a:ext uri="{FF2B5EF4-FFF2-40B4-BE49-F238E27FC236}">
                <a16:creationId xmlns:a16="http://schemas.microsoft.com/office/drawing/2014/main" id="{5AC904B4-9C2C-4660-9623-DDD789757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417" y="4360864"/>
            <a:ext cx="83169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32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fr-FR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9" name="Text Box 9">
            <a:extLst>
              <a:ext uri="{FF2B5EF4-FFF2-40B4-BE49-F238E27FC236}">
                <a16:creationId xmlns:a16="http://schemas.microsoft.com/office/drawing/2014/main" id="{3A9D8B03-350D-4671-B5D6-EAECA9912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3472" y="5370514"/>
            <a:ext cx="878522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32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gi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fr-FR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fr-FR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660775" y="914400"/>
            <a:ext cx="4953000" cy="1427163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Luyện</a:t>
            </a: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tập</a:t>
            </a: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tả</a:t>
            </a: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người</a:t>
            </a:r>
            <a:b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32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Dựng</a:t>
            </a:r>
            <a:r>
              <a:rPr lang="en-US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đoạn</a:t>
            </a:r>
            <a:r>
              <a:rPr lang="en-US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mở</a:t>
            </a:r>
            <a:r>
              <a:rPr lang="en-US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bài</a:t>
            </a:r>
            <a:r>
              <a:rPr lang="en-US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724400" y="212097"/>
            <a:ext cx="282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003399"/>
                </a:solidFill>
                <a:latin typeface="Arial" panose="020B0604020202020204" pitchFamily="34" charset="0"/>
              </a:rPr>
              <a:t>Tập</a:t>
            </a:r>
            <a:r>
              <a:rPr lang="en-US" altLang="en-US" sz="36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003399"/>
                </a:solidFill>
                <a:latin typeface="Arial" panose="020B0604020202020204" pitchFamily="34" charset="0"/>
              </a:rPr>
              <a:t>làm</a:t>
            </a:r>
            <a:r>
              <a:rPr lang="en-US" altLang="en-US" sz="36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600" b="1" dirty="0" err="1">
                <a:solidFill>
                  <a:srgbClr val="003399"/>
                </a:solidFill>
                <a:latin typeface="Arial" panose="020B0604020202020204" pitchFamily="34" charset="0"/>
              </a:rPr>
              <a:t>văn</a:t>
            </a:r>
            <a:endParaRPr lang="en-US" altLang="en-US" sz="3600" b="1" dirty="0">
              <a:solidFill>
                <a:srgbClr val="003399"/>
              </a:solidFill>
              <a:latin typeface="Arial" panose="020B0604020202020204" pitchFamily="34" charset="0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838200" y="2667000"/>
            <a:ext cx="10801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sz="2800" b="1" dirty="0" err="1">
                <a:solidFill>
                  <a:srgbClr val="FF3300"/>
                </a:solidFill>
              </a:rPr>
              <a:t>Mở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bài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trực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tiếp</a:t>
            </a:r>
            <a:r>
              <a:rPr lang="en-US" altLang="en-US" sz="2800" b="1" dirty="0">
                <a:solidFill>
                  <a:srgbClr val="0066FF"/>
                </a:solidFill>
              </a:rPr>
              <a:t> : </a:t>
            </a:r>
            <a:r>
              <a:rPr lang="en-US" altLang="en-US" sz="2800" b="1" dirty="0" err="1">
                <a:solidFill>
                  <a:srgbClr val="0066FF"/>
                </a:solidFill>
              </a:rPr>
              <a:t>Giới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thiệu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trực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tiếp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người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định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tả</a:t>
            </a:r>
            <a:r>
              <a:rPr lang="en-US" altLang="en-US" sz="2800" b="1" dirty="0">
                <a:solidFill>
                  <a:srgbClr val="0066FF"/>
                </a:solidFill>
              </a:rPr>
              <a:t>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800" b="1" dirty="0" err="1">
                <a:solidFill>
                  <a:srgbClr val="FF3300"/>
                </a:solidFill>
              </a:rPr>
              <a:t>Mở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bài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gián</a:t>
            </a:r>
            <a:r>
              <a:rPr lang="en-US" altLang="en-US" sz="2800" b="1" dirty="0">
                <a:solidFill>
                  <a:srgbClr val="FF3300"/>
                </a:solidFill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</a:rPr>
              <a:t>tiếp</a:t>
            </a:r>
            <a:r>
              <a:rPr lang="en-US" altLang="en-US" sz="2800" b="1" dirty="0">
                <a:solidFill>
                  <a:srgbClr val="0066FF"/>
                </a:solidFill>
              </a:rPr>
              <a:t>: </a:t>
            </a:r>
            <a:r>
              <a:rPr lang="en-US" altLang="en-US" sz="2800" b="1" dirty="0" err="1">
                <a:solidFill>
                  <a:srgbClr val="0066FF"/>
                </a:solidFill>
              </a:rPr>
              <a:t>Nói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một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việc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khác</a:t>
            </a:r>
            <a:r>
              <a:rPr lang="en-US" altLang="en-US" sz="2800" b="1" dirty="0">
                <a:solidFill>
                  <a:srgbClr val="0066FF"/>
                </a:solidFill>
              </a:rPr>
              <a:t>, </a:t>
            </a:r>
            <a:r>
              <a:rPr lang="en-US" altLang="en-US" sz="2800" b="1" dirty="0" err="1">
                <a:solidFill>
                  <a:srgbClr val="0066FF"/>
                </a:solidFill>
              </a:rPr>
              <a:t>từ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đó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chuyển</a:t>
            </a:r>
            <a:r>
              <a:rPr lang="en-US" altLang="en-US" sz="2800" b="1" dirty="0">
                <a:solidFill>
                  <a:srgbClr val="0066FF"/>
                </a:solidFill>
              </a:rPr>
              <a:t> sang </a:t>
            </a:r>
            <a:r>
              <a:rPr lang="en-US" altLang="en-US" sz="2800" b="1" dirty="0" err="1">
                <a:solidFill>
                  <a:srgbClr val="0066FF"/>
                </a:solidFill>
              </a:rPr>
              <a:t>giới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thiệu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người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định</a:t>
            </a:r>
            <a:r>
              <a:rPr lang="en-US" altLang="en-US" sz="2800" b="1" dirty="0">
                <a:solidFill>
                  <a:srgbClr val="0066FF"/>
                </a:solidFill>
              </a:rPr>
              <a:t> </a:t>
            </a:r>
            <a:r>
              <a:rPr lang="en-US" altLang="en-US" sz="2800" b="1" dirty="0" err="1">
                <a:solidFill>
                  <a:srgbClr val="0066FF"/>
                </a:solidFill>
              </a:rPr>
              <a:t>tả</a:t>
            </a:r>
            <a:r>
              <a:rPr lang="en-US" altLang="en-US" sz="2800" b="1" dirty="0">
                <a:solidFill>
                  <a:srgbClr val="0066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541667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Oval 2">
            <a:extLst>
              <a:ext uri="{FF2B5EF4-FFF2-40B4-BE49-F238E27FC236}">
                <a16:creationId xmlns:a16="http://schemas.microsoft.com/office/drawing/2014/main" id="{67FF7CE9-81C9-4CF1-A2AC-DE4DA9544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8730" y="3768468"/>
            <a:ext cx="870670" cy="717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0" name="Text Box 5">
            <a:extLst>
              <a:ext uri="{FF2B5EF4-FFF2-40B4-BE49-F238E27FC236}">
                <a16:creationId xmlns:a16="http://schemas.microsoft.com/office/drawing/2014/main" id="{2163DA8D-D55E-4FC7-932A-CEC64EE88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09600"/>
            <a:ext cx="828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fr-FR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fr-FR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fr-FR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fr-FR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fr-FR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101" name="Text Box 6">
            <a:extLst>
              <a:ext uri="{FF2B5EF4-FFF2-40B4-BE49-F238E27FC236}">
                <a16:creationId xmlns:a16="http://schemas.microsoft.com/office/drawing/2014/main" id="{A9B87BB5-73DD-4935-8DE2-681F797C8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0669" y="1749425"/>
            <a:ext cx="80645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40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fr-F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endParaRPr lang="fr-FR" alt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2" name="Text Box 7">
            <a:extLst>
              <a:ext uri="{FF2B5EF4-FFF2-40B4-BE49-F238E27FC236}">
                <a16:creationId xmlns:a16="http://schemas.microsoft.com/office/drawing/2014/main" id="{7F331474-A2E0-4DFA-8981-25F1D97D1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0669" y="2679600"/>
            <a:ext cx="77406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40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altLang="en-US" sz="40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F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endParaRPr lang="fr-FR" alt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3" name="Text Box 8">
            <a:extLst>
              <a:ext uri="{FF2B5EF4-FFF2-40B4-BE49-F238E27FC236}">
                <a16:creationId xmlns:a16="http://schemas.microsoft.com/office/drawing/2014/main" id="{48B157CC-B454-4396-8903-F701D01D1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743" y="3759100"/>
            <a:ext cx="64801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40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altLang="en-US" sz="40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F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fr-FR" alt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4" name="Text Box 9">
            <a:extLst>
              <a:ext uri="{FF2B5EF4-FFF2-40B4-BE49-F238E27FC236}">
                <a16:creationId xmlns:a16="http://schemas.microsoft.com/office/drawing/2014/main" id="{ED90F019-5B9F-48E0-BA6E-F0A1D0C34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5925" y="4794012"/>
            <a:ext cx="6119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4000" b="1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altLang="en-US" sz="40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FR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endParaRPr lang="fr-FR" alt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533400" y="533400"/>
            <a:ext cx="11017224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i="1" dirty="0">
                <a:solidFill>
                  <a:srgbClr val="FF3300"/>
                </a:solidFill>
                <a:latin typeface="Arial" panose="020B0604020202020204" pitchFamily="34" charset="0"/>
              </a:rPr>
              <a:t>          </a:t>
            </a:r>
            <a:r>
              <a:rPr lang="en-US" altLang="en-US" b="1" i="1" dirty="0" err="1">
                <a:solidFill>
                  <a:srgbClr val="FF3300"/>
                </a:solidFill>
                <a:latin typeface="Arial" panose="020B0604020202020204" pitchFamily="34" charset="0"/>
              </a:rPr>
              <a:t>Cấu</a:t>
            </a:r>
            <a:r>
              <a:rPr lang="en-US" altLang="en-US" b="1" i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FF3300"/>
                </a:solidFill>
                <a:latin typeface="Arial" panose="020B0604020202020204" pitchFamily="34" charset="0"/>
              </a:rPr>
              <a:t>tạo</a:t>
            </a:r>
            <a:r>
              <a:rPr lang="en-US" altLang="en-US" b="1" i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FF33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b="1" i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FF3300"/>
                </a:solidFill>
                <a:latin typeface="Arial" panose="020B0604020202020204" pitchFamily="34" charset="0"/>
              </a:rPr>
              <a:t>văn</a:t>
            </a:r>
            <a:r>
              <a:rPr lang="en-US" altLang="en-US" b="1" i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FF3300"/>
                </a:solidFill>
                <a:latin typeface="Arial" panose="020B0604020202020204" pitchFamily="34" charset="0"/>
              </a:rPr>
              <a:t>tả</a:t>
            </a:r>
            <a:r>
              <a:rPr lang="en-US" altLang="en-US" b="1" i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FF3300"/>
                </a:solidFill>
                <a:latin typeface="Arial" panose="020B0604020202020204" pitchFamily="34" charset="0"/>
              </a:rPr>
              <a:t>người</a:t>
            </a:r>
            <a:r>
              <a:rPr lang="en-US" altLang="en-US" b="1" i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FF3300"/>
                </a:solidFill>
                <a:latin typeface="Arial" panose="020B0604020202020204" pitchFamily="34" charset="0"/>
              </a:rPr>
              <a:t>gồm</a:t>
            </a:r>
            <a:r>
              <a:rPr lang="en-US" altLang="en-US" b="1" i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FF3300"/>
                </a:solidFill>
                <a:latin typeface="Arial" panose="020B0604020202020204" pitchFamily="34" charset="0"/>
              </a:rPr>
              <a:t>ba</a:t>
            </a:r>
            <a:r>
              <a:rPr lang="en-US" altLang="en-US" b="1" i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FF3300"/>
                </a:solidFill>
                <a:latin typeface="Arial" panose="020B0604020202020204" pitchFamily="34" charset="0"/>
              </a:rPr>
              <a:t>phần</a:t>
            </a:r>
            <a:r>
              <a:rPr lang="en-US" altLang="en-US" b="1" i="1" dirty="0">
                <a:solidFill>
                  <a:srgbClr val="FF3300"/>
                </a:solidFill>
                <a:latin typeface="Arial" panose="020B0604020202020204" pitchFamily="34" charset="0"/>
              </a:rPr>
              <a:t>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1.Mở </a:t>
            </a:r>
            <a:r>
              <a:rPr lang="en-US" altLang="en-US" b="1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: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Giới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thiệu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người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định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tả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2.Thân </a:t>
            </a:r>
            <a:r>
              <a:rPr lang="en-US" altLang="en-US" b="1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  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a/ </a:t>
            </a:r>
            <a:r>
              <a:rPr lang="en-US" altLang="en-US" b="1" i="1" dirty="0" err="1">
                <a:solidFill>
                  <a:srgbClr val="003399"/>
                </a:solidFill>
                <a:latin typeface="Arial" panose="020B0604020202020204" pitchFamily="34" charset="0"/>
              </a:rPr>
              <a:t>Tả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003399"/>
                </a:solidFill>
                <a:latin typeface="Arial" panose="020B0604020202020204" pitchFamily="34" charset="0"/>
              </a:rPr>
              <a:t>ngoại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003399"/>
                </a:solidFill>
                <a:latin typeface="Arial" panose="020B0604020202020204" pitchFamily="34" charset="0"/>
              </a:rPr>
              <a:t>hình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(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đặc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điểm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nổi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bật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về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tầm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vóc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cách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ăn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mặc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khuôn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mặt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mái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tóc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cặp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mắt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hàm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răng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,....)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  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b/ </a:t>
            </a:r>
            <a:r>
              <a:rPr lang="en-US" altLang="en-US" b="1" i="1" dirty="0" err="1">
                <a:solidFill>
                  <a:srgbClr val="003399"/>
                </a:solidFill>
                <a:latin typeface="Arial" panose="020B0604020202020204" pitchFamily="34" charset="0"/>
              </a:rPr>
              <a:t>Tả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003399"/>
                </a:solidFill>
                <a:latin typeface="Arial" panose="020B0604020202020204" pitchFamily="34" charset="0"/>
              </a:rPr>
              <a:t>tính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003399"/>
                </a:solidFill>
                <a:latin typeface="Arial" panose="020B0604020202020204" pitchFamily="34" charset="0"/>
              </a:rPr>
              <a:t>tình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b="1" i="1" dirty="0" err="1">
                <a:solidFill>
                  <a:srgbClr val="003399"/>
                </a:solidFill>
                <a:latin typeface="Arial" panose="020B0604020202020204" pitchFamily="34" charset="0"/>
              </a:rPr>
              <a:t>hoạt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rgbClr val="003399"/>
                </a:solidFill>
                <a:latin typeface="Arial" panose="020B0604020202020204" pitchFamily="34" charset="0"/>
              </a:rPr>
              <a:t>động</a:t>
            </a:r>
            <a:r>
              <a:rPr lang="en-US" altLang="en-US" b="1" i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(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lời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nói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cử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chỉ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thói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quen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cách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cư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xử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với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người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khác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,...)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3.Kết </a:t>
            </a:r>
            <a:r>
              <a:rPr lang="en-US" altLang="en-US" b="1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: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Nêu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cảm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nghĩ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về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người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được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003399"/>
                </a:solidFill>
                <a:latin typeface="Arial" panose="020B0604020202020204" pitchFamily="34" charset="0"/>
              </a:rPr>
              <a:t>tả</a:t>
            </a:r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8147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17" descr="SPARKLE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80841">
            <a:off x="3236119" y="1897856"/>
            <a:ext cx="685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23" descr="SPARKLE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5913" y="3611564"/>
            <a:ext cx="6858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Freeform 40"/>
          <p:cNvSpPr>
            <a:spLocks/>
          </p:cNvSpPr>
          <p:nvPr/>
        </p:nvSpPr>
        <p:spPr bwMode="auto">
          <a:xfrm rot="728459">
            <a:off x="3465513" y="2182813"/>
            <a:ext cx="57150" cy="342900"/>
          </a:xfrm>
          <a:custGeom>
            <a:avLst/>
            <a:gdLst>
              <a:gd name="T0" fmla="*/ 2147483646 w 409"/>
              <a:gd name="T1" fmla="*/ 2147483646 h 658"/>
              <a:gd name="T2" fmla="*/ 2147483646 w 409"/>
              <a:gd name="T3" fmla="*/ 2147483646 h 658"/>
              <a:gd name="T4" fmla="*/ 2147483646 w 409"/>
              <a:gd name="T5" fmla="*/ 2147483646 h 658"/>
              <a:gd name="T6" fmla="*/ 2147483646 w 409"/>
              <a:gd name="T7" fmla="*/ 2147483646 h 658"/>
              <a:gd name="T8" fmla="*/ 2147483646 w 409"/>
              <a:gd name="T9" fmla="*/ 2147483646 h 658"/>
              <a:gd name="T10" fmla="*/ 2147483646 w 409"/>
              <a:gd name="T11" fmla="*/ 2147483646 h 65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09"/>
              <a:gd name="T19" fmla="*/ 0 h 658"/>
              <a:gd name="T20" fmla="*/ 409 w 409"/>
              <a:gd name="T21" fmla="*/ 658 h 65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09" h="658">
                <a:moveTo>
                  <a:pt x="17" y="38"/>
                </a:moveTo>
                <a:cubicBezTo>
                  <a:pt x="0" y="64"/>
                  <a:pt x="13" y="159"/>
                  <a:pt x="67" y="245"/>
                </a:cubicBezTo>
                <a:cubicBezTo>
                  <a:pt x="121" y="331"/>
                  <a:pt x="292" y="500"/>
                  <a:pt x="344" y="556"/>
                </a:cubicBezTo>
                <a:cubicBezTo>
                  <a:pt x="396" y="612"/>
                  <a:pt x="409" y="658"/>
                  <a:pt x="380" y="580"/>
                </a:cubicBezTo>
                <a:cubicBezTo>
                  <a:pt x="351" y="502"/>
                  <a:pt x="227" y="180"/>
                  <a:pt x="167" y="90"/>
                </a:cubicBezTo>
                <a:cubicBezTo>
                  <a:pt x="107" y="0"/>
                  <a:pt x="33" y="13"/>
                  <a:pt x="17" y="38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kern="0">
              <a:solidFill>
                <a:prstClr val="black"/>
              </a:solidFill>
            </a:endParaRP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3224868" y="2744390"/>
            <a:ext cx="4914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rgbClr val="5B9BD5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kern="0">
              <a:solidFill>
                <a:srgbClr val="44546A"/>
              </a:solidFill>
              <a:latin typeface="Arial" charset="0"/>
              <a:cs typeface="Times New Roman" panose="02020603050405020304" pitchFamily="18" charset="0"/>
            </a:endParaRPr>
          </a:p>
        </p:txBody>
      </p:sp>
      <p:grpSp>
        <p:nvGrpSpPr>
          <p:cNvPr id="16391" name="Group 18"/>
          <p:cNvGrpSpPr>
            <a:grpSpLocks/>
          </p:cNvGrpSpPr>
          <p:nvPr/>
        </p:nvGrpSpPr>
        <p:grpSpPr bwMode="auto">
          <a:xfrm>
            <a:off x="103586" y="272406"/>
            <a:ext cx="2589211" cy="1908231"/>
            <a:chOff x="5225" y="9335"/>
            <a:chExt cx="2520" cy="1750"/>
          </a:xfrm>
        </p:grpSpPr>
        <p:sp>
          <p:nvSpPr>
            <p:cNvPr id="19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3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76" tIns="34289" rIns="68576" bIns="34289"/>
            <a:lstStyle>
              <a:lvl1pPr defTabSz="6858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6858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6858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6858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6858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pic>
          <p:nvPicPr>
            <p:cNvPr id="16398" name="Picture 26" descr="cosmoS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9" name="Picture 25" descr="BOOK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0" name="Picture 24" descr="BOOK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1" name="Picture 23" descr="QUILLPE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02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76" tIns="34289" rIns="68576" bIns="34289"/>
            <a:lstStyle>
              <a:lvl1pPr defTabSz="6858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6858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6858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6858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6858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altLang="en-US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03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76" tIns="34289" rIns="68576" bIns="34289"/>
            <a:lstStyle>
              <a:lvl1pPr defTabSz="6858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6858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6858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6858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6858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04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sz="1350" b="1" kern="1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NÀM </a:t>
              </a:r>
            </a:p>
          </p:txBody>
        </p:sp>
        <p:sp>
          <p:nvSpPr>
            <p:cNvPr id="16405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76" tIns="34289" rIns="68576" bIns="34289"/>
            <a:lstStyle>
              <a:lvl1pPr defTabSz="6858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defTabSz="6858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defTabSz="6858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defTabSz="6858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defTabSz="6858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3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392" name="WordArt 121"/>
          <p:cNvSpPr>
            <a:spLocks noChangeArrowheads="1" noChangeShapeType="1" noTextEdit="1"/>
          </p:cNvSpPr>
          <p:nvPr/>
        </p:nvSpPr>
        <p:spPr bwMode="auto">
          <a:xfrm>
            <a:off x="5087888" y="1258759"/>
            <a:ext cx="2636838" cy="831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7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7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7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3" name="WordArt 122"/>
          <p:cNvSpPr>
            <a:spLocks noChangeArrowheads="1" noChangeShapeType="1" noTextEdit="1"/>
          </p:cNvSpPr>
          <p:nvPr/>
        </p:nvSpPr>
        <p:spPr bwMode="auto">
          <a:xfrm>
            <a:off x="2843163" y="2280927"/>
            <a:ext cx="7126287" cy="1373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7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7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LUYÊN TẬP TẢ NGƯỜI</a:t>
            </a:r>
            <a:endParaRPr lang="vi-VN" sz="27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27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700" b="1" i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vi-VN" sz="27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700" b="1" i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vi-VN" sz="27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700" b="1" i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vi-VN" sz="27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700" b="1" i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2700" b="1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700" b="1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WordArt 121"/>
          <p:cNvSpPr>
            <a:spLocks noChangeArrowheads="1" noChangeShapeType="1" noTextEdit="1"/>
          </p:cNvSpPr>
          <p:nvPr/>
        </p:nvSpPr>
        <p:spPr bwMode="auto">
          <a:xfrm>
            <a:off x="2830373" y="627793"/>
            <a:ext cx="7328420" cy="4406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7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7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7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19 </a:t>
            </a:r>
            <a:r>
              <a:rPr lang="en-US" sz="27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7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7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7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2040806073"/>
      </p:ext>
    </p:extLst>
  </p:cSld>
  <p:clrMapOvr>
    <a:masterClrMapping/>
  </p:clrMapOvr>
  <p:transition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56" name="Text Box 52">
            <a:extLst>
              <a:ext uri="{FF2B5EF4-FFF2-40B4-BE49-F238E27FC236}">
                <a16:creationId xmlns:a16="http://schemas.microsoft.com/office/drawing/2014/main" id="{B6FF599E-1A2E-4933-B428-AE93C374B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806411"/>
            <a:ext cx="10896600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2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Theo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123" name="Text Box 53">
            <a:extLst>
              <a:ext uri="{FF2B5EF4-FFF2-40B4-BE49-F238E27FC236}">
                <a16:creationId xmlns:a16="http://schemas.microsoft.com/office/drawing/2014/main" id="{1681ED0C-9172-4DCC-AD0D-20830E476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713167"/>
            <a:ext cx="73374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TẢ NGƯỜI</a:t>
            </a:r>
          </a:p>
          <a:p>
            <a:pPr algn="ctr" eaLnBrk="1" hangingPunct="1"/>
            <a:r>
              <a:rPr lang="fr-FR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fr-FR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fr-FR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fr-FR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2772" name="Text Box 68">
            <a:extLst>
              <a:ext uri="{FF2B5EF4-FFF2-40B4-BE49-F238E27FC236}">
                <a16:creationId xmlns:a16="http://schemas.microsoft.com/office/drawing/2014/main" id="{90F987EA-EF0A-4401-BB69-71BF471B8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800315"/>
            <a:ext cx="2447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SGK </a:t>
            </a:r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</a:p>
        </p:txBody>
      </p:sp>
    </p:spTree>
  </p:cSld>
  <p:clrMapOvr>
    <a:masterClrMapping/>
  </p:clrMapOvr>
  <p:transition>
    <p:zoom dir="in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graphicFrame>
        <p:nvGraphicFramePr>
          <p:cNvPr id="1638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0" y="-41275"/>
          <a:ext cx="12192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Bitmap Image" r:id="rId3" imgW="0" imgH="0" progId="Paint.Picture">
                  <p:embed/>
                </p:oleObj>
              </mc:Choice>
              <mc:Fallback>
                <p:oleObj name="Bitmap Image" r:id="rId3" imgW="0" imgH="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41275"/>
                        <a:ext cx="12192000" cy="685800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EF7"/>
                          </a:gs>
                          <a:gs pos="74001">
                            <a:srgbClr val="FFF8BA"/>
                          </a:gs>
                          <a:gs pos="83000">
                            <a:srgbClr val="FFF8BA"/>
                          </a:gs>
                          <a:gs pos="100000">
                            <a:srgbClr val="FFFAD1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217626"/>
            <a:ext cx="12192000" cy="634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  <a:buNone/>
            </a:pP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a)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Nếu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có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ai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hỏi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rằng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“</a:t>
            </a:r>
            <a:r>
              <a:rPr lang="en-US" altLang="en-US" sz="2800" b="1" i="1" dirty="0" err="1">
                <a:solidFill>
                  <a:srgbClr val="3333FF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i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3333FF"/>
                </a:solidFill>
                <a:latin typeface="Arial" panose="020B0604020202020204" pitchFamily="34" charset="0"/>
              </a:rPr>
              <a:t>yêu</a:t>
            </a:r>
            <a:r>
              <a:rPr lang="en-US" altLang="en-US" sz="2800" b="1" i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3333FF"/>
                </a:solidFill>
                <a:latin typeface="Arial" panose="020B0604020202020204" pitchFamily="34" charset="0"/>
              </a:rPr>
              <a:t>ai</a:t>
            </a:r>
            <a:r>
              <a:rPr lang="en-US" altLang="en-US" sz="2800" b="1" i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3333FF"/>
                </a:solidFill>
                <a:latin typeface="Arial" panose="020B0604020202020204" pitchFamily="34" charset="0"/>
              </a:rPr>
              <a:t>nhất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?”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thì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không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cần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suy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nghĩ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có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thể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trả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lời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ngay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: “</a:t>
            </a:r>
            <a:r>
              <a:rPr lang="en-US" altLang="en-US" sz="2800" b="1" i="1" dirty="0" err="1">
                <a:solidFill>
                  <a:srgbClr val="3333FF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i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3333FF"/>
                </a:solidFill>
                <a:latin typeface="Arial" panose="020B0604020202020204" pitchFamily="34" charset="0"/>
              </a:rPr>
              <a:t>yêu</a:t>
            </a:r>
            <a:r>
              <a:rPr lang="en-US" altLang="en-US" sz="2800" b="1" i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3333FF"/>
                </a:solidFill>
                <a:latin typeface="Arial" panose="020B0604020202020204" pitchFamily="34" charset="0"/>
              </a:rPr>
              <a:t>bà</a:t>
            </a:r>
            <a:r>
              <a:rPr lang="en-US" altLang="en-US" sz="2800" b="1" i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3333FF"/>
                </a:solidFill>
                <a:latin typeface="Arial" panose="020B0604020202020204" pitchFamily="34" charset="0"/>
              </a:rPr>
              <a:t>nhất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.” 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solidFill>
                  <a:srgbClr val="3333FF"/>
                </a:solidFill>
                <a:latin typeface="Arial" panose="020B0604020202020204" pitchFamily="34" charset="0"/>
              </a:rPr>
              <a:t>                           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Đề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: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Tả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một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người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thân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trong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gia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đình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.)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 b)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Lần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về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quê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nội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vừa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qua,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một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buổi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sáng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chạy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ra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cánh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đồng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làng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.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Nơi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ấy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vòm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trời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cao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vời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vợi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không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khí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thoáng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đãng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mùi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lúa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chín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vẫn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còn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thoang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thoảng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những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chú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trâu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đang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thong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thả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gặm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cỏ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;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tất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cả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đều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hấp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dẫn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đến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kì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lạ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.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Phía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trước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thấy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một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bác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nông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dân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đang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cày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ruộng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.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chợt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nhận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ra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đó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là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bác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Tư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người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lối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xóm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nội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. 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                            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Đề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: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Tả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một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bác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nông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dân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đang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cày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ruộng</a:t>
            </a:r>
            <a:r>
              <a:rPr lang="en-US" altLang="en-US" sz="2800" b="1" i="1" dirty="0">
                <a:solidFill>
                  <a:srgbClr val="FF0000"/>
                </a:solidFill>
                <a:latin typeface="Arial" panose="020B0604020202020204" pitchFamily="34" charset="0"/>
              </a:rPr>
              <a:t>.)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2800" dirty="0">
                <a:solidFill>
                  <a:srgbClr val="3333FF"/>
                </a:solidFill>
                <a:latin typeface="Arial" panose="020B0604020202020204" pitchFamily="34" charset="0"/>
              </a:rPr>
              <a:t>*</a:t>
            </a:r>
            <a:r>
              <a:rPr lang="en-US" altLang="en-US" sz="2800" b="1" dirty="0">
                <a:solidFill>
                  <a:srgbClr val="3333FF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2800" b="1" i="1" dirty="0">
                <a:latin typeface="Arial" panose="020B0604020202020204" pitchFamily="34" charset="0"/>
              </a:rPr>
              <a:t>- </a:t>
            </a:r>
            <a:r>
              <a:rPr lang="en-US" altLang="en-US" sz="2800" b="1" i="1" dirty="0" err="1">
                <a:latin typeface="Arial" panose="020B0604020202020204" pitchFamily="34" charset="0"/>
              </a:rPr>
              <a:t>Lối</a:t>
            </a:r>
            <a:r>
              <a:rPr lang="en-US" altLang="en-US" sz="2800" b="1" i="1" dirty="0"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latin typeface="Arial" panose="020B0604020202020204" pitchFamily="34" charset="0"/>
              </a:rPr>
              <a:t>xóm</a:t>
            </a:r>
            <a:r>
              <a:rPr lang="en-US" altLang="en-US" sz="2800" b="1" i="1" dirty="0">
                <a:latin typeface="Arial" panose="020B0604020202020204" pitchFamily="34" charset="0"/>
              </a:rPr>
              <a:t> (</a:t>
            </a:r>
            <a:r>
              <a:rPr lang="en-US" altLang="en-US" sz="2800" b="1" i="1" dirty="0" err="1">
                <a:latin typeface="Arial" panose="020B0604020202020204" pitchFamily="34" charset="0"/>
              </a:rPr>
              <a:t>tiếng</a:t>
            </a:r>
            <a:r>
              <a:rPr lang="en-US" altLang="en-US" sz="2800" b="1" i="1" dirty="0">
                <a:latin typeface="Arial" panose="020B0604020202020204" pitchFamily="34" charset="0"/>
              </a:rPr>
              <a:t> Nam </a:t>
            </a:r>
            <a:r>
              <a:rPr lang="en-US" altLang="en-US" sz="2800" b="1" i="1" dirty="0" err="1">
                <a:latin typeface="Arial" panose="020B0604020202020204" pitchFamily="34" charset="0"/>
              </a:rPr>
              <a:t>Bộ</a:t>
            </a:r>
            <a:r>
              <a:rPr lang="en-US" altLang="en-US" sz="2800" b="1" i="1" dirty="0">
                <a:latin typeface="Arial" panose="020B0604020202020204" pitchFamily="34" charset="0"/>
              </a:rPr>
              <a:t>): </a:t>
            </a:r>
            <a:r>
              <a:rPr lang="en-US" altLang="en-US" sz="2800" b="1" i="1" dirty="0" err="1">
                <a:solidFill>
                  <a:srgbClr val="0000FF"/>
                </a:solidFill>
                <a:latin typeface="Arial" panose="020B0604020202020204" pitchFamily="34" charset="0"/>
              </a:rPr>
              <a:t>hàng</a:t>
            </a:r>
            <a:r>
              <a:rPr lang="en-US" altLang="en-US" sz="2800" b="1" i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Arial" panose="020B0604020202020204" pitchFamily="34" charset="0"/>
              </a:rPr>
              <a:t>xóm</a:t>
            </a:r>
            <a:r>
              <a:rPr lang="en-US" altLang="en-US" sz="2800" b="1" i="1" dirty="0">
                <a:solidFill>
                  <a:srgbClr val="0000FF"/>
                </a:solidFill>
                <a:latin typeface="Arial" panose="020B0604020202020204" pitchFamily="34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dirty="0">
                <a:latin typeface="Arial" panose="020B0604020202020204" pitchFamily="34" charset="0"/>
              </a:rPr>
              <a:t>     - </a:t>
            </a:r>
            <a:r>
              <a:rPr lang="en-US" altLang="en-US" sz="2800" b="1" i="1" dirty="0" err="1">
                <a:latin typeface="Arial" panose="020B0604020202020204" pitchFamily="34" charset="0"/>
              </a:rPr>
              <a:t>Nội</a:t>
            </a:r>
            <a:r>
              <a:rPr lang="en-US" altLang="en-US" sz="2800" b="1" i="1" dirty="0">
                <a:latin typeface="Arial" panose="020B0604020202020204" pitchFamily="34" charset="0"/>
              </a:rPr>
              <a:t> ( </a:t>
            </a:r>
            <a:r>
              <a:rPr lang="en-US" altLang="en-US" sz="2800" b="1" i="1" dirty="0" err="1">
                <a:latin typeface="Arial" panose="020B0604020202020204" pitchFamily="34" charset="0"/>
              </a:rPr>
              <a:t>tiếng</a:t>
            </a:r>
            <a:r>
              <a:rPr lang="en-US" altLang="en-US" sz="2800" b="1" i="1" dirty="0">
                <a:latin typeface="Arial" panose="020B0604020202020204" pitchFamily="34" charset="0"/>
              </a:rPr>
              <a:t> Nam </a:t>
            </a:r>
            <a:r>
              <a:rPr lang="en-US" altLang="en-US" sz="2800" b="1" i="1" dirty="0" err="1">
                <a:latin typeface="Arial" panose="020B0604020202020204" pitchFamily="34" charset="0"/>
              </a:rPr>
              <a:t>Bộ</a:t>
            </a:r>
            <a:r>
              <a:rPr lang="en-US" altLang="en-US" sz="2800" b="1" i="1" dirty="0">
                <a:latin typeface="Arial" panose="020B0604020202020204" pitchFamily="34" charset="0"/>
              </a:rPr>
              <a:t>): </a:t>
            </a:r>
            <a:r>
              <a:rPr lang="en-US" altLang="en-US" sz="2800" b="1" i="1" dirty="0" err="1">
                <a:solidFill>
                  <a:srgbClr val="0000FF"/>
                </a:solidFill>
                <a:latin typeface="Arial" panose="020B0604020202020204" pitchFamily="34" charset="0"/>
              </a:rPr>
              <a:t>ông</a:t>
            </a:r>
            <a:r>
              <a:rPr lang="en-US" altLang="en-US" sz="2800" b="1" i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Arial" panose="020B0604020202020204" pitchFamily="34" charset="0"/>
              </a:rPr>
              <a:t>nội</a:t>
            </a:r>
            <a:r>
              <a:rPr lang="en-US" altLang="en-US" sz="2800" b="1" i="1" dirty="0">
                <a:solidFill>
                  <a:srgbClr val="0000FF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800" b="1" i="1" dirty="0" err="1">
                <a:solidFill>
                  <a:srgbClr val="0000FF"/>
                </a:solidFill>
                <a:latin typeface="Arial" panose="020B0604020202020204" pitchFamily="34" charset="0"/>
              </a:rPr>
              <a:t>bà</a:t>
            </a:r>
            <a:r>
              <a:rPr lang="en-US" altLang="en-US" sz="2800" b="1" i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i="1" dirty="0" err="1">
                <a:solidFill>
                  <a:srgbClr val="0000FF"/>
                </a:solidFill>
                <a:latin typeface="Arial" panose="020B0604020202020204" pitchFamily="34" charset="0"/>
              </a:rPr>
              <a:t>nội</a:t>
            </a:r>
            <a:r>
              <a:rPr lang="en-US" altLang="en-US" sz="2800" b="1" i="1" dirty="0">
                <a:solidFill>
                  <a:schemeClr val="tx2"/>
                </a:solidFill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786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8" name="Picture 4" descr="TNT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0"/>
            <a:ext cx="5003800" cy="35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457200" y="1273175"/>
            <a:ext cx="533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00" b="1" u="sng" dirty="0" err="1">
                <a:solidFill>
                  <a:srgbClr val="FF0000"/>
                </a:solidFill>
                <a:latin typeface="Arial" panose="020B0604020202020204" pitchFamily="34" charset="0"/>
              </a:rPr>
              <a:t>Đề</a:t>
            </a:r>
            <a:r>
              <a:rPr lang="en-US" altLang="en-US" sz="2800" b="1" u="sng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: </a:t>
            </a:r>
            <a:r>
              <a:rPr lang="en-US" altLang="en-US" b="1" dirty="0" err="1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Tả</a:t>
            </a:r>
            <a:r>
              <a:rPr lang="en-US" altLang="en-US" b="1" dirty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một</a:t>
            </a:r>
            <a:r>
              <a:rPr lang="en-US" altLang="en-US" b="1" dirty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người</a:t>
            </a:r>
            <a:r>
              <a:rPr lang="en-US" altLang="en-US" b="1" dirty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thân</a:t>
            </a:r>
            <a:r>
              <a:rPr lang="en-US" altLang="en-US" b="1" dirty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trong</a:t>
            </a:r>
            <a:r>
              <a:rPr lang="en-US" altLang="en-US" b="1" dirty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gia</a:t>
            </a:r>
            <a:r>
              <a:rPr lang="en-US" altLang="en-US" b="1" dirty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đình</a:t>
            </a:r>
            <a:r>
              <a:rPr lang="en-US" altLang="en-US" b="1" dirty="0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chemeClr val="accent1">
                    <a:lumMod val="10000"/>
                  </a:schemeClr>
                </a:solidFill>
                <a:latin typeface="Arial" panose="020B0604020202020204" pitchFamily="34" charset="0"/>
              </a:rPr>
              <a:t>em</a:t>
            </a:r>
            <a:endParaRPr lang="en-US" altLang="en-US" b="1" dirty="0">
              <a:solidFill>
                <a:schemeClr val="accent1">
                  <a:lumMod val="1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457200" y="3733800"/>
            <a:ext cx="11233150" cy="2032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FF0000"/>
                </a:solidFill>
                <a:latin typeface="Arial" panose="020B0604020202020204" pitchFamily="34" charset="0"/>
              </a:rPr>
              <a:t>Mở</a:t>
            </a:r>
            <a:r>
              <a:rPr lang="en-US" altLang="en-US" sz="2800" b="1" u="sng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Arial" panose="020B0604020202020204" pitchFamily="34" charset="0"/>
              </a:rPr>
              <a:t>bài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     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Nếu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có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ai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hỏi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rằng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“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yêu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ai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nhất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?”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thì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không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cần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suy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nghĩ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có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thể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trả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lời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ngay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: “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Em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yêu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bà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003399"/>
                </a:solidFill>
                <a:latin typeface="Arial" panose="020B0604020202020204" pitchFamily="34" charset="0"/>
              </a:rPr>
              <a:t>nhất</a:t>
            </a:r>
            <a:r>
              <a:rPr lang="en-US" altLang="en-US" sz="2800" b="1" dirty="0">
                <a:solidFill>
                  <a:srgbClr val="003399"/>
                </a:solidFill>
                <a:latin typeface="Arial" panose="020B060402020202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89664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711896" y="1009439"/>
            <a:ext cx="7543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i="1" dirty="0">
                <a:latin typeface="Times New Roman" panose="02020603050405020304" pitchFamily="18" charset="0"/>
              </a:rPr>
              <a:t>-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Là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đoạn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mở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bài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cho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bài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văn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tả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người</a:t>
            </a:r>
            <a:r>
              <a:rPr lang="en-US" altLang="en-US" b="1" i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265238" y="1548590"/>
            <a:ext cx="5257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tả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là ai?</a:t>
            </a: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581443" y="1567960"/>
            <a:ext cx="800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i="1" dirty="0">
                <a:latin typeface="Times New Roman" panose="02020603050405020304" pitchFamily="18" charset="0"/>
              </a:rPr>
              <a:t>-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Người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định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tả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là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người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bà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trong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gia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đình</a:t>
            </a:r>
            <a:r>
              <a:rPr lang="en-US" altLang="en-US" b="1" i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257032" y="2174985"/>
            <a:ext cx="8534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tả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được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giới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thiệu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như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thế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nào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624877" y="2151591"/>
            <a:ext cx="7315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i="1" dirty="0">
                <a:latin typeface="Times New Roman" panose="02020603050405020304" pitchFamily="18" charset="0"/>
              </a:rPr>
              <a:t>-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Người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fr-FR" altLang="en-US" b="1" i="1" dirty="0" err="1">
                <a:latin typeface="Times New Roman" panose="02020603050405020304" pitchFamily="18" charset="0"/>
              </a:rPr>
              <a:t>định</a:t>
            </a:r>
            <a:r>
              <a:rPr lang="fr-FR" altLang="en-US" b="1" i="1" dirty="0">
                <a:latin typeface="Times New Roman" panose="02020603050405020304" pitchFamily="18" charset="0"/>
              </a:rPr>
              <a:t> </a:t>
            </a:r>
            <a:r>
              <a:rPr lang="fr-FR" altLang="en-US" b="1" i="1" dirty="0" err="1">
                <a:latin typeface="Times New Roman" panose="02020603050405020304" pitchFamily="18" charset="0"/>
              </a:rPr>
              <a:t>tả</a:t>
            </a:r>
            <a:r>
              <a:rPr lang="fr-FR" altLang="en-US" b="1" i="1" dirty="0">
                <a:latin typeface="Times New Roman" panose="02020603050405020304" pitchFamily="18" charset="0"/>
              </a:rPr>
              <a:t> </a:t>
            </a:r>
            <a:r>
              <a:rPr lang="fr-FR" altLang="en-US" b="1" i="1" dirty="0" err="1">
                <a:latin typeface="Times New Roman" panose="02020603050405020304" pitchFamily="18" charset="0"/>
              </a:rPr>
              <a:t>được</a:t>
            </a:r>
            <a:r>
              <a:rPr lang="fr-FR" altLang="en-US" b="1" i="1" dirty="0">
                <a:latin typeface="Times New Roman" panose="02020603050405020304" pitchFamily="18" charset="0"/>
              </a:rPr>
              <a:t> </a:t>
            </a:r>
            <a:r>
              <a:rPr lang="fr-FR" altLang="en-US" b="1" i="1" dirty="0" err="1">
                <a:latin typeface="Times New Roman" panose="02020603050405020304" pitchFamily="18" charset="0"/>
              </a:rPr>
              <a:t>giới</a:t>
            </a:r>
            <a:r>
              <a:rPr lang="fr-FR" altLang="en-US" b="1" i="1" dirty="0">
                <a:latin typeface="Times New Roman" panose="02020603050405020304" pitchFamily="18" charset="0"/>
              </a:rPr>
              <a:t> </a:t>
            </a:r>
            <a:r>
              <a:rPr lang="fr-FR" altLang="en-US" b="1" i="1" dirty="0" err="1">
                <a:latin typeface="Times New Roman" panose="02020603050405020304" pitchFamily="18" charset="0"/>
              </a:rPr>
              <a:t>thiệu</a:t>
            </a:r>
            <a:r>
              <a:rPr lang="fr-FR" altLang="en-US" b="1" i="1" dirty="0">
                <a:latin typeface="Times New Roman" panose="02020603050405020304" pitchFamily="18" charset="0"/>
              </a:rPr>
              <a:t> </a:t>
            </a:r>
            <a:r>
              <a:rPr lang="fr-FR" altLang="en-US" b="1" i="1" dirty="0" err="1">
                <a:latin typeface="Times New Roman" panose="02020603050405020304" pitchFamily="18" charset="0"/>
              </a:rPr>
              <a:t>trực</a:t>
            </a:r>
            <a:r>
              <a:rPr lang="fr-FR" altLang="en-US" b="1" i="1" dirty="0">
                <a:latin typeface="Times New Roman" panose="02020603050405020304" pitchFamily="18" charset="0"/>
              </a:rPr>
              <a:t> </a:t>
            </a:r>
            <a:r>
              <a:rPr lang="fr-FR" altLang="en-US" b="1" i="1" dirty="0" err="1">
                <a:latin typeface="Times New Roman" panose="02020603050405020304" pitchFamily="18" charset="0"/>
              </a:rPr>
              <a:t>tiếp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265238" y="2792575"/>
            <a:ext cx="7696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định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tả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được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xuất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hiện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như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thế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nào</a:t>
            </a:r>
            <a:r>
              <a:rPr lang="fr-FR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1581443" y="2736366"/>
            <a:ext cx="97762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i="1" dirty="0">
                <a:latin typeface="Times New Roman" panose="02020603050405020304" pitchFamily="18" charset="0"/>
              </a:rPr>
              <a:t>-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Xuất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hiện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trực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tiếp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khi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có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ai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hỏi</a:t>
            </a:r>
            <a:r>
              <a:rPr lang="en-US" altLang="en-US" b="1" i="1" dirty="0">
                <a:latin typeface="Times New Roman" panose="02020603050405020304" pitchFamily="18" charset="0"/>
              </a:rPr>
              <a:t> “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Em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yêu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ai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b="1" i="1" dirty="0" err="1">
                <a:latin typeface="Times New Roman" panose="02020603050405020304" pitchFamily="18" charset="0"/>
              </a:rPr>
              <a:t>nhất</a:t>
            </a:r>
            <a:r>
              <a:rPr lang="en-US" altLang="en-US" b="1" i="1" dirty="0">
                <a:latin typeface="Times New Roman" panose="02020603050405020304" pitchFamily="18" charset="0"/>
              </a:rPr>
              <a:t>?”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1265238" y="3490753"/>
            <a:ext cx="4648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kiểu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? 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1443786" y="3377350"/>
            <a:ext cx="57712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b="1" i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Kiểu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trực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tiếp</a:t>
            </a:r>
            <a:endParaRPr lang="en-US" altLang="en-US" sz="3600" b="1" i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Nhóm 1"/>
          <p:cNvGrpSpPr/>
          <p:nvPr/>
        </p:nvGrpSpPr>
        <p:grpSpPr>
          <a:xfrm>
            <a:off x="857536" y="402009"/>
            <a:ext cx="9301670" cy="707886"/>
            <a:chOff x="857536" y="402009"/>
            <a:chExt cx="9301670" cy="707886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1042194" y="402009"/>
              <a:ext cx="9117012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    </a:t>
              </a:r>
              <a:r>
                <a:rPr lang="en-US" altLang="en-US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Đoạn</a:t>
              </a:r>
              <a:r>
                <a:rPr lang="en-US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fr-FR" altLang="en-US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mở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fr-FR" altLang="en-US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bài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fr-FR" altLang="en-US" sz="4000" i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a 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là </a:t>
              </a:r>
              <a:r>
                <a:rPr lang="fr-FR" altLang="en-US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đoạn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fr-FR" altLang="en-US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mở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fr-FR" altLang="en-US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bài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fr-FR" altLang="en-US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cho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fr-FR" altLang="en-US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kiểu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fr-FR" altLang="en-US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bài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fr-FR" altLang="en-US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nào</a:t>
              </a:r>
              <a:r>
                <a:rPr lang="fr-FR" altLang="en-US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?</a:t>
              </a:r>
              <a:endPara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" name="Sao 5-Cánh 2"/>
            <p:cNvSpPr/>
            <p:nvPr/>
          </p:nvSpPr>
          <p:spPr>
            <a:xfrm>
              <a:off x="857536" y="491737"/>
              <a:ext cx="569838" cy="585688"/>
            </a:xfrm>
            <a:prstGeom prst="star5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73135412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0" grpId="1"/>
      <p:bldP spid="11" grpId="0"/>
      <p:bldP spid="12" grpId="0"/>
      <p:bldP spid="12" grpId="1"/>
      <p:bldP spid="13" grpId="0"/>
      <p:bldP spid="14" grpId="0"/>
      <p:bldP spid="14" grpId="1"/>
      <p:bldP spid="15" grpId="0"/>
      <p:bldP spid="16" grpId="0"/>
      <p:bldP spid="16" grpId="1"/>
      <p:bldP spid="17" grpId="0"/>
    </p:bldLst>
  </p:timing>
</p:sld>
</file>

<file path=ppt/theme/theme1.xml><?xml version="1.0" encoding="utf-8"?>
<a:theme xmlns:a="http://schemas.openxmlformats.org/drawingml/2006/main" name="1_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2414</TotalTime>
  <Words>1456</Words>
  <Application>Microsoft Office PowerPoint</Application>
  <PresentationFormat>Widescreen</PresentationFormat>
  <Paragraphs>99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Verdana</vt:lpstr>
      <vt:lpstr>1_Default Design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Hai kiểu mở bài của bài văn tả người: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Luyện tập tả người       (Dựng đoạn mở bài)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Tran Phuong Anh</cp:lastModifiedBy>
  <cp:revision>224</cp:revision>
  <dcterms:created xsi:type="dcterms:W3CDTF">2005-10-19T12:22:29Z</dcterms:created>
  <dcterms:modified xsi:type="dcterms:W3CDTF">2022-01-18T11:09:27Z</dcterms:modified>
</cp:coreProperties>
</file>