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57" r:id="rId3"/>
    <p:sldId id="258" r:id="rId4"/>
    <p:sldId id="259" r:id="rId5"/>
    <p:sldId id="274" r:id="rId6"/>
    <p:sldId id="260" r:id="rId7"/>
    <p:sldId id="275" r:id="rId8"/>
    <p:sldId id="276" r:id="rId9"/>
    <p:sldId id="261" r:id="rId10"/>
    <p:sldId id="273" r:id="rId11"/>
    <p:sldId id="262" r:id="rId12"/>
    <p:sldId id="263" r:id="rId13"/>
    <p:sldId id="270" r:id="rId14"/>
    <p:sldId id="277" r:id="rId15"/>
    <p:sldId id="26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66FFFF"/>
    <a:srgbClr val="FF0066"/>
    <a:srgbClr val="99CCFF"/>
    <a:srgbClr val="CCCCFF"/>
    <a:srgbClr val="FFFF00"/>
    <a:srgbClr val="9900CC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5DF52E2-BEF9-45C0-93F4-F8DB32718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88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D4070-D7F2-407F-B9CB-3D7B2ED60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3820E-7762-4F9B-B0C9-1FD05FA56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5A4E5-EA2C-4FAA-AB45-D9CF5FD70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225F3-EDBD-4B9A-9F60-B1C74EE8A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3827C-CD87-4935-AF35-C88A77256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6EF14-8349-4B3A-98B9-101A4E571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C482A-E80A-4858-B93F-8E59EDFE9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96248-01C2-43BA-B869-250713A73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1DAAA-AD0C-48F9-B1CF-E5C387419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6BBF9-B884-42C7-9522-94573DCBB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E6978-6AA8-4D6E-9CD1-98E7BD165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10CC2FC-70DB-4A85-A83B-51AA78799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09600" y="3352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>
                <a:latin typeface="Arial" charset="0"/>
              </a:rPr>
              <a:t> </a:t>
            </a:r>
            <a:endParaRPr lang="en-US" sz="2800">
              <a:latin typeface="Arial" charset="0"/>
            </a:endParaRPr>
          </a:p>
        </p:txBody>
      </p:sp>
      <p:pic>
        <p:nvPicPr>
          <p:cNvPr id="2051" name="Picture 3" descr="1 Hinh nen dong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6868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295400" y="2895600"/>
            <a:ext cx="6172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TẬP ĐỌC LỚP 5</a:t>
            </a:r>
          </a:p>
        </p:txBody>
      </p:sp>
    </p:spTree>
  </p:cSld>
  <p:clrMapOvr>
    <a:masterClrMapping/>
  </p:clrMapOvr>
  <p:transition spd="slow">
    <p:comb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/>
          <p:cNvSpPr txBox="1">
            <a:spLocks noChangeArrowheads="1"/>
          </p:cNvSpPr>
          <p:nvPr/>
        </p:nvSpPr>
        <p:spPr bwMode="auto">
          <a:xfrm>
            <a:off x="898525" y="1630363"/>
            <a:ext cx="2400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0066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5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WordArt 17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8205" name="Text Box 20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  <p:sp>
        <p:nvSpPr>
          <p:cNvPr id="14" name="Text Box 11">
            <a:extLst>
              <a:ext uri="{FF2B5EF4-FFF2-40B4-BE49-F238E27FC236}">
                <a16:creationId xmlns="" xmlns:a16="http://schemas.microsoft.com/office/drawing/2014/main" id="{3C86E622-79D7-40F0-B54A-CA8DC05F3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2469357"/>
            <a:ext cx="83947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3)</a:t>
            </a:r>
            <a:r>
              <a:rPr lang="en-US" sz="2800" b="1" dirty="0">
                <a:latin typeface="Arial" charset="0"/>
              </a:rPr>
              <a:t> Khi </a:t>
            </a:r>
            <a:r>
              <a:rPr lang="en-US" sz="2800" b="1" dirty="0" err="1">
                <a:latin typeface="Arial" charset="0"/>
              </a:rPr>
              <a:t>mắc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bệnh</a:t>
            </a:r>
            <a:r>
              <a:rPr lang="en-US" sz="2800" b="1" dirty="0">
                <a:latin typeface="Arial" charset="0"/>
              </a:rPr>
              <a:t>, </a:t>
            </a:r>
            <a:r>
              <a:rPr lang="en-US" sz="2800" b="1" dirty="0" err="1">
                <a:latin typeface="Arial" charset="0"/>
              </a:rPr>
              <a:t>cụ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đã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tự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chữa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bằng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cách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nào</a:t>
            </a:r>
            <a:r>
              <a:rPr lang="en-US" sz="2800" b="1" dirty="0">
                <a:latin typeface="Arial" charset="0"/>
              </a:rPr>
              <a:t>?</a:t>
            </a:r>
          </a:p>
          <a:p>
            <a:r>
              <a:rPr lang="en-US" sz="2800" b="1" dirty="0">
                <a:latin typeface="Arial" charset="0"/>
              </a:rPr>
              <a:t>    </a:t>
            </a:r>
            <a:r>
              <a:rPr lang="en-US" sz="2800" b="1" dirty="0" err="1">
                <a:latin typeface="Arial" charset="0"/>
              </a:rPr>
              <a:t>Kết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quả</a:t>
            </a:r>
            <a:r>
              <a:rPr lang="en-US" sz="2800" b="1" dirty="0">
                <a:latin typeface="Arial" charset="0"/>
              </a:rPr>
              <a:t> ra </a:t>
            </a:r>
            <a:r>
              <a:rPr lang="en-US" sz="2800" b="1" dirty="0" err="1">
                <a:latin typeface="Arial" charset="0"/>
              </a:rPr>
              <a:t>sao</a:t>
            </a:r>
            <a:r>
              <a:rPr lang="en-US" sz="2800" b="1" dirty="0">
                <a:latin typeface="Arial" charset="0"/>
              </a:rPr>
              <a:t>?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="" xmlns:a16="http://schemas.microsoft.com/office/drawing/2014/main" id="{0AD701DE-8582-4003-8481-C03F703FD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80" y="4282064"/>
            <a:ext cx="8372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-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Cụ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chữa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bằng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cách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cúng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bái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nhưng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bệnh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tình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</a:p>
          <a:p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không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thuyên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giảm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667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838200" y="1619250"/>
            <a:ext cx="39966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33CC"/>
                </a:solidFill>
                <a:latin typeface="Arial" charset="0"/>
              </a:rPr>
              <a:t>4)- </a:t>
            </a:r>
            <a:r>
              <a:rPr lang="en-US" sz="2800" b="1" dirty="0" err="1">
                <a:solidFill>
                  <a:srgbClr val="0033CC"/>
                </a:solidFill>
                <a:latin typeface="Arial" charset="0"/>
              </a:rPr>
              <a:t>Cụ</a:t>
            </a:r>
            <a:r>
              <a:rPr 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charset="0"/>
              </a:rPr>
              <a:t>Ún</a:t>
            </a:r>
            <a:r>
              <a:rPr 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charset="0"/>
              </a:rPr>
              <a:t>bị</a:t>
            </a:r>
            <a:r>
              <a:rPr 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charset="0"/>
              </a:rPr>
              <a:t>bệnh</a:t>
            </a:r>
            <a:r>
              <a:rPr lang="en-US" sz="2800" b="1" dirty="0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charset="0"/>
              </a:rPr>
              <a:t>gì</a:t>
            </a:r>
            <a:r>
              <a:rPr lang="en-US" sz="2800" b="1" dirty="0">
                <a:solidFill>
                  <a:srgbClr val="0033CC"/>
                </a:solidFill>
                <a:latin typeface="Arial" charset="0"/>
              </a:rPr>
              <a:t>?  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990600" y="2743200"/>
            <a:ext cx="7350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- Vì sao bị sỏi thận mà cụ không chịu mổ, </a:t>
            </a:r>
          </a:p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trốn viện về nhà? 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974725" y="3733800"/>
            <a:ext cx="78708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+Vì cụ sợ mổ và không tin bác sĩ người kinh </a:t>
            </a:r>
          </a:p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bắt được con ma người Thái.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60400" y="4830763"/>
            <a:ext cx="5313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33CC"/>
                </a:solidFill>
                <a:latin typeface="Arial" charset="0"/>
              </a:rPr>
              <a:t>4)- Nhờ đâu cụ Ún khỏi bệnh?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838200" y="5334000"/>
            <a:ext cx="7450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+Nhờ bác sĩ ở bệnh viện mổ lấy sỏi ở thận</a:t>
            </a:r>
          </a:p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 ra cho cụ.</a:t>
            </a:r>
          </a:p>
        </p:txBody>
      </p:sp>
      <p:sp>
        <p:nvSpPr>
          <p:cNvPr id="9223" name="Line 13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15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WordArt 17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Text Box 18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9229" name="Text Box 20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85800" y="2209800"/>
            <a:ext cx="3846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990099"/>
                </a:solidFill>
                <a:latin typeface="Arial" charset="0"/>
              </a:rPr>
              <a:t>   +Cụ Ún bị sỏi thận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9225" grpId="0"/>
      <p:bldP spid="9226" grpId="0"/>
      <p:bldP spid="9227" grpId="0"/>
      <p:bldP spid="9228" grpId="0"/>
      <p:bldP spid="92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1127125" y="1771650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09600" y="1905000"/>
            <a:ext cx="80502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800" b="1">
                <a:solidFill>
                  <a:srgbClr val="660033"/>
                </a:solidFill>
                <a:latin typeface="Arial" charset="0"/>
              </a:rPr>
              <a:t> Câu nói cuối bài giúp em hiểu cụ Ún đã thay </a:t>
            </a:r>
          </a:p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  đổi cách nghĩ như thế nào?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39763" y="3017838"/>
            <a:ext cx="78676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+Cụ đã hiểu rằng thầy cúng không thể chữa </a:t>
            </a:r>
          </a:p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 khỏi bệnh cho con người, chỉ có thầy thuốc </a:t>
            </a:r>
          </a:p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 mới làm được điều đó.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2133600"/>
            <a:ext cx="652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660033"/>
                </a:solidFill>
                <a:latin typeface="Arial" charset="0"/>
              </a:rPr>
              <a:t>- Bài học giúp em hiểu được điều gì?</a:t>
            </a:r>
          </a:p>
        </p:txBody>
      </p:sp>
      <p:sp>
        <p:nvSpPr>
          <p:cNvPr id="10246" name="Line 15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16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17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8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lgCheck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WordArt 19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10252" name="Text Box 22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49" grpId="1"/>
      <p:bldP spid="10250" grpId="0"/>
      <p:bldP spid="10250" grpId="1"/>
      <p:bldP spid="10251" grpId="0"/>
      <p:bldP spid="1025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Line 14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15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Line 16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6" name="Line 17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WordArt 18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1278" name="Text Box 19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11279" name="Text Box 21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>
            <a:off x="0" y="1828800"/>
            <a:ext cx="8915400" cy="1752600"/>
          </a:xfrm>
          <a:prstGeom prst="horizontalScroll">
            <a:avLst>
              <a:gd name="adj" fmla="val 12500"/>
            </a:avLst>
          </a:prstGeom>
          <a:solidFill>
            <a:srgbClr val="FFFFCC"/>
          </a:solidFill>
          <a:ln w="2857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 i="1">
                <a:latin typeface="Arial" charset="0"/>
              </a:rPr>
              <a:t>Nội </a:t>
            </a:r>
            <a:r>
              <a:rPr lang="en-US" sz="2800" b="1" i="1" smtClean="0">
                <a:latin typeface="Arial" charset="0"/>
              </a:rPr>
              <a:t>dung:</a:t>
            </a:r>
            <a:r>
              <a:rPr lang="en-US" sz="2800" i="1" smtClean="0">
                <a:latin typeface="Arial" charset="0"/>
              </a:rPr>
              <a:t> </a:t>
            </a:r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Phê phán cách chữa bệnh bằng cúng </a:t>
            </a:r>
          </a:p>
          <a:p>
            <a:r>
              <a:rPr lang="en-US" sz="2400" b="1" i="1">
                <a:solidFill>
                  <a:srgbClr val="0000FF"/>
                </a:solidFill>
                <a:latin typeface="Arial" charset="0"/>
              </a:rPr>
              <a:t>bái, khuyên mọi người chữa bệnh phải đi bệnh viện.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33400" y="1554163"/>
            <a:ext cx="3760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0066"/>
                </a:solidFill>
                <a:latin typeface="Arial" charset="0"/>
              </a:rPr>
              <a:t>Luyện đọc diễn cảm: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52400" y="2133600"/>
            <a:ext cx="8763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     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Thấy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cha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ngày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càng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đau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nặng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con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trai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khẩn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khoản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xin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đưa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bệnh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viện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Anh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nói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mãi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nể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lời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mới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chịu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/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     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Bác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sĩ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bảo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bị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sỏi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thận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phải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mổ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lấy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sỏi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ra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ụ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sợ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mổ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Hơn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nữa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không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tin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bác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sĩ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Kinh</a:t>
            </a:r>
            <a:endParaRPr lang="en-US" sz="2400" b="1" dirty="0">
              <a:solidFill>
                <a:srgbClr val="0000FF"/>
              </a:solidFill>
              <a:latin typeface="Arial" charset="0"/>
            </a:endParaRP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bắt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được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con ma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Thái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Thế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trốn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về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nhà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Nhưng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về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đến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nhà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lại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lên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cơn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đau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quằn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quại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ắt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con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mời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thầy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Vui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học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trò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giỏi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nhất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đến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cúng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trừ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ma.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Cúng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suốt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ngày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đêm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bệnh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vẫn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không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lui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/>
            <a:endParaRPr lang="en-US" sz="2400" b="1" dirty="0">
              <a:solidFill>
                <a:srgbClr val="0000FF"/>
              </a:solidFill>
              <a:latin typeface="Arial" charset="0"/>
            </a:endParaRPr>
          </a:p>
          <a:p>
            <a:pPr algn="just"/>
            <a:endParaRPr lang="en-US" sz="2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2292" name="Line 2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Line 2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2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2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WordArt 2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2297" name="Text Box 26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12298" name="Text Box 28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33400" y="1554163"/>
            <a:ext cx="3760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0066"/>
                </a:solidFill>
                <a:latin typeface="Arial" charset="0"/>
              </a:rPr>
              <a:t>Luyện đọc diễn cảm: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52400" y="2133600"/>
            <a:ext cx="8763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     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Thấy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cha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ngày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càng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đau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nặng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con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trai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khẩn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 algn="just"/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khoản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xin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đưa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bệnh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viện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Anh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nói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mãi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nể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lời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mới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chịu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/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     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Bác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sĩ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bảo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bị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sỏi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thận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phải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mổ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lấy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sỏi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ra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ụ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sợ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mổ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Hơn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nữa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tin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bác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sĩ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Kinh</a:t>
            </a:r>
            <a:endParaRPr lang="en-US" sz="2400" b="1" dirty="0">
              <a:solidFill>
                <a:srgbClr val="0000FF"/>
              </a:solidFill>
              <a:latin typeface="Arial" charset="0"/>
            </a:endParaRP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bắt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được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con ma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Thái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Thế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là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trốn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nhà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Nhưng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về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đến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nhà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lại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lên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cơn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đau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quằn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quại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</a:t>
            </a:r>
            <a:r>
              <a:rPr lang="en-US" sz="2400" b="1" dirty="0" err="1" smtClean="0">
                <a:solidFill>
                  <a:srgbClr val="0000FF"/>
                </a:solidFill>
                <a:latin typeface="Arial" charset="0"/>
              </a:rPr>
              <a:t>ắt</a:t>
            </a:r>
            <a:r>
              <a:rPr lang="en-US" sz="2400" b="1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con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mời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thầy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Vui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học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trò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giỏi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cụ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đến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algn="just"/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cúng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trừ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ma.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Cúng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suốt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đêm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bệnh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Arial" charset="0"/>
              </a:rPr>
              <a:t>vẫn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charset="0"/>
              </a:rPr>
              <a:t>lui</a:t>
            </a:r>
            <a:r>
              <a:rPr lang="en-US" sz="2400" b="1" dirty="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algn="just"/>
            <a:endParaRPr lang="en-US" sz="2400" b="1" dirty="0">
              <a:solidFill>
                <a:srgbClr val="0000FF"/>
              </a:solidFill>
              <a:latin typeface="Arial" charset="0"/>
            </a:endParaRPr>
          </a:p>
          <a:p>
            <a:pPr algn="just"/>
            <a:endParaRPr lang="en-US" sz="2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2292" name="Line 2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Line 2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2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2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WordArt 2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2297" name="Text Box 26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12298" name="Text Box 28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99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0" y="5334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Arial" charset="0"/>
              </a:rPr>
              <a:t>Tập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đọc</a:t>
            </a:r>
            <a:r>
              <a:rPr lang="en-US" sz="2800" b="1" dirty="0">
                <a:latin typeface="Arial" charset="0"/>
              </a:rPr>
              <a:t>: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050925" y="2000250"/>
            <a:ext cx="2881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chemeClr val="accent2"/>
                </a:solidFill>
                <a:latin typeface="Arial" charset="0"/>
              </a:rPr>
              <a:t>Kiểm tra bài cũ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: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050925" y="2686050"/>
            <a:ext cx="785653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en-US" sz="2800" b="1">
                <a:solidFill>
                  <a:srgbClr val="0000CC"/>
                </a:solidFill>
                <a:latin typeface="Arial" charset="0"/>
              </a:rPr>
              <a:t>Tìm những chi tiết nói lên lòng nhân ái của</a:t>
            </a:r>
          </a:p>
          <a:p>
            <a:pPr marL="342900" indent="-342900"/>
            <a:r>
              <a:rPr lang="en-US" sz="2800" b="1">
                <a:solidFill>
                  <a:srgbClr val="0000CC"/>
                </a:solidFill>
                <a:latin typeface="Arial" charset="0"/>
              </a:rPr>
              <a:t>của Lãn Ông trong việc ông chữa bệnh cho </a:t>
            </a:r>
          </a:p>
          <a:p>
            <a:pPr marL="342900" indent="-342900"/>
            <a:r>
              <a:rPr lang="en-US" sz="2800" b="1">
                <a:solidFill>
                  <a:srgbClr val="0000CC"/>
                </a:solidFill>
                <a:latin typeface="Arial" charset="0"/>
              </a:rPr>
              <a:t>con người thuyền chài</a:t>
            </a:r>
            <a:r>
              <a:rPr lang="en-US" sz="2800" b="1">
                <a:solidFill>
                  <a:srgbClr val="CC00CC"/>
                </a:solidFill>
                <a:latin typeface="Arial" charset="0"/>
              </a:rPr>
              <a:t>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90600" y="4362450"/>
            <a:ext cx="81470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2) Điều gì thể hiện lòng nhân ái của Lãn Ông </a:t>
            </a:r>
          </a:p>
          <a:p>
            <a:r>
              <a:rPr lang="en-US" sz="2800" b="1">
                <a:solidFill>
                  <a:srgbClr val="0000CC"/>
                </a:solidFill>
                <a:latin typeface="Arial" charset="0"/>
              </a:rPr>
              <a:t>trong việc ông chữa bệnh cho người phụ nữ? </a:t>
            </a:r>
          </a:p>
        </p:txBody>
      </p:sp>
      <p:sp>
        <p:nvSpPr>
          <p:cNvPr id="3078" name="Line 1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Line 13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14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4" grpId="0"/>
      <p:bldP spid="4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2133600"/>
            <a:ext cx="719613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8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622925" y="1447800"/>
            <a:ext cx="2801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(Nguyễn Lăng) </a:t>
            </a:r>
          </a:p>
        </p:txBody>
      </p:sp>
      <p:sp>
        <p:nvSpPr>
          <p:cNvPr id="5125" name="Line 12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13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4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15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Box 17"/>
          <p:cNvSpPr txBox="1">
            <a:spLocks noChangeArrowheads="1"/>
          </p:cNvSpPr>
          <p:nvPr/>
        </p:nvSpPr>
        <p:spPr bwMode="auto">
          <a:xfrm>
            <a:off x="3810000" y="457200"/>
            <a:ext cx="1890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  <p:bldP spid="51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609600" y="1752600"/>
            <a:ext cx="8305800" cy="4648200"/>
          </a:xfrm>
          <a:prstGeom prst="horizontalScroll">
            <a:avLst>
              <a:gd name="adj" fmla="val 125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 b="1" dirty="0">
                <a:latin typeface="Arial" charset="0"/>
              </a:rPr>
              <a:t>                    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chia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4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đoạn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: </a:t>
            </a:r>
          </a:p>
          <a:p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Đoạn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1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: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đầu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cúng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bái</a:t>
            </a:r>
            <a:endParaRPr lang="en-US" sz="2400" b="1" dirty="0">
              <a:solidFill>
                <a:srgbClr val="0000CC"/>
              </a:solidFill>
              <a:latin typeface="Arial" charset="0"/>
            </a:endParaRPr>
          </a:p>
          <a:p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Đoạn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2: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Vậy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mà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không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           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thuyên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giảm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</a:p>
          <a:p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Đoạn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3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: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Thấy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cha </a:t>
            </a:r>
            <a:r>
              <a:rPr lang="en-US" sz="2400" b="1" dirty="0" err="1">
                <a:solidFill>
                  <a:srgbClr val="0000CC"/>
                </a:solidFill>
                <a:latin typeface="Arial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vẫn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400" b="1" err="1">
                <a:solidFill>
                  <a:srgbClr val="0000CC"/>
                </a:solidFill>
                <a:latin typeface="Arial" charset="0"/>
              </a:rPr>
              <a:t>không</a:t>
            </a:r>
            <a:r>
              <a:rPr lang="en-US" sz="2400" b="1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b="1" smtClean="0">
                <a:solidFill>
                  <a:srgbClr val="0000CC"/>
                </a:solidFill>
                <a:latin typeface="Arial" charset="0"/>
              </a:rPr>
              <a:t>lui.</a:t>
            </a:r>
            <a:endParaRPr lang="en-US" sz="2400" b="1" dirty="0">
              <a:solidFill>
                <a:srgbClr val="0000CC"/>
              </a:solidFill>
              <a:latin typeface="Arial" charset="0"/>
            </a:endParaRPr>
          </a:p>
          <a:p>
            <a:r>
              <a:rPr lang="en-US" sz="2800" b="1" dirty="0" err="1">
                <a:solidFill>
                  <a:srgbClr val="0000CC"/>
                </a:solidFill>
                <a:latin typeface="Arial" charset="0"/>
              </a:rPr>
              <a:t>Đoạn</a:t>
            </a:r>
            <a:r>
              <a:rPr lang="en-US" sz="2800" b="1" dirty="0">
                <a:solidFill>
                  <a:srgbClr val="0000CC"/>
                </a:solidFill>
                <a:latin typeface="Arial" charset="0"/>
              </a:rPr>
              <a:t> 4</a:t>
            </a:r>
            <a:r>
              <a:rPr lang="en-US" sz="2800" b="1">
                <a:solidFill>
                  <a:srgbClr val="0000CC"/>
                </a:solidFill>
                <a:latin typeface="Arial" charset="0"/>
              </a:rPr>
              <a:t>: </a:t>
            </a:r>
            <a:r>
              <a:rPr lang="en-US" sz="2800" smtClean="0">
                <a:solidFill>
                  <a:srgbClr val="0000FF"/>
                </a:solidFill>
                <a:latin typeface="Arial" charset="0"/>
              </a:rPr>
              <a:t>đoạn còn lại.</a:t>
            </a:r>
            <a:endParaRPr lang="en-US" sz="24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6147" name="Text Box 10"/>
          <p:cNvSpPr txBox="1">
            <a:spLocks noChangeArrowheads="1"/>
          </p:cNvSpPr>
          <p:nvPr/>
        </p:nvSpPr>
        <p:spPr bwMode="auto">
          <a:xfrm>
            <a:off x="1279525" y="1543050"/>
            <a:ext cx="210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3399"/>
                </a:solidFill>
                <a:latin typeface="Arial" charset="0"/>
              </a:rPr>
              <a:t>Luyện đọc:</a:t>
            </a:r>
          </a:p>
        </p:txBody>
      </p:sp>
      <p:sp>
        <p:nvSpPr>
          <p:cNvPr id="6148" name="Line 1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WordArt 1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0"/>
          <p:cNvSpPr txBox="1">
            <a:spLocks noChangeArrowheads="1"/>
          </p:cNvSpPr>
          <p:nvPr/>
        </p:nvSpPr>
        <p:spPr bwMode="auto">
          <a:xfrm>
            <a:off x="1279525" y="1543050"/>
            <a:ext cx="210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 dirty="0" err="1">
                <a:solidFill>
                  <a:srgbClr val="FF3399"/>
                </a:solidFill>
                <a:latin typeface="Arial" charset="0"/>
              </a:rPr>
              <a:t>Luyện</a:t>
            </a:r>
            <a:r>
              <a:rPr lang="en-US" sz="2800" b="1" u="sng" dirty="0">
                <a:solidFill>
                  <a:srgbClr val="FF3399"/>
                </a:solidFill>
                <a:latin typeface="Arial" charset="0"/>
              </a:rPr>
              <a:t> </a:t>
            </a:r>
            <a:r>
              <a:rPr lang="en-US" sz="2800" b="1" u="sng" dirty="0" err="1">
                <a:solidFill>
                  <a:srgbClr val="FF3399"/>
                </a:solidFill>
                <a:latin typeface="Arial" charset="0"/>
              </a:rPr>
              <a:t>đọc</a:t>
            </a:r>
            <a:r>
              <a:rPr lang="en-US" sz="2800" b="1" u="sng" dirty="0">
                <a:solidFill>
                  <a:srgbClr val="FF3399"/>
                </a:solidFill>
                <a:latin typeface="Arial" charset="0"/>
              </a:rPr>
              <a:t>:</a:t>
            </a:r>
          </a:p>
        </p:txBody>
      </p:sp>
      <p:sp>
        <p:nvSpPr>
          <p:cNvPr id="6148" name="Line 1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WordArt 1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00200" y="27432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Arial" charset="0"/>
              </a:rPr>
              <a:t>Đọc</a:t>
            </a:r>
            <a:r>
              <a:rPr lang="en-US" sz="2800" b="1" dirty="0" smtClean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charset="0"/>
              </a:rPr>
              <a:t>nối</a:t>
            </a:r>
            <a:r>
              <a:rPr lang="en-US" sz="2800" b="1" dirty="0" smtClean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charset="0"/>
              </a:rPr>
              <a:t>tiếp</a:t>
            </a:r>
            <a:r>
              <a:rPr lang="en-US" sz="2800" b="1" dirty="0" smtClean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charset="0"/>
              </a:rPr>
              <a:t>lần</a:t>
            </a:r>
            <a:r>
              <a:rPr lang="en-US" sz="2800" b="1" dirty="0" smtClean="0">
                <a:solidFill>
                  <a:srgbClr val="00B050"/>
                </a:solidFill>
                <a:latin typeface="Arial" charset="0"/>
              </a:rPr>
              <a:t> 1</a:t>
            </a:r>
            <a:endParaRPr lang="en-US" sz="2800" b="1" dirty="0">
              <a:solidFill>
                <a:srgbClr val="00B05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8"/>
          <p:cNvSpPr txBox="1">
            <a:spLocks noChangeArrowheads="1"/>
          </p:cNvSpPr>
          <p:nvPr/>
        </p:nvSpPr>
        <p:spPr bwMode="auto">
          <a:xfrm>
            <a:off x="1127125" y="1858963"/>
            <a:ext cx="2368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CC"/>
                </a:solidFill>
                <a:latin typeface="Arial" charset="0"/>
              </a:rPr>
              <a:t>Luyện đọc:</a:t>
            </a:r>
          </a:p>
        </p:txBody>
      </p:sp>
      <p:sp>
        <p:nvSpPr>
          <p:cNvPr id="7172" name="Line 10"/>
          <p:cNvSpPr>
            <a:spLocks noChangeShapeType="1"/>
          </p:cNvSpPr>
          <p:nvPr/>
        </p:nvSpPr>
        <p:spPr bwMode="auto">
          <a:xfrm>
            <a:off x="5029200" y="1981200"/>
            <a:ext cx="0" cy="4191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44550" y="2381250"/>
            <a:ext cx="259873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thuyên giảm</a:t>
            </a:r>
          </a:p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khẩn khoản</a:t>
            </a:r>
          </a:p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quằn quại</a:t>
            </a:r>
          </a:p>
          <a:p>
            <a:pPr algn="ctr"/>
            <a:r>
              <a:rPr lang="en-US" b="1">
                <a:solidFill>
                  <a:srgbClr val="008080"/>
                </a:solidFill>
                <a:latin typeface="Arial" charset="0"/>
              </a:rPr>
              <a:t>dứt khoát</a:t>
            </a:r>
          </a:p>
        </p:txBody>
      </p:sp>
      <p:sp>
        <p:nvSpPr>
          <p:cNvPr id="7182" name="Line 2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2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2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WordArt 2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8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5622925" y="1447800"/>
            <a:ext cx="2801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(Nguyễn Lăng) </a:t>
            </a: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3810000" y="457200"/>
            <a:ext cx="1890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0"/>
          <p:cNvSpPr txBox="1">
            <a:spLocks noChangeArrowheads="1"/>
          </p:cNvSpPr>
          <p:nvPr/>
        </p:nvSpPr>
        <p:spPr bwMode="auto">
          <a:xfrm>
            <a:off x="1279525" y="1543050"/>
            <a:ext cx="210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 dirty="0" err="1">
                <a:solidFill>
                  <a:srgbClr val="FF3399"/>
                </a:solidFill>
                <a:latin typeface="Arial" charset="0"/>
              </a:rPr>
              <a:t>Luyện</a:t>
            </a:r>
            <a:r>
              <a:rPr lang="en-US" sz="2800" b="1" u="sng" dirty="0">
                <a:solidFill>
                  <a:srgbClr val="FF3399"/>
                </a:solidFill>
                <a:latin typeface="Arial" charset="0"/>
              </a:rPr>
              <a:t> </a:t>
            </a:r>
            <a:r>
              <a:rPr lang="en-US" sz="2800" b="1" u="sng" dirty="0" err="1">
                <a:solidFill>
                  <a:srgbClr val="FF3399"/>
                </a:solidFill>
                <a:latin typeface="Arial" charset="0"/>
              </a:rPr>
              <a:t>đọc</a:t>
            </a:r>
            <a:r>
              <a:rPr lang="en-US" sz="2800" b="1" u="sng" dirty="0">
                <a:solidFill>
                  <a:srgbClr val="FF3399"/>
                </a:solidFill>
                <a:latin typeface="Arial" charset="0"/>
              </a:rPr>
              <a:t>:</a:t>
            </a:r>
          </a:p>
        </p:txBody>
      </p:sp>
      <p:sp>
        <p:nvSpPr>
          <p:cNvPr id="6148" name="Line 1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WordArt 1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00200" y="27432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Arial" charset="0"/>
              </a:rPr>
              <a:t>Đọc</a:t>
            </a:r>
            <a:r>
              <a:rPr lang="en-US" sz="2800" b="1" dirty="0" smtClean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charset="0"/>
              </a:rPr>
              <a:t>nối</a:t>
            </a:r>
            <a:r>
              <a:rPr lang="en-US" sz="2800" b="1" dirty="0" smtClean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charset="0"/>
              </a:rPr>
              <a:t>tiếp</a:t>
            </a:r>
            <a:r>
              <a:rPr lang="en-US" sz="2800" b="1" dirty="0" smtClean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Arial" charset="0"/>
              </a:rPr>
              <a:t>lần</a:t>
            </a:r>
            <a:r>
              <a:rPr lang="en-US" sz="2800" b="1" dirty="0" smtClean="0">
                <a:solidFill>
                  <a:srgbClr val="00B050"/>
                </a:solidFill>
                <a:latin typeface="Arial" charset="0"/>
              </a:rPr>
              <a:t> 2</a:t>
            </a:r>
            <a:endParaRPr lang="en-US" sz="2800" b="1" dirty="0">
              <a:solidFill>
                <a:srgbClr val="00B05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8"/>
          <p:cNvSpPr txBox="1">
            <a:spLocks noChangeArrowheads="1"/>
          </p:cNvSpPr>
          <p:nvPr/>
        </p:nvSpPr>
        <p:spPr bwMode="auto">
          <a:xfrm>
            <a:off x="1127125" y="1858963"/>
            <a:ext cx="2368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CC"/>
                </a:solidFill>
                <a:latin typeface="Arial" charset="0"/>
              </a:rPr>
              <a:t>Luyện đọc:</a:t>
            </a:r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6324600" y="1858963"/>
            <a:ext cx="1778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CC"/>
                </a:solidFill>
                <a:latin typeface="Arial" charset="0"/>
              </a:rPr>
              <a:t>Từ ngữ:</a:t>
            </a:r>
          </a:p>
        </p:txBody>
      </p:sp>
      <p:sp>
        <p:nvSpPr>
          <p:cNvPr id="7172" name="Line 10"/>
          <p:cNvSpPr>
            <a:spLocks noChangeShapeType="1"/>
          </p:cNvSpPr>
          <p:nvPr/>
        </p:nvSpPr>
        <p:spPr bwMode="auto">
          <a:xfrm>
            <a:off x="5029200" y="1981200"/>
            <a:ext cx="0" cy="4191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44550" y="2381250"/>
            <a:ext cx="259873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err="1">
                <a:solidFill>
                  <a:srgbClr val="008080"/>
                </a:solidFill>
                <a:latin typeface="Arial" charset="0"/>
              </a:rPr>
              <a:t>thuyên</a:t>
            </a:r>
            <a:r>
              <a:rPr lang="en-US" b="1" dirty="0">
                <a:solidFill>
                  <a:srgbClr val="00808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Arial" charset="0"/>
              </a:rPr>
              <a:t>giảm</a:t>
            </a:r>
            <a:endParaRPr lang="en-US" b="1" dirty="0">
              <a:solidFill>
                <a:srgbClr val="008080"/>
              </a:solidFill>
              <a:latin typeface="Arial" charset="0"/>
            </a:endParaRPr>
          </a:p>
          <a:p>
            <a:pPr algn="ctr"/>
            <a:r>
              <a:rPr lang="en-US" b="1" dirty="0" err="1">
                <a:solidFill>
                  <a:srgbClr val="008080"/>
                </a:solidFill>
                <a:latin typeface="Arial" charset="0"/>
              </a:rPr>
              <a:t>khẩn</a:t>
            </a:r>
            <a:r>
              <a:rPr lang="en-US" b="1" dirty="0">
                <a:solidFill>
                  <a:srgbClr val="00808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Arial" charset="0"/>
              </a:rPr>
              <a:t>khoản</a:t>
            </a:r>
            <a:endParaRPr lang="en-US" b="1" dirty="0">
              <a:solidFill>
                <a:srgbClr val="008080"/>
              </a:solidFill>
              <a:latin typeface="Arial" charset="0"/>
            </a:endParaRPr>
          </a:p>
          <a:p>
            <a:pPr algn="ctr"/>
            <a:r>
              <a:rPr lang="en-US" b="1" dirty="0" err="1">
                <a:solidFill>
                  <a:srgbClr val="008080"/>
                </a:solidFill>
                <a:latin typeface="Arial" charset="0"/>
              </a:rPr>
              <a:t>quằn</a:t>
            </a:r>
            <a:r>
              <a:rPr lang="en-US" b="1" dirty="0">
                <a:solidFill>
                  <a:srgbClr val="00808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Arial" charset="0"/>
              </a:rPr>
              <a:t>quại</a:t>
            </a:r>
            <a:endParaRPr lang="en-US" b="1" dirty="0">
              <a:solidFill>
                <a:srgbClr val="008080"/>
              </a:solidFill>
              <a:latin typeface="Arial" charset="0"/>
            </a:endParaRPr>
          </a:p>
          <a:p>
            <a:pPr algn="ctr"/>
            <a:r>
              <a:rPr lang="en-US" b="1" dirty="0" err="1">
                <a:solidFill>
                  <a:srgbClr val="008080"/>
                </a:solidFill>
                <a:latin typeface="Arial" charset="0"/>
              </a:rPr>
              <a:t>dứt</a:t>
            </a:r>
            <a:r>
              <a:rPr lang="en-US" b="1" dirty="0">
                <a:solidFill>
                  <a:srgbClr val="008080"/>
                </a:solidFill>
                <a:latin typeface="Arial" charset="0"/>
              </a:rPr>
              <a:t> </a:t>
            </a:r>
            <a:r>
              <a:rPr lang="en-US" b="1" dirty="0" err="1">
                <a:solidFill>
                  <a:srgbClr val="008080"/>
                </a:solidFill>
                <a:latin typeface="Arial" charset="0"/>
              </a:rPr>
              <a:t>khoát</a:t>
            </a:r>
            <a:endParaRPr lang="en-US" b="1" dirty="0">
              <a:solidFill>
                <a:srgbClr val="008080"/>
              </a:solidFill>
              <a:latin typeface="Arial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6308725" y="2392363"/>
            <a:ext cx="2597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80"/>
                </a:solidFill>
                <a:latin typeface="Arial" charset="0"/>
              </a:rPr>
              <a:t>thuyên giảm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6308725" y="3143250"/>
            <a:ext cx="2459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80"/>
                </a:solidFill>
                <a:latin typeface="Arial" charset="0"/>
              </a:rPr>
              <a:t>khẩn khoản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308725" y="3829050"/>
            <a:ext cx="1435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8080"/>
                </a:solidFill>
                <a:latin typeface="Arial" charset="0"/>
              </a:rPr>
              <a:t>ôn tồn</a:t>
            </a:r>
          </a:p>
        </p:txBody>
      </p:sp>
      <p:sp>
        <p:nvSpPr>
          <p:cNvPr id="7182" name="Line 21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22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23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24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003399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WordArt 25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8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Text Box 26"/>
          <p:cNvSpPr txBox="1">
            <a:spLocks noChangeArrowheads="1"/>
          </p:cNvSpPr>
          <p:nvPr/>
        </p:nvSpPr>
        <p:spPr bwMode="auto">
          <a:xfrm>
            <a:off x="5622925" y="1447800"/>
            <a:ext cx="2801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(Nguyễn Lăng) </a:t>
            </a:r>
          </a:p>
        </p:txBody>
      </p:sp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3810000" y="457200"/>
            <a:ext cx="1890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Tập đọc: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7187" grpId="0"/>
      <p:bldP spid="71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8"/>
          <p:cNvSpPr txBox="1">
            <a:spLocks noChangeArrowheads="1"/>
          </p:cNvSpPr>
          <p:nvPr/>
        </p:nvSpPr>
        <p:spPr bwMode="auto">
          <a:xfrm>
            <a:off x="898525" y="1630363"/>
            <a:ext cx="2400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u="sng">
                <a:solidFill>
                  <a:srgbClr val="FF0066"/>
                </a:solidFill>
                <a:latin typeface="Arial" charset="0"/>
              </a:rPr>
              <a:t>Tìm hiểu bài: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685800" y="2286000"/>
            <a:ext cx="39773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1)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Cụ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Ún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làm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nghề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gì</a:t>
            </a:r>
            <a:r>
              <a:rPr lang="en-US" sz="2800" b="1" dirty="0">
                <a:latin typeface="Arial" charset="0"/>
              </a:rPr>
              <a:t>?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838200" y="2895600"/>
            <a:ext cx="5037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66"/>
                </a:solidFill>
                <a:latin typeface="Arial" charset="0"/>
              </a:rPr>
              <a:t>- Cụ Ún làm nghề thầy cúng.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09601" y="3505200"/>
            <a:ext cx="85471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</a:rPr>
              <a:t>2)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Những</a:t>
            </a:r>
            <a:r>
              <a:rPr lang="en-US" sz="2800" b="1" dirty="0">
                <a:latin typeface="Arial" charset="0"/>
              </a:rPr>
              <a:t> chi </a:t>
            </a:r>
            <a:r>
              <a:rPr lang="en-US" sz="2800" b="1" dirty="0" err="1">
                <a:latin typeface="Arial" charset="0"/>
              </a:rPr>
              <a:t>tiết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nào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cho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thấy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cụ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Ún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được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mọi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người</a:t>
            </a:r>
            <a:r>
              <a:rPr lang="en-US" sz="2800" b="1" dirty="0">
                <a:latin typeface="Arial" charset="0"/>
              </a:rPr>
              <a:t> tin </a:t>
            </a:r>
            <a:r>
              <a:rPr lang="en-US" sz="2800" b="1" dirty="0" err="1">
                <a:latin typeface="Arial" charset="0"/>
              </a:rPr>
              <a:t>tưởng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về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nghề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thầy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cúng</a:t>
            </a:r>
            <a:r>
              <a:rPr lang="en-US" sz="2800" b="1" dirty="0">
                <a:latin typeface="Arial" charset="0"/>
              </a:rPr>
              <a:t>?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62001" y="466725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Arial" charset="0"/>
              </a:rPr>
              <a:t>-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Khắp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làng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xa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bản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gần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nhà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nào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có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người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ốm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cũng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nhờ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đến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cụ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. </a:t>
            </a:r>
            <a:r>
              <a:rPr lang="en-US" sz="2800" b="1" smtClean="0">
                <a:solidFill>
                  <a:srgbClr val="FF0066"/>
                </a:solidFill>
                <a:latin typeface="Arial" charset="0"/>
              </a:rPr>
              <a:t>Nhiều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người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tôn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cụ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làm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thầy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,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cắp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sách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theo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cụ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học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nghề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.</a:t>
            </a:r>
          </a:p>
        </p:txBody>
      </p:sp>
      <p:sp>
        <p:nvSpPr>
          <p:cNvPr id="8199" name="Line 13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Line 14"/>
          <p:cNvSpPr>
            <a:spLocks noChangeShapeType="1"/>
          </p:cNvSpPr>
          <p:nvPr/>
        </p:nvSpPr>
        <p:spPr bwMode="auto">
          <a:xfrm>
            <a:off x="0" y="76200"/>
            <a:ext cx="9144000" cy="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15"/>
          <p:cNvSpPr>
            <a:spLocks noChangeShapeType="1"/>
          </p:cNvSpPr>
          <p:nvPr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16"/>
          <p:cNvSpPr>
            <a:spLocks noChangeShapeType="1"/>
          </p:cNvSpPr>
          <p:nvPr/>
        </p:nvSpPr>
        <p:spPr bwMode="auto">
          <a:xfrm>
            <a:off x="0" y="6781800"/>
            <a:ext cx="9144000" cy="0"/>
          </a:xfrm>
          <a:prstGeom prst="line">
            <a:avLst/>
          </a:prstGeom>
          <a:noFill/>
          <a:ln w="76200">
            <a:pattFill prst="smCheck">
              <a:fgClr>
                <a:srgbClr val="9900CC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WordArt 17"/>
          <p:cNvSpPr>
            <a:spLocks noChangeArrowheads="1" noChangeShapeType="1" noTextEdit="1"/>
          </p:cNvSpPr>
          <p:nvPr/>
        </p:nvSpPr>
        <p:spPr bwMode="auto">
          <a:xfrm>
            <a:off x="2962275" y="838200"/>
            <a:ext cx="3286125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kern="10">
                <a:ln w="9525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 cúng đi bệnh viện</a:t>
            </a:r>
            <a:endParaRPr lang="en-US" sz="2400" kern="10">
              <a:ln w="9525">
                <a:solidFill>
                  <a:srgbClr val="80008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Text Box 18"/>
          <p:cNvSpPr txBox="1">
            <a:spLocks noChangeArrowheads="1"/>
          </p:cNvSpPr>
          <p:nvPr/>
        </p:nvSpPr>
        <p:spPr bwMode="auto">
          <a:xfrm>
            <a:off x="5622925" y="1447800"/>
            <a:ext cx="2422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(Nguyễn Lăng) </a:t>
            </a:r>
          </a:p>
        </p:txBody>
      </p:sp>
      <p:sp>
        <p:nvSpPr>
          <p:cNvPr id="8205" name="Text Box 20"/>
          <p:cNvSpPr txBox="1">
            <a:spLocks noChangeArrowheads="1"/>
          </p:cNvSpPr>
          <p:nvPr/>
        </p:nvSpPr>
        <p:spPr bwMode="auto">
          <a:xfrm>
            <a:off x="3810000" y="457200"/>
            <a:ext cx="168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Arial" charset="0"/>
              </a:rPr>
              <a:t>Tập đọc:</a:t>
            </a:r>
          </a:p>
        </p:txBody>
      </p:sp>
      <p:sp>
        <p:nvSpPr>
          <p:cNvPr id="14" name="Text Box 11">
            <a:extLst>
              <a:ext uri="{FF2B5EF4-FFF2-40B4-BE49-F238E27FC236}">
                <a16:creationId xmlns="" xmlns:a16="http://schemas.microsoft.com/office/drawing/2014/main" id="{3C86E622-79D7-40F0-B54A-CA8DC05F3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4700" y="4667250"/>
            <a:ext cx="83947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2)</a:t>
            </a:r>
            <a:r>
              <a:rPr lang="en-US" sz="2800" b="1" dirty="0">
                <a:latin typeface="Arial" charset="0"/>
              </a:rPr>
              <a:t> Khi </a:t>
            </a:r>
            <a:r>
              <a:rPr lang="en-US" sz="2800" b="1" dirty="0" err="1">
                <a:latin typeface="Arial" charset="0"/>
              </a:rPr>
              <a:t>mắc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bệnh</a:t>
            </a:r>
            <a:r>
              <a:rPr lang="en-US" sz="2800" b="1" dirty="0">
                <a:latin typeface="Arial" charset="0"/>
              </a:rPr>
              <a:t>, </a:t>
            </a:r>
            <a:r>
              <a:rPr lang="en-US" sz="2800" b="1" dirty="0" err="1">
                <a:latin typeface="Arial" charset="0"/>
              </a:rPr>
              <a:t>cụ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đã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tự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chữa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bằng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cách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nào</a:t>
            </a:r>
            <a:r>
              <a:rPr lang="en-US" sz="2800" b="1" dirty="0">
                <a:latin typeface="Arial" charset="0"/>
              </a:rPr>
              <a:t>?</a:t>
            </a:r>
          </a:p>
          <a:p>
            <a:r>
              <a:rPr lang="en-US" sz="2800" b="1" dirty="0">
                <a:latin typeface="Arial" charset="0"/>
              </a:rPr>
              <a:t>    </a:t>
            </a:r>
            <a:r>
              <a:rPr lang="en-US" sz="2800" b="1" dirty="0" err="1">
                <a:latin typeface="Arial" charset="0"/>
              </a:rPr>
              <a:t>Kết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>
                <a:latin typeface="Arial" charset="0"/>
              </a:rPr>
              <a:t>quả</a:t>
            </a:r>
            <a:r>
              <a:rPr lang="en-US" sz="2800" b="1" dirty="0">
                <a:latin typeface="Arial" charset="0"/>
              </a:rPr>
              <a:t> ra </a:t>
            </a:r>
            <a:r>
              <a:rPr lang="en-US" sz="2800" b="1" dirty="0" err="1">
                <a:latin typeface="Arial" charset="0"/>
              </a:rPr>
              <a:t>sao</a:t>
            </a:r>
            <a:r>
              <a:rPr lang="en-US" sz="2800" b="1" dirty="0">
                <a:latin typeface="Arial" charset="0"/>
              </a:rPr>
              <a:t>?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="" xmlns:a16="http://schemas.microsoft.com/office/drawing/2014/main" id="{0AD701DE-8582-4003-8481-C03F703FD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7729" y="1447800"/>
            <a:ext cx="83724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latin typeface="Arial" charset="0"/>
              </a:rPr>
              <a:t>-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Cụ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chữa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bằng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cách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cúng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bái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nhưng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bệnh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tình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</a:p>
          <a:p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không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thuyên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b="1" dirty="0" err="1">
                <a:solidFill>
                  <a:srgbClr val="FF0066"/>
                </a:solidFill>
                <a:latin typeface="Arial" charset="0"/>
              </a:rPr>
              <a:t>giảm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/>
      <p:bldP spid="8204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0033CC"/>
          </a:solidFill>
          <a:round/>
          <a:headEnd/>
          <a:tailEnd/>
        </a:ln>
      </a:spPr>
      <a:bodyPr/>
      <a:lstStyle>
        <a:defPPr algn="l">
          <a:defRPr/>
        </a:defPPr>
      </a:lst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853</Words>
  <Application>Microsoft Office PowerPoint</Application>
  <PresentationFormat>On-screen Show (4:3)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164A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Admin</cp:lastModifiedBy>
  <cp:revision>85</cp:revision>
  <dcterms:created xsi:type="dcterms:W3CDTF">2004-06-01T03:01:31Z</dcterms:created>
  <dcterms:modified xsi:type="dcterms:W3CDTF">2021-12-15T07:12:06Z</dcterms:modified>
</cp:coreProperties>
</file>