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FgnlNFjZ4++W2y2VuM2zkCMh+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114300" algn="l" rtl="0">
              <a:spcBef>
                <a:spcPts val="0"/>
              </a:spcBef>
              <a:spcAft>
                <a:spcPts val="0"/>
              </a:spcAft>
              <a:buSzPts val="1800"/>
              <a:buChar char="•"/>
            </a:pPr>
            <a:r>
              <a:rPr lang="en-US"/>
              <a:t>GV cho HS nx và rút ra </a:t>
            </a:r>
            <a:r>
              <a:rPr lang="en-US" i="1">
                <a:solidFill>
                  <a:srgbClr val="7030A0"/>
                </a:solidFill>
                <a:latin typeface="Times New Roman"/>
                <a:ea typeface="Times New Roman"/>
                <a:cs typeface="Times New Roman"/>
                <a:sym typeface="Times New Roman"/>
              </a:rPr>
              <a:t>Những từ có nghĩa giống nhau hoàn toàn gọi tà từ đồng nghĩa hoàn toàn</a:t>
            </a:r>
            <a:endParaRPr/>
          </a:p>
          <a:p>
            <a:pPr marL="228600" lvl="0" indent="-114300" algn="l" rtl="0">
              <a:spcBef>
                <a:spcPts val="0"/>
              </a:spcBef>
              <a:spcAft>
                <a:spcPts val="0"/>
              </a:spcAft>
              <a:buClr>
                <a:srgbClr val="0070C0"/>
              </a:buClr>
              <a:buSzPts val="1800"/>
              <a:buFont typeface="Times New Roman"/>
              <a:buAutoNum type="alphaLcParenR"/>
            </a:pPr>
            <a:r>
              <a:rPr lang="en-US">
                <a:solidFill>
                  <a:srgbClr val="0070C0"/>
                </a:solidFill>
                <a:latin typeface="Times New Roman"/>
                <a:ea typeface="Times New Roman"/>
                <a:cs typeface="Times New Roman"/>
                <a:sym typeface="Times New Roman"/>
              </a:rPr>
              <a:t> Những từ có </a:t>
            </a:r>
            <a:r>
              <a:rPr lang="en-US">
                <a:solidFill>
                  <a:srgbClr val="FF0000"/>
                </a:solidFill>
                <a:latin typeface="Times New Roman"/>
                <a:ea typeface="Times New Roman"/>
                <a:cs typeface="Times New Roman"/>
                <a:sym typeface="Times New Roman"/>
              </a:rPr>
              <a:t>nghĩa không giống nhau hoàn toàn </a:t>
            </a:r>
            <a:r>
              <a:rPr lang="en-US">
                <a:solidFill>
                  <a:srgbClr val="0070C0"/>
                </a:solidFill>
                <a:latin typeface="Times New Roman"/>
                <a:ea typeface="Times New Roman"/>
                <a:cs typeface="Times New Roman"/>
                <a:sym typeface="Times New Roman"/>
              </a:rPr>
              <a:t>gọi là </a:t>
            </a:r>
            <a:r>
              <a:rPr lang="en-US" b="1">
                <a:solidFill>
                  <a:srgbClr val="FF0000"/>
                </a:solidFill>
                <a:latin typeface="Times New Roman"/>
                <a:ea typeface="Times New Roman"/>
                <a:cs typeface="Times New Roman"/>
                <a:sym typeface="Times New Roman"/>
              </a:rPr>
              <a:t>từ đồng nghĩa không hoàn toàn.</a:t>
            </a:r>
            <a:endParaRPr/>
          </a:p>
        </p:txBody>
      </p:sp>
      <p:sp>
        <p:nvSpPr>
          <p:cNvPr id="202" name="Google Shape;202;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a:solidFill>
                  <a:srgbClr val="000000"/>
                </a:solidFill>
                <a:latin typeface="Tahoma"/>
                <a:ea typeface="Tahoma"/>
                <a:cs typeface="Tahoma"/>
                <a:sym typeface="Tahoma"/>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e63a23e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e63a23eb4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ee63a23eb4_1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ahoma"/>
              <a:buNone/>
            </a:pPr>
            <a:fld id="{00000000-1234-1234-1234-123412341234}" type="slidenum">
              <a:rPr lang="en-US"/>
              <a:t>7</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7"/>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2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1" name="Google Shape;81;p2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1"/>
        <p:cNvGrpSpPr/>
        <p:nvPr/>
      </p:nvGrpSpPr>
      <p:grpSpPr>
        <a:xfrm>
          <a:off x="0" y="0"/>
          <a:ext cx="0" cy="0"/>
          <a:chOff x="0" y="0"/>
          <a:chExt cx="0" cy="0"/>
        </a:xfrm>
      </p:grpSpPr>
      <p:sp>
        <p:nvSpPr>
          <p:cNvPr id="92" name="Google Shape;92;p1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8"/>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19"/>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20"/>
          <p:cNvSpPr txBox="1">
            <a:spLocks noGrp="1"/>
          </p:cNvSpPr>
          <p:nvPr>
            <p:ph type="body" idx="1"/>
          </p:nvPr>
        </p:nvSpPr>
        <p:spPr>
          <a:xfrm rot="5400000">
            <a:off x="3833019" y="-1623219"/>
            <a:ext cx="4525962"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21"/>
          <p:cNvSpPr>
            <a:spLocks noGrp="1"/>
          </p:cNvSpPr>
          <p:nvPr>
            <p:ph type="pic" idx="2"/>
          </p:nvPr>
        </p:nvSpPr>
        <p:spPr>
          <a:xfrm>
            <a:off x="2389717" y="612775"/>
            <a:ext cx="7315200" cy="4114800"/>
          </a:xfrm>
          <a:prstGeom prst="rect">
            <a:avLst/>
          </a:prstGeom>
          <a:noFill/>
          <a:ln>
            <a:noFill/>
          </a:ln>
        </p:spPr>
      </p:sp>
      <p:sp>
        <p:nvSpPr>
          <p:cNvPr id="34" name="Google Shape;34;p2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 name="Google Shape;35;p2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1" name="Google Shape;41;p2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2" name="Google Shape;42;p2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2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2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4"/>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2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2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2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9" name="Google Shape;69;p2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1pPr>
            <a:lvl2pPr marL="0" marR="0" lvl="1"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2pPr>
            <a:lvl3pPr marL="0" marR="0" lvl="2"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3pPr>
            <a:lvl4pPr marL="0" marR="0" lvl="3"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4pPr>
            <a:lvl5pPr marL="0" marR="0" lvl="4"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5pPr>
            <a:lvl6pPr marL="0" marR="0" lvl="5"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6pPr>
            <a:lvl7pPr marL="0" marR="0" lvl="6"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7pPr>
            <a:lvl8pPr marL="0" marR="0" lvl="7"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8pPr>
            <a:lvl9pPr marL="0" marR="0" lvl="8" indent="0" algn="r">
              <a:lnSpc>
                <a:spcPct val="100000"/>
              </a:lnSpc>
              <a:spcBef>
                <a:spcPts val="0"/>
              </a:spcBef>
              <a:spcAft>
                <a:spcPts val="0"/>
              </a:spcAft>
              <a:buClr>
                <a:srgbClr val="898989"/>
              </a:buClr>
              <a:buSzPts val="1200"/>
              <a:buFont typeface="Tahoma"/>
              <a:buNone/>
              <a:defRPr sz="1200" b="0" i="0" u="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3" name="Google Shape;13;p1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4" name="Google Shape;14;p1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6" name="Google Shape;86;p17"/>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89" name="Google Shape;89;p1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90" name="Google Shape;90;p1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1200"/>
              <a:buFont typeface="Tahoma"/>
              <a:buNone/>
              <a:defRPr sz="1200" b="0" i="0" u="none" strike="noStrike" cap="none">
                <a:solidFill>
                  <a:srgbClr val="898989"/>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
          <p:cNvSpPr txBox="1"/>
          <p:nvPr/>
        </p:nvSpPr>
        <p:spPr>
          <a:xfrm>
            <a:off x="3124200" y="3124200"/>
            <a:ext cx="6069012"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Tahoma"/>
              <a:buNone/>
            </a:pPr>
            <a:r>
              <a:rPr lang="en-US" sz="5400" b="1" i="0" u="none" strike="noStrike" cap="none">
                <a:solidFill>
                  <a:srgbClr val="FF0000"/>
                </a:solidFill>
                <a:latin typeface="Tahoma"/>
                <a:ea typeface="Tahoma"/>
                <a:cs typeface="Tahoma"/>
                <a:sym typeface="Tahoma"/>
              </a:rPr>
              <a:t>TỪ ĐỒNG NGHĨA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p:nvPr/>
        </p:nvSpPr>
        <p:spPr>
          <a:xfrm>
            <a:off x="228600" y="319087"/>
            <a:ext cx="9067800" cy="15525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    2. Thay những từ in đậm trong mỗi ví dụ trên cho nhau rồi rút ra nhận xét: </a:t>
            </a:r>
            <a:r>
              <a:rPr lang="en-US" sz="2200" b="0" i="1" u="none">
                <a:solidFill>
                  <a:schemeClr val="dk1"/>
                </a:solidFill>
                <a:latin typeface="Arial"/>
                <a:ea typeface="Arial"/>
                <a:cs typeface="Arial"/>
                <a:sym typeface="Arial"/>
              </a:rPr>
              <a:t>Những từ nào thay thế được cho nhau? Những từ nào không thay thế được cho nhau? Vì sao?</a:t>
            </a:r>
            <a:endParaRPr/>
          </a:p>
        </p:txBody>
      </p:sp>
      <p:sp>
        <p:nvSpPr>
          <p:cNvPr id="197" name="Google Shape;197;p9"/>
          <p:cNvSpPr txBox="1"/>
          <p:nvPr/>
        </p:nvSpPr>
        <p:spPr>
          <a:xfrm>
            <a:off x="990600" y="1935162"/>
            <a:ext cx="8610600" cy="2362200"/>
          </a:xfrm>
          <a:prstGeom prst="rect">
            <a:avLst/>
          </a:prstGeom>
          <a:noFill/>
          <a:ln>
            <a:noFill/>
          </a:ln>
        </p:spPr>
        <p:txBody>
          <a:bodyPr spcFirstLastPara="1" wrap="square" lIns="91425" tIns="45700" rIns="91425" bIns="45700" anchor="t" anchorCtr="0">
            <a:noAutofit/>
          </a:bodyPr>
          <a:lstStyle/>
          <a:p>
            <a:pPr marL="533400" marR="0" lvl="0" indent="-533400" algn="just" rtl="0">
              <a:lnSpc>
                <a:spcPct val="15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a) Sau 80 năm giời nô lệ làm cho nước nhà bị yếu hèn, ngày nay chúng ta  cần phải </a:t>
            </a:r>
            <a:r>
              <a:rPr lang="en-US" sz="2200" b="0" i="1" u="none">
                <a:solidFill>
                  <a:srgbClr val="FF0066"/>
                </a:solidFill>
                <a:latin typeface="Arial"/>
                <a:ea typeface="Arial"/>
                <a:cs typeface="Arial"/>
                <a:sym typeface="Arial"/>
              </a:rPr>
              <a:t>xây dựng</a:t>
            </a:r>
            <a:r>
              <a:rPr lang="en-US" sz="2200" b="0" i="0" u="none">
                <a:solidFill>
                  <a:schemeClr val="dk1"/>
                </a:solidFill>
                <a:latin typeface="Arial"/>
                <a:ea typeface="Arial"/>
                <a:cs typeface="Arial"/>
                <a:sym typeface="Arial"/>
              </a:rPr>
              <a:t> lại cơ đồ mà tổ tiên đã để lại cho chúng ta, làm sao cho chúng ta theo kịp các nước khác trên hoàn cầu. Trong công cuộc </a:t>
            </a:r>
            <a:r>
              <a:rPr lang="en-US" sz="2200" b="0" i="1" u="none">
                <a:solidFill>
                  <a:srgbClr val="FF0066"/>
                </a:solidFill>
                <a:latin typeface="Arial"/>
                <a:ea typeface="Arial"/>
                <a:cs typeface="Arial"/>
                <a:sym typeface="Arial"/>
              </a:rPr>
              <a:t>kiến thiết </a:t>
            </a:r>
            <a:r>
              <a:rPr lang="en-US" sz="2200" b="0" i="0" u="none">
                <a:solidFill>
                  <a:schemeClr val="dk1"/>
                </a:solidFill>
                <a:latin typeface="Arial"/>
                <a:ea typeface="Arial"/>
                <a:cs typeface="Arial"/>
                <a:sym typeface="Arial"/>
              </a:rPr>
              <a:t>đó, nước nhà trông mong chờ đợi ở các em rất nhiều.</a:t>
            </a:r>
            <a:endParaRPr/>
          </a:p>
          <a:p>
            <a:pPr marL="533400" marR="0" lvl="0" indent="-533400" algn="just" rtl="0">
              <a:lnSpc>
                <a:spcPct val="150000"/>
              </a:lnSpc>
              <a:spcBef>
                <a:spcPts val="40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a:t>
            </a:r>
            <a:endParaRPr/>
          </a:p>
          <a:p>
            <a:pPr marL="533400" marR="0" lvl="0" indent="-533400" algn="just" rtl="0">
              <a:lnSpc>
                <a:spcPct val="150000"/>
              </a:lnSpc>
              <a:spcBef>
                <a:spcPts val="40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a:t>
            </a:r>
            <a:endParaRPr/>
          </a:p>
        </p:txBody>
      </p:sp>
      <p:sp>
        <p:nvSpPr>
          <p:cNvPr id="198" name="Google Shape;198;p9"/>
          <p:cNvSpPr txBox="1"/>
          <p:nvPr/>
        </p:nvSpPr>
        <p:spPr>
          <a:xfrm>
            <a:off x="3352800" y="4495800"/>
            <a:ext cx="8229600" cy="1828800"/>
          </a:xfrm>
          <a:prstGeom prst="rect">
            <a:avLst/>
          </a:prstGeom>
          <a:noFill/>
          <a:ln>
            <a:noFill/>
          </a:ln>
        </p:spPr>
        <p:txBody>
          <a:bodyPr spcFirstLastPara="1" wrap="square" lIns="91425" tIns="45700" rIns="91425" bIns="45700" anchor="t" anchorCtr="0">
            <a:noAutofit/>
          </a:bodyPr>
          <a:lstStyle/>
          <a:p>
            <a:pPr marL="107950" marR="0" lvl="0" indent="0" algn="just" rtl="0">
              <a:lnSpc>
                <a:spcPct val="15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b) Màu lúa chín dưới đồng  </a:t>
            </a:r>
            <a:r>
              <a:rPr lang="en-US" sz="2200" b="0" i="1" u="none">
                <a:solidFill>
                  <a:srgbClr val="FF0066"/>
                </a:solidFill>
                <a:latin typeface="Arial"/>
                <a:ea typeface="Arial"/>
                <a:cs typeface="Arial"/>
                <a:sym typeface="Arial"/>
              </a:rPr>
              <a:t>vàng xuộm</a:t>
            </a:r>
            <a:r>
              <a:rPr lang="en-US" sz="2200" b="0" i="0" u="none">
                <a:solidFill>
                  <a:schemeClr val="dk1"/>
                </a:solidFill>
                <a:latin typeface="Arial"/>
                <a:ea typeface="Arial"/>
                <a:cs typeface="Arial"/>
                <a:sym typeface="Arial"/>
              </a:rPr>
              <a:t> lại. Nắng nhạt ngả màu </a:t>
            </a:r>
            <a:r>
              <a:rPr lang="en-US" sz="2200" b="0" i="1" u="none">
                <a:solidFill>
                  <a:srgbClr val="FF0066"/>
                </a:solidFill>
                <a:latin typeface="Arial"/>
                <a:ea typeface="Arial"/>
                <a:cs typeface="Arial"/>
                <a:sym typeface="Arial"/>
              </a:rPr>
              <a:t>vàng hoe</a:t>
            </a:r>
            <a:r>
              <a:rPr lang="en-US" sz="2200" b="0" i="0" u="none">
                <a:solidFill>
                  <a:schemeClr val="dk1"/>
                </a:solidFill>
                <a:latin typeface="Arial"/>
                <a:ea typeface="Arial"/>
                <a:cs typeface="Arial"/>
                <a:sym typeface="Arial"/>
              </a:rPr>
              <a:t>.  Trong vườn, lắc lư những chùm quả xoan </a:t>
            </a:r>
            <a:r>
              <a:rPr lang="en-US" sz="2200" b="0" i="1" u="none">
                <a:solidFill>
                  <a:srgbClr val="FF0066"/>
                </a:solidFill>
                <a:latin typeface="Arial"/>
                <a:ea typeface="Arial"/>
                <a:cs typeface="Arial"/>
                <a:sym typeface="Arial"/>
              </a:rPr>
              <a:t>vàng lịm</a:t>
            </a:r>
            <a:r>
              <a:rPr lang="en-US" sz="2200" b="0" i="0" u="none">
                <a:solidFill>
                  <a:schemeClr val="dk1"/>
                </a:solidFill>
                <a:latin typeface="Arial"/>
                <a:ea typeface="Arial"/>
                <a:cs typeface="Arial"/>
                <a:sym typeface="Arial"/>
              </a:rPr>
              <a:t>  không trông thấy cuống, như những chuỗi tràng hạt bồ đề treo lơ lửng.</a:t>
            </a:r>
            <a:endParaRPr/>
          </a:p>
          <a:p>
            <a:pPr marL="0" marR="0" lvl="0" indent="0" algn="l" rtl="0">
              <a:lnSpc>
                <a:spcPct val="100000"/>
              </a:lnSpc>
              <a:spcBef>
                <a:spcPts val="0"/>
              </a:spcBef>
              <a:spcAft>
                <a:spcPts val="0"/>
              </a:spcAft>
              <a:buNone/>
            </a:pPr>
            <a:endParaRPr sz="22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1000"/>
                                        <p:tgtEl>
                                          <p:spTgt spid="197"/>
                                        </p:tgtEl>
                                      </p:cBhvr>
                                    </p:animEffect>
                                  </p:childTnLst>
                                </p:cTn>
                              </p:par>
                              <p:par>
                                <p:cTn id="13" presetID="10" presetClass="entr" presetSubtype="0" fill="hold" nodeType="withEffect">
                                  <p:stCondLst>
                                    <p:cond delay="0"/>
                                  </p:stCondLst>
                                  <p:childTnLst>
                                    <p:set>
                                      <p:cBhvr>
                                        <p:cTn id="14" dur="1" fill="hold">
                                          <p:stCondLst>
                                            <p:cond delay="0"/>
                                          </p:stCondLst>
                                        </p:cTn>
                                        <p:tgtEl>
                                          <p:spTgt spid="198">
                                            <p:txEl>
                                              <p:pRg st="0" end="0"/>
                                            </p:txEl>
                                          </p:spTgt>
                                        </p:tgtEl>
                                        <p:attrNameLst>
                                          <p:attrName>style.visibility</p:attrName>
                                        </p:attrNameLst>
                                      </p:cBhvr>
                                      <p:to>
                                        <p:strVal val="visible"/>
                                      </p:to>
                                    </p:set>
                                    <p:animEffect transition="in" filter="fade">
                                      <p:cBhvr>
                                        <p:cTn id="15" dur="500"/>
                                        <p:tgtEl>
                                          <p:spTgt spid="19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8">
                                            <p:txEl>
                                              <p:pRg st="1" end="1"/>
                                            </p:txEl>
                                          </p:spTgt>
                                        </p:tgtEl>
                                        <p:attrNameLst>
                                          <p:attrName>style.visibility</p:attrName>
                                        </p:attrNameLst>
                                      </p:cBhvr>
                                      <p:to>
                                        <p:strVal val="visible"/>
                                      </p:to>
                                    </p:set>
                                    <p:animEffect transition="in" filter="fade">
                                      <p:cBhvr>
                                        <p:cTn id="18" dur="500"/>
                                        <p:tgtEl>
                                          <p:spTgt spid="1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p:nvPr/>
        </p:nvSpPr>
        <p:spPr>
          <a:xfrm>
            <a:off x="76200" y="76200"/>
            <a:ext cx="8610600" cy="2362200"/>
          </a:xfrm>
          <a:prstGeom prst="rect">
            <a:avLst/>
          </a:prstGeom>
          <a:noFill/>
          <a:ln>
            <a:noFill/>
          </a:ln>
        </p:spPr>
        <p:txBody>
          <a:bodyPr spcFirstLastPara="1" wrap="square" lIns="91425" tIns="45700" rIns="91425" bIns="45700" anchor="t" anchorCtr="0">
            <a:noAutofit/>
          </a:bodyPr>
          <a:lstStyle/>
          <a:p>
            <a:pPr marL="533400" marR="0" lvl="0" indent="-533400" algn="just" rtl="0">
              <a:lnSpc>
                <a:spcPct val="15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a) Sau 80 năm giời nô lệ làm cho nước nhà bị yếu hèn, ngày nay chúng ta  cần phải </a:t>
            </a:r>
            <a:r>
              <a:rPr lang="en-US" sz="2200" b="0" i="1" u="none">
                <a:solidFill>
                  <a:srgbClr val="FF0066"/>
                </a:solidFill>
                <a:latin typeface="Arial"/>
                <a:ea typeface="Arial"/>
                <a:cs typeface="Arial"/>
                <a:sym typeface="Arial"/>
              </a:rPr>
              <a:t>xây dựng</a:t>
            </a:r>
            <a:r>
              <a:rPr lang="en-US" sz="2200" b="0" i="0" u="none">
                <a:solidFill>
                  <a:schemeClr val="dk1"/>
                </a:solidFill>
                <a:latin typeface="Arial"/>
                <a:ea typeface="Arial"/>
                <a:cs typeface="Arial"/>
                <a:sym typeface="Arial"/>
              </a:rPr>
              <a:t> lại cơ đồ mà tổ tiên đã để lại cho chúng ta, làm sao cho chúng ta theo kịp các nước khác trên hoàn cầu. Trong công cuộc </a:t>
            </a:r>
            <a:r>
              <a:rPr lang="en-US" sz="2200" b="0" i="1" u="none">
                <a:solidFill>
                  <a:srgbClr val="FF0066"/>
                </a:solidFill>
                <a:latin typeface="Arial"/>
                <a:ea typeface="Arial"/>
                <a:cs typeface="Arial"/>
                <a:sym typeface="Arial"/>
              </a:rPr>
              <a:t>kiến thiết </a:t>
            </a:r>
            <a:r>
              <a:rPr lang="en-US" sz="2200" b="0" i="0" u="none">
                <a:solidFill>
                  <a:schemeClr val="dk1"/>
                </a:solidFill>
                <a:latin typeface="Arial"/>
                <a:ea typeface="Arial"/>
                <a:cs typeface="Arial"/>
                <a:sym typeface="Arial"/>
              </a:rPr>
              <a:t>đó, nước nhà trông mong chờ đợi ở các em rất nhiều.</a:t>
            </a:r>
            <a:endParaRPr/>
          </a:p>
          <a:p>
            <a:pPr marL="533400" marR="0" lvl="0" indent="-533400" algn="just" rtl="0">
              <a:lnSpc>
                <a:spcPct val="150000"/>
              </a:lnSpc>
              <a:spcBef>
                <a:spcPts val="40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a:t>
            </a:r>
            <a:endParaRPr/>
          </a:p>
          <a:p>
            <a:pPr marL="533400" marR="0" lvl="0" indent="-533400" algn="just" rtl="0">
              <a:lnSpc>
                <a:spcPct val="150000"/>
              </a:lnSpc>
              <a:spcBef>
                <a:spcPts val="40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a:t>
            </a:r>
            <a:endParaRPr/>
          </a:p>
        </p:txBody>
      </p:sp>
      <p:sp>
        <p:nvSpPr>
          <p:cNvPr id="205" name="Google Shape;205;p10"/>
          <p:cNvSpPr txBox="1"/>
          <p:nvPr/>
        </p:nvSpPr>
        <p:spPr>
          <a:xfrm>
            <a:off x="2524125" y="3690937"/>
            <a:ext cx="8229600" cy="1828800"/>
          </a:xfrm>
          <a:prstGeom prst="rect">
            <a:avLst/>
          </a:prstGeom>
          <a:noFill/>
          <a:ln>
            <a:noFill/>
          </a:ln>
        </p:spPr>
        <p:txBody>
          <a:bodyPr spcFirstLastPara="1" wrap="square" lIns="91425" tIns="45700" rIns="91425" bIns="45700" anchor="t" anchorCtr="0">
            <a:noAutofit/>
          </a:bodyPr>
          <a:lstStyle/>
          <a:p>
            <a:pPr marL="107950" marR="0" lvl="0" indent="0" algn="just" rtl="0">
              <a:lnSpc>
                <a:spcPct val="15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b) Màu lúa chín dưới đồng  </a:t>
            </a:r>
            <a:r>
              <a:rPr lang="en-US" sz="2200" b="0" i="1" u="none">
                <a:solidFill>
                  <a:srgbClr val="FF0066"/>
                </a:solidFill>
                <a:latin typeface="Arial"/>
                <a:ea typeface="Arial"/>
                <a:cs typeface="Arial"/>
                <a:sym typeface="Arial"/>
              </a:rPr>
              <a:t>vàng xuộm</a:t>
            </a:r>
            <a:r>
              <a:rPr lang="en-US" sz="2200" b="0" i="0" u="none">
                <a:solidFill>
                  <a:schemeClr val="dk1"/>
                </a:solidFill>
                <a:latin typeface="Arial"/>
                <a:ea typeface="Arial"/>
                <a:cs typeface="Arial"/>
                <a:sym typeface="Arial"/>
              </a:rPr>
              <a:t> lại. Nắng nhạt ngả màu </a:t>
            </a:r>
            <a:r>
              <a:rPr lang="en-US" sz="2200" b="0" i="1" u="none">
                <a:solidFill>
                  <a:srgbClr val="FF0066"/>
                </a:solidFill>
                <a:latin typeface="Arial"/>
                <a:ea typeface="Arial"/>
                <a:cs typeface="Arial"/>
                <a:sym typeface="Arial"/>
              </a:rPr>
              <a:t>vàng hoe</a:t>
            </a:r>
            <a:r>
              <a:rPr lang="en-US" sz="2200" b="0" i="0" u="none">
                <a:solidFill>
                  <a:schemeClr val="dk1"/>
                </a:solidFill>
                <a:latin typeface="Arial"/>
                <a:ea typeface="Arial"/>
                <a:cs typeface="Arial"/>
                <a:sym typeface="Arial"/>
              </a:rPr>
              <a:t>.  Trong vườn, lắc lư những chùm quả xoan </a:t>
            </a:r>
            <a:r>
              <a:rPr lang="en-US" sz="2200" b="0" i="1" u="none">
                <a:solidFill>
                  <a:srgbClr val="FF0066"/>
                </a:solidFill>
                <a:latin typeface="Arial"/>
                <a:ea typeface="Arial"/>
                <a:cs typeface="Arial"/>
                <a:sym typeface="Arial"/>
              </a:rPr>
              <a:t>vàng lịm</a:t>
            </a:r>
            <a:r>
              <a:rPr lang="en-US" sz="2200" b="0" i="0" u="none">
                <a:solidFill>
                  <a:schemeClr val="dk1"/>
                </a:solidFill>
                <a:latin typeface="Arial"/>
                <a:ea typeface="Arial"/>
                <a:cs typeface="Arial"/>
                <a:sym typeface="Arial"/>
              </a:rPr>
              <a:t>  không trông thấy cuống, như những chuỗi tràng hạt bồ đề treo lơ lửng.</a:t>
            </a:r>
            <a:endParaRPr/>
          </a:p>
          <a:p>
            <a:pPr marL="0" marR="0" lvl="0" indent="0" algn="l" rtl="0">
              <a:lnSpc>
                <a:spcPct val="100000"/>
              </a:lnSpc>
              <a:spcBef>
                <a:spcPts val="0"/>
              </a:spcBef>
              <a:spcAft>
                <a:spcPts val="0"/>
              </a:spcAft>
              <a:buNone/>
            </a:pPr>
            <a:endParaRPr sz="2200" b="0" i="0" u="none">
              <a:solidFill>
                <a:schemeClr val="dk1"/>
              </a:solidFill>
              <a:latin typeface="Arial"/>
              <a:ea typeface="Arial"/>
              <a:cs typeface="Arial"/>
              <a:sym typeface="Arial"/>
            </a:endParaRPr>
          </a:p>
        </p:txBody>
      </p:sp>
      <p:sp>
        <p:nvSpPr>
          <p:cNvPr id="206" name="Google Shape;206;p10"/>
          <p:cNvSpPr txBox="1"/>
          <p:nvPr/>
        </p:nvSpPr>
        <p:spPr>
          <a:xfrm>
            <a:off x="1524000" y="2603500"/>
            <a:ext cx="99060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0" i="0" u="none">
                <a:solidFill>
                  <a:srgbClr val="FF0000"/>
                </a:solidFill>
                <a:latin typeface="Arial"/>
                <a:ea typeface="Arial"/>
                <a:cs typeface="Arial"/>
                <a:sym typeface="Arial"/>
              </a:rPr>
              <a:t>    Những từ đồng nghĩa hoàn toàn có thể thay thế được cho nhau mà không ảnh hưởng đến nghĩa của câu hay sắc thái biểu lộ tình cảm.</a:t>
            </a:r>
            <a:endParaRPr/>
          </a:p>
        </p:txBody>
      </p:sp>
      <p:sp>
        <p:nvSpPr>
          <p:cNvPr id="207" name="Google Shape;207;p10"/>
          <p:cNvSpPr/>
          <p:nvPr/>
        </p:nvSpPr>
        <p:spPr>
          <a:xfrm>
            <a:off x="1295400" y="2549525"/>
            <a:ext cx="10210800" cy="990600"/>
          </a:xfrm>
          <a:prstGeom prst="roundRect">
            <a:avLst>
              <a:gd name="adj" fmla="val 16667"/>
            </a:avLst>
          </a:prstGeom>
          <a:no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08" name="Google Shape;208;p10"/>
          <p:cNvSpPr/>
          <p:nvPr/>
        </p:nvSpPr>
        <p:spPr>
          <a:xfrm>
            <a:off x="4114800" y="5638800"/>
            <a:ext cx="7391400" cy="990600"/>
          </a:xfrm>
          <a:prstGeom prst="roundRect">
            <a:avLst>
              <a:gd name="adj" fmla="val 16667"/>
            </a:avLst>
          </a:prstGeom>
          <a:no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09" name="Google Shape;209;p10"/>
          <p:cNvSpPr txBox="1"/>
          <p:nvPr/>
        </p:nvSpPr>
        <p:spPr>
          <a:xfrm>
            <a:off x="4114800" y="5789612"/>
            <a:ext cx="7239000" cy="8318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Arial"/>
              <a:buNone/>
            </a:pPr>
            <a:r>
              <a:rPr lang="en-US" sz="2400" b="0" i="0" u="none">
                <a:solidFill>
                  <a:srgbClr val="FF0000"/>
                </a:solidFill>
                <a:latin typeface="Arial"/>
                <a:ea typeface="Arial"/>
                <a:cs typeface="Arial"/>
                <a:sym typeface="Arial"/>
              </a:rPr>
              <a:t>Khi sử dụng cần lựa chọn kĩ vì chúng chỉ có một nét nghĩa chung và mang những sắc thái khác nhau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par>
                                <p:cTn id="8" presetID="10" presetClass="entr" presetSubtype="0" fill="hold" nodeType="withEffect">
                                  <p:stCondLst>
                                    <p:cond delay="0"/>
                                  </p:stCondLst>
                                  <p:childTnLst>
                                    <p:set>
                                      <p:cBhvr>
                                        <p:cTn id="9" dur="1" fill="hold">
                                          <p:stCondLst>
                                            <p:cond delay="0"/>
                                          </p:stCondLst>
                                        </p:cTn>
                                        <p:tgtEl>
                                          <p:spTgt spid="205">
                                            <p:txEl>
                                              <p:pRg st="0" end="0"/>
                                            </p:txEl>
                                          </p:spTgt>
                                        </p:tgtEl>
                                        <p:attrNameLst>
                                          <p:attrName>style.visibility</p:attrName>
                                        </p:attrNameLst>
                                      </p:cBhvr>
                                      <p:to>
                                        <p:strVal val="visible"/>
                                      </p:to>
                                    </p:set>
                                    <p:animEffect transition="in" filter="fade">
                                      <p:cBhvr>
                                        <p:cTn id="10" dur="500"/>
                                        <p:tgtEl>
                                          <p:spTgt spid="20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
                                            <p:txEl>
                                              <p:pRg st="1" end="1"/>
                                            </p:txEl>
                                          </p:spTgt>
                                        </p:tgtEl>
                                        <p:attrNameLst>
                                          <p:attrName>style.visibility</p:attrName>
                                        </p:attrNameLst>
                                      </p:cBhvr>
                                      <p:to>
                                        <p:strVal val="visible"/>
                                      </p:to>
                                    </p:set>
                                    <p:animEffect transition="in" filter="fade">
                                      <p:cBhvr>
                                        <p:cTn id="13" dur="500"/>
                                        <p:tgtEl>
                                          <p:spTgt spid="2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1" descr="Cover"/>
          <p:cNvPicPr preferRelativeResize="0"/>
          <p:nvPr/>
        </p:nvPicPr>
        <p:blipFill rotWithShape="1">
          <a:blip r:embed="rId3">
            <a:alphaModFix/>
          </a:blip>
          <a:srcRect/>
          <a:stretch/>
        </p:blipFill>
        <p:spPr>
          <a:xfrm>
            <a:off x="6132512" y="4762500"/>
            <a:ext cx="2789237" cy="817562"/>
          </a:xfrm>
          <a:prstGeom prst="rect">
            <a:avLst/>
          </a:prstGeom>
          <a:noFill/>
          <a:ln>
            <a:noFill/>
          </a:ln>
        </p:spPr>
      </p:pic>
      <p:pic>
        <p:nvPicPr>
          <p:cNvPr id="215" name="Google Shape;215;p11" descr="Cover"/>
          <p:cNvPicPr preferRelativeResize="0"/>
          <p:nvPr/>
        </p:nvPicPr>
        <p:blipFill rotWithShape="1">
          <a:blip r:embed="rId4">
            <a:alphaModFix/>
          </a:blip>
          <a:srcRect/>
          <a:stretch/>
        </p:blipFill>
        <p:spPr>
          <a:xfrm>
            <a:off x="5932487" y="4013200"/>
            <a:ext cx="3919537" cy="1138237"/>
          </a:xfrm>
          <a:prstGeom prst="rect">
            <a:avLst/>
          </a:prstGeom>
          <a:noFill/>
          <a:ln>
            <a:noFill/>
          </a:ln>
        </p:spPr>
      </p:pic>
      <p:pic>
        <p:nvPicPr>
          <p:cNvPr id="216" name="Google Shape;216;p11" descr="Cover"/>
          <p:cNvPicPr preferRelativeResize="0"/>
          <p:nvPr/>
        </p:nvPicPr>
        <p:blipFill rotWithShape="1">
          <a:blip r:embed="rId5">
            <a:alphaModFix/>
          </a:blip>
          <a:srcRect/>
          <a:stretch/>
        </p:blipFill>
        <p:spPr>
          <a:xfrm>
            <a:off x="5899150" y="3448050"/>
            <a:ext cx="3692525" cy="1711325"/>
          </a:xfrm>
          <a:prstGeom prst="rect">
            <a:avLst/>
          </a:prstGeom>
          <a:noFill/>
          <a:ln>
            <a:noFill/>
          </a:ln>
        </p:spPr>
      </p:pic>
      <p:pic>
        <p:nvPicPr>
          <p:cNvPr id="217" name="Google Shape;217;p11" descr="Cover"/>
          <p:cNvPicPr preferRelativeResize="0"/>
          <p:nvPr/>
        </p:nvPicPr>
        <p:blipFill rotWithShape="1">
          <a:blip r:embed="rId6">
            <a:alphaModFix/>
          </a:blip>
          <a:srcRect/>
          <a:stretch/>
        </p:blipFill>
        <p:spPr>
          <a:xfrm>
            <a:off x="2133600" y="3581400"/>
            <a:ext cx="4349750" cy="2139950"/>
          </a:xfrm>
          <a:prstGeom prst="rect">
            <a:avLst/>
          </a:prstGeom>
          <a:noFill/>
          <a:ln>
            <a:noFill/>
          </a:ln>
        </p:spPr>
      </p:pic>
      <p:pic>
        <p:nvPicPr>
          <p:cNvPr id="218" name="Google Shape;218;p11" descr="Cover"/>
          <p:cNvPicPr preferRelativeResize="0"/>
          <p:nvPr/>
        </p:nvPicPr>
        <p:blipFill rotWithShape="1">
          <a:blip r:embed="rId7">
            <a:alphaModFix/>
          </a:blip>
          <a:srcRect/>
          <a:stretch/>
        </p:blipFill>
        <p:spPr>
          <a:xfrm>
            <a:off x="6497637" y="2325687"/>
            <a:ext cx="2806700" cy="1020762"/>
          </a:xfrm>
          <a:prstGeom prst="rect">
            <a:avLst/>
          </a:prstGeom>
          <a:noFill/>
          <a:ln>
            <a:noFill/>
          </a:ln>
        </p:spPr>
      </p:pic>
      <p:pic>
        <p:nvPicPr>
          <p:cNvPr id="219" name="Google Shape;219;p11" descr="Cover"/>
          <p:cNvPicPr preferRelativeResize="0"/>
          <p:nvPr/>
        </p:nvPicPr>
        <p:blipFill rotWithShape="1">
          <a:blip r:embed="rId8">
            <a:alphaModFix/>
          </a:blip>
          <a:srcRect/>
          <a:stretch/>
        </p:blipFill>
        <p:spPr>
          <a:xfrm>
            <a:off x="6397625" y="1770062"/>
            <a:ext cx="3825875" cy="893762"/>
          </a:xfrm>
          <a:prstGeom prst="rect">
            <a:avLst/>
          </a:prstGeom>
          <a:noFill/>
          <a:ln>
            <a:noFill/>
          </a:ln>
        </p:spPr>
      </p:pic>
      <p:pic>
        <p:nvPicPr>
          <p:cNvPr id="220" name="Google Shape;220;p11" descr="Cover"/>
          <p:cNvPicPr preferRelativeResize="0"/>
          <p:nvPr/>
        </p:nvPicPr>
        <p:blipFill rotWithShape="1">
          <a:blip r:embed="rId9">
            <a:alphaModFix/>
          </a:blip>
          <a:srcRect/>
          <a:stretch/>
        </p:blipFill>
        <p:spPr>
          <a:xfrm>
            <a:off x="6273800" y="1187450"/>
            <a:ext cx="3338512" cy="1390650"/>
          </a:xfrm>
          <a:prstGeom prst="rect">
            <a:avLst/>
          </a:prstGeom>
          <a:noFill/>
          <a:ln>
            <a:noFill/>
          </a:ln>
        </p:spPr>
      </p:pic>
      <p:pic>
        <p:nvPicPr>
          <p:cNvPr id="221" name="Google Shape;221;p11" descr="Cover"/>
          <p:cNvPicPr preferRelativeResize="0"/>
          <p:nvPr/>
        </p:nvPicPr>
        <p:blipFill rotWithShape="1">
          <a:blip r:embed="rId10">
            <a:alphaModFix/>
          </a:blip>
          <a:srcRect/>
          <a:stretch/>
        </p:blipFill>
        <p:spPr>
          <a:xfrm>
            <a:off x="2133600" y="1811337"/>
            <a:ext cx="4719637" cy="2317750"/>
          </a:xfrm>
          <a:prstGeom prst="rect">
            <a:avLst/>
          </a:prstGeom>
          <a:noFill/>
          <a:ln>
            <a:noFill/>
          </a:ln>
        </p:spPr>
      </p:pic>
      <p:pic>
        <p:nvPicPr>
          <p:cNvPr id="222" name="Google Shape;222;p11" descr="Cover"/>
          <p:cNvPicPr preferRelativeResize="0"/>
          <p:nvPr/>
        </p:nvPicPr>
        <p:blipFill rotWithShape="1">
          <a:blip r:embed="rId11">
            <a:alphaModFix/>
          </a:blip>
          <a:srcRect/>
          <a:stretch/>
        </p:blipFill>
        <p:spPr>
          <a:xfrm>
            <a:off x="1036637" y="3000375"/>
            <a:ext cx="2687637" cy="171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5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500"/>
                                        <p:tgtEl>
                                          <p:spTgt spid="2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
                                        </p:tgtEl>
                                        <p:attrNameLst>
                                          <p:attrName>style.visibility</p:attrName>
                                        </p:attrNameLst>
                                      </p:cBhvr>
                                      <p:to>
                                        <p:strVal val="visible"/>
                                      </p:to>
                                    </p:set>
                                    <p:animEffect transition="in" filter="fade">
                                      <p:cBhvr>
                                        <p:cTn id="27" dur="500"/>
                                        <p:tgtEl>
                                          <p:spTgt spid="218"/>
                                        </p:tgtEl>
                                      </p:cBhvr>
                                    </p:animEffect>
                                  </p:childTnLst>
                                </p:cTn>
                              </p:par>
                              <p:par>
                                <p:cTn id="28" presetID="10" presetClass="entr" presetSubtype="0" fill="hold" nodeType="withEffect">
                                  <p:stCondLst>
                                    <p:cond delay="0"/>
                                  </p:stCondLst>
                                  <p:childTnLst>
                                    <p:set>
                                      <p:cBhvr>
                                        <p:cTn id="29" dur="1" fill="hold">
                                          <p:stCondLst>
                                            <p:cond delay="0"/>
                                          </p:stCondLst>
                                        </p:cTn>
                                        <p:tgtEl>
                                          <p:spTgt spid="217"/>
                                        </p:tgtEl>
                                        <p:attrNameLst>
                                          <p:attrName>style.visibility</p:attrName>
                                        </p:attrNameLst>
                                      </p:cBhvr>
                                      <p:to>
                                        <p:strVal val="visible"/>
                                      </p:to>
                                    </p:set>
                                    <p:animEffect transition="in" filter="fade">
                                      <p:cBhvr>
                                        <p:cTn id="30" dur="1000"/>
                                        <p:tgtEl>
                                          <p:spTgt spid="2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6"/>
                                        </p:tgtEl>
                                        <p:attrNameLst>
                                          <p:attrName>style.visibility</p:attrName>
                                        </p:attrNameLst>
                                      </p:cBhvr>
                                      <p:to>
                                        <p:strVal val="visible"/>
                                      </p:to>
                                    </p:set>
                                    <p:animEffect transition="in" filter="fade">
                                      <p:cBhvr>
                                        <p:cTn id="35" dur="500"/>
                                        <p:tgtEl>
                                          <p:spTgt spid="2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5"/>
                                        </p:tgtEl>
                                        <p:attrNameLst>
                                          <p:attrName>style.visibility</p:attrName>
                                        </p:attrNameLst>
                                      </p:cBhvr>
                                      <p:to>
                                        <p:strVal val="visible"/>
                                      </p:to>
                                    </p:set>
                                    <p:animEffect transition="in" filter="fade">
                                      <p:cBhvr>
                                        <p:cTn id="40" dur="500"/>
                                        <p:tgtEl>
                                          <p:spTgt spid="2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4"/>
                                        </p:tgtEl>
                                        <p:attrNameLst>
                                          <p:attrName>style.visibility</p:attrName>
                                        </p:attrNameLst>
                                      </p:cBhvr>
                                      <p:to>
                                        <p:strVal val="visible"/>
                                      </p:to>
                                    </p:set>
                                    <p:animEffect transition="in" filter="fade">
                                      <p:cBhvr>
                                        <p:cTn id="45"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body" idx="4294967295"/>
          </p:nvPr>
        </p:nvSpPr>
        <p:spPr>
          <a:xfrm>
            <a:off x="495300" y="304800"/>
            <a:ext cx="112014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Arial"/>
              <a:buNone/>
            </a:pPr>
            <a:r>
              <a:rPr lang="en-US" sz="2400" b="1" i="0" u="sng">
                <a:solidFill>
                  <a:schemeClr val="dk1"/>
                </a:solidFill>
                <a:latin typeface="Arial"/>
                <a:ea typeface="Arial"/>
                <a:cs typeface="Arial"/>
                <a:sym typeface="Arial"/>
              </a:rPr>
              <a:t>Bài 1</a:t>
            </a:r>
            <a:r>
              <a:rPr lang="en-US" sz="2400" b="1" i="0" u="none">
                <a:solidFill>
                  <a:schemeClr val="dk1"/>
                </a:solidFill>
                <a:latin typeface="Arial"/>
                <a:ea typeface="Arial"/>
                <a:cs typeface="Arial"/>
                <a:sym typeface="Arial"/>
              </a:rPr>
              <a:t>: Xếp những từ in đậm thành từng nhóm đồng nghĩa: </a:t>
            </a:r>
            <a:endParaRPr/>
          </a:p>
          <a:p>
            <a:pPr marL="342900" marR="0" lvl="0" indent="-342900" algn="l" rtl="0">
              <a:lnSpc>
                <a:spcPct val="15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Sau 80 năm giời nô lệ làm cho </a:t>
            </a:r>
            <a:r>
              <a:rPr lang="en-US" sz="2400" b="1" i="1" u="none">
                <a:solidFill>
                  <a:srgbClr val="FF0066"/>
                </a:solidFill>
                <a:latin typeface="Arial"/>
                <a:ea typeface="Arial"/>
                <a:cs typeface="Arial"/>
                <a:sym typeface="Arial"/>
              </a:rPr>
              <a:t>nước nhà</a:t>
            </a:r>
            <a:r>
              <a:rPr lang="en-US" sz="2400" b="1" i="0" u="none">
                <a:solidFill>
                  <a:schemeClr val="dk1"/>
                </a:solidFill>
                <a:latin typeface="Arial"/>
                <a:ea typeface="Arial"/>
                <a:cs typeface="Arial"/>
                <a:sym typeface="Arial"/>
              </a:rPr>
              <a:t> </a:t>
            </a:r>
            <a:r>
              <a:rPr lang="en-US" sz="2400" b="0" i="0" u="none">
                <a:solidFill>
                  <a:schemeClr val="dk1"/>
                </a:solidFill>
                <a:latin typeface="Arial"/>
                <a:ea typeface="Arial"/>
                <a:cs typeface="Arial"/>
                <a:sym typeface="Arial"/>
              </a:rPr>
              <a:t>bị yếu hèn, ngày nay chúng ta cần phải xây dựng lại cơ đồ mà tổ tiên đã để lại cho chúng ta, làm sao cho chúng ta theo các nước khác trên </a:t>
            </a:r>
            <a:r>
              <a:rPr lang="en-US" sz="2400" b="1" i="1" u="none">
                <a:solidFill>
                  <a:srgbClr val="FF0066"/>
                </a:solidFill>
                <a:latin typeface="Arial"/>
                <a:ea typeface="Arial"/>
                <a:cs typeface="Arial"/>
                <a:sym typeface="Arial"/>
              </a:rPr>
              <a:t>hoàn cầu</a:t>
            </a:r>
            <a:r>
              <a:rPr lang="en-US" sz="2400" b="0" i="0" u="none">
                <a:solidFill>
                  <a:schemeClr val="dk1"/>
                </a:solidFill>
                <a:latin typeface="Arial"/>
                <a:ea typeface="Arial"/>
                <a:cs typeface="Arial"/>
                <a:sym typeface="Arial"/>
              </a:rPr>
              <a:t>. Trong công cuộc kiến thiết đó, nước nhà trông mong ở các em rất nhiều. </a:t>
            </a:r>
            <a:r>
              <a:rPr lang="en-US" sz="2400" b="1" i="1" u="none">
                <a:solidFill>
                  <a:srgbClr val="FF0066"/>
                </a:solidFill>
                <a:latin typeface="Arial"/>
                <a:ea typeface="Arial"/>
                <a:cs typeface="Arial"/>
                <a:sym typeface="Arial"/>
              </a:rPr>
              <a:t>Non sông</a:t>
            </a:r>
            <a:r>
              <a:rPr lang="en-US" sz="2400" b="1" i="0" u="none">
                <a:solidFill>
                  <a:schemeClr val="dk1"/>
                </a:solidFill>
                <a:latin typeface="Arial"/>
                <a:ea typeface="Arial"/>
                <a:cs typeface="Arial"/>
                <a:sym typeface="Arial"/>
              </a:rPr>
              <a:t> </a:t>
            </a:r>
            <a:r>
              <a:rPr lang="en-US" sz="2400" b="0" i="0" u="none">
                <a:solidFill>
                  <a:schemeClr val="dk1"/>
                </a:solidFill>
                <a:latin typeface="Arial"/>
                <a:ea typeface="Arial"/>
                <a:cs typeface="Arial"/>
                <a:sym typeface="Arial"/>
              </a:rPr>
              <a:t>Việt Nam có trở nên tươi đẹp được hay không, dân tộc Việt nam có bước tới đài vinh quang để sánh vai cùng với các cường quốc </a:t>
            </a:r>
            <a:r>
              <a:rPr lang="en-US" sz="2400" b="1" i="1" u="none">
                <a:solidFill>
                  <a:srgbClr val="FF0066"/>
                </a:solidFill>
                <a:latin typeface="Arial"/>
                <a:ea typeface="Arial"/>
                <a:cs typeface="Arial"/>
                <a:sym typeface="Arial"/>
              </a:rPr>
              <a:t>năm châu</a:t>
            </a:r>
            <a:r>
              <a:rPr lang="en-US" sz="2400" b="1" i="0" u="none">
                <a:solidFill>
                  <a:schemeClr val="dk1"/>
                </a:solidFill>
                <a:latin typeface="Arial"/>
                <a:ea typeface="Arial"/>
                <a:cs typeface="Arial"/>
                <a:sym typeface="Arial"/>
              </a:rPr>
              <a:t> </a:t>
            </a:r>
            <a:r>
              <a:rPr lang="en-US" sz="2400" b="0" i="0" u="none">
                <a:solidFill>
                  <a:schemeClr val="dk1"/>
                </a:solidFill>
                <a:latin typeface="Arial"/>
                <a:ea typeface="Arial"/>
                <a:cs typeface="Arial"/>
                <a:sym typeface="Arial"/>
              </a:rPr>
              <a:t>được hay không, chính là nhờ một phần lớn ở công học tập của các em.</a:t>
            </a:r>
            <a:endParaRPr/>
          </a:p>
          <a:p>
            <a:pPr marL="342900" marR="0" lvl="0" indent="-342900" algn="l" rtl="0">
              <a:lnSpc>
                <a:spcPct val="15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a:t>
            </a:r>
            <a:r>
              <a:rPr lang="en-US" sz="2400" b="0" i="1" u="none">
                <a:solidFill>
                  <a:schemeClr val="dk1"/>
                </a:solidFill>
                <a:latin typeface="Arial"/>
                <a:ea typeface="Arial"/>
                <a:cs typeface="Arial"/>
                <a:sym typeface="Arial"/>
              </a:rPr>
              <a:t>Hồ Chí Minh  </a:t>
            </a:r>
            <a:endParaRPr/>
          </a:p>
        </p:txBody>
      </p:sp>
      <p:sp>
        <p:nvSpPr>
          <p:cNvPr id="228" name="Google Shape;228;p12"/>
          <p:cNvSpPr txBox="1"/>
          <p:nvPr/>
        </p:nvSpPr>
        <p:spPr>
          <a:xfrm>
            <a:off x="4572000" y="5954712"/>
            <a:ext cx="4152900" cy="5778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0066"/>
              </a:buClr>
              <a:buSzPts val="2400"/>
              <a:buFont typeface="Arial"/>
              <a:buNone/>
            </a:pPr>
            <a:r>
              <a:rPr lang="en-US" sz="2400" b="1" i="0" u="none">
                <a:solidFill>
                  <a:srgbClr val="FF0066"/>
                </a:solidFill>
                <a:latin typeface="Arial"/>
                <a:ea typeface="Arial"/>
                <a:cs typeface="Arial"/>
                <a:sym typeface="Arial"/>
              </a:rPr>
              <a:t>nước nhà – non sông</a:t>
            </a:r>
            <a:endParaRPr/>
          </a:p>
        </p:txBody>
      </p:sp>
      <p:sp>
        <p:nvSpPr>
          <p:cNvPr id="229" name="Google Shape;229;p12"/>
          <p:cNvSpPr txBox="1"/>
          <p:nvPr/>
        </p:nvSpPr>
        <p:spPr>
          <a:xfrm>
            <a:off x="4572000" y="5376862"/>
            <a:ext cx="4038600" cy="5778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0066"/>
              </a:buClr>
              <a:buSzPts val="2400"/>
              <a:buFont typeface="Arial"/>
              <a:buNone/>
            </a:pPr>
            <a:r>
              <a:rPr lang="en-US" sz="2400" b="1" i="0" u="none">
                <a:solidFill>
                  <a:srgbClr val="FF0066"/>
                </a:solidFill>
                <a:latin typeface="Arial"/>
                <a:ea typeface="Arial"/>
                <a:cs typeface="Arial"/>
                <a:sym typeface="Arial"/>
              </a:rPr>
              <a:t>hoàn cầu – năm châu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p:nvPr/>
        </p:nvSpPr>
        <p:spPr>
          <a:xfrm>
            <a:off x="838200" y="152400"/>
            <a:ext cx="8382000" cy="16859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Arial"/>
              <a:buNone/>
            </a:pPr>
            <a:r>
              <a:rPr lang="en-US" sz="2400" b="1" i="0" u="sng">
                <a:solidFill>
                  <a:schemeClr val="dk1"/>
                </a:solidFill>
                <a:latin typeface="Arial"/>
                <a:ea typeface="Arial"/>
                <a:cs typeface="Arial"/>
                <a:sym typeface="Arial"/>
              </a:rPr>
              <a:t>Bài 2</a:t>
            </a:r>
            <a:r>
              <a:rPr lang="en-US" sz="2400" b="1" i="0" u="none">
                <a:solidFill>
                  <a:schemeClr val="dk1"/>
                </a:solidFill>
                <a:latin typeface="Arial"/>
                <a:ea typeface="Arial"/>
                <a:cs typeface="Arial"/>
                <a:sym typeface="Arial"/>
              </a:rPr>
              <a:t>: Tìm những từ đồng nghĩa với những từ sau đây:</a:t>
            </a:r>
            <a:endParaRPr/>
          </a:p>
          <a:p>
            <a:pPr marL="0" marR="0" lvl="0" indent="0" algn="l" rtl="0">
              <a:lnSpc>
                <a:spcPct val="15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Đẹp, to lớn, học tập.</a:t>
            </a:r>
            <a:endParaRPr/>
          </a:p>
          <a:p>
            <a:pPr marL="0" marR="0" lvl="0" indent="0" algn="l" rtl="0">
              <a:lnSpc>
                <a:spcPct val="15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a:t>
            </a:r>
            <a:r>
              <a:rPr lang="en-US" sz="2400" b="0" i="0" u="none">
                <a:solidFill>
                  <a:srgbClr val="FF0000"/>
                </a:solidFill>
                <a:latin typeface="Arial"/>
                <a:ea typeface="Arial"/>
                <a:cs typeface="Arial"/>
                <a:sym typeface="Arial"/>
              </a:rPr>
              <a:t>M: đẹp – xinh.</a:t>
            </a:r>
            <a:endParaRPr/>
          </a:p>
        </p:txBody>
      </p:sp>
      <p:sp>
        <p:nvSpPr>
          <p:cNvPr id="235" name="Google Shape;235;p13"/>
          <p:cNvSpPr txBox="1"/>
          <p:nvPr/>
        </p:nvSpPr>
        <p:spPr>
          <a:xfrm>
            <a:off x="1143000" y="1812925"/>
            <a:ext cx="9829800" cy="1600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FF0000"/>
              </a:buClr>
              <a:buSzPts val="2400"/>
              <a:buFont typeface="Arial"/>
              <a:buNone/>
            </a:pPr>
            <a:r>
              <a:rPr lang="en-US" sz="2400" b="1" i="0" u="none">
                <a:solidFill>
                  <a:srgbClr val="FF0000"/>
                </a:solidFill>
                <a:latin typeface="Arial"/>
                <a:ea typeface="Arial"/>
                <a:cs typeface="Arial"/>
                <a:sym typeface="Arial"/>
              </a:rPr>
              <a:t>Đẹp: </a:t>
            </a:r>
            <a:r>
              <a:rPr lang="en-US" sz="2400" b="1" i="0" u="none">
                <a:solidFill>
                  <a:srgbClr val="2E0CC0"/>
                </a:solidFill>
                <a:latin typeface="Arial"/>
                <a:ea typeface="Arial"/>
                <a:cs typeface="Arial"/>
                <a:sym typeface="Arial"/>
              </a:rPr>
              <a:t>đẹp đẽ, đèm đẹp, xinh, xinh xắn, xinh tươi, tươi đẹp, mĩ lệ, …</a:t>
            </a:r>
            <a:endParaRPr/>
          </a:p>
          <a:p>
            <a:pPr marL="0" marR="0" lvl="0" indent="0" algn="l" rtl="0">
              <a:lnSpc>
                <a:spcPct val="150000"/>
              </a:lnSpc>
              <a:spcBef>
                <a:spcPts val="0"/>
              </a:spcBef>
              <a:spcAft>
                <a:spcPts val="0"/>
              </a:spcAft>
              <a:buClr>
                <a:srgbClr val="FF0000"/>
              </a:buClr>
              <a:buSzPts val="2400"/>
              <a:buFont typeface="Arial"/>
              <a:buNone/>
            </a:pPr>
            <a:r>
              <a:rPr lang="en-US" sz="2400" b="1" i="0" u="none">
                <a:solidFill>
                  <a:srgbClr val="FF0000"/>
                </a:solidFill>
                <a:latin typeface="Arial"/>
                <a:ea typeface="Arial"/>
                <a:cs typeface="Arial"/>
                <a:sym typeface="Arial"/>
              </a:rPr>
              <a:t>To lớn: </a:t>
            </a:r>
            <a:r>
              <a:rPr lang="en-US" sz="2400" b="1" i="0" u="none">
                <a:solidFill>
                  <a:srgbClr val="2E0CC0"/>
                </a:solidFill>
                <a:latin typeface="Arial"/>
                <a:ea typeface="Arial"/>
                <a:cs typeface="Arial"/>
                <a:sym typeface="Arial"/>
              </a:rPr>
              <a:t>to, to đùng, to tướng, to kềnh, vĩ đại, khổng lồ, lớn, …</a:t>
            </a:r>
            <a:endParaRPr/>
          </a:p>
          <a:p>
            <a:pPr marL="0" marR="0" lvl="0" indent="0" algn="l" rtl="0">
              <a:lnSpc>
                <a:spcPct val="150000"/>
              </a:lnSpc>
              <a:spcBef>
                <a:spcPts val="0"/>
              </a:spcBef>
              <a:spcAft>
                <a:spcPts val="0"/>
              </a:spcAft>
              <a:buClr>
                <a:srgbClr val="FF0000"/>
              </a:buClr>
              <a:buSzPts val="2400"/>
              <a:buFont typeface="Arial"/>
              <a:buNone/>
            </a:pPr>
            <a:r>
              <a:rPr lang="en-US" sz="2400" b="1" i="0" u="none">
                <a:solidFill>
                  <a:srgbClr val="FF0000"/>
                </a:solidFill>
                <a:latin typeface="Arial"/>
                <a:ea typeface="Arial"/>
                <a:cs typeface="Arial"/>
                <a:sym typeface="Arial"/>
              </a:rPr>
              <a:t>Học tập: </a:t>
            </a:r>
            <a:r>
              <a:rPr lang="en-US" sz="2400" b="1" i="0" u="none">
                <a:solidFill>
                  <a:srgbClr val="2E0CC0"/>
                </a:solidFill>
                <a:latin typeface="Arial"/>
                <a:ea typeface="Arial"/>
                <a:cs typeface="Arial"/>
                <a:sym typeface="Arial"/>
              </a:rPr>
              <a:t>học, học hành, học hỏi, … </a:t>
            </a:r>
            <a:endParaRPr/>
          </a:p>
          <a:p>
            <a:pPr marL="0" marR="0" lvl="0" indent="0" algn="l" rtl="0">
              <a:lnSpc>
                <a:spcPct val="100000"/>
              </a:lnSpc>
              <a:spcBef>
                <a:spcPts val="0"/>
              </a:spcBef>
              <a:spcAft>
                <a:spcPts val="0"/>
              </a:spcAft>
              <a:buNone/>
            </a:pPr>
            <a:endParaRPr sz="2400" b="1" i="0" u="none">
              <a:solidFill>
                <a:srgbClr val="2E0CC0"/>
              </a:solidFill>
              <a:latin typeface="Arial"/>
              <a:ea typeface="Arial"/>
              <a:cs typeface="Arial"/>
              <a:sym typeface="Arial"/>
            </a:endParaRPr>
          </a:p>
        </p:txBody>
      </p:sp>
      <p:sp>
        <p:nvSpPr>
          <p:cNvPr id="236" name="Google Shape;236;p13"/>
          <p:cNvSpPr txBox="1"/>
          <p:nvPr/>
        </p:nvSpPr>
        <p:spPr>
          <a:xfrm>
            <a:off x="3810000" y="3733800"/>
            <a:ext cx="7010400" cy="22225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dk1"/>
              </a:buClr>
              <a:buSzPts val="2400"/>
              <a:buFont typeface="Arial"/>
              <a:buNone/>
            </a:pPr>
            <a:r>
              <a:rPr lang="en-US" sz="2400" b="1" i="0" u="sng">
                <a:solidFill>
                  <a:schemeClr val="dk1"/>
                </a:solidFill>
                <a:latin typeface="Arial"/>
                <a:ea typeface="Arial"/>
                <a:cs typeface="Arial"/>
                <a:sym typeface="Arial"/>
              </a:rPr>
              <a:t>Bài 3</a:t>
            </a:r>
            <a:r>
              <a:rPr lang="en-US" sz="2400" b="1" i="0" u="none">
                <a:solidFill>
                  <a:schemeClr val="dk1"/>
                </a:solidFill>
                <a:latin typeface="Arial"/>
                <a:ea typeface="Arial"/>
                <a:cs typeface="Arial"/>
                <a:sym typeface="Arial"/>
              </a:rPr>
              <a:t>: Đặt câu với một cặp từ đồng nghĩa em vừa tìm được ở bài tập số 2. </a:t>
            </a:r>
            <a:br>
              <a:rPr lang="en-US" sz="2400" b="1"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                 </a:t>
            </a:r>
            <a:r>
              <a:rPr lang="en-US" sz="2400" b="0" i="0" u="none">
                <a:solidFill>
                  <a:srgbClr val="FF0000"/>
                </a:solidFill>
                <a:latin typeface="Arial"/>
                <a:ea typeface="Arial"/>
                <a:cs typeface="Arial"/>
                <a:sym typeface="Arial"/>
              </a:rPr>
              <a:t>M: - Quê hương em rất đẹp.</a:t>
            </a:r>
            <a:br>
              <a:rPr lang="en-US" sz="2400" b="0" i="0" u="none">
                <a:solidFill>
                  <a:srgbClr val="FF0000"/>
                </a:solidFill>
                <a:latin typeface="Arial"/>
                <a:ea typeface="Arial"/>
                <a:cs typeface="Arial"/>
                <a:sym typeface="Arial"/>
              </a:rPr>
            </a:br>
            <a:r>
              <a:rPr lang="en-US" sz="2400" b="0" i="0" u="none">
                <a:solidFill>
                  <a:srgbClr val="FF0000"/>
                </a:solidFill>
                <a:latin typeface="Arial"/>
                <a:ea typeface="Arial"/>
                <a:cs typeface="Arial"/>
                <a:sym typeface="Arial"/>
              </a:rPr>
              <a:t>                       - Bé Hà rất xinh.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 calcmode="lin" valueType="num">
                                      <p:cBhvr additive="base">
                                        <p:cTn id="7" dur="500"/>
                                        <p:tgtEl>
                                          <p:spTgt spid="2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 calcmode="lin" valueType="num">
                                      <p:cBhvr additive="base">
                                        <p:cTn id="12" dur="500"/>
                                        <p:tgtEl>
                                          <p:spTgt spid="2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 calcmode="lin" valueType="num">
                                      <p:cBhvr additive="base">
                                        <p:cTn id="17" dur="500"/>
                                        <p:tgtEl>
                                          <p:spTgt spid="2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 calcmode="lin" valueType="num">
                                      <p:cBhvr additive="base">
                                        <p:cTn id="22" dur="500"/>
                                        <p:tgtEl>
                                          <p:spTgt spid="2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gtEl>
                                        <p:attrNameLst>
                                          <p:attrName>style.visibility</p:attrName>
                                        </p:attrNameLst>
                                      </p:cBhvr>
                                      <p:to>
                                        <p:strVal val="visible"/>
                                      </p:to>
                                    </p:set>
                                    <p:animEffect transition="in" filter="fade">
                                      <p:cBhvr>
                                        <p:cTn id="27" dur="2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p:nvPr/>
        </p:nvSpPr>
        <p:spPr>
          <a:xfrm>
            <a:off x="4114800" y="838200"/>
            <a:ext cx="3251200" cy="769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Tahoma"/>
              <a:buNone/>
            </a:pPr>
            <a:r>
              <a:rPr lang="en-US" sz="4400" b="1" i="0" u="none">
                <a:solidFill>
                  <a:srgbClr val="FF0000"/>
                </a:solidFill>
                <a:latin typeface="Tahoma"/>
                <a:ea typeface="Tahoma"/>
                <a:cs typeface="Tahoma"/>
                <a:sym typeface="Tahoma"/>
              </a:rPr>
              <a:t>VẬN DỤNG</a:t>
            </a:r>
            <a:endParaRPr/>
          </a:p>
        </p:txBody>
      </p:sp>
      <p:sp>
        <p:nvSpPr>
          <p:cNvPr id="242" name="Google Shape;242;p14"/>
          <p:cNvSpPr txBox="1"/>
          <p:nvPr/>
        </p:nvSpPr>
        <p:spPr>
          <a:xfrm>
            <a:off x="2438400" y="2133600"/>
            <a:ext cx="82296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Hãy tìm từ đồng nghĩa mà em thường dùng để chỉ phẩm chất con người?</a:t>
            </a:r>
            <a:endParaRPr/>
          </a:p>
        </p:txBody>
      </p:sp>
      <p:sp>
        <p:nvSpPr>
          <p:cNvPr id="243" name="Google Shape;243;p14"/>
          <p:cNvSpPr txBox="1"/>
          <p:nvPr/>
        </p:nvSpPr>
        <p:spPr>
          <a:xfrm>
            <a:off x="2438400" y="3429000"/>
            <a:ext cx="82296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Em nhớ lại mình đã dùng từ đồng nghĩa nào?</a:t>
            </a:r>
            <a:endParaRPr/>
          </a:p>
        </p:txBody>
      </p:sp>
      <p:sp>
        <p:nvSpPr>
          <p:cNvPr id="244" name="Google Shape;244;p14"/>
          <p:cNvSpPr/>
          <p:nvPr/>
        </p:nvSpPr>
        <p:spPr>
          <a:xfrm>
            <a:off x="1981200" y="2292350"/>
            <a:ext cx="228600" cy="257175"/>
          </a:xfrm>
          <a:prstGeom prst="chevron">
            <a:avLst>
              <a:gd name="adj" fmla="val 10800"/>
            </a:avLst>
          </a:prstGeom>
          <a:solidFill>
            <a:srgbClr val="4A49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45" name="Google Shape;245;p14"/>
          <p:cNvSpPr/>
          <p:nvPr/>
        </p:nvSpPr>
        <p:spPr>
          <a:xfrm>
            <a:off x="1981200" y="3581400"/>
            <a:ext cx="228600" cy="255587"/>
          </a:xfrm>
          <a:prstGeom prst="chevron">
            <a:avLst>
              <a:gd name="adj" fmla="val 10800"/>
            </a:avLst>
          </a:prstGeom>
          <a:solidFill>
            <a:srgbClr val="4A49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46" name="Google Shape;246;p14"/>
          <p:cNvSpPr/>
          <p:nvPr/>
        </p:nvSpPr>
        <p:spPr>
          <a:xfrm>
            <a:off x="1897062" y="4572000"/>
            <a:ext cx="228600" cy="255587"/>
          </a:xfrm>
          <a:prstGeom prst="chevron">
            <a:avLst>
              <a:gd name="adj" fmla="val 10800"/>
            </a:avLst>
          </a:prstGeom>
          <a:solidFill>
            <a:srgbClr val="4A49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47" name="Google Shape;247;p14"/>
          <p:cNvSpPr txBox="1"/>
          <p:nvPr/>
        </p:nvSpPr>
        <p:spPr>
          <a:xfrm>
            <a:off x="2438400" y="4438650"/>
            <a:ext cx="82296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CBBS: Luyện tập về từ đồng nghĩa.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500"/>
                                        <p:tgtEl>
                                          <p:spTgt spid="243"/>
                                        </p:tgtEl>
                                      </p:cBhvr>
                                    </p:animEffect>
                                  </p:childTnLst>
                                </p:cTn>
                              </p:par>
                              <p:par>
                                <p:cTn id="16" presetID="10" presetClass="entr" presetSubtype="0" fill="hold" nodeType="withEffect">
                                  <p:stCondLst>
                                    <p:cond delay="0"/>
                                  </p:stCondLst>
                                  <p:childTnLst>
                                    <p:set>
                                      <p:cBhvr>
                                        <p:cTn id="17" dur="1" fill="hold">
                                          <p:stCondLst>
                                            <p:cond delay="0"/>
                                          </p:stCondLst>
                                        </p:cTn>
                                        <p:tgtEl>
                                          <p:spTgt spid="245"/>
                                        </p:tgtEl>
                                        <p:attrNameLst>
                                          <p:attrName>style.visibility</p:attrName>
                                        </p:attrNameLst>
                                      </p:cBhvr>
                                      <p:to>
                                        <p:strVal val="visible"/>
                                      </p:to>
                                    </p:set>
                                    <p:animEffect transition="in" filter="fade">
                                      <p:cBhvr>
                                        <p:cTn id="18" dur="500"/>
                                        <p:tgtEl>
                                          <p:spTgt spid="2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fade">
                                      <p:cBhvr>
                                        <p:cTn id="23" dur="500"/>
                                        <p:tgtEl>
                                          <p:spTgt spid="246"/>
                                        </p:tgtEl>
                                      </p:cBhvr>
                                    </p:animEffect>
                                  </p:childTnLst>
                                </p:cTn>
                              </p:par>
                              <p:par>
                                <p:cTn id="24" presetID="10" presetClass="entr" presetSubtype="0" fill="hold" nodeType="withEffect">
                                  <p:stCondLst>
                                    <p:cond delay="0"/>
                                  </p:stCondLst>
                                  <p:childTnLst>
                                    <p:set>
                                      <p:cBhvr>
                                        <p:cTn id="25" dur="1" fill="hold">
                                          <p:stCondLst>
                                            <p:cond delay="0"/>
                                          </p:stCondLst>
                                        </p:cTn>
                                        <p:tgtEl>
                                          <p:spTgt spid="247"/>
                                        </p:tgtEl>
                                        <p:attrNameLst>
                                          <p:attrName>style.visibility</p:attrName>
                                        </p:attrNameLst>
                                      </p:cBhvr>
                                      <p:to>
                                        <p:strVal val="visible"/>
                                      </p:to>
                                    </p:set>
                                    <p:animEffect transition="in" filter="fade">
                                      <p:cBhvr>
                                        <p:cTn id="26"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4933950" y="284162"/>
            <a:ext cx="2895600"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3200"/>
              <a:buFont typeface="Arial"/>
              <a:buNone/>
            </a:pPr>
            <a:r>
              <a:rPr lang="en-US" sz="3200" b="0" i="0" u="none" strike="noStrike" cap="none">
                <a:solidFill>
                  <a:srgbClr val="FF3300"/>
                </a:solidFill>
                <a:latin typeface="Arial"/>
                <a:ea typeface="Arial"/>
                <a:cs typeface="Arial"/>
                <a:sym typeface="Arial"/>
              </a:rPr>
              <a:t>KHỞI ĐỘNG</a:t>
            </a:r>
            <a:endParaRPr/>
          </a:p>
        </p:txBody>
      </p:sp>
      <p:sp>
        <p:nvSpPr>
          <p:cNvPr id="105" name="Google Shape;105;p2"/>
          <p:cNvSpPr/>
          <p:nvPr/>
        </p:nvSpPr>
        <p:spPr>
          <a:xfrm>
            <a:off x="1295400" y="990600"/>
            <a:ext cx="3344862"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3200"/>
              <a:buFont typeface="Arial"/>
              <a:buNone/>
            </a:pPr>
            <a:r>
              <a:rPr lang="en-US" sz="3200" b="0" i="0" u="none" strike="noStrike" cap="none">
                <a:solidFill>
                  <a:srgbClr val="FF3300"/>
                </a:solidFill>
                <a:latin typeface="Arial"/>
                <a:ea typeface="Arial"/>
                <a:cs typeface="Arial"/>
                <a:sym typeface="Arial"/>
              </a:rPr>
              <a:t>Cho đoạn văn sau :</a:t>
            </a:r>
            <a:endParaRPr/>
          </a:p>
        </p:txBody>
      </p:sp>
      <p:sp>
        <p:nvSpPr>
          <p:cNvPr id="106" name="Google Shape;106;p2"/>
          <p:cNvSpPr txBox="1"/>
          <p:nvPr/>
        </p:nvSpPr>
        <p:spPr>
          <a:xfrm>
            <a:off x="762000" y="1524000"/>
            <a:ext cx="10668000" cy="1754187"/>
          </a:xfrm>
          <a:prstGeom prst="rect">
            <a:avLst/>
          </a:prstGeom>
          <a:noFill/>
          <a:ln>
            <a:noFill/>
          </a:ln>
        </p:spPr>
        <p:txBody>
          <a:bodyPr spcFirstLastPara="1" wrap="square" lIns="91425" tIns="45700" rIns="91425" bIns="45700" anchor="t" anchorCtr="0">
            <a:spAutoFit/>
          </a:bodyPr>
          <a:lstStyle/>
          <a:p>
            <a:pPr marL="0" marR="0" lvl="0" indent="292100" algn="just" rtl="0">
              <a:lnSpc>
                <a:spcPct val="100000"/>
              </a:lnSpc>
              <a:spcBef>
                <a:spcPts val="0"/>
              </a:spcBef>
              <a:spcAft>
                <a:spcPts val="0"/>
              </a:spcAft>
              <a:buClr>
                <a:srgbClr val="2E0CC0"/>
              </a:buClr>
              <a:buSzPts val="2700"/>
              <a:buFont typeface="Calibri"/>
              <a:buNone/>
            </a:pPr>
            <a:r>
              <a:rPr lang="en-US" sz="2700" b="0" i="0" u="none" strike="noStrike" cap="none">
                <a:solidFill>
                  <a:srgbClr val="2E0CC0"/>
                </a:solidFill>
                <a:latin typeface="Calibri"/>
                <a:ea typeface="Calibri"/>
                <a:cs typeface="Calibri"/>
                <a:sym typeface="Calibri"/>
              </a:rPr>
              <a:t> </a:t>
            </a:r>
            <a:r>
              <a:rPr lang="en-US" sz="2700" b="0" i="0" u="none" strike="noStrike" cap="none">
                <a:solidFill>
                  <a:srgbClr val="2108B4"/>
                </a:solidFill>
                <a:latin typeface="Calibri"/>
                <a:ea typeface="Calibri"/>
                <a:cs typeface="Calibri"/>
                <a:sym typeface="Calibri"/>
              </a:rPr>
              <a:t>Màu lúa chín dưới đồng </a:t>
            </a:r>
            <a:r>
              <a:rPr lang="en-US" sz="2700" b="0" i="1" u="none" strike="noStrike" cap="none">
                <a:solidFill>
                  <a:srgbClr val="2108B4"/>
                </a:solidFill>
                <a:latin typeface="Calibri"/>
                <a:ea typeface="Calibri"/>
                <a:cs typeface="Calibri"/>
                <a:sym typeface="Calibri"/>
              </a:rPr>
              <a:t>vàng xuộm</a:t>
            </a:r>
            <a:r>
              <a:rPr lang="en-US" sz="2700" b="0" i="0" u="none" strike="noStrike" cap="none">
                <a:solidFill>
                  <a:srgbClr val="2108B4"/>
                </a:solidFill>
                <a:latin typeface="Calibri"/>
                <a:ea typeface="Calibri"/>
                <a:cs typeface="Calibri"/>
                <a:sym typeface="Calibri"/>
              </a:rPr>
              <a:t> lại. Nắng nhạt ngả màu </a:t>
            </a:r>
            <a:r>
              <a:rPr lang="en-US" sz="2700" b="0" i="1" u="none" strike="noStrike" cap="none">
                <a:solidFill>
                  <a:srgbClr val="2108B4"/>
                </a:solidFill>
                <a:latin typeface="Calibri"/>
                <a:ea typeface="Calibri"/>
                <a:cs typeface="Calibri"/>
                <a:sym typeface="Calibri"/>
              </a:rPr>
              <a:t>vàng hoe</a:t>
            </a:r>
            <a:r>
              <a:rPr lang="en-US" sz="2700" b="0" i="0" u="none" strike="noStrike" cap="none">
                <a:solidFill>
                  <a:srgbClr val="2108B4"/>
                </a:solidFill>
                <a:latin typeface="Calibri"/>
                <a:ea typeface="Calibri"/>
                <a:cs typeface="Calibri"/>
                <a:sym typeface="Calibri"/>
              </a:rPr>
              <a:t>. Trong vườn, lắc lư những chùm quả xoan </a:t>
            </a:r>
            <a:r>
              <a:rPr lang="en-US" sz="2700" b="0" i="1" u="none" strike="noStrike" cap="none">
                <a:solidFill>
                  <a:srgbClr val="2108B4"/>
                </a:solidFill>
                <a:latin typeface="Calibri"/>
                <a:ea typeface="Calibri"/>
                <a:cs typeface="Calibri"/>
                <a:sym typeface="Calibri"/>
              </a:rPr>
              <a:t>vàng lịm</a:t>
            </a:r>
            <a:r>
              <a:rPr lang="en-US" sz="2700" b="0" i="0" u="none" strike="noStrike" cap="none">
                <a:solidFill>
                  <a:srgbClr val="2108B4"/>
                </a:solidFill>
                <a:latin typeface="Calibri"/>
                <a:ea typeface="Calibri"/>
                <a:cs typeface="Calibri"/>
                <a:sym typeface="Calibri"/>
              </a:rPr>
              <a:t> không trông thấy cuống, như những chuỗi tràng hạt bồ đề treo lơ lửng.</a:t>
            </a:r>
            <a:endParaRPr/>
          </a:p>
          <a:p>
            <a:pPr marL="0" marR="0" lvl="0" indent="292100" algn="just" rtl="0">
              <a:lnSpc>
                <a:spcPct val="100000"/>
              </a:lnSpc>
              <a:spcBef>
                <a:spcPts val="0"/>
              </a:spcBef>
              <a:spcAft>
                <a:spcPts val="0"/>
              </a:spcAft>
              <a:buClr>
                <a:srgbClr val="2108B4"/>
              </a:buClr>
              <a:buSzPts val="2700"/>
              <a:buFont typeface="Calibri"/>
              <a:buNone/>
            </a:pPr>
            <a:r>
              <a:rPr lang="en-US" sz="2700" b="0" i="0" u="none" strike="noStrike" cap="none">
                <a:solidFill>
                  <a:srgbClr val="2108B4"/>
                </a:solidFill>
                <a:latin typeface="Calibri"/>
                <a:ea typeface="Calibri"/>
                <a:cs typeface="Calibri"/>
                <a:sym typeface="Calibri"/>
              </a:rPr>
              <a:t>								</a:t>
            </a:r>
            <a:r>
              <a:rPr lang="en-US" sz="2700" b="0" i="1" u="none" strike="noStrike" cap="none">
                <a:solidFill>
                  <a:srgbClr val="2108B4"/>
                </a:solidFill>
                <a:latin typeface="Calibri"/>
                <a:ea typeface="Calibri"/>
                <a:cs typeface="Calibri"/>
                <a:sym typeface="Calibri"/>
              </a:rPr>
              <a:t>Tô Hoài</a:t>
            </a:r>
            <a:endParaRPr/>
          </a:p>
        </p:txBody>
      </p:sp>
      <p:sp>
        <p:nvSpPr>
          <p:cNvPr id="107" name="Google Shape;107;p2"/>
          <p:cNvSpPr/>
          <p:nvPr/>
        </p:nvSpPr>
        <p:spPr>
          <a:xfrm>
            <a:off x="1752600" y="3616325"/>
            <a:ext cx="9144000"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2800"/>
              <a:buFont typeface="Arial"/>
              <a:buNone/>
            </a:pPr>
            <a:r>
              <a:rPr lang="en-US" sz="2800" b="0" i="0" u="none" strike="noStrike" cap="none">
                <a:solidFill>
                  <a:srgbClr val="FF3300"/>
                </a:solidFill>
                <a:latin typeface="Arial"/>
                <a:ea typeface="Arial"/>
                <a:cs typeface="Arial"/>
                <a:sym typeface="Arial"/>
              </a:rPr>
              <a:t>Câu 1:Trong đoạn văn trên , những sự vật nào được miêu tả? </a:t>
            </a:r>
            <a:endParaRPr/>
          </a:p>
        </p:txBody>
      </p:sp>
      <p:sp>
        <p:nvSpPr>
          <p:cNvPr id="108" name="Google Shape;108;p2"/>
          <p:cNvSpPr/>
          <p:nvPr/>
        </p:nvSpPr>
        <p:spPr>
          <a:xfrm>
            <a:off x="2133600" y="4267200"/>
            <a:ext cx="8229600" cy="6270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D0D0D"/>
              </a:buClr>
              <a:buSzPts val="2800"/>
              <a:buFont typeface="Calibri"/>
              <a:buNone/>
            </a:pPr>
            <a:r>
              <a:rPr lang="en-US" sz="2800" b="0" i="0" u="none" strike="noStrike" cap="none">
                <a:solidFill>
                  <a:srgbClr val="0D0D0D"/>
                </a:solidFill>
                <a:latin typeface="Calibri"/>
                <a:ea typeface="Calibri"/>
                <a:cs typeface="Calibri"/>
                <a:sym typeface="Calibri"/>
              </a:rPr>
              <a:t>A.</a:t>
            </a:r>
            <a:r>
              <a:rPr lang="en-US" sz="2800" b="0" i="0" u="none" strike="noStrike" cap="none">
                <a:solidFill>
                  <a:srgbClr val="0D0D0D"/>
                </a:solidFill>
                <a:latin typeface="Arial"/>
                <a:ea typeface="Arial"/>
                <a:cs typeface="Arial"/>
                <a:sym typeface="Arial"/>
              </a:rPr>
              <a:t>  Đồng lúa , nắng , chuỗi tràng hạt bồ đề</a:t>
            </a:r>
            <a:r>
              <a:rPr lang="en-US" sz="2800" b="0" i="0" u="none" strike="noStrike" cap="none">
                <a:solidFill>
                  <a:srgbClr val="0D0D0D"/>
                </a:solidFill>
                <a:latin typeface="Calibri"/>
                <a:ea typeface="Calibri"/>
                <a:cs typeface="Calibri"/>
                <a:sym typeface="Calibri"/>
              </a:rPr>
              <a:t>.</a:t>
            </a:r>
            <a:endParaRPr/>
          </a:p>
        </p:txBody>
      </p:sp>
      <p:sp>
        <p:nvSpPr>
          <p:cNvPr id="109" name="Google Shape;109;p2"/>
          <p:cNvSpPr/>
          <p:nvPr/>
        </p:nvSpPr>
        <p:spPr>
          <a:xfrm>
            <a:off x="2095500" y="4935537"/>
            <a:ext cx="8229600" cy="6270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D0D0D"/>
              </a:buClr>
              <a:buSzPts val="2800"/>
              <a:buFont typeface="Arial"/>
              <a:buNone/>
            </a:pPr>
            <a:r>
              <a:rPr lang="en-US" sz="2800" b="0" i="0" u="none" strike="noStrike" cap="none">
                <a:solidFill>
                  <a:srgbClr val="0D0D0D"/>
                </a:solidFill>
                <a:latin typeface="Arial"/>
                <a:ea typeface="Arial"/>
                <a:cs typeface="Arial"/>
                <a:sym typeface="Arial"/>
              </a:rPr>
              <a:t>B</a:t>
            </a:r>
            <a:r>
              <a:rPr lang="en-US" sz="2800" b="0" i="0" u="none" strike="noStrike" cap="none">
                <a:solidFill>
                  <a:srgbClr val="0D0D0D"/>
                </a:solidFill>
                <a:latin typeface="Calibri"/>
                <a:ea typeface="Calibri"/>
                <a:cs typeface="Calibri"/>
                <a:sym typeface="Calibri"/>
              </a:rPr>
              <a:t>.</a:t>
            </a:r>
            <a:r>
              <a:rPr lang="en-US" sz="2800" b="0" i="0" u="none" strike="noStrike" cap="none">
                <a:solidFill>
                  <a:srgbClr val="0D0D0D"/>
                </a:solidFill>
                <a:latin typeface="Arial"/>
                <a:ea typeface="Arial"/>
                <a:cs typeface="Arial"/>
                <a:sym typeface="Arial"/>
              </a:rPr>
              <a:t> Đồng lúa , nắng , những chùm quả xoan</a:t>
            </a:r>
            <a:r>
              <a:rPr lang="en-US" sz="2800" b="0" i="0" u="none" strike="noStrike" cap="none">
                <a:solidFill>
                  <a:srgbClr val="0D0D0D"/>
                </a:solidFill>
                <a:latin typeface="Calibri"/>
                <a:ea typeface="Calibri"/>
                <a:cs typeface="Calibri"/>
                <a:sym typeface="Calibri"/>
              </a:rPr>
              <a:t>.</a:t>
            </a:r>
            <a:endParaRPr/>
          </a:p>
        </p:txBody>
      </p:sp>
      <p:sp>
        <p:nvSpPr>
          <p:cNvPr id="110" name="Google Shape;110;p2"/>
          <p:cNvSpPr/>
          <p:nvPr/>
        </p:nvSpPr>
        <p:spPr>
          <a:xfrm>
            <a:off x="2095500" y="5562600"/>
            <a:ext cx="8572500" cy="6270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D0D0D"/>
              </a:buClr>
              <a:buSzPts val="2800"/>
              <a:buFont typeface="Arial"/>
              <a:buNone/>
            </a:pPr>
            <a:r>
              <a:rPr lang="en-US" sz="2800" b="0" i="0" u="none" strike="noStrike" cap="none">
                <a:solidFill>
                  <a:srgbClr val="0D0D0D"/>
                </a:solidFill>
                <a:latin typeface="Arial"/>
                <a:ea typeface="Arial"/>
                <a:cs typeface="Arial"/>
                <a:sym typeface="Arial"/>
              </a:rPr>
              <a:t>C</a:t>
            </a:r>
            <a:r>
              <a:rPr lang="en-US" sz="2800" b="0" i="0" u="none" strike="noStrike" cap="none">
                <a:solidFill>
                  <a:srgbClr val="0D0D0D"/>
                </a:solidFill>
                <a:latin typeface="Calibri"/>
                <a:ea typeface="Calibri"/>
                <a:cs typeface="Calibri"/>
                <a:sym typeface="Calibri"/>
              </a:rPr>
              <a:t>.</a:t>
            </a:r>
            <a:r>
              <a:rPr lang="en-US" sz="2800" b="0" i="0" u="none" strike="noStrike" cap="none">
                <a:solidFill>
                  <a:srgbClr val="0D0D0D"/>
                </a:solidFill>
                <a:latin typeface="Arial"/>
                <a:ea typeface="Arial"/>
                <a:cs typeface="Arial"/>
                <a:sym typeface="Arial"/>
              </a:rPr>
              <a:t> Nắng , những chùm quả xoan, chuỗi tràng hạt bồ đề</a:t>
            </a:r>
            <a:r>
              <a:rPr lang="en-US" sz="2800" b="0" i="0" u="none" strike="noStrike" cap="none">
                <a:solidFill>
                  <a:srgbClr val="0D0D0D"/>
                </a:solidFill>
                <a:latin typeface="Calibri"/>
                <a:ea typeface="Calibri"/>
                <a:cs typeface="Calibri"/>
                <a:sym typeface="Calibri"/>
              </a:rPr>
              <a:t>.</a:t>
            </a:r>
            <a:endParaRPr/>
          </a:p>
        </p:txBody>
      </p:sp>
      <p:sp>
        <p:nvSpPr>
          <p:cNvPr id="111" name="Google Shape;111;p2"/>
          <p:cNvSpPr/>
          <p:nvPr/>
        </p:nvSpPr>
        <p:spPr>
          <a:xfrm>
            <a:off x="2103437" y="4921250"/>
            <a:ext cx="8229600" cy="6270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2800"/>
              <a:buFont typeface="Arial"/>
              <a:buNone/>
            </a:pPr>
            <a:r>
              <a:rPr lang="en-US" sz="2800" b="0" i="0" u="none" strike="noStrike" cap="none">
                <a:solidFill>
                  <a:srgbClr val="C00000"/>
                </a:solidFill>
                <a:latin typeface="Arial"/>
                <a:ea typeface="Arial"/>
                <a:cs typeface="Arial"/>
                <a:sym typeface="Arial"/>
              </a:rPr>
              <a:t>B</a:t>
            </a:r>
            <a:r>
              <a:rPr lang="en-US" sz="2800" b="0" i="0" u="none" strike="noStrike" cap="none">
                <a:solidFill>
                  <a:srgbClr val="C00000"/>
                </a:solidFill>
                <a:latin typeface="Calibri"/>
                <a:ea typeface="Calibri"/>
                <a:cs typeface="Calibri"/>
                <a:sym typeface="Calibri"/>
              </a:rPr>
              <a:t>.</a:t>
            </a:r>
            <a:r>
              <a:rPr lang="en-US" sz="2800" b="0" i="0" u="none" strike="noStrike" cap="none">
                <a:solidFill>
                  <a:srgbClr val="C00000"/>
                </a:solidFill>
                <a:latin typeface="Arial"/>
                <a:ea typeface="Arial"/>
                <a:cs typeface="Arial"/>
                <a:sym typeface="Arial"/>
              </a:rPr>
              <a:t> Đồng lúa , nắng , những chùm quả xoan</a:t>
            </a:r>
            <a:r>
              <a:rPr lang="en-US" sz="2800" b="0" i="0" u="none" strike="noStrike" cap="none">
                <a:solidFill>
                  <a:srgbClr val="C00000"/>
                </a:solidFill>
                <a:latin typeface="Calibri"/>
                <a:ea typeface="Calibri"/>
                <a:cs typeface="Calibri"/>
                <a:sym typeface="Calibri"/>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additive="base">
                                        <p:cTn id="17" dur="500"/>
                                        <p:tgtEl>
                                          <p:spTgt spid="10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par>
                                <p:cTn id="28" presetID="10" presetClass="entr" presetSubtype="0" fill="hold" nodeType="with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500"/>
                                        <p:tgtEl>
                                          <p:spTgt spid="109"/>
                                        </p:tgtEl>
                                      </p:cBhvr>
                                    </p:animEffect>
                                  </p:childTnLst>
                                </p:cTn>
                              </p:par>
                              <p:par>
                                <p:cTn id="31" presetID="10" presetClass="entr" presetSubtype="0"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fade">
                                      <p:cBhvr>
                                        <p:cTn id="33" dur="500"/>
                                        <p:tgtEl>
                                          <p:spTgt spid="1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fade">
                                      <p:cBhvr>
                                        <p:cTn id="38"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2278062" y="4311650"/>
            <a:ext cx="8229600" cy="6270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D0D0D"/>
              </a:buClr>
              <a:buSzPts val="2800"/>
              <a:buFont typeface="Arial"/>
              <a:buNone/>
            </a:pPr>
            <a:r>
              <a:rPr lang="en-US" sz="2800" b="0" i="0" u="none" strike="noStrike" cap="none">
                <a:solidFill>
                  <a:srgbClr val="0D0D0D"/>
                </a:solidFill>
                <a:latin typeface="Arial"/>
                <a:ea typeface="Arial"/>
                <a:cs typeface="Arial"/>
                <a:sym typeface="Arial"/>
              </a:rPr>
              <a:t>A. Vàng xuộm, vàng hoe .</a:t>
            </a:r>
            <a:endParaRPr/>
          </a:p>
        </p:txBody>
      </p:sp>
      <p:sp>
        <p:nvSpPr>
          <p:cNvPr id="117" name="Google Shape;117;p3"/>
          <p:cNvSpPr/>
          <p:nvPr/>
        </p:nvSpPr>
        <p:spPr>
          <a:xfrm>
            <a:off x="2135187" y="4938712"/>
            <a:ext cx="8229600" cy="6270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D0D0D"/>
              </a:buClr>
              <a:buSzPts val="2800"/>
              <a:buFont typeface="Arial"/>
              <a:buNone/>
            </a:pPr>
            <a:r>
              <a:rPr lang="en-US" sz="2800" b="0" i="0" u="none" strike="noStrike" cap="none">
                <a:solidFill>
                  <a:srgbClr val="0D0D0D"/>
                </a:solidFill>
                <a:latin typeface="Arial"/>
                <a:ea typeface="Arial"/>
                <a:cs typeface="Arial"/>
                <a:sym typeface="Arial"/>
              </a:rPr>
              <a:t>B.Vàng xuộm, vàng hoe, vàng lịm, vàng nhạt .</a:t>
            </a:r>
            <a:endParaRPr/>
          </a:p>
        </p:txBody>
      </p:sp>
      <p:sp>
        <p:nvSpPr>
          <p:cNvPr id="118" name="Google Shape;118;p3"/>
          <p:cNvSpPr/>
          <p:nvPr/>
        </p:nvSpPr>
        <p:spPr>
          <a:xfrm>
            <a:off x="2135187" y="5675312"/>
            <a:ext cx="8572500" cy="6270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D0D0D"/>
              </a:buClr>
              <a:buSzPts val="2800"/>
              <a:buFont typeface="Arial"/>
              <a:buNone/>
            </a:pPr>
            <a:r>
              <a:rPr lang="en-US" sz="2800" b="0" i="0" u="none" strike="noStrike" cap="none">
                <a:solidFill>
                  <a:srgbClr val="0D0D0D"/>
                </a:solidFill>
                <a:latin typeface="Arial"/>
                <a:ea typeface="Arial"/>
                <a:cs typeface="Arial"/>
                <a:sym typeface="Arial"/>
              </a:rPr>
              <a:t>C.  Vàng xuộm , vàng hoe , vàng lịm.</a:t>
            </a:r>
            <a:endParaRPr/>
          </a:p>
        </p:txBody>
      </p:sp>
      <p:sp>
        <p:nvSpPr>
          <p:cNvPr id="119" name="Google Shape;119;p3"/>
          <p:cNvSpPr/>
          <p:nvPr/>
        </p:nvSpPr>
        <p:spPr>
          <a:xfrm>
            <a:off x="1905000" y="3200400"/>
            <a:ext cx="9145587" cy="998537"/>
          </a:xfrm>
          <a:prstGeom prst="roundRect">
            <a:avLst>
              <a:gd name="adj" fmla="val 16667"/>
            </a:avLst>
          </a:prstGeom>
          <a:noFill/>
          <a:ln w="19050" cap="flat" cmpd="sng">
            <a:solidFill>
              <a:srgbClr val="CC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2800"/>
              <a:buFont typeface="Arial"/>
              <a:buNone/>
            </a:pPr>
            <a:r>
              <a:rPr lang="en-US" sz="2800" b="0" i="0" u="none" strike="noStrike" cap="none">
                <a:solidFill>
                  <a:srgbClr val="C00000"/>
                </a:solidFill>
                <a:latin typeface="Arial"/>
                <a:ea typeface="Arial"/>
                <a:cs typeface="Arial"/>
                <a:sym typeface="Arial"/>
              </a:rPr>
              <a:t>Câu 2 : Tác giả đã lựa chọn những màu sắc nào để miêu tả</a:t>
            </a:r>
            <a:endParaRPr/>
          </a:p>
          <a:p>
            <a:pPr marL="0" marR="0" lvl="0" indent="0" algn="l" rtl="0">
              <a:lnSpc>
                <a:spcPct val="100000"/>
              </a:lnSpc>
              <a:spcBef>
                <a:spcPts val="0"/>
              </a:spcBef>
              <a:spcAft>
                <a:spcPts val="0"/>
              </a:spcAft>
              <a:buClr>
                <a:srgbClr val="C00000"/>
              </a:buClr>
              <a:buSzPts val="2800"/>
              <a:buFont typeface="Arial"/>
              <a:buNone/>
            </a:pPr>
            <a:r>
              <a:rPr lang="en-US" sz="2800" b="0" i="0" u="none" strike="noStrike" cap="none">
                <a:solidFill>
                  <a:srgbClr val="C00000"/>
                </a:solidFill>
                <a:latin typeface="Arial"/>
                <a:ea typeface="Arial"/>
                <a:cs typeface="Arial"/>
                <a:sym typeface="Arial"/>
              </a:rPr>
              <a:t>đồng lúa, nắng và những chùm quả xoan ? </a:t>
            </a:r>
            <a:endParaRPr/>
          </a:p>
        </p:txBody>
      </p:sp>
      <p:sp>
        <p:nvSpPr>
          <p:cNvPr id="120" name="Google Shape;120;p3"/>
          <p:cNvSpPr/>
          <p:nvPr/>
        </p:nvSpPr>
        <p:spPr>
          <a:xfrm>
            <a:off x="2122487" y="5675312"/>
            <a:ext cx="8572500" cy="6270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2800"/>
              <a:buFont typeface="Arial"/>
              <a:buNone/>
            </a:pPr>
            <a:r>
              <a:rPr lang="en-US" sz="2800" b="0" i="0" u="none" strike="noStrike" cap="none">
                <a:solidFill>
                  <a:srgbClr val="C00000"/>
                </a:solidFill>
                <a:latin typeface="Arial"/>
                <a:ea typeface="Arial"/>
                <a:cs typeface="Arial"/>
                <a:sym typeface="Arial"/>
              </a:rPr>
              <a:t>C.  Vàng xuộm , vàng hoe , vàng lịm.</a:t>
            </a:r>
            <a:endParaRPr/>
          </a:p>
        </p:txBody>
      </p:sp>
      <p:sp>
        <p:nvSpPr>
          <p:cNvPr id="121" name="Google Shape;121;p3"/>
          <p:cNvSpPr/>
          <p:nvPr/>
        </p:nvSpPr>
        <p:spPr>
          <a:xfrm>
            <a:off x="1371600" y="784225"/>
            <a:ext cx="3344862"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3200"/>
              <a:buFont typeface="Arial"/>
              <a:buNone/>
            </a:pPr>
            <a:r>
              <a:rPr lang="en-US" sz="3200" b="0" i="0" u="none" strike="noStrike" cap="none">
                <a:solidFill>
                  <a:srgbClr val="FF3300"/>
                </a:solidFill>
                <a:latin typeface="Arial"/>
                <a:ea typeface="Arial"/>
                <a:cs typeface="Arial"/>
                <a:sym typeface="Arial"/>
              </a:rPr>
              <a:t>Cho đoạn văn sau :</a:t>
            </a:r>
            <a:endParaRPr/>
          </a:p>
        </p:txBody>
      </p:sp>
      <p:sp>
        <p:nvSpPr>
          <p:cNvPr id="122" name="Google Shape;122;p3"/>
          <p:cNvSpPr txBox="1"/>
          <p:nvPr/>
        </p:nvSpPr>
        <p:spPr>
          <a:xfrm>
            <a:off x="838200" y="1317625"/>
            <a:ext cx="10668000" cy="1755775"/>
          </a:xfrm>
          <a:prstGeom prst="rect">
            <a:avLst/>
          </a:prstGeom>
          <a:noFill/>
          <a:ln>
            <a:noFill/>
          </a:ln>
        </p:spPr>
        <p:txBody>
          <a:bodyPr spcFirstLastPara="1" wrap="square" lIns="91425" tIns="45700" rIns="91425" bIns="45700" anchor="t" anchorCtr="0">
            <a:spAutoFit/>
          </a:bodyPr>
          <a:lstStyle/>
          <a:p>
            <a:pPr marL="0" marR="0" lvl="0" indent="292100" algn="just" rtl="0">
              <a:lnSpc>
                <a:spcPct val="100000"/>
              </a:lnSpc>
              <a:spcBef>
                <a:spcPts val="0"/>
              </a:spcBef>
              <a:spcAft>
                <a:spcPts val="0"/>
              </a:spcAft>
              <a:buClr>
                <a:srgbClr val="2E0CC0"/>
              </a:buClr>
              <a:buSzPts val="2700"/>
              <a:buFont typeface="Arial"/>
              <a:buNone/>
            </a:pPr>
            <a:r>
              <a:rPr lang="en-US" sz="2700" b="0" i="0" u="none" strike="noStrike" cap="none">
                <a:solidFill>
                  <a:srgbClr val="2E0CC0"/>
                </a:solidFill>
                <a:latin typeface="Arial"/>
                <a:ea typeface="Arial"/>
                <a:cs typeface="Arial"/>
                <a:sym typeface="Arial"/>
              </a:rPr>
              <a:t> </a:t>
            </a:r>
            <a:r>
              <a:rPr lang="en-US" sz="2700" b="0" i="0" u="none" strike="noStrike" cap="none">
                <a:solidFill>
                  <a:srgbClr val="2108B4"/>
                </a:solidFill>
                <a:latin typeface="Arial"/>
                <a:ea typeface="Arial"/>
                <a:cs typeface="Arial"/>
                <a:sym typeface="Arial"/>
              </a:rPr>
              <a:t>Màu lúa chín dưới đồng </a:t>
            </a:r>
            <a:r>
              <a:rPr lang="en-US" sz="2700" b="0" i="1" u="none" strike="noStrike" cap="none">
                <a:solidFill>
                  <a:srgbClr val="2108B4"/>
                </a:solidFill>
                <a:latin typeface="Arial"/>
                <a:ea typeface="Arial"/>
                <a:cs typeface="Arial"/>
                <a:sym typeface="Arial"/>
              </a:rPr>
              <a:t>vàng xuộm</a:t>
            </a:r>
            <a:r>
              <a:rPr lang="en-US" sz="2700" b="0" i="0" u="none" strike="noStrike" cap="none">
                <a:solidFill>
                  <a:srgbClr val="2108B4"/>
                </a:solidFill>
                <a:latin typeface="Arial"/>
                <a:ea typeface="Arial"/>
                <a:cs typeface="Arial"/>
                <a:sym typeface="Arial"/>
              </a:rPr>
              <a:t> lại. Nắng nhạt ngả màu </a:t>
            </a:r>
            <a:r>
              <a:rPr lang="en-US" sz="2700" b="0" i="1" u="none" strike="noStrike" cap="none">
                <a:solidFill>
                  <a:srgbClr val="2108B4"/>
                </a:solidFill>
                <a:latin typeface="Arial"/>
                <a:ea typeface="Arial"/>
                <a:cs typeface="Arial"/>
                <a:sym typeface="Arial"/>
              </a:rPr>
              <a:t>vàng hoe</a:t>
            </a:r>
            <a:r>
              <a:rPr lang="en-US" sz="2700" b="0" i="0" u="none" strike="noStrike" cap="none">
                <a:solidFill>
                  <a:srgbClr val="2108B4"/>
                </a:solidFill>
                <a:latin typeface="Arial"/>
                <a:ea typeface="Arial"/>
                <a:cs typeface="Arial"/>
                <a:sym typeface="Arial"/>
              </a:rPr>
              <a:t>. Trong vườn, lắc lư những chùm quả xoan </a:t>
            </a:r>
            <a:r>
              <a:rPr lang="en-US" sz="2700" b="0" i="1" u="none" strike="noStrike" cap="none">
                <a:solidFill>
                  <a:srgbClr val="2108B4"/>
                </a:solidFill>
                <a:latin typeface="Arial"/>
                <a:ea typeface="Arial"/>
                <a:cs typeface="Arial"/>
                <a:sym typeface="Arial"/>
              </a:rPr>
              <a:t>vàng lịm</a:t>
            </a:r>
            <a:r>
              <a:rPr lang="en-US" sz="2700" b="0" i="0" u="none" strike="noStrike" cap="none">
                <a:solidFill>
                  <a:srgbClr val="2108B4"/>
                </a:solidFill>
                <a:latin typeface="Arial"/>
                <a:ea typeface="Arial"/>
                <a:cs typeface="Arial"/>
                <a:sym typeface="Arial"/>
              </a:rPr>
              <a:t> không trông thấy cuống, như những chuỗi tràng hạt bồ đề treo lơ lửng.</a:t>
            </a:r>
            <a:endParaRPr/>
          </a:p>
          <a:p>
            <a:pPr marL="0" marR="0" lvl="0" indent="292100" algn="just" rtl="0">
              <a:lnSpc>
                <a:spcPct val="100000"/>
              </a:lnSpc>
              <a:spcBef>
                <a:spcPts val="0"/>
              </a:spcBef>
              <a:spcAft>
                <a:spcPts val="0"/>
              </a:spcAft>
              <a:buClr>
                <a:srgbClr val="2108B4"/>
              </a:buClr>
              <a:buSzPts val="2700"/>
              <a:buFont typeface="Arial"/>
              <a:buNone/>
            </a:pPr>
            <a:r>
              <a:rPr lang="en-US" sz="2700" b="0" i="0" u="none" strike="noStrike" cap="none">
                <a:solidFill>
                  <a:srgbClr val="2108B4"/>
                </a:solidFill>
                <a:latin typeface="Arial"/>
                <a:ea typeface="Arial"/>
                <a:cs typeface="Arial"/>
                <a:sym typeface="Arial"/>
              </a:rPr>
              <a:t>								</a:t>
            </a:r>
            <a:r>
              <a:rPr lang="en-US" sz="2700" b="0" i="1" u="none" strike="noStrike" cap="none">
                <a:solidFill>
                  <a:srgbClr val="2108B4"/>
                </a:solidFill>
                <a:latin typeface="Arial"/>
                <a:ea typeface="Arial"/>
                <a:cs typeface="Arial"/>
                <a:sym typeface="Arial"/>
              </a:rPr>
              <a:t>Tô Hoài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p:tgtEl>
                                          <p:spTgt spid="1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par>
                                <p:cTn id="13" presetID="10"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par>
                                <p:cTn id="16" presetID="10" presetClass="entr" presetSubtype="0" fill="hold" nodeType="with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fade">
                                      <p:cBhvr>
                                        <p:cTn id="18" dur="500"/>
                                        <p:tgtEl>
                                          <p:spTgt spid="1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500"/>
                                        <p:tgtEl>
                                          <p:spTgt spid="1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500"/>
                                        <p:tgtEl>
                                          <p:spTgt spid="12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additive="base">
                                        <p:cTn id="33" dur="500"/>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p:nvPr/>
        </p:nvSpPr>
        <p:spPr>
          <a:xfrm>
            <a:off x="2133600" y="2989262"/>
            <a:ext cx="7832725"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Thực hành làm bài tập nhận biết từ đồng nghĩa, </a:t>
            </a:r>
            <a:endParaRPr/>
          </a:p>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từ đồng nghĩa hoàn toàn, không hoàn toàn		</a:t>
            </a:r>
            <a:endParaRPr/>
          </a:p>
        </p:txBody>
      </p:sp>
      <p:sp>
        <p:nvSpPr>
          <p:cNvPr id="128" name="Google Shape;128;p4"/>
          <p:cNvSpPr txBox="1"/>
          <p:nvPr/>
        </p:nvSpPr>
        <p:spPr>
          <a:xfrm>
            <a:off x="2133600" y="1878012"/>
            <a:ext cx="76962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Hiểu thế nào là từ đồng nghĩa, từ đồng nghĩa </a:t>
            </a:r>
            <a:endParaRPr/>
          </a:p>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hoàn toàn hay không hoàn toàn.</a:t>
            </a:r>
            <a:r>
              <a:rPr lang="en-US" sz="2800" b="1" i="0" u="none" strike="noStrike" cap="none">
                <a:solidFill>
                  <a:srgbClr val="2108B4"/>
                </a:solidFill>
                <a:latin typeface="Arial"/>
                <a:ea typeface="Arial"/>
                <a:cs typeface="Arial"/>
                <a:sym typeface="Arial"/>
              </a:rPr>
              <a:t>			</a:t>
            </a:r>
            <a:r>
              <a:rPr lang="en-US" sz="2800" b="1" i="1" u="none" strike="noStrike" cap="none">
                <a:solidFill>
                  <a:srgbClr val="2108B4"/>
                </a:solidFill>
                <a:latin typeface="Arial"/>
                <a:ea typeface="Arial"/>
                <a:cs typeface="Arial"/>
                <a:sym typeface="Arial"/>
              </a:rPr>
              <a:t> </a:t>
            </a:r>
            <a:endParaRPr/>
          </a:p>
        </p:txBody>
      </p:sp>
      <p:sp>
        <p:nvSpPr>
          <p:cNvPr id="129" name="Google Shape;129;p4"/>
          <p:cNvSpPr txBox="1"/>
          <p:nvPr/>
        </p:nvSpPr>
        <p:spPr>
          <a:xfrm>
            <a:off x="2133600" y="4111625"/>
            <a:ext cx="44958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Phân biệt từ đồng nghĩa</a:t>
            </a:r>
            <a:endParaRPr/>
          </a:p>
        </p:txBody>
      </p:sp>
      <p:sp>
        <p:nvSpPr>
          <p:cNvPr id="130" name="Google Shape;130;p4"/>
          <p:cNvSpPr txBox="1"/>
          <p:nvPr/>
        </p:nvSpPr>
        <p:spPr>
          <a:xfrm>
            <a:off x="3657600" y="596496"/>
            <a:ext cx="4495800" cy="646331"/>
          </a:xfrm>
          <a:prstGeom prst="rect">
            <a:avLst/>
          </a:prstGeom>
          <a:noFill/>
          <a:ln>
            <a:noFill/>
          </a:ln>
          <a:effectLst>
            <a:outerShdw blurRad="50800" dist="152400" dir="9180000" sx="28000" sy="28000" algn="ctr" rotWithShape="0">
              <a:srgbClr val="000000">
                <a:alpha val="42745"/>
              </a:srgbClr>
            </a:outerShdw>
            <a:reflection stA="50000" endA="300" endPos="55000" sy="-100000" algn="bl" rotWithShape="0"/>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Tahoma"/>
              <a:buNone/>
            </a:pPr>
            <a:r>
              <a:rPr lang="en-US" sz="3600" b="1" i="0" u="none" strike="noStrike" cap="none">
                <a:solidFill>
                  <a:srgbClr val="FF0000"/>
                </a:solidFill>
                <a:latin typeface="Tahoma"/>
                <a:ea typeface="Tahoma"/>
                <a:cs typeface="Tahoma"/>
                <a:sym typeface="Tahoma"/>
              </a:rPr>
              <a:t>Yêu cầu cần đạt</a:t>
            </a:r>
            <a:endParaRPr sz="3600" b="1" i="0" u="none" strike="noStrike" cap="none">
              <a:solidFill>
                <a:srgbClr val="FF0000"/>
              </a:solidFill>
              <a:latin typeface="Times New Roman"/>
              <a:ea typeface="Times New Roman"/>
              <a:cs typeface="Times New Roman"/>
              <a:sym typeface="Times New Roman"/>
            </a:endParaRPr>
          </a:p>
        </p:txBody>
      </p:sp>
      <p:sp>
        <p:nvSpPr>
          <p:cNvPr id="131" name="Google Shape;131;p4"/>
          <p:cNvSpPr/>
          <p:nvPr/>
        </p:nvSpPr>
        <p:spPr>
          <a:xfrm>
            <a:off x="1562100" y="2036762"/>
            <a:ext cx="228600" cy="255587"/>
          </a:xfrm>
          <a:prstGeom prst="chevron">
            <a:avLst>
              <a:gd name="adj" fmla="val 10800"/>
            </a:avLst>
          </a:prstGeom>
          <a:solidFill>
            <a:srgbClr val="4A49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32" name="Google Shape;132;p4"/>
          <p:cNvSpPr/>
          <p:nvPr/>
        </p:nvSpPr>
        <p:spPr>
          <a:xfrm>
            <a:off x="1562100" y="3173412"/>
            <a:ext cx="228600" cy="255587"/>
          </a:xfrm>
          <a:prstGeom prst="chevron">
            <a:avLst>
              <a:gd name="adj" fmla="val 10800"/>
            </a:avLst>
          </a:prstGeom>
          <a:solidFill>
            <a:srgbClr val="4A49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33" name="Google Shape;133;p4"/>
          <p:cNvSpPr/>
          <p:nvPr/>
        </p:nvSpPr>
        <p:spPr>
          <a:xfrm>
            <a:off x="1562100" y="4270375"/>
            <a:ext cx="228600" cy="255587"/>
          </a:xfrm>
          <a:prstGeom prst="chevron">
            <a:avLst>
              <a:gd name="adj" fmla="val 10800"/>
            </a:avLst>
          </a:prstGeom>
          <a:solidFill>
            <a:srgbClr val="4A49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p:tgtEl>
                                          <p:spTgt spid="12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 calcmode="lin" valueType="num">
                                      <p:cBhvr additive="base">
                                        <p:cTn id="12" dur="500"/>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p:nvPr/>
        </p:nvSpPr>
        <p:spPr>
          <a:xfrm>
            <a:off x="485775" y="222250"/>
            <a:ext cx="11202987" cy="99853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1. So sánh nghĩa của các từ in đậm trong ví dụ dưới đây ;</a:t>
            </a:r>
            <a:endParaRPr/>
          </a:p>
        </p:txBody>
      </p:sp>
      <p:sp>
        <p:nvSpPr>
          <p:cNvPr id="139" name="Google Shape;139;p5"/>
          <p:cNvSpPr/>
          <p:nvPr/>
        </p:nvSpPr>
        <p:spPr>
          <a:xfrm>
            <a:off x="531812" y="1055687"/>
            <a:ext cx="11202987" cy="132556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2. Thay những từ in đậm trong mỗi ví dụ sau cho nhau rồi </a:t>
            </a:r>
            <a:endParaRPr/>
          </a:p>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rút ra nhận xét : Những từ nào thay thế được cho nhau ? </a:t>
            </a:r>
            <a:endParaRPr/>
          </a:p>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Những từ nào không thay thế được cho nhau ? Vì sao ?</a:t>
            </a:r>
            <a:endParaRPr/>
          </a:p>
        </p:txBody>
      </p:sp>
      <p:sp>
        <p:nvSpPr>
          <p:cNvPr id="140" name="Google Shape;140;p5"/>
          <p:cNvSpPr txBox="1"/>
          <p:nvPr/>
        </p:nvSpPr>
        <p:spPr>
          <a:xfrm>
            <a:off x="533400" y="2628900"/>
            <a:ext cx="11201400" cy="2209800"/>
          </a:xfrm>
          <a:prstGeom prst="rect">
            <a:avLst/>
          </a:prstGeom>
          <a:noFill/>
          <a:ln>
            <a:noFill/>
          </a:ln>
        </p:spPr>
        <p:txBody>
          <a:bodyPr spcFirstLastPara="1" wrap="square" lIns="91425" tIns="45700" rIns="91425" bIns="45700" anchor="t" anchorCtr="0">
            <a:noAutofit/>
          </a:bodyPr>
          <a:lstStyle/>
          <a:p>
            <a:pPr marL="12700" marR="0" lvl="0" indent="279400" algn="l" rtl="0">
              <a:lnSpc>
                <a:spcPct val="90000"/>
              </a:lnSpc>
              <a:spcBef>
                <a:spcPts val="0"/>
              </a:spcBef>
              <a:spcAft>
                <a:spcPts val="0"/>
              </a:spcAft>
              <a:buClr>
                <a:schemeClr val="dk1"/>
              </a:buClr>
              <a:buSzPts val="2700"/>
              <a:buFont typeface="Calibri"/>
              <a:buNone/>
            </a:pPr>
            <a:r>
              <a:rPr lang="en-US" sz="2700" b="0" i="0" u="none">
                <a:solidFill>
                  <a:schemeClr val="dk1"/>
                </a:solidFill>
                <a:latin typeface="Calibri"/>
                <a:ea typeface="Calibri"/>
                <a:cs typeface="Calibri"/>
                <a:sym typeface="Calibri"/>
              </a:rPr>
              <a:t>a) Sau 80 năm giời nô lệ làm cho nước nhà bị yếu hèn, ngày nay chúng ta cần phải </a:t>
            </a:r>
            <a:r>
              <a:rPr lang="en-US" sz="2700" b="1" i="1" u="none">
                <a:solidFill>
                  <a:schemeClr val="dk1"/>
                </a:solidFill>
                <a:latin typeface="Calibri"/>
                <a:ea typeface="Calibri"/>
                <a:cs typeface="Calibri"/>
                <a:sym typeface="Calibri"/>
              </a:rPr>
              <a:t>xây dựng</a:t>
            </a:r>
            <a:r>
              <a:rPr lang="en-US" sz="2700" b="1" i="0" u="none">
                <a:solidFill>
                  <a:schemeClr val="dk1"/>
                </a:solidFill>
                <a:latin typeface="Calibri"/>
                <a:ea typeface="Calibri"/>
                <a:cs typeface="Calibri"/>
                <a:sym typeface="Calibri"/>
              </a:rPr>
              <a:t> </a:t>
            </a:r>
            <a:r>
              <a:rPr lang="en-US" sz="2700" b="0" i="0" u="none">
                <a:solidFill>
                  <a:schemeClr val="dk1"/>
                </a:solidFill>
                <a:latin typeface="Calibri"/>
                <a:ea typeface="Calibri"/>
                <a:cs typeface="Calibri"/>
                <a:sym typeface="Calibri"/>
              </a:rPr>
              <a:t>lại cơ đồ mà tổ tiên đã để lại cho chúng ta, làm sao cho chúng ta theo kịp các nước khác trên hoàn cầu. Trong công cuộc </a:t>
            </a:r>
            <a:r>
              <a:rPr lang="en-US" sz="2700" b="1" i="1" u="none">
                <a:solidFill>
                  <a:schemeClr val="dk1"/>
                </a:solidFill>
                <a:latin typeface="Calibri"/>
                <a:ea typeface="Calibri"/>
                <a:cs typeface="Calibri"/>
                <a:sym typeface="Calibri"/>
              </a:rPr>
              <a:t>kiến thiết</a:t>
            </a:r>
            <a:r>
              <a:rPr lang="en-US" sz="2700" b="1" i="0" u="none">
                <a:solidFill>
                  <a:schemeClr val="dk1"/>
                </a:solidFill>
                <a:latin typeface="Calibri"/>
                <a:ea typeface="Calibri"/>
                <a:cs typeface="Calibri"/>
                <a:sym typeface="Calibri"/>
              </a:rPr>
              <a:t> </a:t>
            </a:r>
            <a:r>
              <a:rPr lang="en-US" sz="2700" b="0" i="0" u="none">
                <a:solidFill>
                  <a:schemeClr val="dk1"/>
                </a:solidFill>
                <a:latin typeface="Calibri"/>
                <a:ea typeface="Calibri"/>
                <a:cs typeface="Calibri"/>
                <a:sym typeface="Calibri"/>
              </a:rPr>
              <a:t>đó, nước nhà trông mong chờ đợi ở các em rất nhiều.                                                                               							</a:t>
            </a:r>
            <a:r>
              <a:rPr lang="en-US" sz="2700" b="0" i="1" u="none">
                <a:solidFill>
                  <a:schemeClr val="dk1"/>
                </a:solidFill>
                <a:latin typeface="Calibri"/>
                <a:ea typeface="Calibri"/>
                <a:cs typeface="Calibri"/>
                <a:sym typeface="Calibri"/>
              </a:rPr>
              <a:t>Hồ Chí Minh </a:t>
            </a:r>
            <a:endParaRPr/>
          </a:p>
        </p:txBody>
      </p:sp>
      <p:sp>
        <p:nvSpPr>
          <p:cNvPr id="141" name="Google Shape;141;p5"/>
          <p:cNvSpPr txBox="1"/>
          <p:nvPr/>
        </p:nvSpPr>
        <p:spPr>
          <a:xfrm>
            <a:off x="581025" y="4657725"/>
            <a:ext cx="11107737" cy="1754187"/>
          </a:xfrm>
          <a:prstGeom prst="rect">
            <a:avLst/>
          </a:prstGeom>
          <a:noFill/>
          <a:ln>
            <a:noFill/>
          </a:ln>
        </p:spPr>
        <p:txBody>
          <a:bodyPr spcFirstLastPara="1" wrap="square" lIns="91425" tIns="45700" rIns="91425" bIns="45700" anchor="t" anchorCtr="0">
            <a:spAutoFit/>
          </a:bodyPr>
          <a:lstStyle/>
          <a:p>
            <a:pPr marL="0" marR="0" lvl="0" indent="292100" algn="l" rtl="0">
              <a:lnSpc>
                <a:spcPct val="100000"/>
              </a:lnSpc>
              <a:spcBef>
                <a:spcPts val="0"/>
              </a:spcBef>
              <a:spcAft>
                <a:spcPts val="0"/>
              </a:spcAft>
              <a:buClr>
                <a:schemeClr val="dk1"/>
              </a:buClr>
              <a:buSzPts val="2700"/>
              <a:buFont typeface="Calibri"/>
              <a:buNone/>
            </a:pPr>
            <a:r>
              <a:rPr lang="en-US" sz="2700" b="0" i="0" u="none">
                <a:solidFill>
                  <a:schemeClr val="dk1"/>
                </a:solidFill>
                <a:latin typeface="Calibri"/>
                <a:ea typeface="Calibri"/>
                <a:cs typeface="Calibri"/>
                <a:sym typeface="Calibri"/>
              </a:rPr>
              <a:t>b) Màu lúa chín dưới đồng </a:t>
            </a:r>
            <a:r>
              <a:rPr lang="en-US" sz="2700" b="1" i="1" u="none">
                <a:solidFill>
                  <a:schemeClr val="dk1"/>
                </a:solidFill>
                <a:latin typeface="Calibri"/>
                <a:ea typeface="Calibri"/>
                <a:cs typeface="Calibri"/>
                <a:sym typeface="Calibri"/>
              </a:rPr>
              <a:t>vàng xuộm</a:t>
            </a:r>
            <a:r>
              <a:rPr lang="en-US" sz="2700" b="1" i="0" u="none">
                <a:solidFill>
                  <a:schemeClr val="dk1"/>
                </a:solidFill>
                <a:latin typeface="Calibri"/>
                <a:ea typeface="Calibri"/>
                <a:cs typeface="Calibri"/>
                <a:sym typeface="Calibri"/>
              </a:rPr>
              <a:t> </a:t>
            </a:r>
            <a:r>
              <a:rPr lang="en-US" sz="2700" b="0" i="0" u="none">
                <a:solidFill>
                  <a:schemeClr val="dk1"/>
                </a:solidFill>
                <a:latin typeface="Calibri"/>
                <a:ea typeface="Calibri"/>
                <a:cs typeface="Calibri"/>
                <a:sym typeface="Calibri"/>
              </a:rPr>
              <a:t>lại. Nắng nhạt ngả màu </a:t>
            </a:r>
            <a:r>
              <a:rPr lang="en-US" sz="2700" b="1" i="1" u="none">
                <a:solidFill>
                  <a:schemeClr val="dk1"/>
                </a:solidFill>
                <a:latin typeface="Calibri"/>
                <a:ea typeface="Calibri"/>
                <a:cs typeface="Calibri"/>
                <a:sym typeface="Calibri"/>
              </a:rPr>
              <a:t>vàng hoe</a:t>
            </a:r>
            <a:r>
              <a:rPr lang="en-US" sz="2700" b="0" i="0" u="none">
                <a:solidFill>
                  <a:schemeClr val="dk1"/>
                </a:solidFill>
                <a:latin typeface="Calibri"/>
                <a:ea typeface="Calibri"/>
                <a:cs typeface="Calibri"/>
                <a:sym typeface="Calibri"/>
              </a:rPr>
              <a:t>. Trong vườn, lắc lư những chùm quả xoan </a:t>
            </a:r>
            <a:r>
              <a:rPr lang="en-US" sz="2700" b="1" i="1" u="none">
                <a:solidFill>
                  <a:schemeClr val="dk1"/>
                </a:solidFill>
                <a:latin typeface="Calibri"/>
                <a:ea typeface="Calibri"/>
                <a:cs typeface="Calibri"/>
                <a:sym typeface="Calibri"/>
              </a:rPr>
              <a:t>vàng lịm</a:t>
            </a:r>
            <a:r>
              <a:rPr lang="en-US" sz="2700" b="0" i="0" u="none">
                <a:solidFill>
                  <a:schemeClr val="dk1"/>
                </a:solidFill>
                <a:latin typeface="Calibri"/>
                <a:ea typeface="Calibri"/>
                <a:cs typeface="Calibri"/>
                <a:sym typeface="Calibri"/>
              </a:rPr>
              <a:t> không trông thấy cuống, như những chuỗi tràng hạt bồ đề treo lơ lửng.</a:t>
            </a:r>
            <a:endParaRPr/>
          </a:p>
          <a:p>
            <a:pPr marL="0" marR="0" lvl="0" indent="292100" algn="l" rtl="0">
              <a:lnSpc>
                <a:spcPct val="100000"/>
              </a:lnSpc>
              <a:spcBef>
                <a:spcPts val="0"/>
              </a:spcBef>
              <a:spcAft>
                <a:spcPts val="0"/>
              </a:spcAft>
              <a:buClr>
                <a:schemeClr val="dk1"/>
              </a:buClr>
              <a:buSzPts val="2700"/>
              <a:buFont typeface="Calibri"/>
              <a:buNone/>
            </a:pPr>
            <a:r>
              <a:rPr lang="en-US" sz="2700" b="0" i="0" u="none">
                <a:solidFill>
                  <a:schemeClr val="dk1"/>
                </a:solidFill>
                <a:latin typeface="Calibri"/>
                <a:ea typeface="Calibri"/>
                <a:cs typeface="Calibri"/>
                <a:sym typeface="Calibri"/>
              </a:rPr>
              <a:t>						</a:t>
            </a:r>
            <a:r>
              <a:rPr lang="en-US" sz="2700" b="0" i="0" u="none">
                <a:solidFill>
                  <a:schemeClr val="dk1"/>
                </a:solidFill>
                <a:latin typeface="Arial"/>
                <a:ea typeface="Arial"/>
                <a:cs typeface="Arial"/>
                <a:sym typeface="Arial"/>
              </a:rPr>
              <a:t>             </a:t>
            </a:r>
            <a:r>
              <a:rPr lang="en-US" sz="2700" b="0" i="1" u="none">
                <a:solidFill>
                  <a:schemeClr val="dk1"/>
                </a:solidFill>
                <a:latin typeface="Calibri"/>
                <a:ea typeface="Calibri"/>
                <a:cs typeface="Calibri"/>
                <a:sym typeface="Calibri"/>
              </a:rPr>
              <a:t>Tô Hoài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5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body" idx="4294967295"/>
          </p:nvPr>
        </p:nvSpPr>
        <p:spPr>
          <a:xfrm>
            <a:off x="304800" y="968375"/>
            <a:ext cx="10782300" cy="2606675"/>
          </a:xfrm>
          <a:prstGeom prst="rect">
            <a:avLst/>
          </a:prstGeom>
          <a:noFill/>
          <a:ln>
            <a:noFill/>
          </a:ln>
        </p:spPr>
        <p:txBody>
          <a:bodyPr spcFirstLastPara="1" wrap="square" lIns="91425" tIns="45700" rIns="91425" bIns="45700" anchor="t" anchorCtr="0">
            <a:noAutofit/>
          </a:bodyPr>
          <a:lstStyle/>
          <a:p>
            <a:pPr marL="533400" marR="0" lvl="0" indent="-533400" algn="just"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          1. So sánh nghĩa của các từ in đậm trong mỗi ví dụ sau:</a:t>
            </a:r>
            <a:endParaRPr/>
          </a:p>
          <a:p>
            <a:pPr marL="533400" marR="0" lvl="0" indent="-533400" algn="just" rtl="0">
              <a:lnSpc>
                <a:spcPct val="100000"/>
              </a:lnSpc>
              <a:spcBef>
                <a:spcPts val="48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a) Sau 80 năm giời nô lệ làm cho nước nhà bị yếu hèn, ngày nay chúng ta cần phải </a:t>
            </a:r>
            <a:r>
              <a:rPr lang="en-US" sz="2400" b="0" i="1" u="none" strike="noStrike" cap="none">
                <a:solidFill>
                  <a:srgbClr val="FF0066"/>
                </a:solidFill>
                <a:latin typeface="Arial"/>
                <a:ea typeface="Arial"/>
                <a:cs typeface="Arial"/>
                <a:sym typeface="Arial"/>
              </a:rPr>
              <a:t>xây dựng</a:t>
            </a:r>
            <a:r>
              <a:rPr lang="en-US" sz="2400" b="0" i="0" u="none" strike="noStrike" cap="none">
                <a:solidFill>
                  <a:schemeClr val="dk1"/>
                </a:solidFill>
                <a:latin typeface="Arial"/>
                <a:ea typeface="Arial"/>
                <a:cs typeface="Arial"/>
                <a:sym typeface="Arial"/>
              </a:rPr>
              <a:t> lại cơ đồ mà tổ tiên đã để lại cho chúng ta, làm sao cho chúng ta theo kịp các nước khác trên hoàn cầu. Trong công cuộc </a:t>
            </a:r>
            <a:r>
              <a:rPr lang="en-US" sz="2400" b="0" i="1" u="none" strike="noStrike" cap="none">
                <a:solidFill>
                  <a:srgbClr val="FF0066"/>
                </a:solidFill>
                <a:latin typeface="Arial"/>
                <a:ea typeface="Arial"/>
                <a:cs typeface="Arial"/>
                <a:sym typeface="Arial"/>
              </a:rPr>
              <a:t>kiến thiết</a:t>
            </a:r>
            <a:r>
              <a:rPr lang="en-US" sz="2400" b="0" i="0" u="none" strike="noStrike" cap="none">
                <a:solidFill>
                  <a:schemeClr val="dk1"/>
                </a:solidFill>
                <a:latin typeface="Arial"/>
                <a:ea typeface="Arial"/>
                <a:cs typeface="Arial"/>
                <a:sym typeface="Arial"/>
              </a:rPr>
              <a:t> đó, nước nhà trông mong chờ đợi ở các em rất nhiều.</a:t>
            </a:r>
            <a:endParaRPr/>
          </a:p>
          <a:p>
            <a:pPr marL="533400" marR="0" lvl="0" indent="-533400" algn="just"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a:t>
            </a:r>
            <a:r>
              <a:rPr lang="en-US" sz="2400" b="0" i="1" u="none" strike="noStrike" cap="none">
                <a:solidFill>
                  <a:schemeClr val="dk1"/>
                </a:solidFill>
                <a:latin typeface="Arial"/>
                <a:ea typeface="Arial"/>
                <a:cs typeface="Arial"/>
                <a:sym typeface="Arial"/>
              </a:rPr>
              <a:t>Hồ Chí Minh</a:t>
            </a:r>
            <a:endParaRPr/>
          </a:p>
        </p:txBody>
      </p:sp>
      <p:sp>
        <p:nvSpPr>
          <p:cNvPr id="147" name="Google Shape;147;p6"/>
          <p:cNvSpPr txBox="1"/>
          <p:nvPr/>
        </p:nvSpPr>
        <p:spPr>
          <a:xfrm>
            <a:off x="1936750" y="4651375"/>
            <a:ext cx="9150350" cy="109061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70C0"/>
              </a:buClr>
              <a:buSzPts val="2300"/>
              <a:buFont typeface="Arial"/>
              <a:buNone/>
            </a:pPr>
            <a:r>
              <a:rPr lang="en-US" sz="2300" b="0" i="0" u="none">
                <a:solidFill>
                  <a:srgbClr val="0070C0"/>
                </a:solidFill>
                <a:latin typeface="Arial"/>
                <a:ea typeface="Arial"/>
                <a:cs typeface="Arial"/>
                <a:sym typeface="Arial"/>
              </a:rPr>
              <a:t>=&gt; </a:t>
            </a:r>
            <a:r>
              <a:rPr lang="en-US" sz="2300" b="0" i="1" u="none">
                <a:solidFill>
                  <a:srgbClr val="FF0000"/>
                </a:solidFill>
                <a:latin typeface="Arial"/>
                <a:ea typeface="Arial"/>
                <a:cs typeface="Arial"/>
                <a:sym typeface="Arial"/>
              </a:rPr>
              <a:t>xây dựng, kiến thiết </a:t>
            </a:r>
            <a:r>
              <a:rPr lang="en-US" sz="2300" b="0" i="0" u="none">
                <a:solidFill>
                  <a:srgbClr val="0070C0"/>
                </a:solidFill>
                <a:latin typeface="Arial"/>
                <a:ea typeface="Arial"/>
                <a:cs typeface="Arial"/>
                <a:sym typeface="Arial"/>
              </a:rPr>
              <a:t>cùng chỉ một hoạt động là tạo ra một hay nhiều công trình kiến trúc.</a:t>
            </a:r>
            <a:endParaRPr/>
          </a:p>
        </p:txBody>
      </p:sp>
      <p:sp>
        <p:nvSpPr>
          <p:cNvPr id="148" name="Google Shape;148;p6"/>
          <p:cNvSpPr txBox="1"/>
          <p:nvPr/>
        </p:nvSpPr>
        <p:spPr>
          <a:xfrm>
            <a:off x="1936750" y="3565525"/>
            <a:ext cx="9912350" cy="108743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300"/>
              <a:buFont typeface="Arial"/>
              <a:buChar char="-"/>
            </a:pPr>
            <a:r>
              <a:rPr lang="en-US" sz="2300" b="1" i="1" u="none">
                <a:solidFill>
                  <a:schemeClr val="dk1"/>
                </a:solidFill>
                <a:latin typeface="Arial"/>
                <a:ea typeface="Arial"/>
                <a:cs typeface="Arial"/>
                <a:sym typeface="Arial"/>
              </a:rPr>
              <a:t>xây dựng</a:t>
            </a:r>
            <a:r>
              <a:rPr lang="en-US" sz="2300" b="0" i="0" u="none">
                <a:solidFill>
                  <a:schemeClr val="dk1"/>
                </a:solidFill>
                <a:latin typeface="Arial"/>
                <a:ea typeface="Arial"/>
                <a:cs typeface="Arial"/>
                <a:sym typeface="Arial"/>
              </a:rPr>
              <a:t>: làm nên công trình kiến trúc theo một kế hoạch nhất định.</a:t>
            </a:r>
            <a:endParaRPr/>
          </a:p>
          <a:p>
            <a:pPr marL="285750" marR="0" lvl="0" indent="-285750" algn="l" rtl="0">
              <a:lnSpc>
                <a:spcPct val="150000"/>
              </a:lnSpc>
              <a:spcBef>
                <a:spcPts val="0"/>
              </a:spcBef>
              <a:spcAft>
                <a:spcPts val="0"/>
              </a:spcAft>
              <a:buClr>
                <a:schemeClr val="dk1"/>
              </a:buClr>
              <a:buSzPts val="2300"/>
              <a:buFont typeface="Arial"/>
              <a:buChar char="-"/>
            </a:pPr>
            <a:r>
              <a:rPr lang="en-US" sz="2300" b="1" i="1" u="none">
                <a:solidFill>
                  <a:schemeClr val="dk1"/>
                </a:solidFill>
                <a:latin typeface="Arial"/>
                <a:ea typeface="Arial"/>
                <a:cs typeface="Arial"/>
                <a:sym typeface="Arial"/>
              </a:rPr>
              <a:t>kiến thiết</a:t>
            </a:r>
            <a:r>
              <a:rPr lang="en-US" sz="2300" b="0" i="0" u="none">
                <a:solidFill>
                  <a:schemeClr val="dk1"/>
                </a:solidFill>
                <a:latin typeface="Arial"/>
                <a:ea typeface="Arial"/>
                <a:cs typeface="Arial"/>
                <a:sym typeface="Arial"/>
              </a:rPr>
              <a:t>: xây dựng theo quy mô lớn.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8"/>
                                        </p:tgtEl>
                                        <p:attrNameLst>
                                          <p:attrName>style.visibility</p:attrName>
                                        </p:attrNameLst>
                                      </p:cBhvr>
                                      <p:to>
                                        <p:strVal val="visible"/>
                                      </p:to>
                                    </p:set>
                                    <p:anim calcmode="lin" valueType="num">
                                      <p:cBhvr additive="base">
                                        <p:cTn id="22" dur="500"/>
                                        <p:tgtEl>
                                          <p:spTgt spid="14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animEffect transition="in" filter="fade">
                                      <p:cBhvr>
                                        <p:cTn id="2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body" idx="4294967295"/>
          </p:nvPr>
        </p:nvSpPr>
        <p:spPr>
          <a:xfrm>
            <a:off x="152400" y="762000"/>
            <a:ext cx="10134600" cy="2133600"/>
          </a:xfrm>
          <a:prstGeom prst="rect">
            <a:avLst/>
          </a:prstGeom>
          <a:noFill/>
          <a:ln>
            <a:noFill/>
          </a:ln>
        </p:spPr>
        <p:txBody>
          <a:bodyPr spcFirstLastPara="1" wrap="square" lIns="91425" tIns="45700" rIns="91425" bIns="45700" anchor="t" anchorCtr="0">
            <a:noAutofit/>
          </a:bodyPr>
          <a:lstStyle/>
          <a:p>
            <a:pPr marL="533400" marR="0" lvl="0" indent="-533400" algn="just"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           1. So sánh nghĩa của các từ in màu trong mỗi ví dụ sau:</a:t>
            </a:r>
            <a:endParaRPr/>
          </a:p>
          <a:p>
            <a:pPr marL="533400" marR="0" lvl="0" indent="-533400" algn="just"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b) Màu lúa chín dưới đồng </a:t>
            </a:r>
            <a:r>
              <a:rPr lang="en-US" sz="2400" b="0" i="1" u="none" strike="noStrike" cap="none">
                <a:solidFill>
                  <a:srgbClr val="FF0066"/>
                </a:solidFill>
                <a:latin typeface="Arial"/>
                <a:ea typeface="Arial"/>
                <a:cs typeface="Arial"/>
                <a:sym typeface="Arial"/>
              </a:rPr>
              <a:t>vàng xuộm</a:t>
            </a:r>
            <a:r>
              <a:rPr lang="en-US" sz="2400" b="0" i="0" u="none" strike="noStrike" cap="none">
                <a:solidFill>
                  <a:schemeClr val="dk1"/>
                </a:solidFill>
                <a:latin typeface="Arial"/>
                <a:ea typeface="Arial"/>
                <a:cs typeface="Arial"/>
                <a:sym typeface="Arial"/>
              </a:rPr>
              <a:t> lại. Nắng nhạt ngả màu </a:t>
            </a:r>
            <a:r>
              <a:rPr lang="en-US" sz="2400" b="0" i="1" u="none" strike="noStrike" cap="none">
                <a:solidFill>
                  <a:srgbClr val="FF0066"/>
                </a:solidFill>
                <a:latin typeface="Arial"/>
                <a:ea typeface="Arial"/>
                <a:cs typeface="Arial"/>
                <a:sym typeface="Arial"/>
              </a:rPr>
              <a:t>vàng hoe</a:t>
            </a:r>
            <a:r>
              <a:rPr lang="en-US" sz="2400" b="0" i="0" u="none" strike="noStrike" cap="none">
                <a:solidFill>
                  <a:schemeClr val="dk1"/>
                </a:solidFill>
                <a:latin typeface="Arial"/>
                <a:ea typeface="Arial"/>
                <a:cs typeface="Arial"/>
                <a:sym typeface="Arial"/>
              </a:rPr>
              <a:t>. Trong vườn, lắc lư những chùm quả xoan </a:t>
            </a:r>
            <a:r>
              <a:rPr lang="en-US" sz="2400" b="0" i="1" u="none" strike="noStrike" cap="none">
                <a:solidFill>
                  <a:srgbClr val="FF0066"/>
                </a:solidFill>
                <a:latin typeface="Arial"/>
                <a:ea typeface="Arial"/>
                <a:cs typeface="Arial"/>
                <a:sym typeface="Arial"/>
              </a:rPr>
              <a:t>vàng lịm</a:t>
            </a:r>
            <a:r>
              <a:rPr lang="en-US" sz="2400" b="0" i="0" u="none" strike="noStrike" cap="none">
                <a:solidFill>
                  <a:schemeClr val="dk1"/>
                </a:solidFill>
                <a:latin typeface="Arial"/>
                <a:ea typeface="Arial"/>
                <a:cs typeface="Arial"/>
                <a:sym typeface="Arial"/>
              </a:rPr>
              <a:t> không trông thấy cuống, như những chuỗi tràng hạt bồ đề treo lơ lửng.</a:t>
            </a:r>
            <a:endParaRPr/>
          </a:p>
          <a:p>
            <a:pPr marL="914400" marR="0" lvl="1" indent="-457200" algn="just"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a:t>
            </a:r>
            <a:r>
              <a:rPr lang="en-US" sz="2400" b="0" i="1" u="none" strike="noStrike" cap="none">
                <a:solidFill>
                  <a:schemeClr val="dk1"/>
                </a:solidFill>
                <a:latin typeface="Arial"/>
                <a:ea typeface="Arial"/>
                <a:cs typeface="Arial"/>
                <a:sym typeface="Arial"/>
              </a:rPr>
              <a:t>Tô Hoài</a:t>
            </a:r>
            <a:endParaRPr/>
          </a:p>
          <a:p>
            <a:pPr marL="342900" marR="0" lvl="0" indent="-190500" algn="l" rtl="0">
              <a:spcBef>
                <a:spcPts val="480"/>
              </a:spcBef>
              <a:spcAft>
                <a:spcPts val="0"/>
              </a:spcAft>
              <a:buClr>
                <a:schemeClr val="dk1"/>
              </a:buClr>
              <a:buSzPts val="2400"/>
              <a:buFont typeface="Arial"/>
              <a:buNone/>
            </a:pPr>
            <a:endParaRPr sz="2400" b="0" i="1" u="none" strike="noStrike" cap="none">
              <a:solidFill>
                <a:schemeClr val="dk1"/>
              </a:solidFill>
              <a:latin typeface="Arial"/>
              <a:ea typeface="Arial"/>
              <a:cs typeface="Arial"/>
              <a:sym typeface="Arial"/>
            </a:endParaRPr>
          </a:p>
        </p:txBody>
      </p:sp>
      <p:sp>
        <p:nvSpPr>
          <p:cNvPr id="159" name="Google Shape;159;p7"/>
          <p:cNvSpPr txBox="1"/>
          <p:nvPr/>
        </p:nvSpPr>
        <p:spPr>
          <a:xfrm>
            <a:off x="1905000" y="3048000"/>
            <a:ext cx="8839200" cy="16192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300"/>
              <a:buFont typeface="Arial"/>
              <a:buNone/>
            </a:pPr>
            <a:r>
              <a:rPr lang="en-US" sz="2300" b="0" i="0" u="none">
                <a:solidFill>
                  <a:schemeClr val="dk1"/>
                </a:solidFill>
                <a:latin typeface="Arial"/>
                <a:ea typeface="Arial"/>
                <a:cs typeface="Arial"/>
                <a:sym typeface="Arial"/>
              </a:rPr>
              <a:t>- </a:t>
            </a:r>
            <a:r>
              <a:rPr lang="en-US" sz="2300" b="1" i="1" u="none">
                <a:solidFill>
                  <a:schemeClr val="dk1"/>
                </a:solidFill>
                <a:latin typeface="Arial"/>
                <a:ea typeface="Arial"/>
                <a:cs typeface="Arial"/>
                <a:sym typeface="Arial"/>
              </a:rPr>
              <a:t>vàng xuộm</a:t>
            </a:r>
            <a:r>
              <a:rPr lang="en-US" sz="2300" b="0" i="0" u="none">
                <a:solidFill>
                  <a:schemeClr val="dk1"/>
                </a:solidFill>
                <a:latin typeface="Arial"/>
                <a:ea typeface="Arial"/>
                <a:cs typeface="Arial"/>
                <a:sym typeface="Arial"/>
              </a:rPr>
              <a:t>: màu vàng đậm</a:t>
            </a:r>
            <a:endParaRPr/>
          </a:p>
          <a:p>
            <a:pPr marL="0" marR="0" lvl="0" indent="0" algn="l" rtl="0">
              <a:lnSpc>
                <a:spcPct val="150000"/>
              </a:lnSpc>
              <a:spcBef>
                <a:spcPts val="0"/>
              </a:spcBef>
              <a:spcAft>
                <a:spcPts val="0"/>
              </a:spcAft>
              <a:buClr>
                <a:schemeClr val="dk1"/>
              </a:buClr>
              <a:buSzPts val="2300"/>
              <a:buFont typeface="Arial"/>
              <a:buNone/>
            </a:pPr>
            <a:r>
              <a:rPr lang="en-US" sz="2300" b="0" i="0" u="none">
                <a:solidFill>
                  <a:schemeClr val="dk1"/>
                </a:solidFill>
                <a:latin typeface="Arial"/>
                <a:ea typeface="Arial"/>
                <a:cs typeface="Arial"/>
                <a:sym typeface="Arial"/>
              </a:rPr>
              <a:t>- </a:t>
            </a:r>
            <a:r>
              <a:rPr lang="en-US" sz="2300" b="1" i="1" u="none">
                <a:solidFill>
                  <a:schemeClr val="dk1"/>
                </a:solidFill>
                <a:latin typeface="Arial"/>
                <a:ea typeface="Arial"/>
                <a:cs typeface="Arial"/>
                <a:sym typeface="Arial"/>
              </a:rPr>
              <a:t>vàng hoe</a:t>
            </a:r>
            <a:r>
              <a:rPr lang="en-US" sz="2300" b="0" i="0" u="none">
                <a:solidFill>
                  <a:schemeClr val="dk1"/>
                </a:solidFill>
                <a:latin typeface="Arial"/>
                <a:ea typeface="Arial"/>
                <a:cs typeface="Arial"/>
                <a:sym typeface="Arial"/>
              </a:rPr>
              <a:t>: màu vàng nhạt, tươi, ánh lên.</a:t>
            </a:r>
            <a:endParaRPr/>
          </a:p>
          <a:p>
            <a:pPr marL="0" marR="0" lvl="0" indent="0" algn="l" rtl="0">
              <a:lnSpc>
                <a:spcPct val="150000"/>
              </a:lnSpc>
              <a:spcBef>
                <a:spcPts val="0"/>
              </a:spcBef>
              <a:spcAft>
                <a:spcPts val="0"/>
              </a:spcAft>
              <a:buClr>
                <a:schemeClr val="dk1"/>
              </a:buClr>
              <a:buSzPts val="2300"/>
              <a:buFont typeface="Arial"/>
              <a:buNone/>
            </a:pPr>
            <a:r>
              <a:rPr lang="en-US" sz="2300" b="0" i="0" u="none">
                <a:solidFill>
                  <a:schemeClr val="dk1"/>
                </a:solidFill>
                <a:latin typeface="Arial"/>
                <a:ea typeface="Arial"/>
                <a:cs typeface="Arial"/>
                <a:sym typeface="Arial"/>
              </a:rPr>
              <a:t>- </a:t>
            </a:r>
            <a:r>
              <a:rPr lang="en-US" sz="2300" b="1" i="1" u="none">
                <a:solidFill>
                  <a:schemeClr val="dk1"/>
                </a:solidFill>
                <a:latin typeface="Arial"/>
                <a:ea typeface="Arial"/>
                <a:cs typeface="Arial"/>
                <a:sym typeface="Arial"/>
              </a:rPr>
              <a:t>vàng lịm</a:t>
            </a:r>
            <a:r>
              <a:rPr lang="en-US" sz="2300" b="0" i="0" u="none">
                <a:solidFill>
                  <a:schemeClr val="dk1"/>
                </a:solidFill>
                <a:latin typeface="Arial"/>
                <a:ea typeface="Arial"/>
                <a:cs typeface="Arial"/>
                <a:sym typeface="Arial"/>
              </a:rPr>
              <a:t>: màu vàng của quả chín, gợi cảm giác rất ngọt.</a:t>
            </a:r>
            <a:endParaRPr/>
          </a:p>
        </p:txBody>
      </p:sp>
      <p:sp>
        <p:nvSpPr>
          <p:cNvPr id="160" name="Google Shape;160;p7"/>
          <p:cNvSpPr txBox="1"/>
          <p:nvPr/>
        </p:nvSpPr>
        <p:spPr>
          <a:xfrm>
            <a:off x="1752600" y="4724400"/>
            <a:ext cx="8686800" cy="10477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70C0"/>
              </a:buClr>
              <a:buSzPts val="2200"/>
              <a:buFont typeface="Arial"/>
              <a:buNone/>
            </a:pPr>
            <a:r>
              <a:rPr lang="en-US" sz="2200" b="0" i="0" u="none">
                <a:solidFill>
                  <a:srgbClr val="0070C0"/>
                </a:solidFill>
                <a:latin typeface="Arial"/>
                <a:ea typeface="Arial"/>
                <a:cs typeface="Arial"/>
                <a:sym typeface="Arial"/>
              </a:rPr>
              <a:t>=&gt; </a:t>
            </a:r>
            <a:r>
              <a:rPr lang="en-US" sz="2200" b="0" i="1" u="none">
                <a:solidFill>
                  <a:srgbClr val="FF0000"/>
                </a:solidFill>
                <a:latin typeface="Arial"/>
                <a:ea typeface="Arial"/>
                <a:cs typeface="Arial"/>
                <a:sym typeface="Arial"/>
              </a:rPr>
              <a:t>vàng xuộm, vàng hoe, vàng lịm</a:t>
            </a:r>
            <a:r>
              <a:rPr lang="en-US" sz="2200" b="0" i="0" u="none">
                <a:solidFill>
                  <a:srgbClr val="0070C0"/>
                </a:solidFill>
                <a:latin typeface="Arial"/>
                <a:ea typeface="Arial"/>
                <a:cs typeface="Arial"/>
                <a:sym typeface="Arial"/>
              </a:rPr>
              <a:t> cùng chỉ một màu vàng nhưng sắc thái màu vàng khác nhau.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p:tgtEl>
                                          <p:spTgt spid="15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 calcmode="lin" valueType="num">
                                      <p:cBhvr additive="base">
                                        <p:cTn id="12" dur="500"/>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p:nvPr/>
        </p:nvSpPr>
        <p:spPr>
          <a:xfrm>
            <a:off x="212163" y="7938"/>
            <a:ext cx="5856849" cy="2590800"/>
          </a:xfrm>
          <a:prstGeom prst="rect">
            <a:avLst/>
          </a:prstGeom>
          <a:gradFill>
            <a:gsLst>
              <a:gs pos="0">
                <a:srgbClr val="A3C4FF"/>
              </a:gs>
              <a:gs pos="35000">
                <a:srgbClr val="BFD5FF"/>
              </a:gs>
              <a:gs pos="100000">
                <a:srgbClr val="E5EEFF"/>
              </a:gs>
            </a:gsLst>
            <a:lin ang="16200000" scaled="0"/>
          </a:gradFill>
          <a:ln w="9525" cap="flat" cmpd="sng">
            <a:solidFill>
              <a:srgbClr val="4A7EBB"/>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66" name="Google Shape;166;p8"/>
          <p:cNvSpPr txBox="1"/>
          <p:nvPr/>
        </p:nvSpPr>
        <p:spPr>
          <a:xfrm>
            <a:off x="6096000" y="0"/>
            <a:ext cx="4572000" cy="2590800"/>
          </a:xfrm>
          <a:prstGeom prst="rect">
            <a:avLst/>
          </a:prstGeom>
          <a:gradFill>
            <a:gsLst>
              <a:gs pos="0">
                <a:srgbClr val="FFA2A1"/>
              </a:gs>
              <a:gs pos="35000">
                <a:srgbClr val="FFBEBD"/>
              </a:gs>
              <a:gs pos="100000">
                <a:srgbClr val="FFE5E5"/>
              </a:gs>
            </a:gsLst>
            <a:lin ang="16200000" scaled="0"/>
          </a:gradFill>
          <a:ln w="9525" cap="flat" cmpd="sng">
            <a:solidFill>
              <a:srgbClr val="BE4B48"/>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67" name="Google Shape;167;p8"/>
          <p:cNvSpPr/>
          <p:nvPr/>
        </p:nvSpPr>
        <p:spPr>
          <a:xfrm>
            <a:off x="-415925" y="-153987"/>
            <a:ext cx="2895600"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3200"/>
              <a:buFont typeface="Times New Roman"/>
              <a:buNone/>
            </a:pPr>
            <a:r>
              <a:rPr lang="en-US" sz="3200" b="1" i="0" u="none" dirty="0">
                <a:solidFill>
                  <a:srgbClr val="0D0D0D"/>
                </a:solidFill>
                <a:latin typeface="Times New Roman"/>
                <a:ea typeface="Times New Roman"/>
                <a:cs typeface="Times New Roman"/>
                <a:sym typeface="Times New Roman"/>
              </a:rPr>
              <a:t>- </a:t>
            </a:r>
            <a:r>
              <a:rPr lang="en-US" sz="2400" b="1" i="0" u="none" dirty="0" err="1">
                <a:solidFill>
                  <a:srgbClr val="0D0D0D"/>
                </a:solidFill>
                <a:latin typeface="Times New Roman"/>
                <a:ea typeface="Times New Roman"/>
                <a:cs typeface="Times New Roman"/>
                <a:sym typeface="Times New Roman"/>
              </a:rPr>
              <a:t>Xây</a:t>
            </a:r>
            <a:r>
              <a:rPr lang="en-US" sz="2400" b="1" i="0" u="none" dirty="0">
                <a:solidFill>
                  <a:srgbClr val="0D0D0D"/>
                </a:solidFill>
                <a:latin typeface="Times New Roman"/>
                <a:ea typeface="Times New Roman"/>
                <a:cs typeface="Times New Roman"/>
                <a:sym typeface="Times New Roman"/>
              </a:rPr>
              <a:t> </a:t>
            </a:r>
            <a:r>
              <a:rPr lang="en-US" sz="2400" b="1" i="0" u="none" dirty="0" err="1">
                <a:solidFill>
                  <a:srgbClr val="0D0D0D"/>
                </a:solidFill>
                <a:latin typeface="Times New Roman"/>
                <a:ea typeface="Times New Roman"/>
                <a:cs typeface="Times New Roman"/>
                <a:sym typeface="Times New Roman"/>
              </a:rPr>
              <a:t>dựng</a:t>
            </a:r>
            <a:r>
              <a:rPr lang="en-US" sz="2400" b="1" i="0" u="none" dirty="0">
                <a:solidFill>
                  <a:srgbClr val="0D0D0D"/>
                </a:solidFill>
                <a:latin typeface="Times New Roman"/>
                <a:ea typeface="Times New Roman"/>
                <a:cs typeface="Times New Roman"/>
                <a:sym typeface="Times New Roman"/>
              </a:rPr>
              <a:t>:</a:t>
            </a:r>
            <a:endParaRPr dirty="0"/>
          </a:p>
        </p:txBody>
      </p:sp>
      <p:sp>
        <p:nvSpPr>
          <p:cNvPr id="168" name="Google Shape;168;p8"/>
          <p:cNvSpPr/>
          <p:nvPr/>
        </p:nvSpPr>
        <p:spPr>
          <a:xfrm>
            <a:off x="-410674" y="1543587"/>
            <a:ext cx="2895600"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3200"/>
              <a:buFont typeface="Times New Roman"/>
              <a:buNone/>
            </a:pPr>
            <a:r>
              <a:rPr lang="en-US" sz="3200" b="0" i="0" u="none" dirty="0">
                <a:solidFill>
                  <a:srgbClr val="0D0D0D"/>
                </a:solidFill>
                <a:latin typeface="Times New Roman"/>
                <a:ea typeface="Times New Roman"/>
                <a:cs typeface="Times New Roman"/>
                <a:sym typeface="Times New Roman"/>
              </a:rPr>
              <a:t>- </a:t>
            </a:r>
            <a:r>
              <a:rPr lang="en-US" sz="2800" b="1" i="0" u="none" dirty="0" err="1">
                <a:solidFill>
                  <a:srgbClr val="0D0D0D"/>
                </a:solidFill>
                <a:latin typeface="Times New Roman"/>
                <a:ea typeface="Times New Roman"/>
                <a:cs typeface="Times New Roman"/>
                <a:sym typeface="Times New Roman"/>
              </a:rPr>
              <a:t>Kiến</a:t>
            </a:r>
            <a:r>
              <a:rPr lang="en-US" sz="2800" b="1" i="0" u="none" dirty="0">
                <a:solidFill>
                  <a:srgbClr val="0D0D0D"/>
                </a:solidFill>
                <a:latin typeface="Times New Roman"/>
                <a:ea typeface="Times New Roman"/>
                <a:cs typeface="Times New Roman"/>
                <a:sym typeface="Times New Roman"/>
              </a:rPr>
              <a:t> </a:t>
            </a:r>
            <a:r>
              <a:rPr lang="en-US" sz="2800" b="1" i="0" u="none" dirty="0" err="1">
                <a:solidFill>
                  <a:srgbClr val="0D0D0D"/>
                </a:solidFill>
                <a:latin typeface="Times New Roman"/>
                <a:ea typeface="Times New Roman"/>
                <a:cs typeface="Times New Roman"/>
                <a:sym typeface="Times New Roman"/>
              </a:rPr>
              <a:t>thiết</a:t>
            </a:r>
            <a:r>
              <a:rPr lang="en-US" sz="2800" b="1" i="0" u="none" dirty="0">
                <a:solidFill>
                  <a:srgbClr val="0D0D0D"/>
                </a:solidFill>
                <a:latin typeface="Times New Roman"/>
                <a:ea typeface="Times New Roman"/>
                <a:cs typeface="Times New Roman"/>
                <a:sym typeface="Times New Roman"/>
              </a:rPr>
              <a:t> </a:t>
            </a:r>
            <a:r>
              <a:rPr lang="en-US" sz="2400" b="1" i="0" u="none" dirty="0">
                <a:solidFill>
                  <a:srgbClr val="0D0D0D"/>
                </a:solidFill>
                <a:latin typeface="Times New Roman"/>
                <a:ea typeface="Times New Roman"/>
                <a:cs typeface="Times New Roman"/>
                <a:sym typeface="Times New Roman"/>
              </a:rPr>
              <a:t>:</a:t>
            </a:r>
            <a:endParaRPr dirty="0"/>
          </a:p>
        </p:txBody>
      </p:sp>
      <p:sp>
        <p:nvSpPr>
          <p:cNvPr id="169" name="Google Shape;169;p8"/>
          <p:cNvSpPr/>
          <p:nvPr/>
        </p:nvSpPr>
        <p:spPr>
          <a:xfrm>
            <a:off x="5811837" y="0"/>
            <a:ext cx="2568575"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3200"/>
              <a:buFont typeface="Times New Roman"/>
              <a:buNone/>
            </a:pPr>
            <a:r>
              <a:rPr lang="en-US" sz="3200" b="1" i="0" u="none">
                <a:solidFill>
                  <a:srgbClr val="0D0D0D"/>
                </a:solidFill>
                <a:latin typeface="Times New Roman"/>
                <a:ea typeface="Times New Roman"/>
                <a:cs typeface="Times New Roman"/>
                <a:sym typeface="Times New Roman"/>
              </a:rPr>
              <a:t>-</a:t>
            </a:r>
            <a:r>
              <a:rPr lang="en-US" sz="2800" b="1" i="0" u="none">
                <a:solidFill>
                  <a:srgbClr val="0D0D0D"/>
                </a:solidFill>
                <a:latin typeface="Times New Roman"/>
                <a:ea typeface="Times New Roman"/>
                <a:cs typeface="Times New Roman"/>
                <a:sym typeface="Times New Roman"/>
              </a:rPr>
              <a:t>vàng xuộm</a:t>
            </a:r>
            <a:r>
              <a:rPr lang="en-US" sz="2800" b="0" i="0" u="none">
                <a:solidFill>
                  <a:srgbClr val="0D0D0D"/>
                </a:solidFill>
                <a:latin typeface="Times New Roman"/>
                <a:ea typeface="Times New Roman"/>
                <a:cs typeface="Times New Roman"/>
                <a:sym typeface="Times New Roman"/>
              </a:rPr>
              <a:t>:</a:t>
            </a:r>
            <a:endParaRPr/>
          </a:p>
        </p:txBody>
      </p:sp>
      <p:sp>
        <p:nvSpPr>
          <p:cNvPr id="170" name="Google Shape;170;p8"/>
          <p:cNvSpPr/>
          <p:nvPr/>
        </p:nvSpPr>
        <p:spPr>
          <a:xfrm>
            <a:off x="5521325" y="771525"/>
            <a:ext cx="2895600"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3200"/>
              <a:buFont typeface="Times New Roman"/>
              <a:buNone/>
            </a:pPr>
            <a:r>
              <a:rPr lang="en-US" sz="3200" b="1" i="0" u="none">
                <a:solidFill>
                  <a:srgbClr val="0D0D0D"/>
                </a:solidFill>
                <a:latin typeface="Times New Roman"/>
                <a:ea typeface="Times New Roman"/>
                <a:cs typeface="Times New Roman"/>
                <a:sym typeface="Times New Roman"/>
              </a:rPr>
              <a:t>- </a:t>
            </a:r>
            <a:r>
              <a:rPr lang="en-US" sz="2800" b="1" i="0" u="none">
                <a:solidFill>
                  <a:srgbClr val="0D0D0D"/>
                </a:solidFill>
                <a:latin typeface="Times New Roman"/>
                <a:ea typeface="Times New Roman"/>
                <a:cs typeface="Times New Roman"/>
                <a:sym typeface="Times New Roman"/>
              </a:rPr>
              <a:t>Vàng hoe:</a:t>
            </a:r>
            <a:endParaRPr/>
          </a:p>
        </p:txBody>
      </p:sp>
      <p:sp>
        <p:nvSpPr>
          <p:cNvPr id="171" name="Google Shape;171;p8"/>
          <p:cNvSpPr/>
          <p:nvPr/>
        </p:nvSpPr>
        <p:spPr>
          <a:xfrm>
            <a:off x="5438775" y="1552575"/>
            <a:ext cx="2895600"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3200"/>
              <a:buFont typeface="Times New Roman"/>
              <a:buNone/>
            </a:pPr>
            <a:r>
              <a:rPr lang="en-US" sz="3200" b="1" i="0" u="none">
                <a:solidFill>
                  <a:srgbClr val="0D0D0D"/>
                </a:solidFill>
                <a:latin typeface="Times New Roman"/>
                <a:ea typeface="Times New Roman"/>
                <a:cs typeface="Times New Roman"/>
                <a:sym typeface="Times New Roman"/>
              </a:rPr>
              <a:t>- </a:t>
            </a:r>
            <a:r>
              <a:rPr lang="en-US" sz="2800" b="1" i="0" u="none">
                <a:solidFill>
                  <a:srgbClr val="0D0D0D"/>
                </a:solidFill>
                <a:latin typeface="Times New Roman"/>
                <a:ea typeface="Times New Roman"/>
                <a:cs typeface="Times New Roman"/>
                <a:sym typeface="Times New Roman"/>
              </a:rPr>
              <a:t>Vàng lịm</a:t>
            </a:r>
            <a:r>
              <a:rPr lang="en-US" sz="2800" b="0" i="0" u="none">
                <a:solidFill>
                  <a:srgbClr val="0D0D0D"/>
                </a:solidFill>
                <a:latin typeface="Times New Roman"/>
                <a:ea typeface="Times New Roman"/>
                <a:cs typeface="Times New Roman"/>
                <a:sym typeface="Times New Roman"/>
              </a:rPr>
              <a:t>:</a:t>
            </a:r>
            <a:endParaRPr/>
          </a:p>
        </p:txBody>
      </p:sp>
      <p:sp>
        <p:nvSpPr>
          <p:cNvPr id="172" name="Google Shape;172;p8"/>
          <p:cNvSpPr txBox="1"/>
          <p:nvPr/>
        </p:nvSpPr>
        <p:spPr>
          <a:xfrm>
            <a:off x="1524000" y="2628900"/>
            <a:ext cx="9144000" cy="914400"/>
          </a:xfrm>
          <a:prstGeom prst="rect">
            <a:avLst/>
          </a:prstGeom>
          <a:gradFill>
            <a:gsLst>
              <a:gs pos="0">
                <a:srgbClr val="BCBCBC"/>
              </a:gs>
              <a:gs pos="35000">
                <a:srgbClr val="D0D0D0"/>
              </a:gs>
              <a:gs pos="100000">
                <a:srgbClr val="EDEDED"/>
              </a:gs>
            </a:gsLst>
            <a:lin ang="16200000" scaled="0"/>
          </a:gradFill>
          <a:ln w="9525" cap="flat" cmpd="sng">
            <a:solidFill>
              <a:srgbClr val="00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73" name="Google Shape;173;p8"/>
          <p:cNvSpPr/>
          <p:nvPr/>
        </p:nvSpPr>
        <p:spPr>
          <a:xfrm>
            <a:off x="1022350" y="447674"/>
            <a:ext cx="5046662" cy="127635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2400"/>
              <a:buFont typeface="Times New Roman"/>
              <a:buNone/>
            </a:pPr>
            <a:r>
              <a:rPr lang="en-US" sz="2400" b="0" i="0" u="none" dirty="0" err="1">
                <a:solidFill>
                  <a:srgbClr val="0D0D0D"/>
                </a:solidFill>
                <a:latin typeface="Times New Roman"/>
                <a:ea typeface="Times New Roman"/>
                <a:cs typeface="Times New Roman"/>
                <a:sym typeface="Times New Roman"/>
              </a:rPr>
              <a:t>Làm</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cho</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hình</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thành</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một</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chỉnh</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thê</a:t>
            </a:r>
            <a:r>
              <a:rPr lang="en-US" sz="2400" b="0" i="0" u="none" dirty="0">
                <a:solidFill>
                  <a:srgbClr val="0D0D0D"/>
                </a:solidFill>
                <a:latin typeface="Times New Roman"/>
                <a:ea typeface="Times New Roman"/>
                <a:cs typeface="Times New Roman"/>
                <a:sym typeface="Times New Roman"/>
              </a:rPr>
              <a:t>̉ </a:t>
            </a:r>
            <a:endParaRPr dirty="0"/>
          </a:p>
          <a:p>
            <a:pPr marL="0" marR="0" lvl="0" indent="0" algn="ctr" rtl="0">
              <a:lnSpc>
                <a:spcPct val="100000"/>
              </a:lnSpc>
              <a:spcBef>
                <a:spcPts val="0"/>
              </a:spcBef>
              <a:spcAft>
                <a:spcPts val="0"/>
              </a:spcAft>
              <a:buClr>
                <a:srgbClr val="0D0D0D"/>
              </a:buClr>
              <a:buSzPts val="2400"/>
              <a:buFont typeface="Times New Roman"/>
              <a:buNone/>
            </a:pPr>
            <a:r>
              <a:rPr lang="en-US" sz="2400" b="0" i="0" u="none" dirty="0" err="1">
                <a:solidFill>
                  <a:srgbClr val="0D0D0D"/>
                </a:solidFill>
                <a:latin typeface="Times New Roman"/>
                <a:ea typeface="Times New Roman"/>
                <a:cs typeface="Times New Roman"/>
                <a:sym typeface="Times New Roman"/>
              </a:rPr>
              <a:t>xa</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hội</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chính</a:t>
            </a:r>
            <a:r>
              <a:rPr lang="en-US" sz="2400" b="0" i="0" u="none" dirty="0">
                <a:solidFill>
                  <a:srgbClr val="0D0D0D"/>
                </a:solidFill>
                <a:latin typeface="Times New Roman"/>
                <a:ea typeface="Times New Roman"/>
                <a:cs typeface="Times New Roman"/>
                <a:sym typeface="Times New Roman"/>
              </a:rPr>
              <a:t> trị, </a:t>
            </a:r>
            <a:r>
              <a:rPr lang="en-US" sz="2400" b="0" i="0" u="none" dirty="0" err="1">
                <a:solidFill>
                  <a:srgbClr val="0D0D0D"/>
                </a:solidFill>
                <a:latin typeface="Times New Roman"/>
                <a:ea typeface="Times New Roman"/>
                <a:cs typeface="Times New Roman"/>
                <a:sym typeface="Times New Roman"/>
              </a:rPr>
              <a:t>kinh</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tê</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văn</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hoa</a:t>
            </a:r>
            <a:r>
              <a:rPr lang="en-US" sz="2400" b="0" i="0" u="none" dirty="0">
                <a:solidFill>
                  <a:srgbClr val="0D0D0D"/>
                </a:solidFill>
                <a:latin typeface="Times New Roman"/>
                <a:ea typeface="Times New Roman"/>
                <a:cs typeface="Times New Roman"/>
                <a:sym typeface="Times New Roman"/>
              </a:rPr>
              <a:t>́ </a:t>
            </a:r>
            <a:endParaRPr dirty="0"/>
          </a:p>
          <a:p>
            <a:pPr marL="0" marR="0" lvl="0" indent="0" algn="ctr" rtl="0">
              <a:lnSpc>
                <a:spcPct val="100000"/>
              </a:lnSpc>
              <a:spcBef>
                <a:spcPts val="0"/>
              </a:spcBef>
              <a:spcAft>
                <a:spcPts val="0"/>
              </a:spcAft>
              <a:buClr>
                <a:srgbClr val="0D0D0D"/>
              </a:buClr>
              <a:buSzPts val="2400"/>
              <a:buFont typeface="Times New Roman"/>
              <a:buNone/>
            </a:pPr>
            <a:r>
              <a:rPr lang="en-US" sz="2400" b="0" i="0" u="none" dirty="0" err="1">
                <a:solidFill>
                  <a:srgbClr val="0D0D0D"/>
                </a:solidFill>
                <a:latin typeface="Times New Roman"/>
                <a:ea typeface="Times New Roman"/>
                <a:cs typeface="Times New Roman"/>
                <a:sym typeface="Times New Roman"/>
              </a:rPr>
              <a:t>theo</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một</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phương</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hướng</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nhất</a:t>
            </a:r>
            <a:r>
              <a:rPr lang="en-US" sz="2400" b="0" i="0" u="none" dirty="0">
                <a:solidFill>
                  <a:srgbClr val="0D0D0D"/>
                </a:solidFill>
                <a:latin typeface="Times New Roman"/>
                <a:ea typeface="Times New Roman"/>
                <a:cs typeface="Times New Roman"/>
                <a:sym typeface="Times New Roman"/>
              </a:rPr>
              <a:t> </a:t>
            </a:r>
            <a:r>
              <a:rPr lang="en-US" sz="2400" b="0" i="0" u="none" dirty="0" err="1">
                <a:solidFill>
                  <a:srgbClr val="0D0D0D"/>
                </a:solidFill>
                <a:latin typeface="Times New Roman"/>
                <a:ea typeface="Times New Roman"/>
                <a:cs typeface="Times New Roman"/>
                <a:sym typeface="Times New Roman"/>
              </a:rPr>
              <a:t>định</a:t>
            </a:r>
            <a:r>
              <a:rPr lang="en-US" sz="2400" b="0" i="0" u="none" dirty="0">
                <a:solidFill>
                  <a:srgbClr val="0D0D0D"/>
                </a:solidFill>
                <a:latin typeface="Times New Roman"/>
                <a:ea typeface="Times New Roman"/>
                <a:cs typeface="Times New Roman"/>
                <a:sym typeface="Times New Roman"/>
              </a:rPr>
              <a:t>.</a:t>
            </a:r>
            <a:endParaRPr dirty="0"/>
          </a:p>
        </p:txBody>
      </p:sp>
      <p:sp>
        <p:nvSpPr>
          <p:cNvPr id="174" name="Google Shape;174;p8"/>
          <p:cNvSpPr/>
          <p:nvPr/>
        </p:nvSpPr>
        <p:spPr>
          <a:xfrm>
            <a:off x="1414462" y="2019300"/>
            <a:ext cx="3810000"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3200"/>
              <a:buFont typeface="Times New Roman"/>
              <a:buNone/>
            </a:pPr>
            <a:r>
              <a:rPr lang="en-US" sz="3200" b="1" i="0" u="none">
                <a:solidFill>
                  <a:srgbClr val="0D0D0D"/>
                </a:solidFill>
                <a:latin typeface="Times New Roman"/>
                <a:ea typeface="Times New Roman"/>
                <a:cs typeface="Times New Roman"/>
                <a:sym typeface="Times New Roman"/>
              </a:rPr>
              <a:t> </a:t>
            </a:r>
            <a:r>
              <a:rPr lang="en-US" sz="2400" b="0" i="0" u="none">
                <a:solidFill>
                  <a:srgbClr val="0D0D0D"/>
                </a:solidFill>
                <a:latin typeface="Times New Roman"/>
                <a:ea typeface="Times New Roman"/>
                <a:cs typeface="Times New Roman"/>
                <a:sym typeface="Times New Roman"/>
              </a:rPr>
              <a:t>Xây dựng theo quy mô lớn.</a:t>
            </a:r>
            <a:endParaRPr/>
          </a:p>
        </p:txBody>
      </p:sp>
      <p:sp>
        <p:nvSpPr>
          <p:cNvPr id="175" name="Google Shape;175;p8"/>
          <p:cNvSpPr/>
          <p:nvPr/>
        </p:nvSpPr>
        <p:spPr>
          <a:xfrm>
            <a:off x="1981200" y="2819400"/>
            <a:ext cx="3243262"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Times New Roman"/>
              <a:buNone/>
            </a:pPr>
            <a:r>
              <a:rPr lang="en-US" sz="2400" b="1" i="0" u="none">
                <a:solidFill>
                  <a:srgbClr val="C00000"/>
                </a:solidFill>
                <a:latin typeface="Times New Roman"/>
                <a:ea typeface="Times New Roman"/>
                <a:cs typeface="Times New Roman"/>
                <a:sym typeface="Times New Roman"/>
              </a:rPr>
              <a:t>* Có nghĩa giống nhau</a:t>
            </a:r>
            <a:endParaRPr/>
          </a:p>
        </p:txBody>
      </p:sp>
      <p:sp>
        <p:nvSpPr>
          <p:cNvPr id="176" name="Google Shape;176;p8"/>
          <p:cNvSpPr/>
          <p:nvPr/>
        </p:nvSpPr>
        <p:spPr>
          <a:xfrm>
            <a:off x="7391400" y="223837"/>
            <a:ext cx="3768725"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2400"/>
              <a:buFont typeface="Times New Roman"/>
              <a:buNone/>
            </a:pPr>
            <a:r>
              <a:rPr lang="en-US" sz="2400" b="0" i="0" u="none">
                <a:solidFill>
                  <a:srgbClr val="0D0D0D"/>
                </a:solidFill>
                <a:latin typeface="Times New Roman"/>
                <a:ea typeface="Times New Roman"/>
                <a:cs typeface="Times New Roman"/>
                <a:sym typeface="Times New Roman"/>
              </a:rPr>
              <a:t>màu vàng đạm của</a:t>
            </a:r>
            <a:endParaRPr/>
          </a:p>
          <a:p>
            <a:pPr marL="0" marR="0" lvl="0" indent="0" algn="ctr" rtl="0">
              <a:lnSpc>
                <a:spcPct val="100000"/>
              </a:lnSpc>
              <a:spcBef>
                <a:spcPts val="0"/>
              </a:spcBef>
              <a:spcAft>
                <a:spcPts val="0"/>
              </a:spcAft>
              <a:buClr>
                <a:srgbClr val="0D0D0D"/>
              </a:buClr>
              <a:buSzPts val="2400"/>
              <a:buFont typeface="Times New Roman"/>
              <a:buNone/>
            </a:pPr>
            <a:r>
              <a:rPr lang="en-US" sz="2400" b="0" i="0" u="none">
                <a:solidFill>
                  <a:srgbClr val="0D0D0D"/>
                </a:solidFill>
                <a:latin typeface="Times New Roman"/>
                <a:ea typeface="Times New Roman"/>
                <a:cs typeface="Times New Roman"/>
                <a:sym typeface="Times New Roman"/>
              </a:rPr>
              <a:t> lúa chín.</a:t>
            </a:r>
            <a:endParaRPr/>
          </a:p>
        </p:txBody>
      </p:sp>
      <p:sp>
        <p:nvSpPr>
          <p:cNvPr id="177" name="Google Shape;177;p8"/>
          <p:cNvSpPr/>
          <p:nvPr/>
        </p:nvSpPr>
        <p:spPr>
          <a:xfrm>
            <a:off x="6807200" y="1004887"/>
            <a:ext cx="4518025" cy="719137"/>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2700"/>
              <a:buFont typeface="Times New Roman"/>
              <a:buNone/>
            </a:pPr>
            <a:r>
              <a:rPr lang="en-US" sz="2700" b="0" i="0" u="none">
                <a:solidFill>
                  <a:srgbClr val="0D0D0D"/>
                </a:solidFill>
                <a:latin typeface="Times New Roman"/>
                <a:ea typeface="Times New Roman"/>
                <a:cs typeface="Times New Roman"/>
                <a:sym typeface="Times New Roman"/>
              </a:rPr>
              <a:t>màu vàng nhạt ,</a:t>
            </a:r>
            <a:endParaRPr/>
          </a:p>
          <a:p>
            <a:pPr marL="0" marR="0" lvl="0" indent="0" algn="ctr" rtl="0">
              <a:lnSpc>
                <a:spcPct val="100000"/>
              </a:lnSpc>
              <a:spcBef>
                <a:spcPts val="0"/>
              </a:spcBef>
              <a:spcAft>
                <a:spcPts val="0"/>
              </a:spcAft>
              <a:buClr>
                <a:srgbClr val="0D0D0D"/>
              </a:buClr>
              <a:buSzPts val="2700"/>
              <a:buFont typeface="Times New Roman"/>
              <a:buNone/>
            </a:pPr>
            <a:r>
              <a:rPr lang="en-US" sz="2700" b="0" i="0" u="none">
                <a:solidFill>
                  <a:srgbClr val="0D0D0D"/>
                </a:solidFill>
                <a:latin typeface="Times New Roman"/>
                <a:ea typeface="Times New Roman"/>
                <a:cs typeface="Times New Roman"/>
                <a:sym typeface="Times New Roman"/>
              </a:rPr>
              <a:t> tươi ánh lên.</a:t>
            </a:r>
            <a:endParaRPr/>
          </a:p>
        </p:txBody>
      </p:sp>
      <p:sp>
        <p:nvSpPr>
          <p:cNvPr id="178" name="Google Shape;178;p8"/>
          <p:cNvSpPr/>
          <p:nvPr/>
        </p:nvSpPr>
        <p:spPr>
          <a:xfrm>
            <a:off x="7270750" y="1831975"/>
            <a:ext cx="3789362" cy="57626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D0D0D"/>
              </a:buClr>
              <a:buSzPts val="2700"/>
              <a:buFont typeface="Times New Roman"/>
              <a:buNone/>
            </a:pPr>
            <a:r>
              <a:rPr lang="en-US" sz="2700" b="0" i="0" u="none">
                <a:solidFill>
                  <a:srgbClr val="0D0D0D"/>
                </a:solidFill>
                <a:latin typeface="Times New Roman"/>
                <a:ea typeface="Times New Roman"/>
                <a:cs typeface="Times New Roman"/>
                <a:sym typeface="Times New Roman"/>
              </a:rPr>
              <a:t>màu vàng sẫm ,đều</a:t>
            </a:r>
            <a:endParaRPr/>
          </a:p>
          <a:p>
            <a:pPr marL="0" marR="0" lvl="0" indent="0" algn="ctr" rtl="0">
              <a:lnSpc>
                <a:spcPct val="100000"/>
              </a:lnSpc>
              <a:spcBef>
                <a:spcPts val="0"/>
              </a:spcBef>
              <a:spcAft>
                <a:spcPts val="0"/>
              </a:spcAft>
              <a:buClr>
                <a:srgbClr val="0D0D0D"/>
              </a:buClr>
              <a:buSzPts val="2700"/>
              <a:buFont typeface="Times New Roman"/>
              <a:buNone/>
            </a:pPr>
            <a:r>
              <a:rPr lang="en-US" sz="2700" b="0" i="0" u="none">
                <a:solidFill>
                  <a:srgbClr val="0D0D0D"/>
                </a:solidFill>
                <a:latin typeface="Times New Roman"/>
                <a:ea typeface="Times New Roman"/>
                <a:cs typeface="Times New Roman"/>
                <a:sym typeface="Times New Roman"/>
              </a:rPr>
              <a:t> khắp</a:t>
            </a:r>
            <a:endParaRPr/>
          </a:p>
        </p:txBody>
      </p:sp>
      <p:sp>
        <p:nvSpPr>
          <p:cNvPr id="179" name="Google Shape;179;p8"/>
          <p:cNvSpPr/>
          <p:nvPr/>
        </p:nvSpPr>
        <p:spPr>
          <a:xfrm>
            <a:off x="6553200" y="2752725"/>
            <a:ext cx="3243262"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Times New Roman"/>
              <a:buNone/>
            </a:pPr>
            <a:r>
              <a:rPr lang="en-US" sz="2400" b="1" i="0" u="none">
                <a:solidFill>
                  <a:srgbClr val="C00000"/>
                </a:solidFill>
                <a:latin typeface="Times New Roman"/>
                <a:ea typeface="Times New Roman"/>
                <a:cs typeface="Times New Roman"/>
                <a:sym typeface="Times New Roman"/>
              </a:rPr>
              <a:t>* Có nghĩa gần giống nhau</a:t>
            </a:r>
            <a:endParaRPr/>
          </a:p>
        </p:txBody>
      </p:sp>
      <p:sp>
        <p:nvSpPr>
          <p:cNvPr id="180" name="Google Shape;180;p8"/>
          <p:cNvSpPr txBox="1"/>
          <p:nvPr/>
        </p:nvSpPr>
        <p:spPr>
          <a:xfrm>
            <a:off x="4052887" y="4191000"/>
            <a:ext cx="3629025" cy="914400"/>
          </a:xfrm>
          <a:prstGeom prst="rect">
            <a:avLst/>
          </a:prstGeom>
          <a:solidFill>
            <a:srgbClr val="FFFF00"/>
          </a:solidFill>
          <a:ln w="9525" cap="flat" cmpd="sng">
            <a:solidFill>
              <a:srgbClr val="F6924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81" name="Google Shape;181;p8"/>
          <p:cNvSpPr/>
          <p:nvPr/>
        </p:nvSpPr>
        <p:spPr>
          <a:xfrm>
            <a:off x="4110037" y="4410075"/>
            <a:ext cx="3568700" cy="6096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3200"/>
              <a:buFont typeface="Times New Roman"/>
              <a:buNone/>
            </a:pPr>
            <a:r>
              <a:rPr lang="en-US" sz="3200" b="1" i="0" u="none">
                <a:solidFill>
                  <a:srgbClr val="FF3300"/>
                </a:solidFill>
                <a:latin typeface="Times New Roman"/>
                <a:ea typeface="Times New Roman"/>
                <a:cs typeface="Times New Roman"/>
                <a:sym typeface="Times New Roman"/>
              </a:rPr>
              <a:t>TỪ ĐỒNG NGHĨA</a:t>
            </a:r>
            <a:endParaRPr/>
          </a:p>
        </p:txBody>
      </p:sp>
      <p:cxnSp>
        <p:nvCxnSpPr>
          <p:cNvPr id="182" name="Google Shape;182;p8"/>
          <p:cNvCxnSpPr/>
          <p:nvPr/>
        </p:nvCxnSpPr>
        <p:spPr>
          <a:xfrm>
            <a:off x="3695700" y="3314700"/>
            <a:ext cx="900112" cy="838200"/>
          </a:xfrm>
          <a:prstGeom prst="straightConnector1">
            <a:avLst/>
          </a:prstGeom>
          <a:noFill/>
          <a:ln w="38100" cap="flat" cmpd="sng">
            <a:solidFill>
              <a:srgbClr val="FF0000"/>
            </a:solidFill>
            <a:prstDash val="solid"/>
            <a:miter lim="800000"/>
            <a:headEnd type="none" w="med" len="med"/>
            <a:tailEnd type="triangle" w="med" len="med"/>
          </a:ln>
          <a:effectLst>
            <a:outerShdw blurRad="63500" dist="23000" dir="5400000">
              <a:srgbClr val="000000">
                <a:alpha val="34901"/>
              </a:srgbClr>
            </a:outerShdw>
          </a:effectLst>
        </p:spPr>
      </p:cxnSp>
      <p:cxnSp>
        <p:nvCxnSpPr>
          <p:cNvPr id="183" name="Google Shape;183;p8"/>
          <p:cNvCxnSpPr/>
          <p:nvPr/>
        </p:nvCxnSpPr>
        <p:spPr>
          <a:xfrm flipH="1">
            <a:off x="6938962" y="3270250"/>
            <a:ext cx="1090612" cy="927100"/>
          </a:xfrm>
          <a:prstGeom prst="straightConnector1">
            <a:avLst/>
          </a:prstGeom>
          <a:noFill/>
          <a:ln w="38100" cap="flat" cmpd="sng">
            <a:solidFill>
              <a:srgbClr val="FF0000"/>
            </a:solidFill>
            <a:prstDash val="solid"/>
            <a:miter lim="800000"/>
            <a:headEnd type="none" w="med" len="med"/>
            <a:tailEnd type="triangle" w="med" len="med"/>
          </a:ln>
          <a:effectLst>
            <a:outerShdw blurRad="63500" dist="23000" dir="5400000">
              <a:srgbClr val="000000">
                <a:alpha val="34901"/>
              </a:srgbClr>
            </a:outerShdw>
          </a:effectLst>
        </p:spPr>
      </p:cxnSp>
      <p:cxnSp>
        <p:nvCxnSpPr>
          <p:cNvPr id="184" name="Google Shape;184;p8"/>
          <p:cNvCxnSpPr/>
          <p:nvPr/>
        </p:nvCxnSpPr>
        <p:spPr>
          <a:xfrm flipH="1">
            <a:off x="3657600" y="3324225"/>
            <a:ext cx="23812" cy="2162175"/>
          </a:xfrm>
          <a:prstGeom prst="straightConnector1">
            <a:avLst/>
          </a:prstGeom>
          <a:noFill/>
          <a:ln w="38100" cap="flat" cmpd="sng">
            <a:solidFill>
              <a:srgbClr val="FF0000"/>
            </a:solidFill>
            <a:prstDash val="solid"/>
            <a:miter lim="800000"/>
            <a:headEnd type="none" w="med" len="med"/>
            <a:tailEnd type="triangle" w="med" len="med"/>
          </a:ln>
          <a:effectLst>
            <a:outerShdw blurRad="63500" dist="23000" dir="5400000">
              <a:srgbClr val="000000">
                <a:alpha val="34901"/>
              </a:srgbClr>
            </a:outerShdw>
          </a:effectLst>
        </p:spPr>
      </p:cxnSp>
      <p:sp>
        <p:nvSpPr>
          <p:cNvPr id="185" name="Google Shape;185;p8"/>
          <p:cNvSpPr txBox="1"/>
          <p:nvPr/>
        </p:nvSpPr>
        <p:spPr>
          <a:xfrm>
            <a:off x="1581150" y="5465762"/>
            <a:ext cx="3014662" cy="1316037"/>
          </a:xfrm>
          <a:prstGeom prst="rect">
            <a:avLst/>
          </a:prstGeom>
          <a:gradFill>
            <a:gsLst>
              <a:gs pos="0">
                <a:srgbClr val="A3C4FF"/>
              </a:gs>
              <a:gs pos="35000">
                <a:srgbClr val="BFD5FF"/>
              </a:gs>
              <a:gs pos="100000">
                <a:srgbClr val="E5EEFF"/>
              </a:gs>
            </a:gsLst>
            <a:lin ang="16200000" scaled="0"/>
          </a:gradFill>
          <a:ln w="9525" cap="flat" cmpd="sng">
            <a:solidFill>
              <a:srgbClr val="4A7EBB"/>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86" name="Google Shape;186;p8"/>
          <p:cNvSpPr/>
          <p:nvPr/>
        </p:nvSpPr>
        <p:spPr>
          <a:xfrm>
            <a:off x="1304925" y="5635625"/>
            <a:ext cx="3567112" cy="974725"/>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3200"/>
              <a:buFont typeface="Times New Roman"/>
              <a:buNone/>
            </a:pPr>
            <a:r>
              <a:rPr lang="en-US" sz="3200" b="1" i="0" u="none">
                <a:solidFill>
                  <a:srgbClr val="FF3300"/>
                </a:solidFill>
                <a:latin typeface="Times New Roman"/>
                <a:ea typeface="Times New Roman"/>
                <a:cs typeface="Times New Roman"/>
                <a:sym typeface="Times New Roman"/>
              </a:rPr>
              <a:t> ĐỒNG NGHĨA</a:t>
            </a:r>
            <a:endParaRPr/>
          </a:p>
          <a:p>
            <a:pPr marL="0" marR="0" lvl="0" indent="0" algn="ctr" rtl="0">
              <a:lnSpc>
                <a:spcPct val="100000"/>
              </a:lnSpc>
              <a:spcBef>
                <a:spcPts val="0"/>
              </a:spcBef>
              <a:spcAft>
                <a:spcPts val="0"/>
              </a:spcAft>
              <a:buClr>
                <a:srgbClr val="FF3300"/>
              </a:buClr>
              <a:buSzPts val="3200"/>
              <a:buFont typeface="Times New Roman"/>
              <a:buNone/>
            </a:pPr>
            <a:r>
              <a:rPr lang="en-US" sz="3200" b="1" i="0" u="none">
                <a:solidFill>
                  <a:srgbClr val="FF3300"/>
                </a:solidFill>
                <a:latin typeface="Times New Roman"/>
                <a:ea typeface="Times New Roman"/>
                <a:cs typeface="Times New Roman"/>
                <a:sym typeface="Times New Roman"/>
              </a:rPr>
              <a:t>HOÀN TOÀN</a:t>
            </a:r>
            <a:endParaRPr/>
          </a:p>
        </p:txBody>
      </p:sp>
      <p:cxnSp>
        <p:nvCxnSpPr>
          <p:cNvPr id="187" name="Google Shape;187;p8"/>
          <p:cNvCxnSpPr/>
          <p:nvPr/>
        </p:nvCxnSpPr>
        <p:spPr>
          <a:xfrm flipH="1">
            <a:off x="8040687" y="3260725"/>
            <a:ext cx="23812" cy="2162175"/>
          </a:xfrm>
          <a:prstGeom prst="straightConnector1">
            <a:avLst/>
          </a:prstGeom>
          <a:noFill/>
          <a:ln w="38100" cap="flat" cmpd="sng">
            <a:solidFill>
              <a:srgbClr val="FF0000"/>
            </a:solidFill>
            <a:prstDash val="solid"/>
            <a:miter lim="800000"/>
            <a:headEnd type="none" w="med" len="med"/>
            <a:tailEnd type="triangle" w="med" len="med"/>
          </a:ln>
          <a:effectLst>
            <a:outerShdw blurRad="63500" dist="23000" dir="5400000">
              <a:srgbClr val="000000">
                <a:alpha val="34901"/>
              </a:srgbClr>
            </a:outerShdw>
          </a:effectLst>
        </p:spPr>
      </p:cxnSp>
      <p:sp>
        <p:nvSpPr>
          <p:cNvPr id="188" name="Google Shape;188;p8"/>
          <p:cNvSpPr txBox="1"/>
          <p:nvPr/>
        </p:nvSpPr>
        <p:spPr>
          <a:xfrm>
            <a:off x="7391400" y="5435600"/>
            <a:ext cx="3190875" cy="1317625"/>
          </a:xfrm>
          <a:prstGeom prst="rect">
            <a:avLst/>
          </a:prstGeom>
          <a:gradFill>
            <a:gsLst>
              <a:gs pos="0">
                <a:srgbClr val="FFA2A1"/>
              </a:gs>
              <a:gs pos="35000">
                <a:srgbClr val="FFBEBD"/>
              </a:gs>
              <a:gs pos="100000">
                <a:srgbClr val="FFE5E5"/>
              </a:gs>
            </a:gsLst>
            <a:lin ang="16200000" scaled="0"/>
          </a:gradFill>
          <a:ln w="9525" cap="flat" cmpd="sng">
            <a:solidFill>
              <a:srgbClr val="BE4B48"/>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89" name="Google Shape;189;p8"/>
          <p:cNvSpPr/>
          <p:nvPr/>
        </p:nvSpPr>
        <p:spPr>
          <a:xfrm>
            <a:off x="7667625" y="5484812"/>
            <a:ext cx="2466975" cy="1176337"/>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3300"/>
              </a:buClr>
              <a:buSzPts val="3200"/>
              <a:buFont typeface="Times New Roman"/>
              <a:buNone/>
            </a:pPr>
            <a:r>
              <a:rPr lang="en-US" sz="3200" b="1" i="0" u="none">
                <a:solidFill>
                  <a:srgbClr val="FF3300"/>
                </a:solidFill>
                <a:latin typeface="Times New Roman"/>
                <a:ea typeface="Times New Roman"/>
                <a:cs typeface="Times New Roman"/>
                <a:sym typeface="Times New Roman"/>
              </a:rPr>
              <a:t> </a:t>
            </a:r>
            <a:r>
              <a:rPr lang="en-US" sz="2800" b="1" i="0" u="none">
                <a:solidFill>
                  <a:srgbClr val="FF3300"/>
                </a:solidFill>
                <a:latin typeface="Times New Roman"/>
                <a:ea typeface="Times New Roman"/>
                <a:cs typeface="Times New Roman"/>
                <a:sym typeface="Times New Roman"/>
              </a:rPr>
              <a:t>ĐỒNG NGHĨA</a:t>
            </a:r>
            <a:endParaRPr/>
          </a:p>
          <a:p>
            <a:pPr marL="0" marR="0" lvl="0" indent="0" algn="ctr"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KHÔNG</a:t>
            </a:r>
            <a:endParaRPr/>
          </a:p>
          <a:p>
            <a:pPr marL="0" marR="0" lvl="0" indent="0" algn="ctr"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HOÀN TOÀN</a:t>
            </a:r>
            <a:endParaRPr/>
          </a:p>
        </p:txBody>
      </p:sp>
      <p:cxnSp>
        <p:nvCxnSpPr>
          <p:cNvPr id="190" name="Google Shape;190;p8"/>
          <p:cNvCxnSpPr/>
          <p:nvPr/>
        </p:nvCxnSpPr>
        <p:spPr>
          <a:xfrm>
            <a:off x="5956300" y="5143500"/>
            <a:ext cx="1435100" cy="800100"/>
          </a:xfrm>
          <a:prstGeom prst="straightConnector1">
            <a:avLst/>
          </a:prstGeom>
          <a:noFill/>
          <a:ln w="38100" cap="flat" cmpd="sng">
            <a:solidFill>
              <a:srgbClr val="FF0000"/>
            </a:solidFill>
            <a:prstDash val="solid"/>
            <a:miter lim="800000"/>
            <a:headEnd type="none" w="med" len="med"/>
            <a:tailEnd type="triangle" w="med" len="med"/>
          </a:ln>
          <a:effectLst>
            <a:outerShdw blurRad="63500" dist="23000" dir="5400000">
              <a:srgbClr val="000000">
                <a:alpha val="34901"/>
              </a:srgbClr>
            </a:outerShdw>
          </a:effectLst>
        </p:spPr>
      </p:cxnSp>
      <p:cxnSp>
        <p:nvCxnSpPr>
          <p:cNvPr id="191" name="Google Shape;191;p8"/>
          <p:cNvCxnSpPr/>
          <p:nvPr/>
        </p:nvCxnSpPr>
        <p:spPr>
          <a:xfrm flipH="1">
            <a:off x="4595812" y="5135562"/>
            <a:ext cx="1360487" cy="987425"/>
          </a:xfrm>
          <a:prstGeom prst="straightConnector1">
            <a:avLst/>
          </a:prstGeom>
          <a:noFill/>
          <a:ln w="38100" cap="flat" cmpd="sng">
            <a:solidFill>
              <a:srgbClr val="FF0000"/>
            </a:solidFill>
            <a:prstDash val="solid"/>
            <a:miter lim="800000"/>
            <a:headEnd type="none" w="med" len="med"/>
            <a:tailEnd type="triangle" w="med" len="med"/>
          </a:ln>
          <a:effectLst>
            <a:outerShdw blurRad="63500" dist="23000" dir="540000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500"/>
                                        <p:tgtEl>
                                          <p:spTgt spid="166"/>
                                        </p:tgtEl>
                                      </p:cBhvr>
                                    </p:animEffect>
                                  </p:childTnLst>
                                </p:cTn>
                              </p:par>
                              <p:par>
                                <p:cTn id="11" presetID="10" presetClass="entr" presetSubtype="0"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fade">
                                      <p:cBhvr>
                                        <p:cTn id="13" dur="500"/>
                                        <p:tgtEl>
                                          <p:spTgt spid="1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fade">
                                      <p:cBhvr>
                                        <p:cTn id="18" dur="500"/>
                                        <p:tgtEl>
                                          <p:spTgt spid="167"/>
                                        </p:tgtEl>
                                      </p:cBhvr>
                                    </p:animEffect>
                                  </p:childTnLst>
                                </p:cTn>
                              </p:par>
                              <p:par>
                                <p:cTn id="19" presetID="10" presetClass="entr" presetSubtype="0" fill="hold" nodeType="withEffect">
                                  <p:stCondLst>
                                    <p:cond delay="0"/>
                                  </p:stCondLst>
                                  <p:childTnLst>
                                    <p:set>
                                      <p:cBhvr>
                                        <p:cTn id="20" dur="1" fill="hold">
                                          <p:stCondLst>
                                            <p:cond delay="0"/>
                                          </p:stCondLst>
                                        </p:cTn>
                                        <p:tgtEl>
                                          <p:spTgt spid="168"/>
                                        </p:tgtEl>
                                        <p:attrNameLst>
                                          <p:attrName>style.visibility</p:attrName>
                                        </p:attrNameLst>
                                      </p:cBhvr>
                                      <p:to>
                                        <p:strVal val="visible"/>
                                      </p:to>
                                    </p:set>
                                    <p:animEffect transition="in" filter="fade">
                                      <p:cBhvr>
                                        <p:cTn id="21" dur="500"/>
                                        <p:tgtEl>
                                          <p:spTgt spid="168"/>
                                        </p:tgtEl>
                                      </p:cBhvr>
                                    </p:animEffect>
                                  </p:childTnLst>
                                </p:cTn>
                              </p:par>
                              <p:par>
                                <p:cTn id="22" presetID="10" presetClass="entr" presetSubtype="0" fill="hold" nodeType="with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fade">
                                      <p:cBhvr>
                                        <p:cTn id="24" dur="500"/>
                                        <p:tgtEl>
                                          <p:spTgt spid="169"/>
                                        </p:tgtEl>
                                      </p:cBhvr>
                                    </p:animEffect>
                                  </p:childTnLst>
                                </p:cTn>
                              </p:par>
                              <p:par>
                                <p:cTn id="25" presetID="10" presetClass="entr" presetSubtype="0" fill="hold" nodeType="with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500"/>
                                        <p:tgtEl>
                                          <p:spTgt spid="170"/>
                                        </p:tgtEl>
                                      </p:cBhvr>
                                    </p:animEffect>
                                  </p:childTnLst>
                                </p:cTn>
                              </p:par>
                              <p:par>
                                <p:cTn id="28" presetID="10" presetClass="entr" presetSubtype="0" fill="hold" nodeType="withEffect">
                                  <p:stCondLst>
                                    <p:cond delay="0"/>
                                  </p:stCondLst>
                                  <p:childTnLst>
                                    <p:set>
                                      <p:cBhvr>
                                        <p:cTn id="29" dur="1" fill="hold">
                                          <p:stCondLst>
                                            <p:cond delay="0"/>
                                          </p:stCondLst>
                                        </p:cTn>
                                        <p:tgtEl>
                                          <p:spTgt spid="171"/>
                                        </p:tgtEl>
                                        <p:attrNameLst>
                                          <p:attrName>style.visibility</p:attrName>
                                        </p:attrNameLst>
                                      </p:cBhvr>
                                      <p:to>
                                        <p:strVal val="visible"/>
                                      </p:to>
                                    </p:set>
                                    <p:animEffect transition="in" filter="fade">
                                      <p:cBhvr>
                                        <p:cTn id="30" dur="500"/>
                                        <p:tgtEl>
                                          <p:spTgt spid="17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3"/>
                                        </p:tgtEl>
                                        <p:attrNameLst>
                                          <p:attrName>style.visibility</p:attrName>
                                        </p:attrNameLst>
                                      </p:cBhvr>
                                      <p:to>
                                        <p:strVal val="visible"/>
                                      </p:to>
                                    </p:set>
                                    <p:animEffect transition="in" filter="fade">
                                      <p:cBhvr>
                                        <p:cTn id="35" dur="1000"/>
                                        <p:tgtEl>
                                          <p:spTgt spid="17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4"/>
                                        </p:tgtEl>
                                        <p:attrNameLst>
                                          <p:attrName>style.visibility</p:attrName>
                                        </p:attrNameLst>
                                      </p:cBhvr>
                                      <p:to>
                                        <p:strVal val="visible"/>
                                      </p:to>
                                    </p:set>
                                    <p:animEffect transition="in" filter="fade">
                                      <p:cBhvr>
                                        <p:cTn id="40" dur="1000"/>
                                        <p:tgtEl>
                                          <p:spTgt spid="17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fade">
                                      <p:cBhvr>
                                        <p:cTn id="45" dur="500"/>
                                        <p:tgtEl>
                                          <p:spTgt spid="17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6"/>
                                        </p:tgtEl>
                                        <p:attrNameLst>
                                          <p:attrName>style.visibility</p:attrName>
                                        </p:attrNameLst>
                                      </p:cBhvr>
                                      <p:to>
                                        <p:strVal val="visible"/>
                                      </p:to>
                                    </p:set>
                                    <p:animEffect transition="in" filter="fade">
                                      <p:cBhvr>
                                        <p:cTn id="50" dur="500"/>
                                        <p:tgtEl>
                                          <p:spTgt spid="17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7"/>
                                        </p:tgtEl>
                                        <p:attrNameLst>
                                          <p:attrName>style.visibility</p:attrName>
                                        </p:attrNameLst>
                                      </p:cBhvr>
                                      <p:to>
                                        <p:strVal val="visible"/>
                                      </p:to>
                                    </p:set>
                                    <p:animEffect transition="in" filter="fade">
                                      <p:cBhvr>
                                        <p:cTn id="55" dur="500"/>
                                        <p:tgtEl>
                                          <p:spTgt spid="17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8"/>
                                        </p:tgtEl>
                                        <p:attrNameLst>
                                          <p:attrName>style.visibility</p:attrName>
                                        </p:attrNameLst>
                                      </p:cBhvr>
                                      <p:to>
                                        <p:strVal val="visible"/>
                                      </p:to>
                                    </p:set>
                                    <p:animEffect transition="in" filter="fade">
                                      <p:cBhvr>
                                        <p:cTn id="60" dur="500"/>
                                        <p:tgtEl>
                                          <p:spTgt spid="17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9"/>
                                        </p:tgtEl>
                                        <p:attrNameLst>
                                          <p:attrName>style.visibility</p:attrName>
                                        </p:attrNameLst>
                                      </p:cBhvr>
                                      <p:to>
                                        <p:strVal val="visible"/>
                                      </p:to>
                                    </p:set>
                                    <p:animEffect transition="in" filter="fade">
                                      <p:cBhvr>
                                        <p:cTn id="65" dur="1000"/>
                                        <p:tgtEl>
                                          <p:spTgt spid="17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81"/>
                                        </p:tgtEl>
                                        <p:attrNameLst>
                                          <p:attrName>style.visibility</p:attrName>
                                        </p:attrNameLst>
                                      </p:cBhvr>
                                      <p:to>
                                        <p:strVal val="visible"/>
                                      </p:to>
                                    </p:set>
                                    <p:animEffect transition="in" filter="fade">
                                      <p:cBhvr>
                                        <p:cTn id="70" dur="500"/>
                                        <p:tgtEl>
                                          <p:spTgt spid="181"/>
                                        </p:tgtEl>
                                      </p:cBhvr>
                                    </p:animEffect>
                                  </p:childTnLst>
                                </p:cTn>
                              </p:par>
                              <p:par>
                                <p:cTn id="71" presetID="10" presetClass="entr" presetSubtype="0" fill="hold" nodeType="withEffect">
                                  <p:stCondLst>
                                    <p:cond delay="0"/>
                                  </p:stCondLst>
                                  <p:childTnLst>
                                    <p:set>
                                      <p:cBhvr>
                                        <p:cTn id="72" dur="1" fill="hold">
                                          <p:stCondLst>
                                            <p:cond delay="0"/>
                                          </p:stCondLst>
                                        </p:cTn>
                                        <p:tgtEl>
                                          <p:spTgt spid="180"/>
                                        </p:tgtEl>
                                        <p:attrNameLst>
                                          <p:attrName>style.visibility</p:attrName>
                                        </p:attrNameLst>
                                      </p:cBhvr>
                                      <p:to>
                                        <p:strVal val="visible"/>
                                      </p:to>
                                    </p:set>
                                    <p:animEffect transition="in" filter="fade">
                                      <p:cBhvr>
                                        <p:cTn id="73" dur="500"/>
                                        <p:tgtEl>
                                          <p:spTgt spid="180"/>
                                        </p:tgtEl>
                                      </p:cBhvr>
                                    </p:animEffect>
                                  </p:childTnLst>
                                </p:cTn>
                              </p:par>
                              <p:par>
                                <p:cTn id="74" presetID="10" presetClass="entr" presetSubtype="0" fill="hold" nodeType="withEffect">
                                  <p:stCondLst>
                                    <p:cond delay="0"/>
                                  </p:stCondLst>
                                  <p:childTnLst>
                                    <p:set>
                                      <p:cBhvr>
                                        <p:cTn id="75" dur="1" fill="hold">
                                          <p:stCondLst>
                                            <p:cond delay="0"/>
                                          </p:stCondLst>
                                        </p:cTn>
                                        <p:tgtEl>
                                          <p:spTgt spid="182"/>
                                        </p:tgtEl>
                                        <p:attrNameLst>
                                          <p:attrName>style.visibility</p:attrName>
                                        </p:attrNameLst>
                                      </p:cBhvr>
                                      <p:to>
                                        <p:strVal val="visible"/>
                                      </p:to>
                                    </p:set>
                                    <p:animEffect transition="in" filter="fade">
                                      <p:cBhvr>
                                        <p:cTn id="76" dur="500"/>
                                        <p:tgtEl>
                                          <p:spTgt spid="182"/>
                                        </p:tgtEl>
                                      </p:cBhvr>
                                    </p:animEffect>
                                  </p:childTnLst>
                                </p:cTn>
                              </p:par>
                              <p:par>
                                <p:cTn id="77" presetID="10" presetClass="entr" presetSubtype="0" fill="hold" nodeType="withEffect">
                                  <p:stCondLst>
                                    <p:cond delay="0"/>
                                  </p:stCondLst>
                                  <p:childTnLst>
                                    <p:set>
                                      <p:cBhvr>
                                        <p:cTn id="78" dur="1" fill="hold">
                                          <p:stCondLst>
                                            <p:cond delay="0"/>
                                          </p:stCondLst>
                                        </p:cTn>
                                        <p:tgtEl>
                                          <p:spTgt spid="183"/>
                                        </p:tgtEl>
                                        <p:attrNameLst>
                                          <p:attrName>style.visibility</p:attrName>
                                        </p:attrNameLst>
                                      </p:cBhvr>
                                      <p:to>
                                        <p:strVal val="visible"/>
                                      </p:to>
                                    </p:set>
                                    <p:animEffect transition="in" filter="fade">
                                      <p:cBhvr>
                                        <p:cTn id="79" dur="500"/>
                                        <p:tgtEl>
                                          <p:spTgt spid="18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85"/>
                                        </p:tgtEl>
                                        <p:attrNameLst>
                                          <p:attrName>style.visibility</p:attrName>
                                        </p:attrNameLst>
                                      </p:cBhvr>
                                      <p:to>
                                        <p:strVal val="visible"/>
                                      </p:to>
                                    </p:set>
                                    <p:animEffect transition="in" filter="fade">
                                      <p:cBhvr>
                                        <p:cTn id="84" dur="500"/>
                                        <p:tgtEl>
                                          <p:spTgt spid="185"/>
                                        </p:tgtEl>
                                      </p:cBhvr>
                                    </p:animEffect>
                                  </p:childTnLst>
                                </p:cTn>
                              </p:par>
                              <p:par>
                                <p:cTn id="85" presetID="10" presetClass="entr" presetSubtype="0" fill="hold" nodeType="withEffect">
                                  <p:stCondLst>
                                    <p:cond delay="0"/>
                                  </p:stCondLst>
                                  <p:childTnLst>
                                    <p:set>
                                      <p:cBhvr>
                                        <p:cTn id="86" dur="1" fill="hold">
                                          <p:stCondLst>
                                            <p:cond delay="0"/>
                                          </p:stCondLst>
                                        </p:cTn>
                                        <p:tgtEl>
                                          <p:spTgt spid="186"/>
                                        </p:tgtEl>
                                        <p:attrNameLst>
                                          <p:attrName>style.visibility</p:attrName>
                                        </p:attrNameLst>
                                      </p:cBhvr>
                                      <p:to>
                                        <p:strVal val="visible"/>
                                      </p:to>
                                    </p:set>
                                    <p:animEffect transition="in" filter="fade">
                                      <p:cBhvr>
                                        <p:cTn id="87" dur="500"/>
                                        <p:tgtEl>
                                          <p:spTgt spid="186"/>
                                        </p:tgtEl>
                                      </p:cBhvr>
                                    </p:animEffect>
                                  </p:childTnLst>
                                </p:cTn>
                              </p:par>
                              <p:par>
                                <p:cTn id="88" presetID="10" presetClass="entr" presetSubtype="0" fill="hold" nodeType="withEffect">
                                  <p:stCondLst>
                                    <p:cond delay="0"/>
                                  </p:stCondLst>
                                  <p:childTnLst>
                                    <p:set>
                                      <p:cBhvr>
                                        <p:cTn id="89" dur="1" fill="hold">
                                          <p:stCondLst>
                                            <p:cond delay="0"/>
                                          </p:stCondLst>
                                        </p:cTn>
                                        <p:tgtEl>
                                          <p:spTgt spid="184"/>
                                        </p:tgtEl>
                                        <p:attrNameLst>
                                          <p:attrName>style.visibility</p:attrName>
                                        </p:attrNameLst>
                                      </p:cBhvr>
                                      <p:to>
                                        <p:strVal val="visible"/>
                                      </p:to>
                                    </p:set>
                                    <p:animEffect transition="in" filter="fade">
                                      <p:cBhvr>
                                        <p:cTn id="90" dur="500"/>
                                        <p:tgtEl>
                                          <p:spTgt spid="18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87"/>
                                        </p:tgtEl>
                                        <p:attrNameLst>
                                          <p:attrName>style.visibility</p:attrName>
                                        </p:attrNameLst>
                                      </p:cBhvr>
                                      <p:to>
                                        <p:strVal val="visible"/>
                                      </p:to>
                                    </p:set>
                                    <p:animEffect transition="in" filter="fade">
                                      <p:cBhvr>
                                        <p:cTn id="95" dur="500"/>
                                        <p:tgtEl>
                                          <p:spTgt spid="187"/>
                                        </p:tgtEl>
                                      </p:cBhvr>
                                    </p:animEffect>
                                  </p:childTnLst>
                                </p:cTn>
                              </p:par>
                              <p:par>
                                <p:cTn id="96" presetID="10" presetClass="entr" presetSubtype="0" fill="hold" nodeType="withEffect">
                                  <p:stCondLst>
                                    <p:cond delay="0"/>
                                  </p:stCondLst>
                                  <p:childTnLst>
                                    <p:set>
                                      <p:cBhvr>
                                        <p:cTn id="97" dur="1" fill="hold">
                                          <p:stCondLst>
                                            <p:cond delay="0"/>
                                          </p:stCondLst>
                                        </p:cTn>
                                        <p:tgtEl>
                                          <p:spTgt spid="188"/>
                                        </p:tgtEl>
                                        <p:attrNameLst>
                                          <p:attrName>style.visibility</p:attrName>
                                        </p:attrNameLst>
                                      </p:cBhvr>
                                      <p:to>
                                        <p:strVal val="visible"/>
                                      </p:to>
                                    </p:set>
                                    <p:animEffect transition="in" filter="fade">
                                      <p:cBhvr>
                                        <p:cTn id="98" dur="500"/>
                                        <p:tgtEl>
                                          <p:spTgt spid="188"/>
                                        </p:tgtEl>
                                      </p:cBhvr>
                                    </p:animEffect>
                                  </p:childTnLst>
                                </p:cTn>
                              </p:par>
                              <p:par>
                                <p:cTn id="99" presetID="10" presetClass="entr" presetSubtype="0" fill="hold" nodeType="withEffect">
                                  <p:stCondLst>
                                    <p:cond delay="0"/>
                                  </p:stCondLst>
                                  <p:childTnLst>
                                    <p:set>
                                      <p:cBhvr>
                                        <p:cTn id="100" dur="1" fill="hold">
                                          <p:stCondLst>
                                            <p:cond delay="0"/>
                                          </p:stCondLst>
                                        </p:cTn>
                                        <p:tgtEl>
                                          <p:spTgt spid="189"/>
                                        </p:tgtEl>
                                        <p:attrNameLst>
                                          <p:attrName>style.visibility</p:attrName>
                                        </p:attrNameLst>
                                      </p:cBhvr>
                                      <p:to>
                                        <p:strVal val="visible"/>
                                      </p:to>
                                    </p:set>
                                    <p:animEffect transition="in" filter="fade">
                                      <p:cBhvr>
                                        <p:cTn id="101" dur="500"/>
                                        <p:tgtEl>
                                          <p:spTgt spid="18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90"/>
                                        </p:tgtEl>
                                        <p:attrNameLst>
                                          <p:attrName>style.visibility</p:attrName>
                                        </p:attrNameLst>
                                      </p:cBhvr>
                                      <p:to>
                                        <p:strVal val="visible"/>
                                      </p:to>
                                    </p:set>
                                    <p:animEffect transition="in" filter="fade">
                                      <p:cBhvr>
                                        <p:cTn id="106" dur="500"/>
                                        <p:tgtEl>
                                          <p:spTgt spid="190"/>
                                        </p:tgtEl>
                                      </p:cBhvr>
                                    </p:animEffect>
                                  </p:childTnLst>
                                </p:cTn>
                              </p:par>
                              <p:par>
                                <p:cTn id="107" presetID="10" presetClass="entr" presetSubtype="0" fill="hold" nodeType="withEffect">
                                  <p:stCondLst>
                                    <p:cond delay="0"/>
                                  </p:stCondLst>
                                  <p:childTnLst>
                                    <p:set>
                                      <p:cBhvr>
                                        <p:cTn id="108" dur="1" fill="hold">
                                          <p:stCondLst>
                                            <p:cond delay="0"/>
                                          </p:stCondLst>
                                        </p:cTn>
                                        <p:tgtEl>
                                          <p:spTgt spid="191"/>
                                        </p:tgtEl>
                                        <p:attrNameLst>
                                          <p:attrName>style.visibility</p:attrName>
                                        </p:attrNameLst>
                                      </p:cBhvr>
                                      <p:to>
                                        <p:strVal val="visible"/>
                                      </p:to>
                                    </p:set>
                                    <p:animEffect transition="in" filter="fade">
                                      <p:cBhvr>
                                        <p:cTn id="10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1559</Words>
  <Application>Microsoft Office PowerPoint</Application>
  <PresentationFormat>Widescreen</PresentationFormat>
  <Paragraphs>99</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Tahoma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tuong vy</dc:creator>
  <cp:lastModifiedBy>Tran Phuong Anh</cp:lastModifiedBy>
  <cp:revision>1</cp:revision>
  <dcterms:created xsi:type="dcterms:W3CDTF">2003-12-31T17:12:16Z</dcterms:created>
  <dcterms:modified xsi:type="dcterms:W3CDTF">2022-09-05T08:08:27Z</dcterms:modified>
</cp:coreProperties>
</file>