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75" r:id="rId3"/>
    <p:sldId id="292" r:id="rId4"/>
    <p:sldId id="291" r:id="rId5"/>
    <p:sldId id="288" r:id="rId6"/>
    <p:sldId id="266" r:id="rId7"/>
    <p:sldId id="267" r:id="rId8"/>
    <p:sldId id="268" r:id="rId9"/>
    <p:sldId id="269" r:id="rId10"/>
    <p:sldId id="293" r:id="rId11"/>
    <p:sldId id="270" r:id="rId12"/>
    <p:sldId id="277" r:id="rId13"/>
    <p:sldId id="278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420"/>
    <a:srgbClr val="0000FF"/>
    <a:srgbClr val="77A9CB"/>
    <a:srgbClr val="BBD4E5"/>
    <a:srgbClr val="F3C1C2"/>
    <a:srgbClr val="366FAE"/>
    <a:srgbClr val="B2B2B2"/>
    <a:srgbClr val="FFFFFF"/>
    <a:srgbClr val="3399FF"/>
    <a:srgbClr val="4C7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76439" autoAdjust="0"/>
  </p:normalViewPr>
  <p:slideViewPr>
    <p:cSldViewPr>
      <p:cViewPr varScale="1">
        <p:scale>
          <a:sx n="66" d="100"/>
          <a:sy n="66" d="100"/>
        </p:scale>
        <p:origin x="135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- Tnao là RGPS?</a:t>
            </a:r>
          </a:p>
          <a:p>
            <a:r>
              <a:rPr lang="en-US"/>
              <a:t>-&gt; Tìm 1 PS khác bằng PS đã cho những có TS và MS bé hơn</a:t>
            </a:r>
          </a:p>
          <a:p>
            <a:r>
              <a:rPr lang="en-US"/>
              <a:t>- Khi RGPS cần lưu ý điều gì?</a:t>
            </a:r>
          </a:p>
          <a:p>
            <a:r>
              <a:rPr lang="en-US"/>
              <a:t>-&gt; Cần đưa về PSTG</a:t>
            </a:r>
          </a:p>
          <a:p>
            <a:r>
              <a:rPr lang="en-US"/>
              <a:t>-&gt; Có nh cách RGPS nhưng cách nhanh nhất là lấy tử số và mẫu số chia cho số lớn nhất có thể</a:t>
            </a:r>
          </a:p>
          <a:p>
            <a:r>
              <a:rPr lang="en-US"/>
              <a:t>-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QĐMS? (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ban </a:t>
            </a:r>
            <a:r>
              <a:rPr lang="en-US" dirty="0" err="1"/>
              <a:t>đầu</a:t>
            </a:r>
            <a:r>
              <a:rPr lang="en-US" dirty="0"/>
              <a:t>)</a:t>
            </a:r>
          </a:p>
          <a:p>
            <a:r>
              <a:rPr lang="en-US" dirty="0"/>
              <a:t>- VD1: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các</a:t>
            </a:r>
            <a:r>
              <a:rPr lang="en-US" dirty="0"/>
              <a:t> PS.</a:t>
            </a:r>
          </a:p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này</a:t>
            </a:r>
            <a:r>
              <a:rPr lang="en-US" dirty="0"/>
              <a:t> ra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 (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VD2,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MS </a:t>
            </a:r>
            <a:r>
              <a:rPr lang="en-US" dirty="0" err="1"/>
              <a:t>của</a:t>
            </a:r>
            <a:r>
              <a:rPr lang="en-US" dirty="0"/>
              <a:t> 2 PS?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?</a:t>
            </a:r>
          </a:p>
          <a:p>
            <a:r>
              <a:rPr lang="en-US" dirty="0"/>
              <a:t>-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các</a:t>
            </a:r>
            <a:r>
              <a:rPr lang="en-US" dirty="0"/>
              <a:t> PS?</a:t>
            </a:r>
          </a:p>
          <a:p>
            <a:r>
              <a:rPr lang="en-US" dirty="0"/>
              <a:t>- So </a:t>
            </a:r>
            <a:r>
              <a:rPr lang="en-US" dirty="0" err="1"/>
              <a:t>sánh</a:t>
            </a:r>
            <a:r>
              <a:rPr lang="en-US" dirty="0"/>
              <a:t> 2 </a:t>
            </a:r>
            <a:r>
              <a:rPr lang="en-US" dirty="0" err="1"/>
              <a:t>cách</a:t>
            </a:r>
            <a:r>
              <a:rPr lang="en-US" dirty="0"/>
              <a:t> QĐMS ở VD 1 </a:t>
            </a:r>
            <a:r>
              <a:rPr lang="en-US" dirty="0" err="1"/>
              <a:t>và</a:t>
            </a:r>
            <a:r>
              <a:rPr lang="en-US" dirty="0"/>
              <a:t> VD 2.</a:t>
            </a:r>
          </a:p>
          <a:p>
            <a:r>
              <a:rPr lang="en-US" dirty="0"/>
              <a:t>-&gt; Ở VD1: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2 MS </a:t>
            </a:r>
            <a:r>
              <a:rPr lang="en-US" dirty="0" err="1"/>
              <a:t>của</a:t>
            </a:r>
            <a:r>
              <a:rPr lang="en-US" dirty="0"/>
              <a:t> 2 PS ; VD2: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2 </a:t>
            </a:r>
            <a:r>
              <a:rPr lang="en-US" dirty="0" err="1"/>
              <a:t>mẫu</a:t>
            </a:r>
            <a:endParaRPr lang="en-US" dirty="0"/>
          </a:p>
          <a:p>
            <a:r>
              <a:rPr lang="en-US" dirty="0"/>
              <a:t>-&gt; Khi </a:t>
            </a:r>
            <a:r>
              <a:rPr lang="en-US" dirty="0" err="1"/>
              <a:t>tìm</a:t>
            </a:r>
            <a:r>
              <a:rPr lang="en-US" dirty="0"/>
              <a:t> MSC ta ko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MS </a:t>
            </a:r>
            <a:r>
              <a:rPr lang="en-US" dirty="0" err="1"/>
              <a:t>mà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: Khi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PS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Cần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chú</a:t>
            </a:r>
            <a:r>
              <a:rPr lang="en-US" dirty="0">
                <a:sym typeface="+mn-ea"/>
              </a:rPr>
              <a:t> ý </a:t>
            </a:r>
            <a:r>
              <a:rPr lang="en-US" dirty="0" err="1">
                <a:sym typeface="+mn-ea"/>
              </a:rPr>
              <a:t>điều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gì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khi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chọn</a:t>
            </a:r>
            <a:r>
              <a:rPr lang="en-US" dirty="0">
                <a:sym typeface="+mn-ea"/>
              </a:rPr>
              <a:t> MSC? (</a:t>
            </a:r>
            <a:r>
              <a:rPr lang="en-US" dirty="0"/>
              <a:t>Khi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MS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này</a:t>
            </a:r>
            <a:r>
              <a:rPr lang="en-US" dirty="0"/>
              <a:t> ra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 (QĐTS)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sz="4000" b="0" dirty="0">
                <a:solidFill>
                  <a:srgbClr val="FF0000"/>
                </a:solidFill>
              </a:rPr>
              <a:t>Qua 3 BT, con </a:t>
            </a:r>
            <a:r>
              <a:rPr lang="en-US" sz="4000" b="0" dirty="0" err="1">
                <a:solidFill>
                  <a:srgbClr val="FF0000"/>
                </a:solidFill>
              </a:rPr>
              <a:t>đã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đạt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được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mục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tiêu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nào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của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bài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học</a:t>
            </a:r>
            <a:r>
              <a:rPr lang="en-US" sz="4000" b="0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846BA-6088-428F-8B5E-5FAD7868BD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5C61-EB65-45BD-9BC7-EE23F8CC3A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F43CA-6337-416F-B47E-911075445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DB7A-F3C6-4EBD-A20E-E425F1A43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DC007-6279-456F-B637-C027C67DEB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F3B0-6F40-4962-8A6B-F234A130F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2D0A2-0351-406C-AC14-600E14A3A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F06C-FCE5-4F6E-8D72-F950A5CB39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61221-1006-4184-BEF0-8CD5518906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A7CD-202A-4200-9120-D54A9D7EC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30818-CDFE-45FF-AFF1-381A38CE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38A1-29F0-4F2D-8CD3-499E7569FB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390F4-DEB7-49D1-A42B-513386B40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88A7-64C2-46F9-9ECA-5572394F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8616F-D46F-4277-9C53-D80233EDD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91D2-5EED-43DF-A487-047F840D0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F6ADF-D146-4D39-A44C-73AAEC1D6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B10-A323-41E9-9B7E-7704549AC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E789C-3A0E-4F8D-BCE1-8542EF4507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3377-7B3E-493D-AD84-6C222E683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52714-0DF4-4E98-B9BF-55B9D18DB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A147-F2F7-4DCF-8752-48D30F337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D375-0D16-4F05-90A9-8BF98AB7EA3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3641EE-6ABA-4906-B5C0-1FC8865D27C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9/2/2021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C3F6-8C82-42E1-A8C0-1C2DA57DE9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0"/>
            <a:ext cx="1222683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wmf"/><Relationship Id="rId3" Type="http://schemas.openxmlformats.org/officeDocument/2006/relationships/image" Target="../media/image8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8.png"/><Relationship Id="rId7" Type="http://schemas.openxmlformats.org/officeDocument/2006/relationships/image" Target="../media/image21.w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2.png"/><Relationship Id="rId5" Type="http://schemas.openxmlformats.org/officeDocument/2006/relationships/image" Target="../media/image20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8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914400"/>
            <a:ext cx="12217400" cy="363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cơ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bản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phân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5335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TRANG 5,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5F932-2FF6-40FB-BDCF-BA3F4F71A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6282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0330" y="426532"/>
          <a:ext cx="1227667" cy="118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39200" imgH="8534400" progId="Equation.DSMT4">
                  <p:embed/>
                </p:oleObj>
              </mc:Choice>
              <mc:Fallback>
                <p:oleObj name="Equation" r:id="rId4" imgW="8839200" imgH="8534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330" y="426532"/>
                        <a:ext cx="1227667" cy="1187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994909" y="426320"/>
          <a:ext cx="1272116" cy="118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0" imgH="8534400" progId="Equation.DSMT4">
                  <p:embed/>
                </p:oleObj>
              </mc:Choice>
              <mc:Fallback>
                <p:oleObj name="Equation" r:id="rId6" imgW="9144000" imgH="8534400" progId="Equation.DSMT4">
                  <p:embed/>
                  <p:pic>
                    <p:nvPicPr>
                      <p:cNvPr id="0" name="Picture 162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909" y="426320"/>
                        <a:ext cx="1272116" cy="118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533111" y="685664"/>
            <a:ext cx="4993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</a:rPr>
              <a:t> 1: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3530" y="2438579"/>
            <a:ext cx="8940800" cy="1366265"/>
            <a:chOff x="454602" y="1964317"/>
            <a:chExt cx="6705600" cy="1024699"/>
          </a:xfrm>
        </p:grpSpPr>
        <p:sp>
          <p:nvSpPr>
            <p:cNvPr id="162835" name="Text Box 19"/>
            <p:cNvSpPr txBox="1">
              <a:spLocks noChangeArrowheads="1"/>
            </p:cNvSpPr>
            <p:nvPr/>
          </p:nvSpPr>
          <p:spPr bwMode="auto">
            <a:xfrm>
              <a:off x="454602" y="1964317"/>
              <a:ext cx="67056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6223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162836" name="Object 20"/>
            <p:cNvGraphicFramePr>
              <a:graphicFrameLocks noChangeAspect="1"/>
            </p:cNvGraphicFramePr>
            <p:nvPr/>
          </p:nvGraphicFramePr>
          <p:xfrm>
            <a:off x="1084114" y="2133671"/>
            <a:ext cx="2998946" cy="85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52500" imgH="393700" progId="Equation.DSMT4">
                    <p:embed/>
                  </p:oleObj>
                </mc:Choice>
                <mc:Fallback>
                  <p:oleObj name="Equation" r:id="rId8" imgW="952500" imgH="3937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114" y="2133671"/>
                          <a:ext cx="2998946" cy="85534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6324600" y="2286187"/>
            <a:ext cx="8636000" cy="1518433"/>
            <a:chOff x="1076498" y="4379335"/>
            <a:chExt cx="6477000" cy="1138825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076498" y="4379335"/>
              <a:ext cx="64770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1705118" y="4607830"/>
            <a:ext cx="3023039" cy="910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812000" imgH="8534400" progId="Equation.DSMT4">
                    <p:embed/>
                  </p:oleObj>
                </mc:Choice>
                <mc:Fallback>
                  <p:oleObj name="Equation" r:id="rId10" imgW="19812000" imgH="8534400" progId="Equation.DSMT4">
                    <p:embed/>
                    <p:pic>
                      <p:nvPicPr>
                        <p:cNvPr id="0" name="Picture 1629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118" y="4607830"/>
                          <a:ext cx="3023039" cy="9103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8403935" y="451326"/>
          <a:ext cx="1160327" cy="116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34400" imgH="8534400" progId="Equation.DSMT4">
                  <p:embed/>
                </p:oleObj>
              </mc:Choice>
              <mc:Fallback>
                <p:oleObj name="Equation" r:id="rId12" imgW="8534400" imgH="8534400" progId="Equation.DSMT4">
                  <p:embed/>
                  <p:pic>
                    <p:nvPicPr>
                      <p:cNvPr id="0" name="Picture 1629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935" y="451326"/>
                        <a:ext cx="1160327" cy="1160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278679" y="4267835"/>
            <a:ext cx="8636000" cy="1548551"/>
            <a:chOff x="572366" y="4495800"/>
            <a:chExt cx="6477000" cy="1161413"/>
          </a:xfrm>
        </p:grpSpPr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572366" y="4495800"/>
              <a:ext cx="64770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5">
                  <a:solidFill>
                    <a:schemeClr val="tx1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  <p:graphicFrame>
          <p:nvGraphicFramePr>
            <p:cNvPr id="27" name="Object 20"/>
            <p:cNvGraphicFramePr>
              <a:graphicFrameLocks noChangeAspect="1"/>
            </p:cNvGraphicFramePr>
            <p:nvPr/>
          </p:nvGraphicFramePr>
          <p:xfrm>
            <a:off x="1199427" y="4723762"/>
            <a:ext cx="3062287" cy="933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031200" imgH="8534400" progId="Equation.DSMT4">
                    <p:embed/>
                  </p:oleObj>
                </mc:Choice>
                <mc:Fallback>
                  <p:oleObj name="Equation" r:id="rId14" imgW="21031200" imgH="8534400" progId="Equation.DSMT4">
                    <p:embed/>
                    <p:pic>
                      <p:nvPicPr>
                        <p:cNvPr id="0" name="Picture 1629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9427" y="4723762"/>
                          <a:ext cx="3062287" cy="9334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6C763B-F8CD-4A4F-A5A9-349DC5D55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8540" y="3025662"/>
            <a:ext cx="3348355" cy="3020060"/>
            <a:chOff x="381000" y="838200"/>
            <a:chExt cx="3341687" cy="2624137"/>
          </a:xfrm>
        </p:grpSpPr>
        <p:sp>
          <p:nvSpPr>
            <p:cNvPr id="8" name="Rectangle 7"/>
            <p:cNvSpPr/>
            <p:nvPr/>
          </p:nvSpPr>
          <p:spPr>
            <a:xfrm>
              <a:off x="381000" y="838200"/>
              <a:ext cx="3341687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/>
            </a:p>
          </p:txBody>
        </p:sp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533400" y="914400"/>
            <a:ext cx="3113087" cy="254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80000" imgH="24993600" progId="Equation.DSMT4">
                    <p:embed/>
                  </p:oleObj>
                </mc:Choice>
                <mc:Fallback>
                  <p:oleObj name="Equation" r:id="rId4" imgW="30480000" imgH="24993600" progId="Equation.DSMT4">
                    <p:embed/>
                    <p:pic>
                      <p:nvPicPr>
                        <p:cNvPr id="0" name="Picture 1710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914400"/>
                          <a:ext cx="3113087" cy="2547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191000" y="3120651"/>
            <a:ext cx="3386455" cy="2981960"/>
            <a:chOff x="5230813" y="838200"/>
            <a:chExt cx="3379787" cy="2590800"/>
          </a:xfrm>
        </p:grpSpPr>
        <p:sp>
          <p:nvSpPr>
            <p:cNvPr id="9" name="Rectangle 8"/>
            <p:cNvSpPr/>
            <p:nvPr/>
          </p:nvSpPr>
          <p:spPr>
            <a:xfrm>
              <a:off x="5230813" y="838200"/>
              <a:ext cx="3341687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/>
            </a:p>
          </p:txBody>
        </p:sp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5403850" y="866775"/>
            <a:ext cx="320675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394400" imgH="24384000" progId="Equation.DSMT4">
                    <p:embed/>
                  </p:oleObj>
                </mc:Choice>
                <mc:Fallback>
                  <p:oleObj name="Equation" r:id="rId6" imgW="31394400" imgH="24384000" progId="Equation.DSMT4">
                    <p:embed/>
                    <p:pic>
                      <p:nvPicPr>
                        <p:cNvPr id="0" name="Picture 1710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3850" y="866775"/>
                          <a:ext cx="3206750" cy="2486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8174378" y="3140484"/>
            <a:ext cx="3348355" cy="2981960"/>
            <a:chOff x="2830513" y="3671176"/>
            <a:chExt cx="3341687" cy="2590800"/>
          </a:xfrm>
        </p:grpSpPr>
        <p:sp>
          <p:nvSpPr>
            <p:cNvPr id="10" name="Rectangle 9"/>
            <p:cNvSpPr/>
            <p:nvPr/>
          </p:nvSpPr>
          <p:spPr>
            <a:xfrm>
              <a:off x="2830513" y="3671176"/>
              <a:ext cx="3341687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972089" y="3671176"/>
            <a:ext cx="3052763" cy="254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870400" imgH="24993600" progId="Equation.DSMT4">
                    <p:embed/>
                  </p:oleObj>
                </mc:Choice>
                <mc:Fallback>
                  <p:oleObj name="Equation" r:id="rId8" imgW="29870400" imgH="24993600" progId="Equation.DSMT4">
                    <p:embed/>
                    <p:pic>
                      <p:nvPicPr>
                        <p:cNvPr id="0" name="Picture 1710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2089" y="3671176"/>
                          <a:ext cx="3052763" cy="2547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4886336" y="5311662"/>
            <a:ext cx="2169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54378" y="438343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</a:rPr>
              <a:t> 2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50242-6BD1-404A-B6B6-418064AC4002}"/>
                  </a:ext>
                </a:extLst>
              </p:cNvPr>
              <p:cNvSpPr txBox="1"/>
              <p:nvPr/>
            </p:nvSpPr>
            <p:spPr>
              <a:xfrm>
                <a:off x="1796075" y="1278192"/>
                <a:ext cx="180985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50242-6BD1-404A-B6B6-418064AC4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075" y="1278192"/>
                <a:ext cx="1809854" cy="9351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14323-8407-4C9C-ABDA-B6ABD1FA9ABF}"/>
                  </a:ext>
                </a:extLst>
              </p:cNvPr>
              <p:cNvSpPr txBox="1"/>
              <p:nvPr/>
            </p:nvSpPr>
            <p:spPr>
              <a:xfrm>
                <a:off x="4656896" y="1257148"/>
                <a:ext cx="206152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14323-8407-4C9C-ABDA-B6ABD1FA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96" y="1257148"/>
                <a:ext cx="2061526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818246-9968-4795-A0D0-1C8BEFE8A3E3}"/>
                  </a:ext>
                </a:extLst>
              </p:cNvPr>
              <p:cNvSpPr txBox="1"/>
              <p:nvPr/>
            </p:nvSpPr>
            <p:spPr>
              <a:xfrm>
                <a:off x="7689115" y="1215767"/>
                <a:ext cx="179061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818246-9968-4795-A0D0-1C8BEFE8A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115" y="1215767"/>
                <a:ext cx="1790618" cy="9351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6F12EF-0CE3-4EF4-8048-5EEE39ED8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381000" y="541334"/>
            <a:ext cx="12258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410858"/>
              </p:ext>
            </p:extLst>
          </p:nvPr>
        </p:nvGraphicFramePr>
        <p:xfrm>
          <a:off x="2700021" y="1356439"/>
          <a:ext cx="6766983" cy="115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682400" imgH="8534400" progId="Equation.DSMT4">
                  <p:embed/>
                </p:oleObj>
              </mc:Choice>
              <mc:Fallback>
                <p:oleObj name="Equation" r:id="rId4" imgW="49682400" imgH="8534400" progId="Equation.DSMT4">
                  <p:embed/>
                  <p:pic>
                    <p:nvPicPr>
                      <p:cNvPr id="0" name="Picture 172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021" y="1356439"/>
                        <a:ext cx="6766983" cy="1159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90600" y="2922714"/>
            <a:ext cx="7964169" cy="3655885"/>
            <a:chOff x="308610" y="2134886"/>
            <a:chExt cx="5973127" cy="2741914"/>
          </a:xfrm>
        </p:grpSpPr>
        <p:sp>
          <p:nvSpPr>
            <p:cNvPr id="11" name="Rounded Rectangle 10"/>
            <p:cNvSpPr/>
            <p:nvPr/>
          </p:nvSpPr>
          <p:spPr>
            <a:xfrm>
              <a:off x="1600200" y="2286000"/>
              <a:ext cx="4681537" cy="259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>
                <a:solidFill>
                  <a:srgbClr val="FF0000"/>
                </a:solidFill>
              </a:endParaRPr>
            </a:p>
          </p:txBody>
        </p:sp>
        <p:graphicFrame>
          <p:nvGraphicFramePr>
            <p:cNvPr id="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4249902"/>
                </p:ext>
              </p:extLst>
            </p:nvPr>
          </p:nvGraphicFramePr>
          <p:xfrm>
            <a:off x="3241675" y="2675024"/>
            <a:ext cx="1773238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373600" imgH="8534400" progId="Equation.DSMT4">
                    <p:embed/>
                  </p:oleObj>
                </mc:Choice>
                <mc:Fallback>
                  <p:oleObj name="Equation" r:id="rId6" imgW="17373600" imgH="8534400" progId="Equation.DSMT4">
                    <p:embed/>
                    <p:pic>
                      <p:nvPicPr>
                        <p:cNvPr id="0" name="Picture 172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1675" y="2675024"/>
                          <a:ext cx="1773238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308610" y="2134886"/>
              <a:ext cx="4397216" cy="438581"/>
            </a:xfrm>
            <a:prstGeom prst="rect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nhau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47428"/>
                </p:ext>
              </p:extLst>
            </p:nvPr>
          </p:nvGraphicFramePr>
          <p:xfrm>
            <a:off x="3297872" y="3581400"/>
            <a:ext cx="1679575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59200" imgH="8534400" progId="Equation.DSMT4">
                    <p:embed/>
                  </p:oleObj>
                </mc:Choice>
                <mc:Fallback>
                  <p:oleObj name="Equation" r:id="rId8" imgW="16459200" imgH="8534400" progId="Equation.DSMT4">
                    <p:embed/>
                    <p:pic>
                      <p:nvPicPr>
                        <p:cNvPr id="0" name="Picture 1720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7872" y="3581400"/>
                          <a:ext cx="1679575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3">
            <a:extLst>
              <a:ext uri="{FF2B5EF4-FFF2-40B4-BE49-F238E27FC236}">
                <a16:creationId xmlns:a16="http://schemas.microsoft.com/office/drawing/2014/main" id="{13969254-E6A9-4900-8644-83F3B03FD954}"/>
              </a:ext>
            </a:extLst>
          </p:cNvPr>
          <p:cNvSpPr/>
          <p:nvPr/>
        </p:nvSpPr>
        <p:spPr>
          <a:xfrm>
            <a:off x="3372404" y="1009471"/>
            <a:ext cx="5181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Vận dụng</a:t>
            </a:r>
            <a:endParaRPr lang="en-US" altLang="zh-CN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9DD71-EFD8-4703-90E5-976B29585960}"/>
              </a:ext>
            </a:extLst>
          </p:cNvPr>
          <p:cNvGrpSpPr/>
          <p:nvPr/>
        </p:nvGrpSpPr>
        <p:grpSpPr>
          <a:xfrm>
            <a:off x="533737" y="609600"/>
            <a:ext cx="1371263" cy="2611369"/>
            <a:chOff x="7983794" y="-214983"/>
            <a:chExt cx="1524000" cy="2950358"/>
          </a:xfrm>
        </p:grpSpPr>
        <p:pic>
          <p:nvPicPr>
            <p:cNvPr id="7" name="Picture 4" descr="Kết quả hình ảnh cho gold bell gif">
              <a:extLst>
                <a:ext uri="{FF2B5EF4-FFF2-40B4-BE49-F238E27FC236}">
                  <a16:creationId xmlns:a16="http://schemas.microsoft.com/office/drawing/2014/main" id="{01918847-C41B-46AA-8A83-A7587FA43F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ảnh có liên quan">
              <a:extLst>
                <a:ext uri="{FF2B5EF4-FFF2-40B4-BE49-F238E27FC236}">
                  <a16:creationId xmlns:a16="http://schemas.microsoft.com/office/drawing/2014/main" id="{E427759E-D3C9-4206-8559-5E7275054B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doi">
            <a:extLst>
              <a:ext uri="{FF2B5EF4-FFF2-40B4-BE49-F238E27FC236}">
                <a16:creationId xmlns:a16="http://schemas.microsoft.com/office/drawing/2014/main" id="{273C7F4E-2155-42CB-B439-3EE47D5E4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6171863" cy="4678530"/>
          </a:xfrm>
          <a:prstGeom prst="rect">
            <a:avLst/>
          </a:prstGeom>
        </p:spPr>
      </p:pic>
      <p:sp>
        <p:nvSpPr>
          <p:cNvPr id="10" name="Text Box 99">
            <a:extLst>
              <a:ext uri="{FF2B5EF4-FFF2-40B4-BE49-F238E27FC236}">
                <a16:creationId xmlns:a16="http://schemas.microsoft.com/office/drawing/2014/main" id="{A8EC3AED-3115-46EF-9C58-D3AD350F001B}"/>
              </a:ext>
            </a:extLst>
          </p:cNvPr>
          <p:cNvSpPr txBox="1"/>
          <p:nvPr/>
        </p:nvSpPr>
        <p:spPr>
          <a:xfrm>
            <a:off x="1905000" y="2743200"/>
            <a:ext cx="5524500" cy="210829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15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3">
            <a:extLst>
              <a:ext uri="{FF2B5EF4-FFF2-40B4-BE49-F238E27FC236}">
                <a16:creationId xmlns:a16="http://schemas.microsoft.com/office/drawing/2014/main" id="{13969254-E6A9-4900-8644-83F3B03FD954}"/>
              </a:ext>
            </a:extLst>
          </p:cNvPr>
          <p:cNvSpPr/>
          <p:nvPr/>
        </p:nvSpPr>
        <p:spPr>
          <a:xfrm>
            <a:off x="3372404" y="1009471"/>
            <a:ext cx="5181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Vận dụng</a:t>
            </a:r>
            <a:endParaRPr lang="en-US" altLang="zh-CN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9DD71-EFD8-4703-90E5-976B29585960}"/>
              </a:ext>
            </a:extLst>
          </p:cNvPr>
          <p:cNvGrpSpPr/>
          <p:nvPr/>
        </p:nvGrpSpPr>
        <p:grpSpPr>
          <a:xfrm>
            <a:off x="533737" y="609600"/>
            <a:ext cx="1371263" cy="2611369"/>
            <a:chOff x="7983794" y="-214983"/>
            <a:chExt cx="1524000" cy="2950358"/>
          </a:xfrm>
        </p:grpSpPr>
        <p:pic>
          <p:nvPicPr>
            <p:cNvPr id="7" name="Picture 4" descr="Kết quả hình ảnh cho gold bell gif">
              <a:extLst>
                <a:ext uri="{FF2B5EF4-FFF2-40B4-BE49-F238E27FC236}">
                  <a16:creationId xmlns:a16="http://schemas.microsoft.com/office/drawing/2014/main" id="{01918847-C41B-46AA-8A83-A7587FA43F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ảnh có liên quan">
              <a:extLst>
                <a:ext uri="{FF2B5EF4-FFF2-40B4-BE49-F238E27FC236}">
                  <a16:creationId xmlns:a16="http://schemas.microsoft.com/office/drawing/2014/main" id="{E427759E-D3C9-4206-8559-5E7275054B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A2B7CDC5-DC00-4857-B878-FB7A92028022}"/>
              </a:ext>
            </a:extLst>
          </p:cNvPr>
          <p:cNvSpPr txBox="1">
            <a:spLocks noChangeArrowheads="1"/>
          </p:cNvSpPr>
          <p:nvPr/>
        </p:nvSpPr>
        <p:spPr>
          <a:xfrm>
            <a:off x="3276600" y="2286000"/>
            <a:ext cx="7592975" cy="2954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PS.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Graphic 12" descr="Marker">
            <a:extLst>
              <a:ext uri="{FF2B5EF4-FFF2-40B4-BE49-F238E27FC236}">
                <a16:creationId xmlns:a16="http://schemas.microsoft.com/office/drawing/2014/main" id="{9DBBCE9C-738D-4F22-B6B2-2BD0DC539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9360" y="2454227"/>
            <a:ext cx="548640" cy="548640"/>
          </a:xfrm>
          <a:prstGeom prst="rect">
            <a:avLst/>
          </a:prstGeom>
        </p:spPr>
      </p:pic>
      <p:pic>
        <p:nvPicPr>
          <p:cNvPr id="14" name="Graphic 13" descr="Marker">
            <a:extLst>
              <a:ext uri="{FF2B5EF4-FFF2-40B4-BE49-F238E27FC236}">
                <a16:creationId xmlns:a16="http://schemas.microsoft.com/office/drawing/2014/main" id="{66B46DBE-6B34-48D8-A3B3-B5625634C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2066" y="3974710"/>
            <a:ext cx="548640" cy="548640"/>
          </a:xfrm>
          <a:prstGeom prst="rect">
            <a:avLst/>
          </a:prstGeom>
        </p:spPr>
      </p:pic>
      <p:pic>
        <p:nvPicPr>
          <p:cNvPr id="15" name="nu">
            <a:extLst>
              <a:ext uri="{FF2B5EF4-FFF2-40B4-BE49-F238E27FC236}">
                <a16:creationId xmlns:a16="http://schemas.microsoft.com/office/drawing/2014/main" id="{899308C6-DB49-4627-8235-A87F83A3C7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1" y="4473795"/>
            <a:ext cx="2438400" cy="20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3">
            <a:extLst>
              <a:ext uri="{FF2B5EF4-FFF2-40B4-BE49-F238E27FC236}">
                <a16:creationId xmlns:a16="http://schemas.microsoft.com/office/drawing/2014/main" id="{13969254-E6A9-4900-8644-83F3B03FD954}"/>
              </a:ext>
            </a:extLst>
          </p:cNvPr>
          <p:cNvSpPr/>
          <p:nvPr/>
        </p:nvSpPr>
        <p:spPr>
          <a:xfrm>
            <a:off x="3390731" y="1333869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9DD71-EFD8-4703-90E5-976B29585960}"/>
              </a:ext>
            </a:extLst>
          </p:cNvPr>
          <p:cNvGrpSpPr/>
          <p:nvPr/>
        </p:nvGrpSpPr>
        <p:grpSpPr>
          <a:xfrm>
            <a:off x="1524000" y="1143000"/>
            <a:ext cx="1524000" cy="2950358"/>
            <a:chOff x="7983794" y="-214983"/>
            <a:chExt cx="1524000" cy="2950358"/>
          </a:xfrm>
        </p:grpSpPr>
        <p:pic>
          <p:nvPicPr>
            <p:cNvPr id="7" name="Picture 4" descr="Kết quả hình ảnh cho gold bell gif">
              <a:extLst>
                <a:ext uri="{FF2B5EF4-FFF2-40B4-BE49-F238E27FC236}">
                  <a16:creationId xmlns:a16="http://schemas.microsoft.com/office/drawing/2014/main" id="{01918847-C41B-46AA-8A83-A7587FA43F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ảnh có liên quan">
              <a:extLst>
                <a:ext uri="{FF2B5EF4-FFF2-40B4-BE49-F238E27FC236}">
                  <a16:creationId xmlns:a16="http://schemas.microsoft.com/office/drawing/2014/main" id="{E427759E-D3C9-4206-8559-5E7275054B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doi">
            <a:extLst>
              <a:ext uri="{FF2B5EF4-FFF2-40B4-BE49-F238E27FC236}">
                <a16:creationId xmlns:a16="http://schemas.microsoft.com/office/drawing/2014/main" id="{273C7F4E-2155-42CB-B439-3EE47D5E4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6171863" cy="46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221865" y="1219200"/>
            <a:ext cx="774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sau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hợp: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1"/>
          <p:cNvSpPr txBox="1"/>
          <p:nvPr/>
        </p:nvSpPr>
        <p:spPr>
          <a:xfrm>
            <a:off x="2743200" y="25908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7 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21"/>
          <p:cNvSpPr txBox="1"/>
          <p:nvPr/>
        </p:nvSpPr>
        <p:spPr>
          <a:xfrm>
            <a:off x="5257800" y="26162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15 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21"/>
          <p:cNvSpPr txBox="1"/>
          <p:nvPr/>
        </p:nvSpPr>
        <p:spPr>
          <a:xfrm>
            <a:off x="8305800" y="25908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10 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/>
              <p:nvPr/>
            </p:nvSpPr>
            <p:spPr>
              <a:xfrm>
                <a:off x="5477764" y="4343336"/>
                <a:ext cx="779145" cy="8902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64" y="4343336"/>
                <a:ext cx="779145" cy="890270"/>
              </a:xfrm>
              <a:prstGeom prst="rect">
                <a:avLst/>
              </a:prstGeom>
              <a:blipFill rotWithShape="1">
                <a:blip r:embed="rId2"/>
                <a:stretch>
                  <a:fillRect l="-33" t="-64" r="33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/>
              <p:nvPr/>
            </p:nvSpPr>
            <p:spPr>
              <a:xfrm>
                <a:off x="8627364" y="4419536"/>
                <a:ext cx="576580" cy="8934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364" y="4419536"/>
                <a:ext cx="576580" cy="893445"/>
              </a:xfrm>
              <a:prstGeom prst="rect">
                <a:avLst/>
              </a:prstGeom>
              <a:blipFill rotWithShape="1">
                <a:blip r:embed="rId3"/>
                <a:stretch>
                  <a:fillRect l="-44" t="-64" r="-1278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/>
              <p:nvPr/>
            </p:nvSpPr>
            <p:spPr>
              <a:xfrm>
                <a:off x="2895854" y="4422711"/>
                <a:ext cx="576580" cy="8934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54" y="4422711"/>
                <a:ext cx="576580" cy="893445"/>
              </a:xfrm>
              <a:prstGeom prst="rect">
                <a:avLst/>
              </a:prstGeom>
              <a:blipFill rotWithShape="1">
                <a:blip r:embed="rId4"/>
                <a:stretch>
                  <a:fillRect l="-44" t="-64" r="-1278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3" idx="2"/>
            <a:endCxn id="6" idx="1"/>
          </p:cNvCxnSpPr>
          <p:nvPr/>
        </p:nvCxnSpPr>
        <p:spPr>
          <a:xfrm>
            <a:off x="3352800" y="3175000"/>
            <a:ext cx="2124710" cy="161353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0"/>
          </p:cNvCxnSpPr>
          <p:nvPr/>
        </p:nvCxnSpPr>
        <p:spPr>
          <a:xfrm flipH="1">
            <a:off x="3183890" y="3124200"/>
            <a:ext cx="5655310" cy="129857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5867400" y="3200400"/>
            <a:ext cx="2759710" cy="166560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D6239-4990-4EC2-8BCB-396994BE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86" y="1924899"/>
            <a:ext cx="10591800" cy="315743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1E4C3DA-9858-4C75-9EAA-2DE497DE2C62}"/>
              </a:ext>
            </a:extLst>
          </p:cNvPr>
          <p:cNvSpPr/>
          <p:nvPr/>
        </p:nvSpPr>
        <p:spPr bwMode="auto">
          <a:xfrm>
            <a:off x="609600" y="2178737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C905CA2E-E54B-4201-A176-53BD983B35EB}"/>
              </a:ext>
            </a:extLst>
          </p:cNvPr>
          <p:cNvSpPr/>
          <p:nvPr/>
        </p:nvSpPr>
        <p:spPr bwMode="auto">
          <a:xfrm>
            <a:off x="631513" y="3201193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9CF32-B146-487E-94E0-095BDE8DC06A}"/>
              </a:ext>
            </a:extLst>
          </p:cNvPr>
          <p:cNvSpPr txBox="1"/>
          <p:nvPr/>
        </p:nvSpPr>
        <p:spPr>
          <a:xfrm>
            <a:off x="3505200" y="61143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YÊU CẦU CẦN ĐẠT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960ECB-3983-4AAB-90ED-ED4C1A494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855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19505"/>
            <a:ext cx="9483725" cy="59055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8099" y="2599387"/>
            <a:ext cx="11379200" cy="12782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68580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600" y="5137130"/>
            <a:ext cx="11277600" cy="12763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1" latinLnBrk="0" hangingPunct="1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09800" y="1227788"/>
            <a:ext cx="4746626" cy="1185545"/>
            <a:chOff x="2182469" y="2754664"/>
            <a:chExt cx="3242828" cy="705112"/>
          </a:xfrm>
        </p:grpSpPr>
        <p:sp>
          <p:nvSpPr>
            <p:cNvPr id="10" name="TextBox 9"/>
            <p:cNvSpPr txBox="1"/>
            <p:nvPr/>
          </p:nvSpPr>
          <p:spPr>
            <a:xfrm>
              <a:off x="2182469" y="2935946"/>
              <a:ext cx="1219200" cy="347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</a:rPr>
                <a:t>Ví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</a:rPr>
                <a:t>dụ</a:t>
              </a:r>
              <a:r>
                <a:rPr lang="en-US" sz="3200" b="1" dirty="0">
                  <a:solidFill>
                    <a:srgbClr val="0000FF"/>
                  </a:solidFill>
                </a:rPr>
                <a:t> 1:</a:t>
              </a:r>
            </a:p>
          </p:txBody>
        </p:sp>
        <p:graphicFrame>
          <p:nvGraphicFramePr>
            <p:cNvPr id="21" name="Object 19"/>
            <p:cNvGraphicFramePr>
              <a:graphicFrameLocks noChangeAspect="1"/>
            </p:cNvGraphicFramePr>
            <p:nvPr/>
          </p:nvGraphicFramePr>
          <p:xfrm>
            <a:off x="3833166" y="2754664"/>
            <a:ext cx="1592131" cy="70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88365" imgH="393700" progId="Equation.3">
                    <p:embed/>
                  </p:oleObj>
                </mc:Choice>
                <mc:Fallback>
                  <p:oleObj name="Equation" r:id="rId3" imgW="888365" imgH="393700" progId="Equation.3">
                    <p:embed/>
                    <p:pic>
                      <p:nvPicPr>
                        <p:cNvPr id="0" name="Picture 108589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166" y="2754664"/>
                          <a:ext cx="1592131" cy="70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2209800" y="3985240"/>
            <a:ext cx="5168899" cy="1151890"/>
            <a:chOff x="2260735" y="5641605"/>
            <a:chExt cx="3455058" cy="740185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/>
          </p:nvGraphicFramePr>
          <p:xfrm>
            <a:off x="3926293" y="5641605"/>
            <a:ext cx="1789500" cy="740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26465" imgH="393700" progId="Equation.3">
                    <p:embed/>
                  </p:oleObj>
                </mc:Choice>
                <mc:Fallback>
                  <p:oleObj name="Equation" r:id="rId5" imgW="926465" imgH="393700" progId="Equation.3">
                    <p:embed/>
                    <p:pic>
                      <p:nvPicPr>
                        <p:cNvPr id="0" name="Picture 1085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6293" y="5641605"/>
                          <a:ext cx="1789500" cy="740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260735" y="5863579"/>
              <a:ext cx="1219200" cy="375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</a:rPr>
                <a:t>Ví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</a:rPr>
                <a:t>dụ</a:t>
              </a:r>
              <a:r>
                <a:rPr lang="en-US" sz="3200" b="1" dirty="0">
                  <a:solidFill>
                    <a:srgbClr val="0000FF"/>
                  </a:solidFill>
                </a:rPr>
                <a:t> 2</a:t>
              </a:r>
            </a:p>
          </p:txBody>
        </p:sp>
      </p:grpSp>
      <p:sp>
        <p:nvSpPr>
          <p:cNvPr id="2" name="Rectangles 1"/>
          <p:cNvSpPr/>
          <p:nvPr/>
        </p:nvSpPr>
        <p:spPr>
          <a:xfrm>
            <a:off x="5867400" y="1303987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s 3"/>
          <p:cNvSpPr/>
          <p:nvPr/>
        </p:nvSpPr>
        <p:spPr>
          <a:xfrm>
            <a:off x="5867400" y="1989787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s 4"/>
          <p:cNvSpPr/>
          <p:nvPr/>
        </p:nvSpPr>
        <p:spPr>
          <a:xfrm>
            <a:off x="6302374" y="4061742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s 5"/>
          <p:cNvSpPr/>
          <p:nvPr/>
        </p:nvSpPr>
        <p:spPr>
          <a:xfrm>
            <a:off x="6302374" y="4727222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2" grpId="0" bldLvl="0" animBg="1"/>
      <p:bldP spid="2" grpId="1" animBg="1"/>
      <p:bldP spid="2" grpId="2" bldLvl="0" animBg="1"/>
      <p:bldP spid="4" grpId="0" bldLvl="0" animBg="1"/>
      <p:bldP spid="4" grpId="1" animBg="1"/>
      <p:bldP spid="4" grpId="2" bldLvl="0" animBg="1"/>
      <p:bldP spid="5" grpId="0" bldLvl="0" animBg="1"/>
      <p:bldP spid="5" grpId="1" animBg="1"/>
      <p:bldP spid="5" grpId="2" bldLvl="0" animBg="1"/>
      <p:bldP spid="6" grpId="0" bldLvl="0" animBg="1"/>
      <p:bldP spid="6" grpId="1" animBg="1"/>
      <p:bldP spid="6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C7DBF-AE3B-4CA1-9F96-66E25EB57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3260" y="1315084"/>
            <a:ext cx="9700683" cy="66611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SzTx/>
              <a:buFontTx/>
              <a:buNone/>
            </a:pPr>
            <a:r>
              <a:rPr lang="en-US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5180" name="Object 1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93066580"/>
              </p:ext>
            </p:extLst>
          </p:nvPr>
        </p:nvGraphicFramePr>
        <p:xfrm>
          <a:off x="3992432" y="4071426"/>
          <a:ext cx="3543256" cy="119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765" imgH="393700" progId="Equation.3">
                  <p:embed/>
                </p:oleObj>
              </mc:Choice>
              <mc:Fallback>
                <p:oleObj name="Equation" r:id="rId4" imgW="1167765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432" y="4071426"/>
                        <a:ext cx="3543256" cy="1193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1981200" y="4071426"/>
            <a:ext cx="142240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</a:rPr>
              <a:t>Hoặc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633260" y="500305"/>
            <a:ext cx="10261600" cy="914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0" indent="-609600" fontAlgn="auto"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548545"/>
            <a:ext cx="1625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B9BAE-7CB7-448E-ACB4-1BE5831C45DA}"/>
                  </a:ext>
                </a:extLst>
              </p:cNvPr>
              <p:cNvSpPr txBox="1"/>
              <p:nvPr/>
            </p:nvSpPr>
            <p:spPr>
              <a:xfrm>
                <a:off x="4127077" y="2421198"/>
                <a:ext cx="548438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B9BAE-7CB7-448E-ACB4-1BE5831C4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77" y="2421198"/>
                <a:ext cx="5484385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88028-0C9E-4895-BD94-E2E2E68F9318}"/>
                  </a:ext>
                </a:extLst>
              </p:cNvPr>
              <p:cNvSpPr txBox="1"/>
              <p:nvPr/>
            </p:nvSpPr>
            <p:spPr>
              <a:xfrm>
                <a:off x="3321226" y="2430816"/>
                <a:ext cx="860078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88028-0C9E-4895-BD94-E2E2E68F9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26" y="2430816"/>
                <a:ext cx="860078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135181" grpId="0"/>
      <p:bldP spid="9" grpId="0"/>
      <p:bldP spid="10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3D243-6A0B-4110-B9CC-FD5E69A4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Box 14"/>
          <p:cNvSpPr txBox="1">
            <a:spLocks noGrp="1" noChangeArrowheads="1"/>
          </p:cNvSpPr>
          <p:nvPr>
            <p:ph type="title" sz="quarter" idx="4294967295"/>
          </p:nvPr>
        </p:nvSpPr>
        <p:spPr bwMode="auto">
          <a:xfrm>
            <a:off x="646006" y="745381"/>
            <a:ext cx="1039071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092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6479860" y="1762385"/>
            <a:ext cx="5725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latin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2057400" y="2614250"/>
            <a:ext cx="280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MSC: 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156" y="1715516"/>
            <a:ext cx="53908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mẫu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C9FA04-CFD0-496D-BD2A-E255CCF8F26B}"/>
                  </a:ext>
                </a:extLst>
              </p:cNvPr>
              <p:cNvSpPr txBox="1"/>
              <p:nvPr/>
            </p:nvSpPr>
            <p:spPr>
              <a:xfrm>
                <a:off x="1371600" y="4101504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C9FA04-CFD0-496D-BD2A-E255CCF8F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01504"/>
                <a:ext cx="685800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7DE649-0D1F-40D6-9699-9C696AA8A15B}"/>
                  </a:ext>
                </a:extLst>
              </p:cNvPr>
              <p:cNvSpPr txBox="1"/>
              <p:nvPr/>
            </p:nvSpPr>
            <p:spPr>
              <a:xfrm>
                <a:off x="1962270" y="4093530"/>
                <a:ext cx="23457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7DE649-0D1F-40D6-9699-9C696AA8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70" y="4093530"/>
                <a:ext cx="234577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E8019-75C3-4306-8DCB-8AC7A369C194}"/>
                  </a:ext>
                </a:extLst>
              </p:cNvPr>
              <p:cNvSpPr txBox="1"/>
              <p:nvPr/>
            </p:nvSpPr>
            <p:spPr>
              <a:xfrm>
                <a:off x="6629400" y="4096503"/>
                <a:ext cx="234577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E8019-75C3-4306-8DCB-8AC7A369C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096503"/>
                <a:ext cx="2345770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058094-A057-4EDA-8C8D-4D4F8B62E0BF}"/>
                  </a:ext>
                </a:extLst>
              </p:cNvPr>
              <p:cNvSpPr txBox="1"/>
              <p:nvPr/>
            </p:nvSpPr>
            <p:spPr>
              <a:xfrm>
                <a:off x="6080357" y="4107331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058094-A057-4EDA-8C8D-4D4F8B62E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57" y="4107331"/>
                <a:ext cx="685800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212799-BC28-4C7F-9BC9-D32F4F0F03AA}"/>
                  </a:ext>
                </a:extLst>
              </p:cNvPr>
              <p:cNvSpPr txBox="1"/>
              <p:nvPr/>
            </p:nvSpPr>
            <p:spPr>
              <a:xfrm>
                <a:off x="5890379" y="1592178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212799-BC28-4C7F-9BC9-D32F4F0F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79" y="1592178"/>
                <a:ext cx="685800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BD52C4-D9A1-4934-A27B-A6DCCEAD13BE}"/>
                  </a:ext>
                </a:extLst>
              </p:cNvPr>
              <p:cNvSpPr txBox="1"/>
              <p:nvPr/>
            </p:nvSpPr>
            <p:spPr>
              <a:xfrm>
                <a:off x="6980944" y="1592178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BD52C4-D9A1-4934-A27B-A6DCCEAD1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44" y="1592178"/>
                <a:ext cx="685800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72C4675-5D57-4012-81B8-4A929BA61011}"/>
              </a:ext>
            </a:extLst>
          </p:cNvPr>
          <p:cNvSpPr txBox="1"/>
          <p:nvPr/>
        </p:nvSpPr>
        <p:spPr>
          <a:xfrm>
            <a:off x="456156" y="3379282"/>
            <a:ext cx="1601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7" grpId="0"/>
      <p:bldP spid="13622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27778-E70C-4F43-B166-7846ED7E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7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24000" y="1371587"/>
            <a:ext cx="10390716" cy="1524000"/>
          </a:xfrm>
        </p:spPr>
        <p:txBody>
          <a:bodyPr/>
          <a:lstStyle/>
          <a:p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/>
              <a:t>  </a:t>
            </a:r>
          </a:p>
        </p:txBody>
      </p:sp>
      <p:graphicFrame>
        <p:nvGraphicFramePr>
          <p:cNvPr id="161802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8467154"/>
              </p:ext>
            </p:extLst>
          </p:nvPr>
        </p:nvGraphicFramePr>
        <p:xfrm>
          <a:off x="6704980" y="1615716"/>
          <a:ext cx="136948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600" imgH="393700" progId="Equation.DSMT4">
                  <p:embed/>
                </p:oleObj>
              </mc:Choice>
              <mc:Fallback>
                <p:oleObj name="Equation" r:id="rId4" imgW="4826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980" y="1615716"/>
                        <a:ext cx="1369483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1842" y="650917"/>
            <a:ext cx="10390716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21920" tIns="60960" rIns="121920" bIns="60960" rtlCol="0" anchor="ctr">
            <a:spAutoFit/>
          </a:bodyPr>
          <a:lstStyle>
            <a:lvl1pPr marL="1371600" indent="-109220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165301" y="4674616"/>
            <a:ext cx="310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</a:p>
        </p:txBody>
      </p:sp>
      <p:graphicFrame>
        <p:nvGraphicFramePr>
          <p:cNvPr id="3" name="Object 2"/>
          <p:cNvGraphicFramePr/>
          <p:nvPr>
            <p:extLst>
              <p:ext uri="{D42A27DB-BD31-4B8C-83A1-F6EECF244321}">
                <p14:modId xmlns:p14="http://schemas.microsoft.com/office/powerpoint/2010/main" val="770167688"/>
              </p:ext>
            </p:extLst>
          </p:nvPr>
        </p:nvGraphicFramePr>
        <p:xfrm>
          <a:off x="7315200" y="4470400"/>
          <a:ext cx="71882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72160" imgH="850265" progId="Equation.KSEE3">
                  <p:embed/>
                </p:oleObj>
              </mc:Choice>
              <mc:Fallback>
                <p:oleObj r:id="rId6" imgW="772160" imgH="850265" progId="Equation.KSEE3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15200" y="4470400"/>
                        <a:ext cx="71882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7">
            <a:extLst>
              <a:ext uri="{FF2B5EF4-FFF2-40B4-BE49-F238E27FC236}">
                <a16:creationId xmlns:a16="http://schemas.microsoft.com/office/drawing/2014/main" id="{186FCFDC-04B6-4E16-BF6C-8631329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513" y="3025129"/>
            <a:ext cx="280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MSC: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04C75-94FE-43A9-AE74-50F8BFC99E1F}"/>
                  </a:ext>
                </a:extLst>
              </p:cNvPr>
              <p:cNvSpPr txBox="1"/>
              <p:nvPr/>
            </p:nvSpPr>
            <p:spPr>
              <a:xfrm>
                <a:off x="1550713" y="4512383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04C75-94FE-43A9-AE74-50F8BFC99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13" y="4512383"/>
                <a:ext cx="685800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FBCBD2-E35B-4032-B345-B2DEEEBB7311}"/>
                  </a:ext>
                </a:extLst>
              </p:cNvPr>
              <p:cNvSpPr txBox="1"/>
              <p:nvPr/>
            </p:nvSpPr>
            <p:spPr>
              <a:xfrm>
                <a:off x="2141383" y="4504409"/>
                <a:ext cx="23457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FBCBD2-E35B-4032-B345-B2DEEEBB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83" y="4504409"/>
                <a:ext cx="2345770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737C2E4-1ABF-490B-9B8A-0AB7B5835ADF}"/>
              </a:ext>
            </a:extLst>
          </p:cNvPr>
          <p:cNvSpPr txBox="1"/>
          <p:nvPr/>
        </p:nvSpPr>
        <p:spPr>
          <a:xfrm>
            <a:off x="635269" y="3790161"/>
            <a:ext cx="1601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3">
            <a:extLst>
              <a:ext uri="{FF2B5EF4-FFF2-40B4-BE49-F238E27FC236}">
                <a16:creationId xmlns:a16="http://schemas.microsoft.com/office/drawing/2014/main" id="{13969254-E6A9-4900-8644-83F3B03FD954}"/>
              </a:ext>
            </a:extLst>
          </p:cNvPr>
          <p:cNvSpPr/>
          <p:nvPr/>
        </p:nvSpPr>
        <p:spPr>
          <a:xfrm>
            <a:off x="3390731" y="1333869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Thực hành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9DD71-EFD8-4703-90E5-976B29585960}"/>
              </a:ext>
            </a:extLst>
          </p:cNvPr>
          <p:cNvGrpSpPr/>
          <p:nvPr/>
        </p:nvGrpSpPr>
        <p:grpSpPr>
          <a:xfrm>
            <a:off x="1524000" y="1143000"/>
            <a:ext cx="1524000" cy="2950358"/>
            <a:chOff x="7983794" y="-214983"/>
            <a:chExt cx="1524000" cy="2950358"/>
          </a:xfrm>
        </p:grpSpPr>
        <p:pic>
          <p:nvPicPr>
            <p:cNvPr id="7" name="Picture 4" descr="Kết quả hình ảnh cho gold bell gif">
              <a:extLst>
                <a:ext uri="{FF2B5EF4-FFF2-40B4-BE49-F238E27FC236}">
                  <a16:creationId xmlns:a16="http://schemas.microsoft.com/office/drawing/2014/main" id="{01918847-C41B-46AA-8A83-A7587FA43F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ảnh có liên quan">
              <a:extLst>
                <a:ext uri="{FF2B5EF4-FFF2-40B4-BE49-F238E27FC236}">
                  <a16:creationId xmlns:a16="http://schemas.microsoft.com/office/drawing/2014/main" id="{E427759E-D3C9-4206-8559-5E7275054B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doi">
            <a:extLst>
              <a:ext uri="{FF2B5EF4-FFF2-40B4-BE49-F238E27FC236}">
                <a16:creationId xmlns:a16="http://schemas.microsoft.com/office/drawing/2014/main" id="{273C7F4E-2155-42CB-B439-3EE47D5E4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6171863" cy="46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044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655</Words>
  <Application>Microsoft Office PowerPoint</Application>
  <PresentationFormat>Widescreen</PresentationFormat>
  <Paragraphs>79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Custom Design</vt:lpstr>
      <vt:lpstr>1_Office Theme</vt:lpstr>
      <vt:lpstr>Equation</vt:lpstr>
      <vt:lpstr>Equation.KSEE3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*Quy đồng mẫu số các phân số:</vt:lpstr>
      <vt:lpstr>Ví dụ 2: Quy đồng mẫu số của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Tuyen Quang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Nghiem</dc:creator>
  <cp:lastModifiedBy>Quoc Hung</cp:lastModifiedBy>
  <cp:revision>89</cp:revision>
  <cp:lastPrinted>2113-01-01T00:00:00Z</cp:lastPrinted>
  <dcterms:created xsi:type="dcterms:W3CDTF">2007-05-02T06:41:00Z</dcterms:created>
  <dcterms:modified xsi:type="dcterms:W3CDTF">2021-09-02T01:04:03Z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