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67" r:id="rId8"/>
    <p:sldId id="268" r:id="rId9"/>
    <p:sldId id="270" r:id="rId10"/>
    <p:sldId id="272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5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3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2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4C5A-58DC-4434-AF7C-23B89C88D08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4.wmf"/><Relationship Id="rId4" Type="http://schemas.openxmlformats.org/officeDocument/2006/relationships/image" Target="../media/image8.jp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2209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048000"/>
            <a:ext cx="4308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</a:rPr>
              <a:t>Luyện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tập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chung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76734" y="0"/>
            <a:ext cx="95450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TRƯỜNG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TIỂU</a:t>
            </a:r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cap="none" spc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HỌC</a:t>
            </a:r>
            <a:r>
              <a:rPr lang="en-US" sz="36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6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GIA THỤY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0185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2"/>
          <p:cNvSpPr txBox="1">
            <a:spLocks noChangeArrowheads="1"/>
          </p:cNvSpPr>
          <p:nvPr/>
        </p:nvSpPr>
        <p:spPr bwMode="auto">
          <a:xfrm rot="-5400000">
            <a:off x="-272256" y="5682456"/>
            <a:ext cx="909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/>
              <a:t>10 m</a:t>
            </a:r>
          </a:p>
        </p:txBody>
      </p:sp>
      <p:sp>
        <p:nvSpPr>
          <p:cNvPr id="15363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89963" y="6365875"/>
            <a:ext cx="711200" cy="588963"/>
          </a:xfrm>
          <a:prstGeom prst="actionButtonBackPrevious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 algn="ctr" defTabSz="457200">
              <a:buFont typeface="Wingdings" pitchFamily="2" charset="2"/>
              <a:buChar char="Ø"/>
            </a:pPr>
            <a:endParaRPr lang="vi-VN" sz="2800" b="1"/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1905000" y="1447800"/>
            <a:ext cx="5486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2400" b="1" u="sng" dirty="0" err="1">
                <a:solidFill>
                  <a:srgbClr val="00B0F0"/>
                </a:solidFill>
              </a:rPr>
              <a:t>Bài</a:t>
            </a:r>
            <a:r>
              <a:rPr lang="en-US" sz="2400" b="1" u="sng" dirty="0">
                <a:solidFill>
                  <a:srgbClr val="00B0F0"/>
                </a:solidFill>
              </a:rPr>
              <a:t> </a:t>
            </a:r>
            <a:r>
              <a:rPr lang="en-US" sz="2400" b="1" u="sng" dirty="0" err="1">
                <a:solidFill>
                  <a:srgbClr val="00B0F0"/>
                </a:solidFill>
              </a:rPr>
              <a:t>giải</a:t>
            </a:r>
            <a:endParaRPr lang="en-US" sz="2400" b="1" u="sng" dirty="0">
              <a:solidFill>
                <a:srgbClr val="00B0F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>
                <a:solidFill>
                  <a:srgbClr val="003399"/>
                </a:solidFill>
              </a:rPr>
              <a:t>Độ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     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12 : 3 = 4 (</a:t>
            </a:r>
            <a:r>
              <a:rPr lang="en-US" sz="2400" b="1" dirty="0" smtClean="0">
                <a:solidFill>
                  <a:srgbClr val="003399"/>
                </a:solidFill>
              </a:rPr>
              <a:t>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 smtClean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3399"/>
                </a:solidFill>
              </a:rPr>
              <a:t>Độ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4 x 10 = 40 (km)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           </a:t>
            </a:r>
            <a:r>
              <a:rPr lang="en-US" sz="2400" b="1" dirty="0" err="1">
                <a:solidFill>
                  <a:srgbClr val="003399"/>
                </a:solidFill>
              </a:rPr>
              <a:t>Đáp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số</a:t>
            </a:r>
            <a:r>
              <a:rPr lang="en-US" sz="2400" b="1" dirty="0">
                <a:solidFill>
                  <a:srgbClr val="003399"/>
                </a:solidFill>
              </a:rPr>
              <a:t>: 40 km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	</a:t>
            </a:r>
          </a:p>
        </p:txBody>
      </p:sp>
      <p:sp>
        <p:nvSpPr>
          <p:cNvPr id="209958" name="Rectangle 38"/>
          <p:cNvSpPr>
            <a:spLocks noChangeArrowheads="1"/>
          </p:cNvSpPr>
          <p:nvPr/>
        </p:nvSpPr>
        <p:spPr bwMode="auto">
          <a:xfrm>
            <a:off x="228600" y="762000"/>
            <a:ext cx="8001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/>
            <a:r>
              <a:rPr lang="en-US" sz="2800" b="1" dirty="0" err="1"/>
              <a:t>Hỏi</a:t>
            </a:r>
            <a:r>
              <a:rPr lang="en-US" sz="2800" b="1" dirty="0"/>
              <a:t>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</a:t>
            </a:r>
            <a:r>
              <a:rPr lang="en-US" sz="2800" b="1" dirty="0" err="1"/>
              <a:t>bao</a:t>
            </a:r>
            <a:r>
              <a:rPr lang="en-US" sz="2800" b="1" dirty="0"/>
              <a:t> </a:t>
            </a:r>
            <a:r>
              <a:rPr lang="en-US" sz="2800" b="1" dirty="0" err="1"/>
              <a:t>nhiêu</a:t>
            </a:r>
            <a:r>
              <a:rPr lang="en-US" sz="2800" b="1" dirty="0"/>
              <a:t> </a:t>
            </a:r>
            <a:r>
              <a:rPr lang="en-US" sz="2800" b="1" dirty="0" err="1"/>
              <a:t>ki-lô-mét</a:t>
            </a:r>
            <a:r>
              <a:rPr lang="en-US" sz="2800" b="1" dirty="0"/>
              <a:t>?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0000FF"/>
                </a:solidFill>
              </a:rPr>
              <a:t>Bài</a:t>
            </a:r>
            <a:r>
              <a:rPr lang="en-US" sz="3200" b="1" dirty="0">
                <a:solidFill>
                  <a:srgbClr val="0000FF"/>
                </a:solidFill>
              </a:rPr>
              <a:t> 5: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/>
              <a:t>Biết</a:t>
            </a:r>
            <a:r>
              <a:rPr lang="en-US" sz="2800" b="1" dirty="0"/>
              <a:t>     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12km.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71552" y="2057400"/>
            <a:ext cx="457200" cy="730250"/>
            <a:chOff x="1678" y="1182"/>
            <a:chExt cx="330" cy="460"/>
          </a:xfrm>
        </p:grpSpPr>
        <p:sp>
          <p:nvSpPr>
            <p:cNvPr id="15372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5373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10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98275"/>
              </p:ext>
            </p:extLst>
          </p:nvPr>
        </p:nvGraphicFramePr>
        <p:xfrm>
          <a:off x="1905000" y="0"/>
          <a:ext cx="541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0"/>
                        <a:ext cx="541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079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4724400" cy="6463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isometricOffAxis1Righ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 ƠN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6172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CHÚC CẢ LỚP VUI VẺ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2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4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87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850337"/>
              </p:ext>
            </p:extLst>
          </p:nvPr>
        </p:nvGraphicFramePr>
        <p:xfrm>
          <a:off x="1619250" y="2311400"/>
          <a:ext cx="4572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11400"/>
                        <a:ext cx="45720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368550" y="19812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2917825" y="35623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366177"/>
              </p:ext>
            </p:extLst>
          </p:nvPr>
        </p:nvGraphicFramePr>
        <p:xfrm>
          <a:off x="2776537" y="2295525"/>
          <a:ext cx="19050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7" imgW="469696" imgH="393529" progId="Equation.3">
                  <p:embed/>
                </p:oleObj>
              </mc:Choice>
              <mc:Fallback>
                <p:oleObj name="Equation" r:id="rId7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7" y="2295525"/>
                        <a:ext cx="19050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4784725" y="1981200"/>
            <a:ext cx="549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5684838" y="3810000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229049"/>
              </p:ext>
            </p:extLst>
          </p:nvPr>
        </p:nvGraphicFramePr>
        <p:xfrm>
          <a:off x="5105400" y="2286000"/>
          <a:ext cx="914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9" imgW="203112" imgH="393529" progId="Equation.3">
                  <p:embed/>
                </p:oleObj>
              </mc:Choice>
              <mc:Fallback>
                <p:oleObj name="Equation" r:id="rId9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0"/>
                        <a:ext cx="914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623888" y="4160838"/>
            <a:ext cx="595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graphicFrame>
        <p:nvGraphicFramePr>
          <p:cNvPr id="1874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949847"/>
              </p:ext>
            </p:extLst>
          </p:nvPr>
        </p:nvGraphicFramePr>
        <p:xfrm>
          <a:off x="1870075" y="3806825"/>
          <a:ext cx="4683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11" imgW="152334" imgH="393529" progId="Equation.3">
                  <p:embed/>
                </p:oleObj>
              </mc:Choice>
              <mc:Fallback>
                <p:oleObj name="Equation" r:id="rId11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3806825"/>
                        <a:ext cx="4683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1104900" y="2717800"/>
            <a:ext cx="7429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/>
              <a:t> </a:t>
            </a:r>
            <a:r>
              <a:rPr lang="en-US" sz="3500" b="1" dirty="0"/>
              <a:t>3</a:t>
            </a:r>
          </a:p>
        </p:txBody>
      </p:sp>
      <p:sp>
        <p:nvSpPr>
          <p:cNvPr id="187410" name="Text Box 18"/>
          <p:cNvSpPr txBox="1">
            <a:spLocks noChangeArrowheads="1"/>
          </p:cNvSpPr>
          <p:nvPr/>
        </p:nvSpPr>
        <p:spPr bwMode="auto">
          <a:xfrm>
            <a:off x="1444625" y="4094163"/>
            <a:ext cx="8064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 dirty="0"/>
              <a:t>8</a:t>
            </a:r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2524125" y="3478213"/>
            <a:ext cx="904875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 </a:t>
            </a:r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6134100" y="4267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79752"/>
              </p:ext>
            </p:extLst>
          </p:nvPr>
        </p:nvGraphicFramePr>
        <p:xfrm>
          <a:off x="3028950" y="3797300"/>
          <a:ext cx="16192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13" imgW="507780" imgH="393529" progId="Equation.3">
                  <p:embed/>
                </p:oleObj>
              </mc:Choice>
              <mc:Fallback>
                <p:oleObj name="Equation" r:id="rId13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3797300"/>
                        <a:ext cx="161925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4556125" y="34163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</a:t>
            </a:r>
          </a:p>
        </p:txBody>
      </p:sp>
      <p:sp>
        <p:nvSpPr>
          <p:cNvPr id="10258" name="Text Box 23"/>
          <p:cNvSpPr txBox="1">
            <a:spLocks noChangeArrowheads="1"/>
          </p:cNvSpPr>
          <p:nvPr/>
        </p:nvSpPr>
        <p:spPr bwMode="auto">
          <a:xfrm>
            <a:off x="7947025" y="32766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77032"/>
              </p:ext>
            </p:extLst>
          </p:nvPr>
        </p:nvGraphicFramePr>
        <p:xfrm>
          <a:off x="5041900" y="3733800"/>
          <a:ext cx="596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15" imgW="228501" imgH="393529" progId="Equation.3">
                  <p:embed/>
                </p:oleObj>
              </mc:Choice>
              <mc:Fallback>
                <p:oleObj name="Equation" r:id="rId15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3733800"/>
                        <a:ext cx="596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723900" y="2713036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39959" name="WordArt 23"/>
          <p:cNvSpPr>
            <a:spLocks noChangeArrowheads="1" noChangeShapeType="1" noTextEdit="1"/>
          </p:cNvSpPr>
          <p:nvPr/>
        </p:nvSpPr>
        <p:spPr bwMode="auto">
          <a:xfrm>
            <a:off x="457200" y="914400"/>
            <a:ext cx="4200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ĐỘNG.</a:t>
            </a:r>
          </a:p>
        </p:txBody>
      </p:sp>
    </p:spTree>
    <p:extLst>
      <p:ext uri="{BB962C8B-B14F-4D97-AF65-F5344CB8AC3E}">
        <p14:creationId xmlns:p14="http://schemas.microsoft.com/office/powerpoint/2010/main" val="1283245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87401" grpId="0"/>
      <p:bldP spid="187404" grpId="0"/>
      <p:bldP spid="187407" grpId="0"/>
      <p:bldP spid="187409" grpId="0"/>
      <p:bldP spid="187410" grpId="0"/>
      <p:bldP spid="187411" grpId="0"/>
      <p:bldP spid="187414" grpId="0"/>
      <p:bldP spid="39956" grpId="0"/>
      <p:bldP spid="399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137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7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7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</p:grpSp>
        <p:grpSp>
          <p:nvGrpSpPr>
            <p:cNvPr id="11372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7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137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7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137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7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</a:rPr>
              <a:t>Tính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136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6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35</a:t>
                </a:r>
              </a:p>
            </p:txBody>
          </p:sp>
          <p:sp>
            <p:nvSpPr>
              <p:cNvPr id="1136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grpSp>
          <p:nvGrpSpPr>
            <p:cNvPr id="11362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6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36</a:t>
                </a:r>
              </a:p>
            </p:txBody>
          </p:sp>
          <p:sp>
            <p:nvSpPr>
              <p:cNvPr id="1136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7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sp>
          <p:nvSpPr>
            <p:cNvPr id="1136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1354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135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35 + 36</a:t>
                </a:r>
              </a:p>
            </p:txBody>
          </p:sp>
          <p:sp>
            <p:nvSpPr>
              <p:cNvPr id="1135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45</a:t>
                </a:r>
              </a:p>
            </p:txBody>
          </p:sp>
          <p:sp>
            <p:nvSpPr>
              <p:cNvPr id="1135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71</a:t>
                </a:r>
              </a:p>
            </p:txBody>
          </p:sp>
          <p:sp>
            <p:nvSpPr>
              <p:cNvPr id="1136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sp>
          <p:nvSpPr>
            <p:cNvPr id="1135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5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4725158" y="1081088"/>
            <a:ext cx="1905000" cy="730250"/>
            <a:chOff x="575" y="1036"/>
            <a:chExt cx="1268" cy="460"/>
          </a:xfrm>
        </p:grpSpPr>
        <p:grpSp>
          <p:nvGrpSpPr>
            <p:cNvPr id="1134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5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5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134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4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4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sp>
          <p:nvSpPr>
            <p:cNvPr id="1134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4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4736095" y="1740766"/>
            <a:ext cx="2057400" cy="746125"/>
            <a:chOff x="860" y="1036"/>
            <a:chExt cx="1006" cy="470"/>
          </a:xfrm>
        </p:grpSpPr>
        <p:grpSp>
          <p:nvGrpSpPr>
            <p:cNvPr id="1133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4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134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grpSp>
          <p:nvGrpSpPr>
            <p:cNvPr id="1133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3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42</a:t>
                </a:r>
              </a:p>
            </p:txBody>
          </p:sp>
          <p:sp>
            <p:nvSpPr>
              <p:cNvPr id="1133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133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3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4774107" y="2430462"/>
            <a:ext cx="3413125" cy="939800"/>
            <a:chOff x="860" y="988"/>
            <a:chExt cx="1716" cy="592"/>
          </a:xfrm>
        </p:grpSpPr>
        <p:grpSp>
          <p:nvGrpSpPr>
            <p:cNvPr id="11322" name="Group 4"/>
            <p:cNvGrpSpPr>
              <a:grpSpLocks/>
            </p:cNvGrpSpPr>
            <p:nvPr/>
          </p:nvGrpSpPr>
          <p:grpSpPr bwMode="auto">
            <a:xfrm>
              <a:off x="1195" y="988"/>
              <a:ext cx="1381" cy="592"/>
              <a:chOff x="1189" y="1088"/>
              <a:chExt cx="1381" cy="592"/>
            </a:xfrm>
          </p:grpSpPr>
          <p:sp>
            <p:nvSpPr>
              <p:cNvPr id="1132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 + 42</a:t>
                </a:r>
              </a:p>
            </p:txBody>
          </p:sp>
          <p:sp>
            <p:nvSpPr>
              <p:cNvPr id="1132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2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82</a:t>
                </a:r>
              </a:p>
            </p:txBody>
          </p:sp>
          <p:sp>
            <p:nvSpPr>
              <p:cNvPr id="1133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1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2" name="Text Box 5"/>
              <p:cNvSpPr txBox="1">
                <a:spLocks noChangeArrowheads="1"/>
              </p:cNvSpPr>
              <p:nvPr/>
            </p:nvSpPr>
            <p:spPr bwMode="auto">
              <a:xfrm>
                <a:off x="2310" y="1088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41</a:t>
                </a:r>
              </a:p>
            </p:txBody>
          </p:sp>
          <p:sp>
            <p:nvSpPr>
              <p:cNvPr id="11333" name="Text Box 7"/>
              <p:cNvSpPr txBox="1">
                <a:spLocks noChangeArrowheads="1"/>
              </p:cNvSpPr>
              <p:nvPr/>
            </p:nvSpPr>
            <p:spPr bwMode="auto">
              <a:xfrm>
                <a:off x="2310" y="1430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24</a:t>
                </a:r>
              </a:p>
            </p:txBody>
          </p:sp>
        </p:grpSp>
        <p:sp>
          <p:nvSpPr>
            <p:cNvPr id="11323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4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5" name="Text Box 12"/>
            <p:cNvSpPr txBox="1">
              <a:spLocks noChangeArrowheads="1"/>
            </p:cNvSpPr>
            <p:nvPr/>
          </p:nvSpPr>
          <p:spPr bwMode="auto">
            <a:xfrm>
              <a:off x="174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6" name="Text Box 12"/>
            <p:cNvSpPr txBox="1">
              <a:spLocks noChangeArrowheads="1"/>
            </p:cNvSpPr>
            <p:nvPr/>
          </p:nvSpPr>
          <p:spPr bwMode="auto">
            <a:xfrm>
              <a:off x="2201" y="1180"/>
              <a:ext cx="15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5292605" y="2886074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944999" y="288448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745674" y="2910607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1308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1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2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grpSp>
          <p:nvGrpSpPr>
            <p:cNvPr id="11309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1313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1314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1316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17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310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11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1312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129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05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1306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grpSp>
          <p:nvGrpSpPr>
            <p:cNvPr id="11295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1299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00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2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03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4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29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98" name="Text Box 12"/>
            <p:cNvSpPr txBox="1">
              <a:spLocks noChangeArrowheads="1"/>
            </p:cNvSpPr>
            <p:nvPr/>
          </p:nvSpPr>
          <p:spPr bwMode="auto">
            <a:xfrm>
              <a:off x="1866" y="1180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08413" cy="854075"/>
            <a:chOff x="860" y="1036"/>
            <a:chExt cx="1862" cy="538"/>
          </a:xfrm>
        </p:grpSpPr>
        <p:grpSp>
          <p:nvGrpSpPr>
            <p:cNvPr id="11284" name="Group 4"/>
            <p:cNvGrpSpPr>
              <a:grpSpLocks/>
            </p:cNvGrpSpPr>
            <p:nvPr/>
          </p:nvGrpSpPr>
          <p:grpSpPr bwMode="auto">
            <a:xfrm>
              <a:off x="1195" y="1036"/>
              <a:ext cx="1527" cy="538"/>
              <a:chOff x="1189" y="1136"/>
              <a:chExt cx="1527" cy="538"/>
            </a:xfrm>
          </p:grpSpPr>
          <p:sp>
            <p:nvSpPr>
              <p:cNvPr id="1128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 + 5 + 3</a:t>
                </a:r>
              </a:p>
            </p:txBody>
          </p:sp>
          <p:sp>
            <p:nvSpPr>
              <p:cNvPr id="1128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29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14</a:t>
                </a:r>
              </a:p>
            </p:txBody>
          </p:sp>
          <p:sp>
            <p:nvSpPr>
              <p:cNvPr id="11291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292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293" name="Text Box 7"/>
              <p:cNvSpPr txBox="1">
                <a:spLocks noChangeArrowheads="1"/>
              </p:cNvSpPr>
              <p:nvPr/>
            </p:nvSpPr>
            <p:spPr bwMode="auto">
              <a:xfrm>
                <a:off x="1972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2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7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Kiến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thức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cần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</a:t>
            </a:r>
            <a:r>
              <a:rPr lang="en-US" sz="4400" dirty="0" err="1">
                <a:solidFill>
                  <a:srgbClr val="00B050"/>
                </a:solidFill>
              </a:rPr>
              <a:t>K</a:t>
            </a:r>
            <a:r>
              <a:rPr lang="en-US" sz="4400" dirty="0" err="1" smtClean="0">
                <a:solidFill>
                  <a:srgbClr val="00B050"/>
                </a:solidFill>
              </a:rPr>
              <a:t>hi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hai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phân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cùng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ta </a:t>
            </a:r>
            <a:r>
              <a:rPr lang="en-US" sz="4400" dirty="0" err="1" smtClean="0">
                <a:solidFill>
                  <a:srgbClr val="00B050"/>
                </a:solidFill>
              </a:rPr>
              <a:t>lấy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và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giữ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nguyên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4400" dirty="0" err="1" smtClean="0">
                <a:solidFill>
                  <a:srgbClr val="00B050"/>
                </a:solidFill>
              </a:rPr>
              <a:t>Khi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hai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phân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khác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ta </a:t>
            </a:r>
            <a:r>
              <a:rPr lang="en-US" sz="4400" dirty="0" err="1" smtClean="0">
                <a:solidFill>
                  <a:srgbClr val="00B050"/>
                </a:solidFill>
              </a:rPr>
              <a:t>quy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đồng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rồi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lấy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cộng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tử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và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giữ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nguyên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mẫu</a:t>
            </a:r>
            <a:r>
              <a:rPr lang="en-US" sz="4400" dirty="0" smtClean="0">
                <a:solidFill>
                  <a:srgbClr val="00B050"/>
                </a:solidFill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</a:rPr>
              <a:t>số</a:t>
            </a:r>
            <a:r>
              <a:rPr lang="en-US" sz="4400" dirty="0" smtClean="0">
                <a:solidFill>
                  <a:srgbClr val="00B05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239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9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40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0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grpSp>
          <p:nvGrpSpPr>
            <p:cNvPr id="12393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9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9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8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239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95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143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2: </a:t>
            </a:r>
            <a:r>
              <a:rPr lang="en-US" sz="3200" b="1" dirty="0" err="1">
                <a:solidFill>
                  <a:srgbClr val="0000FF"/>
                </a:solidFill>
              </a:rPr>
              <a:t>Tính</a:t>
            </a:r>
            <a:endParaRPr lang="en-US" sz="3200" b="1" dirty="0">
              <a:solidFill>
                <a:srgbClr val="0000FF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238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8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</a:t>
                </a:r>
              </a:p>
            </p:txBody>
          </p:sp>
          <p:sp>
            <p:nvSpPr>
              <p:cNvPr id="1239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83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8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16</a:t>
                </a:r>
              </a:p>
            </p:txBody>
          </p:sp>
          <p:sp>
            <p:nvSpPr>
              <p:cNvPr id="1238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8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8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2375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237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25 - 16</a:t>
                </a:r>
              </a:p>
            </p:txBody>
          </p:sp>
          <p:sp>
            <p:nvSpPr>
              <p:cNvPr id="1237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8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  <p:sp>
            <p:nvSpPr>
              <p:cNvPr id="12381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7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7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5410200" y="990600"/>
            <a:ext cx="1905000" cy="730250"/>
            <a:chOff x="575" y="1036"/>
            <a:chExt cx="1268" cy="460"/>
          </a:xfrm>
        </p:grpSpPr>
        <p:grpSp>
          <p:nvGrpSpPr>
            <p:cNvPr id="12364" name="Group 4"/>
            <p:cNvGrpSpPr>
              <a:grpSpLocks/>
            </p:cNvGrpSpPr>
            <p:nvPr/>
          </p:nvGrpSpPr>
          <p:grpSpPr bwMode="auto">
            <a:xfrm>
              <a:off x="981" y="1036"/>
              <a:ext cx="401" cy="460"/>
              <a:chOff x="975" y="1136"/>
              <a:chExt cx="401" cy="460"/>
            </a:xfrm>
          </p:grpSpPr>
          <p:sp>
            <p:nvSpPr>
              <p:cNvPr id="1237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7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2374" name="Text Box 5"/>
              <p:cNvSpPr txBox="1">
                <a:spLocks noChangeArrowheads="1"/>
              </p:cNvSpPr>
              <p:nvPr/>
            </p:nvSpPr>
            <p:spPr bwMode="auto">
              <a:xfrm>
                <a:off x="975" y="12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</p:grpSp>
        <p:grpSp>
          <p:nvGrpSpPr>
            <p:cNvPr id="1236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6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6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</p:grpSp>
        <p:sp>
          <p:nvSpPr>
            <p:cNvPr id="1236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6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562600" y="1752600"/>
            <a:ext cx="2057400" cy="746125"/>
            <a:chOff x="860" y="1036"/>
            <a:chExt cx="1006" cy="470"/>
          </a:xfrm>
        </p:grpSpPr>
        <p:grpSp>
          <p:nvGrpSpPr>
            <p:cNvPr id="1235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6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33</a:t>
                </a:r>
              </a:p>
            </p:txBody>
          </p:sp>
          <p:sp>
            <p:nvSpPr>
              <p:cNvPr id="1236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5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5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30</a:t>
                </a:r>
              </a:p>
            </p:txBody>
          </p:sp>
          <p:sp>
            <p:nvSpPr>
              <p:cNvPr id="1235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5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5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5562600" y="2514600"/>
            <a:ext cx="2667000" cy="854075"/>
            <a:chOff x="860" y="1036"/>
            <a:chExt cx="1341" cy="538"/>
          </a:xfrm>
        </p:grpSpPr>
        <p:grpSp>
          <p:nvGrpSpPr>
            <p:cNvPr id="12345" name="Group 4"/>
            <p:cNvGrpSpPr>
              <a:grpSpLocks/>
            </p:cNvGrpSpPr>
            <p:nvPr/>
          </p:nvGrpSpPr>
          <p:grpSpPr bwMode="auto">
            <a:xfrm>
              <a:off x="1128" y="1036"/>
              <a:ext cx="1073" cy="538"/>
              <a:chOff x="1122" y="1136"/>
              <a:chExt cx="1073" cy="538"/>
            </a:xfrm>
          </p:grpSpPr>
          <p:sp>
            <p:nvSpPr>
              <p:cNvPr id="12349" name="Text Box 5"/>
              <p:cNvSpPr txBox="1">
                <a:spLocks noChangeArrowheads="1"/>
              </p:cNvSpPr>
              <p:nvPr/>
            </p:nvSpPr>
            <p:spPr bwMode="auto">
              <a:xfrm>
                <a:off x="1122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33 - 30</a:t>
                </a:r>
              </a:p>
            </p:txBody>
          </p:sp>
          <p:sp>
            <p:nvSpPr>
              <p:cNvPr id="12350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51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52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2353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234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8" name="Text Box 12"/>
            <p:cNvSpPr txBox="1">
              <a:spLocks noChangeArrowheads="1"/>
            </p:cNvSpPr>
            <p:nvPr/>
          </p:nvSpPr>
          <p:spPr bwMode="auto">
            <a:xfrm>
              <a:off x="1780" y="1132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6096000" y="28956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7724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233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42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43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4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</a:t>
                </a:r>
              </a:p>
            </p:txBody>
          </p:sp>
        </p:grpSp>
        <p:grpSp>
          <p:nvGrpSpPr>
            <p:cNvPr id="12332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233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3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8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39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40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1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3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3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2335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2317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2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232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2318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2322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23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4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5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26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7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20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21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10000" cy="854075"/>
            <a:chOff x="860" y="1036"/>
            <a:chExt cx="1863" cy="538"/>
          </a:xfrm>
        </p:grpSpPr>
        <p:grpSp>
          <p:nvGrpSpPr>
            <p:cNvPr id="12307" name="Group 4"/>
            <p:cNvGrpSpPr>
              <a:grpSpLocks/>
            </p:cNvGrpSpPr>
            <p:nvPr/>
          </p:nvGrpSpPr>
          <p:grpSpPr bwMode="auto">
            <a:xfrm>
              <a:off x="1195" y="1036"/>
              <a:ext cx="1528" cy="538"/>
              <a:chOff x="1189" y="1136"/>
              <a:chExt cx="1528" cy="538"/>
            </a:xfrm>
          </p:grpSpPr>
          <p:sp>
            <p:nvSpPr>
              <p:cNvPr id="12311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 + 3 - 5</a:t>
                </a:r>
              </a:p>
            </p:txBody>
          </p:sp>
          <p:sp>
            <p:nvSpPr>
              <p:cNvPr id="12312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13" name="Text Box 5"/>
              <p:cNvSpPr txBox="1">
                <a:spLocks noChangeArrowheads="1"/>
              </p:cNvSpPr>
              <p:nvPr/>
            </p:nvSpPr>
            <p:spPr bwMode="auto">
              <a:xfrm>
                <a:off x="2009" y="113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14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6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15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16" name="Text Box 7"/>
              <p:cNvSpPr txBox="1">
                <a:spLocks noChangeArrowheads="1"/>
              </p:cNvSpPr>
              <p:nvPr/>
            </p:nvSpPr>
            <p:spPr bwMode="auto">
              <a:xfrm>
                <a:off x="2009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0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09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10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64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00B050"/>
                </a:solidFill>
              </a:rPr>
              <a:t>Khi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hai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phân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cùng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ta </a:t>
            </a:r>
            <a:r>
              <a:rPr lang="en-US" sz="4800" b="1" dirty="0" err="1" smtClean="0">
                <a:solidFill>
                  <a:srgbClr val="00B050"/>
                </a:solidFill>
              </a:rPr>
              <a:t>lấy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giữ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nguyên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4800" b="1" dirty="0" err="1" smtClean="0">
                <a:solidFill>
                  <a:srgbClr val="00B050"/>
                </a:solidFill>
              </a:rPr>
              <a:t>Khi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hai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phân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khác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ta </a:t>
            </a:r>
            <a:r>
              <a:rPr lang="en-US" sz="4800" b="1" dirty="0" err="1" smtClean="0">
                <a:solidFill>
                  <a:srgbClr val="00B050"/>
                </a:solidFill>
              </a:rPr>
              <a:t>quy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đồng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rồi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lấy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trừ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tử</a:t>
            </a:r>
            <a:r>
              <a:rPr lang="en-US" sz="4800" b="1" dirty="0" smtClean="0">
                <a:solidFill>
                  <a:srgbClr val="00B050"/>
                </a:solidFill>
              </a:rPr>
              <a:t>, </a:t>
            </a:r>
            <a:r>
              <a:rPr lang="en-US" sz="4800" b="1" dirty="0" err="1" smtClean="0">
                <a:solidFill>
                  <a:srgbClr val="00B050"/>
                </a:solidFill>
              </a:rPr>
              <a:t>giữ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nguyên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mẫu</a:t>
            </a:r>
            <a:r>
              <a:rPr lang="en-US" sz="4800" b="1" dirty="0" smtClean="0">
                <a:solidFill>
                  <a:srgbClr val="00B050"/>
                </a:solidFill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</a:rPr>
              <a:t>số</a:t>
            </a:r>
            <a:r>
              <a:rPr lang="en-US" sz="4800" b="1" dirty="0" smtClean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8007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KIẾN THỨC CẦN NHỚ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Bài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3: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Khoanh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vào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đặt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trước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quả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đúng</a:t>
            </a:r>
            <a:r>
              <a:rPr lang="en-US" sz="2800" b="1" dirty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44262" y="1235939"/>
            <a:ext cx="2312987" cy="746125"/>
            <a:chOff x="1151" y="1036"/>
            <a:chExt cx="1131" cy="470"/>
          </a:xfrm>
        </p:grpSpPr>
        <p:grpSp>
          <p:nvGrpSpPr>
            <p:cNvPr id="13346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3354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3355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6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8</a:t>
                </a:r>
              </a:p>
            </p:txBody>
          </p:sp>
        </p:grpSp>
        <p:grpSp>
          <p:nvGrpSpPr>
            <p:cNvPr id="13347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3351" name="Text Box 9"/>
              <p:cNvSpPr txBox="1">
                <a:spLocks noChangeArrowheads="1"/>
              </p:cNvSpPr>
              <p:nvPr/>
            </p:nvSpPr>
            <p:spPr bwMode="auto">
              <a:xfrm>
                <a:off x="170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3352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3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  <p:sp>
          <p:nvSpPr>
            <p:cNvPr id="13348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3349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3350" name="Text Box 12"/>
            <p:cNvSpPr txBox="1">
              <a:spLocks noChangeArrowheads="1"/>
            </p:cNvSpPr>
            <p:nvPr/>
          </p:nvSpPr>
          <p:spPr bwMode="auto">
            <a:xfrm>
              <a:off x="2052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?</a:t>
              </a:r>
            </a:p>
          </p:txBody>
        </p:sp>
      </p:grpSp>
      <p:grpSp>
        <p:nvGrpSpPr>
          <p:cNvPr id="13341" name="Group 8"/>
          <p:cNvGrpSpPr>
            <a:grpSpLocks/>
          </p:cNvGrpSpPr>
          <p:nvPr/>
        </p:nvGrpSpPr>
        <p:grpSpPr bwMode="auto">
          <a:xfrm>
            <a:off x="6004077" y="1066800"/>
            <a:ext cx="320526" cy="730250"/>
            <a:chOff x="1678" y="1182"/>
            <a:chExt cx="231" cy="460"/>
          </a:xfrm>
        </p:grpSpPr>
        <p:sp>
          <p:nvSpPr>
            <p:cNvPr id="13343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1334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9</a:t>
              </a:r>
            </a:p>
          </p:txBody>
        </p:sp>
      </p:grpSp>
      <p:grpSp>
        <p:nvGrpSpPr>
          <p:cNvPr id="13336" name="Group 8"/>
          <p:cNvGrpSpPr>
            <a:grpSpLocks/>
          </p:cNvGrpSpPr>
          <p:nvPr/>
        </p:nvGrpSpPr>
        <p:grpSpPr bwMode="auto">
          <a:xfrm>
            <a:off x="6004077" y="2117725"/>
            <a:ext cx="320526" cy="822325"/>
            <a:chOff x="1678" y="1124"/>
            <a:chExt cx="231" cy="518"/>
          </a:xfrm>
        </p:grpSpPr>
        <p:sp>
          <p:nvSpPr>
            <p:cNvPr id="13338" name="Text Box 9"/>
            <p:cNvSpPr txBox="1">
              <a:spLocks noChangeArrowheads="1"/>
            </p:cNvSpPr>
            <p:nvPr/>
          </p:nvSpPr>
          <p:spPr bwMode="auto">
            <a:xfrm>
              <a:off x="1678" y="1124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333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0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</p:grpSp>
      <p:grpSp>
        <p:nvGrpSpPr>
          <p:cNvPr id="13331" name="Group 8"/>
          <p:cNvGrpSpPr>
            <a:grpSpLocks/>
          </p:cNvGrpSpPr>
          <p:nvPr/>
        </p:nvGrpSpPr>
        <p:grpSpPr bwMode="auto">
          <a:xfrm>
            <a:off x="6080277" y="3119438"/>
            <a:ext cx="320526" cy="811213"/>
            <a:chOff x="1678" y="1131"/>
            <a:chExt cx="231" cy="511"/>
          </a:xfrm>
        </p:grpSpPr>
        <p:sp>
          <p:nvSpPr>
            <p:cNvPr id="13333" name="Text Box 9"/>
            <p:cNvSpPr txBox="1">
              <a:spLocks noChangeArrowheads="1"/>
            </p:cNvSpPr>
            <p:nvPr/>
          </p:nvSpPr>
          <p:spPr bwMode="auto">
            <a:xfrm>
              <a:off x="1678" y="113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333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8</a:t>
              </a:r>
            </a:p>
          </p:txBody>
        </p:sp>
      </p:grpSp>
      <p:grpSp>
        <p:nvGrpSpPr>
          <p:cNvPr id="13326" name="Group 8"/>
          <p:cNvGrpSpPr>
            <a:grpSpLocks/>
          </p:cNvGrpSpPr>
          <p:nvPr/>
        </p:nvGrpSpPr>
        <p:grpSpPr bwMode="auto">
          <a:xfrm>
            <a:off x="6050122" y="4200813"/>
            <a:ext cx="548962" cy="746125"/>
            <a:chOff x="1635" y="1182"/>
            <a:chExt cx="396" cy="470"/>
          </a:xfrm>
        </p:grpSpPr>
        <p:sp>
          <p:nvSpPr>
            <p:cNvPr id="13328" name="Text Box 9"/>
            <p:cNvSpPr txBox="1">
              <a:spLocks noChangeArrowheads="1"/>
            </p:cNvSpPr>
            <p:nvPr/>
          </p:nvSpPr>
          <p:spPr bwMode="auto">
            <a:xfrm>
              <a:off x="1658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332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0" name="Text Box 11"/>
            <p:cNvSpPr txBox="1">
              <a:spLocks noChangeArrowheads="1"/>
            </p:cNvSpPr>
            <p:nvPr/>
          </p:nvSpPr>
          <p:spPr bwMode="auto">
            <a:xfrm>
              <a:off x="1635" y="1422"/>
              <a:ext cx="3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12</a:t>
              </a:r>
            </a:p>
          </p:txBody>
        </p:sp>
      </p:grpSp>
      <p:grpSp>
        <p:nvGrpSpPr>
          <p:cNvPr id="13321" name="Group 8"/>
          <p:cNvGrpSpPr>
            <a:grpSpLocks/>
          </p:cNvGrpSpPr>
          <p:nvPr/>
        </p:nvGrpSpPr>
        <p:grpSpPr bwMode="auto">
          <a:xfrm>
            <a:off x="6156480" y="3565526"/>
            <a:ext cx="320526" cy="365125"/>
            <a:chOff x="1678" y="1412"/>
            <a:chExt cx="231" cy="230"/>
          </a:xfrm>
        </p:grpSpPr>
        <p:sp>
          <p:nvSpPr>
            <p:cNvPr id="1332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2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Oval 7"/>
          <p:cNvSpPr/>
          <p:nvPr/>
        </p:nvSpPr>
        <p:spPr>
          <a:xfrm>
            <a:off x="5181600" y="1235939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192233" y="2301081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B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175157" y="3382962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234765" y="4419238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4262" y="2673360"/>
            <a:ext cx="2310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ĐÁP ÁN C</a:t>
            </a:r>
            <a:endParaRPr lang="en-US" sz="4000" b="1" dirty="0">
              <a:solidFill>
                <a:srgbClr val="00B050"/>
              </a:solidFill>
            </a:endParaRPr>
          </a:p>
        </p:txBody>
      </p:sp>
      <p:pic>
        <p:nvPicPr>
          <p:cNvPr id="4100" name="Picture 4" descr="Káº¿t quáº£ hÃ¬nh áº£nh cho máº·t cÆ°á»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58" y="3656805"/>
            <a:ext cx="3183432" cy="212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91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8" grpId="0" animBg="1"/>
      <p:bldP spid="49" grpId="0" animBg="1"/>
      <p:bldP spid="50" grpId="0" animBg="1"/>
      <p:bldP spid="70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0" y="7620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 dirty="0"/>
              <a:t>9m 5dm; 7m 3dm; 8dm 9cm; 12cm 5mm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90098" y="-22860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r>
              <a:rPr lang="en-US" sz="3600" b="1" dirty="0">
                <a:solidFill>
                  <a:srgbClr val="FF0000"/>
                </a:solidFill>
              </a:rPr>
              <a:t> 4: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Viết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các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độ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dài</a:t>
            </a:r>
            <a:r>
              <a:rPr lang="en-US" sz="3200" b="1" dirty="0">
                <a:solidFill>
                  <a:srgbClr val="0000FF"/>
                </a:solidFill>
              </a:rPr>
              <a:t> (</a:t>
            </a:r>
            <a:r>
              <a:rPr lang="en-US" sz="3200" b="1" dirty="0" err="1">
                <a:solidFill>
                  <a:srgbClr val="0000FF"/>
                </a:solidFill>
              </a:rPr>
              <a:t>theo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mẫu</a:t>
            </a:r>
            <a:r>
              <a:rPr lang="en-US" sz="3200" b="1" dirty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752600"/>
            <a:ext cx="5640388" cy="822325"/>
            <a:chOff x="860" y="1036"/>
            <a:chExt cx="1405" cy="518"/>
          </a:xfrm>
        </p:grpSpPr>
        <p:grpSp>
          <p:nvGrpSpPr>
            <p:cNvPr id="14390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99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0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14402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3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</p:grpSp>
        <p:sp>
          <p:nvSpPr>
            <p:cNvPr id="14391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4392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0000"/>
                  </a:solidFill>
                  <a:sym typeface="Symbol" pitchFamily="18" charset="2"/>
                </a:rPr>
                <a:t>9m 5dm</a:t>
              </a:r>
            </a:p>
          </p:txBody>
        </p:sp>
        <p:sp>
          <p:nvSpPr>
            <p:cNvPr id="14393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4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 dirty="0">
                  <a:solidFill>
                    <a:srgbClr val="FF0000"/>
                  </a:solidFill>
                  <a:sym typeface="Symbol" pitchFamily="18" charset="2"/>
                </a:rPr>
                <a:t>9m</a:t>
              </a:r>
            </a:p>
          </p:txBody>
        </p:sp>
        <p:sp>
          <p:nvSpPr>
            <p:cNvPr id="14395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  <p:sp>
          <p:nvSpPr>
            <p:cNvPr id="14396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7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9</a:t>
              </a:r>
            </a:p>
          </p:txBody>
        </p:sp>
        <p:sp>
          <p:nvSpPr>
            <p:cNvPr id="14398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5181600" y="2133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2895600"/>
            <a:ext cx="5640388" cy="822325"/>
            <a:chOff x="860" y="1036"/>
            <a:chExt cx="1405" cy="518"/>
          </a:xfrm>
        </p:grpSpPr>
        <p:grpSp>
          <p:nvGrpSpPr>
            <p:cNvPr id="14376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85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6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88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9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77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7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 3dm</a:t>
              </a:r>
            </a:p>
          </p:txBody>
        </p:sp>
        <p:sp>
          <p:nvSpPr>
            <p:cNvPr id="14379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0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</a:t>
              </a:r>
            </a:p>
          </p:txBody>
        </p:sp>
        <p:sp>
          <p:nvSpPr>
            <p:cNvPr id="14381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  <p:sp>
          <p:nvSpPr>
            <p:cNvPr id="14382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3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7</a:t>
              </a:r>
            </a:p>
          </p:txBody>
        </p:sp>
        <p:sp>
          <p:nvSpPr>
            <p:cNvPr id="14384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5257800" y="3276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09600" y="3886200"/>
            <a:ext cx="5792788" cy="822325"/>
            <a:chOff x="860" y="1036"/>
            <a:chExt cx="1443" cy="518"/>
          </a:xfrm>
        </p:grpSpPr>
        <p:grpSp>
          <p:nvGrpSpPr>
            <p:cNvPr id="14362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71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2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3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74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5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63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8dm 9cm</a:t>
              </a:r>
            </a:p>
          </p:txBody>
        </p:sp>
        <p:sp>
          <p:nvSpPr>
            <p:cNvPr id="14365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6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smtClean="0">
                  <a:sym typeface="Symbol" pitchFamily="18" charset="2"/>
                </a:rPr>
                <a:t>8dm  </a:t>
              </a:r>
              <a:endParaRPr lang="en-US" sz="2400" b="1" dirty="0">
                <a:sym typeface="Symbol" pitchFamily="18" charset="2"/>
              </a:endParaRPr>
            </a:p>
          </p:txBody>
        </p:sp>
        <p:sp>
          <p:nvSpPr>
            <p:cNvPr id="14367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  <p:sp>
          <p:nvSpPr>
            <p:cNvPr id="14368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9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8</a:t>
              </a:r>
            </a:p>
          </p:txBody>
        </p:sp>
        <p:sp>
          <p:nvSpPr>
            <p:cNvPr id="14370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623592" y="4816476"/>
            <a:ext cx="6539207" cy="776288"/>
            <a:chOff x="863" y="950"/>
            <a:chExt cx="1402" cy="489"/>
          </a:xfrm>
        </p:grpSpPr>
        <p:grpSp>
          <p:nvGrpSpPr>
            <p:cNvPr id="14349" name="Group 8"/>
            <p:cNvGrpSpPr>
              <a:grpSpLocks/>
            </p:cNvGrpSpPr>
            <p:nvPr/>
          </p:nvGrpSpPr>
          <p:grpSpPr bwMode="auto">
            <a:xfrm>
              <a:off x="1565" y="950"/>
              <a:ext cx="586" cy="489"/>
              <a:chOff x="1631" y="1096"/>
              <a:chExt cx="586" cy="489"/>
            </a:xfrm>
          </p:grpSpPr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645" y="1096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59" name="Text Box 11"/>
              <p:cNvSpPr txBox="1">
                <a:spLocks noChangeArrowheads="1"/>
              </p:cNvSpPr>
              <p:nvPr/>
            </p:nvSpPr>
            <p:spPr bwMode="auto">
              <a:xfrm>
                <a:off x="1631" y="1328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  <p:sp>
            <p:nvSpPr>
              <p:cNvPr id="14360" name="Text Box 9"/>
              <p:cNvSpPr txBox="1">
                <a:spLocks noChangeArrowheads="1"/>
              </p:cNvSpPr>
              <p:nvPr/>
            </p:nvSpPr>
            <p:spPr bwMode="auto">
              <a:xfrm>
                <a:off x="2102" y="1114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61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355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</p:grp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1481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51" name="Text Box 12"/>
            <p:cNvSpPr txBox="1">
              <a:spLocks noChangeArrowheads="1"/>
            </p:cNvSpPr>
            <p:nvPr/>
          </p:nvSpPr>
          <p:spPr bwMode="auto">
            <a:xfrm>
              <a:off x="863" y="1028"/>
              <a:ext cx="3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 5mm</a:t>
              </a:r>
            </a:p>
          </p:txBody>
        </p:sp>
        <p:sp>
          <p:nvSpPr>
            <p:cNvPr id="14352" name="Text Box 12"/>
            <p:cNvSpPr txBox="1">
              <a:spLocks noChangeArrowheads="1"/>
            </p:cNvSpPr>
            <p:nvPr/>
          </p:nvSpPr>
          <p:spPr bwMode="auto">
            <a:xfrm>
              <a:off x="1219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=</a:t>
              </a:r>
            </a:p>
          </p:txBody>
        </p:sp>
        <p:sp>
          <p:nvSpPr>
            <p:cNvPr id="14353" name="Text Box 12"/>
            <p:cNvSpPr txBox="1">
              <a:spLocks noChangeArrowheads="1"/>
            </p:cNvSpPr>
            <p:nvPr/>
          </p:nvSpPr>
          <p:spPr bwMode="auto">
            <a:xfrm>
              <a:off x="1290" y="1047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</a:t>
              </a:r>
            </a:p>
          </p:txBody>
        </p:sp>
        <p:sp>
          <p:nvSpPr>
            <p:cNvPr id="14354" name="Text Box 12"/>
            <p:cNvSpPr txBox="1">
              <a:spLocks noChangeArrowheads="1"/>
            </p:cNvSpPr>
            <p:nvPr/>
          </p:nvSpPr>
          <p:spPr bwMode="auto">
            <a:xfrm>
              <a:off x="1711" y="103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  <p:sp>
          <p:nvSpPr>
            <p:cNvPr id="14355" name="Text Box 12"/>
            <p:cNvSpPr txBox="1">
              <a:spLocks noChangeArrowheads="1"/>
            </p:cNvSpPr>
            <p:nvPr/>
          </p:nvSpPr>
          <p:spPr bwMode="auto">
            <a:xfrm>
              <a:off x="1840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56" name="Text Box 12"/>
            <p:cNvSpPr txBox="1">
              <a:spLocks noChangeArrowheads="1"/>
            </p:cNvSpPr>
            <p:nvPr/>
          </p:nvSpPr>
          <p:spPr bwMode="auto">
            <a:xfrm>
              <a:off x="1919" y="1043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</a:t>
              </a:r>
            </a:p>
          </p:txBody>
        </p:sp>
        <p:sp>
          <p:nvSpPr>
            <p:cNvPr id="14357" name="Text Box 12"/>
            <p:cNvSpPr txBox="1">
              <a:spLocks noChangeArrowheads="1"/>
            </p:cNvSpPr>
            <p:nvPr/>
          </p:nvSpPr>
          <p:spPr bwMode="auto">
            <a:xfrm>
              <a:off x="2151" y="1074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5257800" y="42672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973815" y="514248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054211" y="522605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3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  <p:bldP spid="2078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Kiến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thức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cần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305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Nhớ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lại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bảng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đơn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vị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độ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dài</a:t>
            </a:r>
            <a:r>
              <a:rPr lang="en-US" sz="3600" b="1" dirty="0" smtClean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b="1" dirty="0" smtClean="0">
                <a:solidFill>
                  <a:srgbClr val="002060"/>
                </a:solidFill>
              </a:rPr>
              <a:t>1m = 10 </a:t>
            </a:r>
            <a:r>
              <a:rPr lang="en-US" b="1" dirty="0" err="1" smtClean="0">
                <a:solidFill>
                  <a:srgbClr val="002060"/>
                </a:solidFill>
              </a:rPr>
              <a:t>dm</a:t>
            </a:r>
            <a:r>
              <a:rPr lang="en-US" b="1" dirty="0" smtClean="0">
                <a:solidFill>
                  <a:srgbClr val="002060"/>
                </a:solidFill>
              </a:rPr>
              <a:t>                         1cm =      </a:t>
            </a:r>
            <a:r>
              <a:rPr lang="en-US" b="1" dirty="0" err="1" smtClean="0">
                <a:solidFill>
                  <a:srgbClr val="002060"/>
                </a:solidFill>
              </a:rPr>
              <a:t>dm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1m = 100 cm                      1mm =      </a:t>
            </a:r>
            <a:r>
              <a:rPr lang="en-US" b="1" dirty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002060"/>
                </a:solidFill>
              </a:rPr>
              <a:t>m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                             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92426"/>
              </p:ext>
            </p:extLst>
          </p:nvPr>
        </p:nvGraphicFramePr>
        <p:xfrm>
          <a:off x="6477000" y="3733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77000" y="3733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330546"/>
              </p:ext>
            </p:extLst>
          </p:nvPr>
        </p:nvGraphicFramePr>
        <p:xfrm>
          <a:off x="6324600" y="2590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6" imgW="203040" imgH="393480" progId="Equation.3">
                  <p:embed/>
                </p:oleObj>
              </mc:Choice>
              <mc:Fallback>
                <p:oleObj name="Equation" r:id="rId6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24600" y="2590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31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499</Words>
  <Application>Microsoft Office PowerPoint</Application>
  <PresentationFormat>On-screen Show (4:3)</PresentationFormat>
  <Paragraphs>259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PowerPoint Presentation</vt:lpstr>
      <vt:lpstr>PowerPoint Presentation</vt:lpstr>
      <vt:lpstr>Kiến thức cần nhớ</vt:lpstr>
      <vt:lpstr>PowerPoint Presentation</vt:lpstr>
      <vt:lpstr>KIẾN THỨC CẦN NHỚ </vt:lpstr>
      <vt:lpstr>PowerPoint Presentation</vt:lpstr>
      <vt:lpstr>PowerPoint Presentation</vt:lpstr>
      <vt:lpstr>Kiến thức cần nhớ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Thúy Ngà</dc:creator>
  <cp:lastModifiedBy>Minhthangpc.vn</cp:lastModifiedBy>
  <cp:revision>27</cp:revision>
  <dcterms:created xsi:type="dcterms:W3CDTF">2018-09-18T10:04:27Z</dcterms:created>
  <dcterms:modified xsi:type="dcterms:W3CDTF">2021-09-22T16:13:52Z</dcterms:modified>
</cp:coreProperties>
</file>