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8" r:id="rId3"/>
  </p:sldMasterIdLst>
  <p:notesMasterIdLst>
    <p:notesMasterId r:id="rId14"/>
  </p:notesMasterIdLst>
  <p:sldIdLst>
    <p:sldId id="270" r:id="rId4"/>
    <p:sldId id="287" r:id="rId5"/>
    <p:sldId id="275" r:id="rId6"/>
    <p:sldId id="276" r:id="rId7"/>
    <p:sldId id="293" r:id="rId8"/>
    <p:sldId id="278" r:id="rId9"/>
    <p:sldId id="279" r:id="rId10"/>
    <p:sldId id="271" r:id="rId11"/>
    <p:sldId id="267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1EC"/>
    <a:srgbClr val="8FCCD1"/>
    <a:srgbClr val="67EBF9"/>
    <a:srgbClr val="F1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21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5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7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62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19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2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7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4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2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2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4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59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3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1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2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11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5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0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9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08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20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40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0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9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10/02/2022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0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18"/>
          <p:cNvSpPr>
            <a:spLocks noChangeArrowheads="1" noChangeShapeType="1" noTextEdit="1"/>
          </p:cNvSpPr>
          <p:nvPr/>
        </p:nvSpPr>
        <p:spPr bwMode="auto">
          <a:xfrm>
            <a:off x="4792133" y="311157"/>
            <a:ext cx="2743200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5 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820" name="WordArt 17"/>
          <p:cNvSpPr>
            <a:spLocks noChangeArrowheads="1" noChangeShapeType="1" noTextEdit="1"/>
          </p:cNvSpPr>
          <p:nvPr/>
        </p:nvSpPr>
        <p:spPr bwMode="auto">
          <a:xfrm>
            <a:off x="3574603" y="1644654"/>
            <a:ext cx="6400800" cy="181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 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4822" name="Picture 10" descr="Thao luan n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99" y="5138738"/>
            <a:ext cx="4430183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5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65063" y="2363873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lại!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30414"/>
          <a:stretch/>
        </p:blipFill>
        <p:spPr bwMode="auto">
          <a:xfrm>
            <a:off x="9740902" y="3820458"/>
            <a:ext cx="2447223" cy="317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28606" y="534304"/>
            <a:ext cx="87729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diện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 xung quanh và diện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Line 2"/>
          <p:cNvSpPr>
            <a:spLocks noChangeShapeType="1"/>
          </p:cNvSpPr>
          <p:nvPr/>
        </p:nvSpPr>
        <p:spPr bwMode="auto">
          <a:xfrm>
            <a:off x="7840133" y="4551369"/>
            <a:ext cx="0" cy="6397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34"/>
              </a:solidFill>
            </a:endParaRPr>
          </a:p>
        </p:txBody>
      </p:sp>
      <p:grpSp>
        <p:nvGrpSpPr>
          <p:cNvPr id="108" name="Group 29"/>
          <p:cNvGrpSpPr>
            <a:grpSpLocks/>
          </p:cNvGrpSpPr>
          <p:nvPr/>
        </p:nvGrpSpPr>
        <p:grpSpPr bwMode="auto">
          <a:xfrm>
            <a:off x="901900" y="2883988"/>
            <a:ext cx="3659717" cy="1997220"/>
            <a:chOff x="431" y="2534"/>
            <a:chExt cx="1729" cy="955"/>
          </a:xfrm>
        </p:grpSpPr>
        <p:sp>
          <p:nvSpPr>
            <p:cNvPr id="109" name="Line 30"/>
            <p:cNvSpPr>
              <a:spLocks noChangeShapeType="1"/>
            </p:cNvSpPr>
            <p:nvPr/>
          </p:nvSpPr>
          <p:spPr bwMode="auto">
            <a:xfrm flipH="1">
              <a:off x="1491" y="2718"/>
              <a:ext cx="489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0" name="Line 31"/>
            <p:cNvSpPr>
              <a:spLocks noChangeShapeType="1"/>
            </p:cNvSpPr>
            <p:nvPr/>
          </p:nvSpPr>
          <p:spPr bwMode="auto">
            <a:xfrm flipH="1">
              <a:off x="631" y="2717"/>
              <a:ext cx="468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auto">
            <a:xfrm flipH="1">
              <a:off x="1491" y="3115"/>
              <a:ext cx="489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2" name="Line 33"/>
            <p:cNvSpPr>
              <a:spLocks noChangeShapeType="1"/>
            </p:cNvSpPr>
            <p:nvPr/>
          </p:nvSpPr>
          <p:spPr bwMode="auto">
            <a:xfrm flipH="1">
              <a:off x="629" y="311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3" name="Text Box 34"/>
            <p:cNvSpPr txBox="1">
              <a:spLocks noChangeArrowheads="1"/>
            </p:cNvSpPr>
            <p:nvPr/>
          </p:nvSpPr>
          <p:spPr bwMode="auto">
            <a:xfrm>
              <a:off x="917" y="253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A</a:t>
              </a: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1968" y="254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B</a:t>
              </a:r>
            </a:p>
          </p:txBody>
        </p:sp>
        <p:sp>
          <p:nvSpPr>
            <p:cNvPr id="115" name="Text Box 36"/>
            <p:cNvSpPr txBox="1">
              <a:spLocks noChangeArrowheads="1"/>
            </p:cNvSpPr>
            <p:nvPr/>
          </p:nvSpPr>
          <p:spPr bwMode="auto">
            <a:xfrm>
              <a:off x="1488" y="287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C</a:t>
              </a:r>
            </a:p>
          </p:txBody>
        </p:sp>
        <p:sp>
          <p:nvSpPr>
            <p:cNvPr id="116" name="Text Box 37"/>
            <p:cNvSpPr txBox="1">
              <a:spLocks noChangeArrowheads="1"/>
            </p:cNvSpPr>
            <p:nvPr/>
          </p:nvSpPr>
          <p:spPr bwMode="auto">
            <a:xfrm>
              <a:off x="431" y="2852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D</a:t>
              </a:r>
            </a:p>
          </p:txBody>
        </p:sp>
        <p:sp>
          <p:nvSpPr>
            <p:cNvPr id="117" name="Text Box 38"/>
            <p:cNvSpPr txBox="1">
              <a:spLocks noChangeArrowheads="1"/>
            </p:cNvSpPr>
            <p:nvPr/>
          </p:nvSpPr>
          <p:spPr bwMode="auto">
            <a:xfrm>
              <a:off x="899" y="294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M</a:t>
              </a:r>
            </a:p>
          </p:txBody>
        </p:sp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1968" y="294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N</a:t>
              </a: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1548" y="3312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P</a:t>
              </a:r>
            </a:p>
          </p:txBody>
        </p:sp>
        <p:sp>
          <p:nvSpPr>
            <p:cNvPr id="120" name="Text Box 41"/>
            <p:cNvSpPr txBox="1">
              <a:spLocks noChangeArrowheads="1"/>
            </p:cNvSpPr>
            <p:nvPr/>
          </p:nvSpPr>
          <p:spPr bwMode="auto">
            <a:xfrm>
              <a:off x="431" y="327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Q</a:t>
              </a:r>
            </a:p>
          </p:txBody>
        </p:sp>
        <p:sp>
          <p:nvSpPr>
            <p:cNvPr id="121" name="Line 42"/>
            <p:cNvSpPr>
              <a:spLocks noChangeShapeType="1"/>
            </p:cNvSpPr>
            <p:nvPr/>
          </p:nvSpPr>
          <p:spPr bwMode="auto">
            <a:xfrm>
              <a:off x="626" y="2950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2" name="Line 43"/>
            <p:cNvSpPr>
              <a:spLocks noChangeShapeType="1"/>
            </p:cNvSpPr>
            <p:nvPr/>
          </p:nvSpPr>
          <p:spPr bwMode="auto">
            <a:xfrm>
              <a:off x="1110" y="2717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3" name="Line 44"/>
            <p:cNvSpPr>
              <a:spLocks noChangeShapeType="1"/>
            </p:cNvSpPr>
            <p:nvPr/>
          </p:nvSpPr>
          <p:spPr bwMode="auto">
            <a:xfrm>
              <a:off x="1491" y="2951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4" name="Line 45"/>
            <p:cNvSpPr>
              <a:spLocks noChangeShapeType="1"/>
            </p:cNvSpPr>
            <p:nvPr/>
          </p:nvSpPr>
          <p:spPr bwMode="auto">
            <a:xfrm>
              <a:off x="1977" y="2712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5" name="Line 46"/>
            <p:cNvSpPr>
              <a:spLocks noChangeShapeType="1"/>
            </p:cNvSpPr>
            <p:nvPr/>
          </p:nvSpPr>
          <p:spPr bwMode="auto">
            <a:xfrm>
              <a:off x="626" y="29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6" name="Line 47"/>
            <p:cNvSpPr>
              <a:spLocks noChangeShapeType="1"/>
            </p:cNvSpPr>
            <p:nvPr/>
          </p:nvSpPr>
          <p:spPr bwMode="auto">
            <a:xfrm>
              <a:off x="624" y="335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7" name="Line 48"/>
            <p:cNvSpPr>
              <a:spLocks noChangeShapeType="1"/>
            </p:cNvSpPr>
            <p:nvPr/>
          </p:nvSpPr>
          <p:spPr bwMode="auto">
            <a:xfrm>
              <a:off x="1098" y="311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1104" y="271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</p:grpSp>
      <p:sp>
        <p:nvSpPr>
          <p:cNvPr id="132" name="Text Box 58"/>
          <p:cNvSpPr txBox="1">
            <a:spLocks noChangeArrowheads="1"/>
          </p:cNvSpPr>
          <p:nvPr/>
        </p:nvSpPr>
        <p:spPr bwMode="auto">
          <a:xfrm>
            <a:off x="5702547" y="2872496"/>
            <a:ext cx="6002375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= Chu vi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đáy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× Chiều cao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=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+ diện tích hai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mặt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đáy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00" y="657559"/>
            <a:ext cx="152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89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51205" name="Text Box 7"/>
          <p:cNvSpPr txBox="1"/>
          <p:nvPr/>
        </p:nvSpPr>
        <p:spPr>
          <a:xfrm>
            <a:off x="228600" y="130662"/>
            <a:ext cx="3810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FF0000"/>
                </a:solidFill>
                <a:latin typeface="+mj-lt"/>
                <a:ea typeface="Arial" pitchFamily="34" charset="0"/>
              </a:rPr>
              <a:t>Bài 1:</a:t>
            </a: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2" name="Text Box 58"/>
              <p:cNvSpPr txBox="1"/>
              <p:nvPr/>
            </p:nvSpPr>
            <p:spPr>
              <a:xfrm>
                <a:off x="228600" y="826897"/>
                <a:ext cx="12096482" cy="2103076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algn="just" eaLnBrk="1" hangingPunct="1">
                  <a:spcBef>
                    <a:spcPct val="50000"/>
                  </a:spcBef>
                </a:pP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Tính diện tích xung quanh và diện tích toàn phần của hình hộp chữ nhật có: </a:t>
                </a:r>
                <a:endParaRPr lang="vi-VN" sz="2800" b="1" dirty="0">
                  <a:latin typeface="Times New Roman" pitchFamily="18" charset="0"/>
                  <a:ea typeface="Arial" pitchFamily="34" charset="0"/>
                </a:endParaRPr>
              </a:p>
              <a:p>
                <a:pPr marL="457200" lvl="0" indent="-457200" algn="just" eaLnBrk="1" hangingPunct="1">
                  <a:spcBef>
                    <a:spcPct val="50000"/>
                  </a:spcBef>
                  <a:buAutoNum type="alphaLcParenR"/>
                </a:pP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Chiều 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dài </a:t>
                </a: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25dm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,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rộng 1,5m 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và chiều cao </a:t>
                </a: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18dm ;</a:t>
                </a:r>
              </a:p>
              <a:p>
                <a:pPr marL="457200" lvl="0" indent="-457200" algn="just">
                  <a:spcBef>
                    <a:spcPct val="50000"/>
                  </a:spcBef>
                  <a:buAutoNum type="alphaLcParenR"/>
                </a:pPr>
                <a:r>
                  <a:rPr lang="vi-VN" sz="2800" b="1" dirty="0" err="1" smtClean="0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vi-VN" sz="2800" b="1" dirty="0" err="1" smtClean="0">
                    <a:latin typeface="Times New Roman" pitchFamily="18" charset="0"/>
                    <a:ea typeface="Arial" pitchFamily="34" charset="0"/>
                  </a:rPr>
                  <a:t>dài</a:t>
                </a:r>
                <a:r>
                  <a:rPr lang="vi-VN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m,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rộng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m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và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ea typeface="Arial" pitchFamily="34" charset="0"/>
                  </a:rPr>
                  <a:t>cao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ea typeface="Arial" pitchFamily="34" charset="0"/>
                  </a:rPr>
                  <a:t>m.</a:t>
                </a:r>
                <a:endParaRPr lang="vi-VN" sz="2800" b="1" dirty="0">
                  <a:latin typeface="Times New Roman" pitchFamily="18" charset="0"/>
                  <a:ea typeface="Arial" pitchFamily="34" charset="0"/>
                </a:endParaRPr>
              </a:p>
            </p:txBody>
          </p:sp>
        </mc:Choice>
        <mc:Fallback xmlns="">
          <p:sp>
            <p:nvSpPr>
              <p:cNvPr id="51242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26897"/>
                <a:ext cx="12096482" cy="2103076"/>
              </a:xfrm>
              <a:prstGeom prst="rect">
                <a:avLst/>
              </a:prstGeom>
              <a:blipFill rotWithShape="0">
                <a:blip r:embed="rId2"/>
                <a:stretch>
                  <a:fillRect l="-1058" t="-3188" b="-2609"/>
                </a:stretch>
              </a:blipFill>
              <a:ln w="9525">
                <a:noFill/>
                <a:miter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2438156" y="5141542"/>
            <a:ext cx="2016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25 dm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31653">
            <a:off x="3848544" y="4541077"/>
            <a:ext cx="1584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20" y="3354963"/>
            <a:ext cx="5365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784242" y="3567291"/>
            <a:ext cx="4706061" cy="2923930"/>
            <a:chOff x="170739" y="1793536"/>
            <a:chExt cx="4706061" cy="2923930"/>
          </a:xfrm>
        </p:grpSpPr>
        <p:sp>
          <p:nvSpPr>
            <p:cNvPr id="11" name="Text Box 38"/>
            <p:cNvSpPr txBox="1"/>
            <p:nvPr/>
          </p:nvSpPr>
          <p:spPr>
            <a:xfrm>
              <a:off x="3505199" y="3888171"/>
              <a:ext cx="9906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000" b="1" dirty="0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0"/>
            <p:cNvSpPr txBox="1"/>
            <p:nvPr/>
          </p:nvSpPr>
          <p:spPr>
            <a:xfrm>
              <a:off x="3962400" y="2311619"/>
              <a:ext cx="9144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dirty="0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3" name="Text Box 44"/>
            <p:cNvSpPr txBox="1"/>
            <p:nvPr/>
          </p:nvSpPr>
          <p:spPr>
            <a:xfrm>
              <a:off x="1637687" y="4080269"/>
              <a:ext cx="1264285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4" name="AutoShape 6"/>
            <p:cNvSpPr/>
            <p:nvPr/>
          </p:nvSpPr>
          <p:spPr>
            <a:xfrm>
              <a:off x="170739" y="1793536"/>
              <a:ext cx="3306762" cy="2039937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3175716" y="3626506"/>
              <a:ext cx="319088" cy="849222"/>
              <a:chOff x="2308" y="1742"/>
              <a:chExt cx="201" cy="713"/>
            </a:xfrm>
          </p:grpSpPr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325896" y="3868244"/>
              <a:ext cx="319088" cy="849222"/>
              <a:chOff x="2308" y="1742"/>
              <a:chExt cx="201" cy="713"/>
            </a:xfrm>
          </p:grpSpPr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3627661" y="2102507"/>
              <a:ext cx="319088" cy="849222"/>
              <a:chOff x="2308" y="1742"/>
              <a:chExt cx="201" cy="713"/>
            </a:xfrm>
          </p:grpSpPr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25" name="Cube 24"/>
          <p:cNvSpPr/>
          <p:nvPr/>
        </p:nvSpPr>
        <p:spPr>
          <a:xfrm>
            <a:off x="1645064" y="3481737"/>
            <a:ext cx="2756452" cy="16035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27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8030" y="1642946"/>
            <a:ext cx="8403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 hình hộp chữ nhật là: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149990" y="2234377"/>
            <a:ext cx="70651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15 ) ×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=  1 440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29677" y="4507456"/>
            <a:ext cx="10550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135243" y="5144118"/>
            <a:ext cx="6308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1440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2190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926662" y="5903852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 S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1440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S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2190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729630" y="330221"/>
            <a:ext cx="426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(a)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9317997" y="2294957"/>
            <a:ext cx="2016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25 dm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 rot="18729405">
            <a:off x="10739209" y="1745905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1,5m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88030" y="2983479"/>
            <a:ext cx="10499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1149990" y="3660241"/>
            <a:ext cx="6689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×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 rot="-5400000">
            <a:off x="11001136" y="1057248"/>
            <a:ext cx="1143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18 dm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408830" y="1051515"/>
            <a:ext cx="690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1,5 m = 15 dm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be 19"/>
          <p:cNvSpPr/>
          <p:nvPr/>
        </p:nvSpPr>
        <p:spPr>
          <a:xfrm>
            <a:off x="8616129" y="707692"/>
            <a:ext cx="2756452" cy="16035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5" grpId="0"/>
      <p:bldP spid="1127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23361" y="208850"/>
            <a:ext cx="4706061" cy="2923930"/>
            <a:chOff x="170739" y="1793536"/>
            <a:chExt cx="4706061" cy="2923930"/>
          </a:xfrm>
        </p:grpSpPr>
        <p:sp>
          <p:nvSpPr>
            <p:cNvPr id="93222" name="Text Box 38"/>
            <p:cNvSpPr txBox="1"/>
            <p:nvPr/>
          </p:nvSpPr>
          <p:spPr>
            <a:xfrm>
              <a:off x="3505199" y="3888171"/>
              <a:ext cx="9906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000" b="1" dirty="0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3224" name="Text Box 40"/>
            <p:cNvSpPr txBox="1"/>
            <p:nvPr/>
          </p:nvSpPr>
          <p:spPr>
            <a:xfrm>
              <a:off x="3962400" y="2311619"/>
              <a:ext cx="9144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dirty="0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3228" name="Text Box 44"/>
            <p:cNvSpPr txBox="1"/>
            <p:nvPr/>
          </p:nvSpPr>
          <p:spPr>
            <a:xfrm>
              <a:off x="1637687" y="4080269"/>
              <a:ext cx="1264285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smtClean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0178" name="AutoShape 6"/>
            <p:cNvSpPr/>
            <p:nvPr/>
          </p:nvSpPr>
          <p:spPr>
            <a:xfrm>
              <a:off x="170739" y="1793536"/>
              <a:ext cx="3306762" cy="2039937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3175716" y="3626506"/>
              <a:ext cx="319088" cy="849222"/>
              <a:chOff x="2308" y="1742"/>
              <a:chExt cx="201" cy="713"/>
            </a:xfrm>
          </p:grpSpPr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34" name="Group 18"/>
            <p:cNvGrpSpPr>
              <a:grpSpLocks/>
            </p:cNvGrpSpPr>
            <p:nvPr/>
          </p:nvGrpSpPr>
          <p:grpSpPr bwMode="auto">
            <a:xfrm>
              <a:off x="1325896" y="3868244"/>
              <a:ext cx="319088" cy="849222"/>
              <a:chOff x="2308" y="1742"/>
              <a:chExt cx="201" cy="713"/>
            </a:xfrm>
          </p:grpSpPr>
          <p:sp>
            <p:nvSpPr>
              <p:cNvPr id="35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37" name="Group 18"/>
            <p:cNvGrpSpPr>
              <a:grpSpLocks/>
            </p:cNvGrpSpPr>
            <p:nvPr/>
          </p:nvGrpSpPr>
          <p:grpSpPr bwMode="auto">
            <a:xfrm>
              <a:off x="3627661" y="2102507"/>
              <a:ext cx="319088" cy="849222"/>
              <a:chOff x="2308" y="1742"/>
              <a:chExt cx="201" cy="713"/>
            </a:xfrm>
          </p:grpSpPr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 b="1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272381" y="515248"/>
            <a:ext cx="84033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33127" y="1120054"/>
                <a:ext cx="5622720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 ×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27" y="1120054"/>
                <a:ext cx="5622720" cy="736997"/>
              </a:xfrm>
              <a:prstGeom prst="rect">
                <a:avLst/>
              </a:prstGeom>
              <a:blipFill rotWithShape="0">
                <a:blip r:embed="rId2"/>
                <a:stretch>
                  <a:fillRect t="-1653" b="-14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354625" y="2223820"/>
            <a:ext cx="10499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023466" y="2833865"/>
                <a:ext cx="5622720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 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466" y="2833865"/>
                <a:ext cx="5622720" cy="736997"/>
              </a:xfrm>
              <a:prstGeom prst="rect">
                <a:avLst/>
              </a:prstGeom>
              <a:blipFill rotWithShape="0">
                <a:blip r:embed="rId3"/>
                <a:stretch>
                  <a:fillRect t="-1653" b="-14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354625" y="4021350"/>
            <a:ext cx="10550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262565" y="4641630"/>
                <a:ext cx="5622720" cy="6984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565" y="4641630"/>
                <a:ext cx="5622720" cy="698461"/>
              </a:xfrm>
              <a:prstGeom prst="rect">
                <a:avLst/>
              </a:prstGeom>
              <a:blipFill rotWithShape="0">
                <a:blip r:embed="rId4"/>
                <a:stretch>
                  <a:fillRect t="-4348" b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8"/>
              <p:cNvSpPr txBox="1">
                <a:spLocks noChangeArrowheads="1"/>
              </p:cNvSpPr>
              <p:nvPr/>
            </p:nvSpPr>
            <p:spPr bwMode="auto">
              <a:xfrm>
                <a:off x="5460761" y="5674097"/>
                <a:ext cx="5667577" cy="70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 số:  S</a:t>
                </a:r>
                <a:r>
                  <a:rPr lang="en-US" sz="28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xq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aseline="-25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0761" y="5674097"/>
                <a:ext cx="5667577" cy="704295"/>
              </a:xfrm>
              <a:prstGeom prst="rect">
                <a:avLst/>
              </a:prstGeom>
              <a:blipFill rotWithShape="0">
                <a:blip r:embed="rId5"/>
                <a:stretch>
                  <a:fillRect l="-2258" b="-10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5737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6" grpId="0"/>
      <p:bldP spid="76" grpId="0"/>
      <p:bldP spid="77" grpId="0"/>
      <p:bldP spid="7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9935" y="4995863"/>
            <a:ext cx="2095500" cy="1833562"/>
          </a:xfrm>
          <a:noFill/>
        </p:spPr>
      </p:pic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4" y="2319521"/>
            <a:ext cx="274743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711200" y="1739900"/>
            <a:ext cx="660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Đổi 8dm = 0,8m</a:t>
            </a:r>
          </a:p>
          <a:p>
            <a:pPr lvl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xung quanh cái thùng không nắp là: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(1,5 + 0,6) x 2 x 0,8  = 3,36 (m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1"/>
          <p:cNvSpPr txBox="1"/>
          <p:nvPr/>
        </p:nvSpPr>
        <p:spPr>
          <a:xfrm>
            <a:off x="361363" y="346615"/>
            <a:ext cx="11336020" cy="12926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: </a:t>
            </a:r>
            <a:r>
              <a:rPr sz="2600" dirty="0"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cái thùng không nắp </a:t>
            </a:r>
            <a:r>
              <a:rPr lang="en-US" sz="2600" dirty="0" err="1" smtClean="0">
                <a:latin typeface="Times New Roman" pitchFamily="18" charset="0"/>
                <a:ea typeface="Times New Roman" pitchFamily="18" charset="0"/>
              </a:rPr>
              <a:t>dạng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hình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hộp chữ nhật có chiều dài 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1,5m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, chiều rộng 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0,6m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ea typeface="Times New Roman" pitchFamily="18" charset="0"/>
              </a:rPr>
              <a:t>và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chiều cao 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8dm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</a:rPr>
              <a:t>. N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gười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ta </a:t>
            </a:r>
            <a:r>
              <a:rPr lang="vi-VN" sz="2600" dirty="0" smtClean="0">
                <a:latin typeface="Times New Roman" pitchFamily="18" charset="0"/>
                <a:ea typeface="Times New Roman" pitchFamily="18" charset="0"/>
              </a:rPr>
              <a:t>sơn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mặt ngoài của thùng. Hỏi diện tích quét sơn là bao nhiêu mét vuông?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11200" y="3870228"/>
            <a:ext cx="6096000" cy="107721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mặt 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đáy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sz="2400" b="1" dirty="0" err="1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cái</a:t>
            </a:r>
            <a:r>
              <a:rPr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thùng 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là</a:t>
            </a:r>
            <a:r>
              <a:rPr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: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x 0,6 = 0,9 (m</a:t>
            </a:r>
            <a:r>
              <a:rPr lang="vi-VN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200" y="508631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quét sơn của cái thùng là :</a:t>
            </a:r>
          </a:p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3,36 + 0,9 = 4,26 (m</a:t>
            </a:r>
            <a:r>
              <a:rPr lang="vi-VN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0319" y="6194314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4,26 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sp>
        <p:nvSpPr>
          <p:cNvPr id="13" name="Text Box 5"/>
          <p:cNvSpPr txBox="1"/>
          <p:nvPr/>
        </p:nvSpPr>
        <p:spPr>
          <a:xfrm rot="19794880">
            <a:off x="9809855" y="3874631"/>
            <a:ext cx="1066800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 rot="16200000">
            <a:off x="10385989" y="2724790"/>
            <a:ext cx="1066800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</a:t>
            </a:r>
            <a:r>
              <a:rPr sz="2400" b="1" dirty="0" err="1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15" name="Text Box 4"/>
          <p:cNvSpPr txBox="1"/>
          <p:nvPr/>
        </p:nvSpPr>
        <p:spPr>
          <a:xfrm>
            <a:off x="8200770" y="4236523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Diện tích xung quanh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hình hộp chữ nhật không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toàn phần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không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xung quanh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toàn phần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32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77" y="183869"/>
            <a:ext cx="3874111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463" y="183869"/>
            <a:ext cx="3511551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53973"/>
              </p:ext>
            </p:extLst>
          </p:nvPr>
        </p:nvGraphicFramePr>
        <p:xfrm>
          <a:off x="188261" y="3485402"/>
          <a:ext cx="12003738" cy="325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8"/>
                <a:gridCol w="4679576"/>
                <a:gridCol w="5038164"/>
              </a:tblGrid>
              <a:tr h="710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Chiều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dài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 dm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1,5 dm </a:t>
                      </a:r>
                      <a:endParaRPr lang="en-US" sz="2000" dirty="0"/>
                    </a:p>
                  </a:txBody>
                  <a:tcPr/>
                </a:tc>
              </a:tr>
              <a:tr h="3256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Chiều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rộng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1,5 dm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1,2 dm </a:t>
                      </a:r>
                      <a:endParaRPr lang="en-US" sz="2000" dirty="0"/>
                    </a:p>
                  </a:txBody>
                  <a:tcPr/>
                </a:tc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Chiều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cao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1,2 dm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 dm</a:t>
                      </a:r>
                      <a:endParaRPr lang="en-US" sz="2000" dirty="0"/>
                    </a:p>
                  </a:txBody>
                  <a:tcPr/>
                </a:tc>
              </a:tr>
              <a:tr h="68959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3200" baseline="-250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xq</a:t>
                      </a: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</a:rPr>
                        <a:t> 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(2,5 + 1,5) x 2 x 1,2 = 9,6 (dm</a:t>
                      </a:r>
                      <a:r>
                        <a:rPr kumimoji="0" lang="en-US" sz="2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(1,5 + 1,2) x 2 x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2,5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= 13,5 (dm</a:t>
                      </a: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</a:tr>
              <a:tr h="4116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3600" baseline="-250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 + (2,5 x 1,5 x 2) = 17,1   (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dm</a:t>
                      </a:r>
                      <a:r>
                        <a:rPr kumimoji="0" lang="en-US" sz="2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(1,5 x 1,2 x 2 ) = 17,1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(dm</a:t>
                      </a: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Diện tích xung quanh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hình hộp chữ nhật không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toàn phần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không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xung quanh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Diện tích toàn phần của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hình hộp chữ nhật bằng 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nhau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1215859" y="5567973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/>
          <p:nvPr/>
        </p:nvSpPr>
        <p:spPr>
          <a:xfrm>
            <a:off x="11230487" y="4919054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49" name="Text Box 9"/>
          <p:cNvSpPr txBox="1"/>
          <p:nvPr/>
        </p:nvSpPr>
        <p:spPr>
          <a:xfrm>
            <a:off x="11186919" y="365639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0" name="Text Box 9"/>
          <p:cNvSpPr txBox="1"/>
          <p:nvPr/>
        </p:nvSpPr>
        <p:spPr>
          <a:xfrm>
            <a:off x="11223247" y="427750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/>
      <p:bldP spid="49" grpId="0"/>
      <p:bldP spid="5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593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Garamond</vt:lpstr>
      <vt:lpstr>Tahoma</vt:lpstr>
      <vt:lpstr>Times New Roman</vt:lpstr>
      <vt:lpstr>VNI-Times</vt:lpstr>
      <vt:lpstr>Office Theme</vt:lpstr>
      <vt:lpstr>Clarity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Admin</cp:lastModifiedBy>
  <cp:revision>34</cp:revision>
  <dcterms:created xsi:type="dcterms:W3CDTF">2018-01-28T21:55:00Z</dcterms:created>
  <dcterms:modified xsi:type="dcterms:W3CDTF">2022-02-10T08:29:17Z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