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10" r:id="rId2"/>
    <p:sldId id="311" r:id="rId3"/>
    <p:sldId id="312" r:id="rId4"/>
    <p:sldId id="300" r:id="rId5"/>
    <p:sldId id="299" r:id="rId6"/>
    <p:sldId id="301" r:id="rId7"/>
    <p:sldId id="302" r:id="rId8"/>
    <p:sldId id="303" r:id="rId9"/>
    <p:sldId id="304" r:id="rId10"/>
    <p:sldId id="305" r:id="rId11"/>
    <p:sldId id="306" r:id="rId12"/>
    <p:sldId id="308" r:id="rId13"/>
    <p:sldId id="256" r:id="rId14"/>
    <p:sldId id="298" r:id="rId15"/>
    <p:sldId id="313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469516-3909-4457-85A1-8DAF5DBD753F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2AD5078-5424-42E1-90A9-38D1C65307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9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E15C6-D2DD-4A65-B7A7-3165813C58A8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C25B6-8DA6-4B31-9354-619F1FCF91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450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B6923-00D9-4A0B-BC48-F0D0DAA61A0A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1EC9E-9315-4C94-9A0B-CB50601649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85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6B5EB-6A79-47EC-8291-48A9FE0103E2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7D0A5-8B25-4176-9A43-6AEEBB5DED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2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D3429-69EE-41D2-A576-649A46C1E076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32703-46B1-4B48-8C7B-6F423BF2C5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5C8F4-C38D-40EA-B1FF-C49BC355BB80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114790-8DCD-4D3C-B9EE-F04FE0244D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43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ACED4-74D1-4B0F-BC17-58B571A71263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EFE9A-2331-4CB7-B53C-F5E75775E4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72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AB2CF-3DE0-4C6D-A6AB-F29DBCBDFC93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F75EA-A865-4D09-9932-B39BBC95F2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00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28BD2-5B06-4268-BF4C-95188D48B84A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76B05-DDEB-4F2D-B978-9F1CAFC644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45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4AF07-79EA-449A-8B36-08C273983C20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259BD-F681-48BE-B3F5-EE684049BB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3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385FF-2D63-42C2-9302-C861CB2E3FF6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158157-AA16-49BF-9BFF-E1E6D9519E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33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E0157-EA84-4406-ABF9-B4938490AA51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95A3D-3A43-41CA-9996-950557CE4D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6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7ACAED-3200-44A3-9EA4-A50ABF4A9F2D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641A6532-F527-4808-8F90-ECE08C5952C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image" Target="../media/image4.jpeg"/><Relationship Id="rId7" Type="http://schemas.openxmlformats.org/officeDocument/2006/relationships/slide" Target="slide7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9.xml"/><Relationship Id="rId10" Type="http://schemas.openxmlformats.org/officeDocument/2006/relationships/slide" Target="slide6.xml"/><Relationship Id="rId4" Type="http://schemas.openxmlformats.org/officeDocument/2006/relationships/slide" Target="slide10.xml"/><Relationship Id="rId9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ulips_yellow_md_cl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106988"/>
            <a:ext cx="914400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tulips_yellow_md_cl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235575"/>
            <a:ext cx="8382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tulips_yellow_md_cl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235575"/>
            <a:ext cx="8382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tulips_yellow_md_cl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35575"/>
            <a:ext cx="8382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tulips_yellow_md_cl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235575"/>
            <a:ext cx="8382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tulips_yellow_md_cl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235575"/>
            <a:ext cx="8382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tulips_yellow_md_cl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235575"/>
            <a:ext cx="8382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tulips_yellow_md_cl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235575"/>
            <a:ext cx="8382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90" name="AutoShape 10"/>
          <p:cNvSpPr>
            <a:spLocks noChangeArrowheads="1"/>
          </p:cNvSpPr>
          <p:nvPr/>
        </p:nvSpPr>
        <p:spPr bwMode="auto">
          <a:xfrm>
            <a:off x="2438400" y="4073525"/>
            <a:ext cx="4191000" cy="2128838"/>
          </a:xfrm>
          <a:prstGeom prst="star32">
            <a:avLst>
              <a:gd name="adj" fmla="val 11069"/>
            </a:avLst>
          </a:prstGeom>
          <a:solidFill>
            <a:srgbClr val="33CC33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>
              <a:latin typeface="Arial" charset="0"/>
            </a:endParaRPr>
          </a:p>
        </p:txBody>
      </p:sp>
      <p:sp>
        <p:nvSpPr>
          <p:cNvPr id="3084" name="WordArt 13"/>
          <p:cNvSpPr>
            <a:spLocks noChangeArrowheads="1" noChangeShapeType="1" noTextEdit="1"/>
          </p:cNvSpPr>
          <p:nvPr/>
        </p:nvSpPr>
        <p:spPr bwMode="auto">
          <a:xfrm>
            <a:off x="419100" y="2428875"/>
            <a:ext cx="8477250" cy="3160713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765386"/>
              </a:avLst>
            </a:prstTxWarp>
          </a:bodyPr>
          <a:lstStyle/>
          <a:p>
            <a:pPr algn="ctr"/>
            <a:r>
              <a:rPr lang="en-US" sz="5588" b="1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107763" dir="2700000" algn="ctr" rotWithShape="0">
                    <a:srgbClr val="868686">
                      <a:alpha val="50000"/>
                    </a:srgbClr>
                  </a:outerShdw>
                </a:effectLst>
                <a:latin typeface="Calibri"/>
                <a:cs typeface="Calibri"/>
              </a:rPr>
              <a:t>GIÁO</a:t>
            </a:r>
            <a:r>
              <a:rPr lang="en-US" sz="5588" b="1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107763" dir="2700000" algn="ctr" rotWithShape="0">
                    <a:srgbClr val="868686">
                      <a:alpha val="50000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n-US" sz="5588" b="1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107763" dir="2700000" algn="ctr" rotWithShape="0">
                    <a:srgbClr val="868686">
                      <a:alpha val="50000"/>
                    </a:srgbClr>
                  </a:outerShdw>
                </a:effectLst>
                <a:latin typeface="Calibri"/>
                <a:cs typeface="Calibri"/>
              </a:rPr>
              <a:t>ÁN</a:t>
            </a:r>
            <a:r>
              <a:rPr lang="en-US" sz="5588" b="1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107763" dir="2700000" algn="ctr" rotWithShape="0">
                    <a:srgbClr val="868686">
                      <a:alpha val="50000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n-US" sz="5588" b="1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107763" dir="2700000" algn="ctr" rotWithShape="0">
                    <a:srgbClr val="868686">
                      <a:alpha val="50000"/>
                    </a:srgbClr>
                  </a:outerShdw>
                </a:effectLst>
                <a:latin typeface="Calibri"/>
                <a:cs typeface="Calibri"/>
              </a:rPr>
              <a:t>THỦ</a:t>
            </a:r>
            <a:r>
              <a:rPr lang="en-US" sz="5588" b="1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107763" dir="2700000" algn="ctr" rotWithShape="0">
                    <a:srgbClr val="868686">
                      <a:alpha val="50000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n-US" sz="5588" b="1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107763" dir="2700000" algn="ctr" rotWithShape="0">
                    <a:srgbClr val="868686">
                      <a:alpha val="50000"/>
                    </a:srgbClr>
                  </a:outerShdw>
                </a:effectLst>
                <a:latin typeface="Calibri"/>
                <a:cs typeface="Calibri"/>
              </a:rPr>
              <a:t>CÔNG</a:t>
            </a:r>
            <a:r>
              <a:rPr lang="en-US" sz="5588" b="1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107763" dir="2700000" algn="ctr" rotWithShape="0">
                    <a:srgbClr val="868686">
                      <a:alpha val="50000"/>
                    </a:srgbClr>
                  </a:outerShdw>
                </a:effectLst>
                <a:latin typeface="Calibri"/>
                <a:cs typeface="Calibri"/>
              </a:rPr>
              <a:t>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972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972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90" grpId="0" animBg="1"/>
      <p:bldP spid="97290" grpId="1" animBg="1"/>
      <p:bldP spid="97290" grpId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miley Face 3"/>
          <p:cNvSpPr/>
          <p:nvPr/>
        </p:nvSpPr>
        <p:spPr>
          <a:xfrm flipH="1">
            <a:off x="2068513" y="1143000"/>
            <a:ext cx="1893887" cy="1676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3962400" y="1143000"/>
            <a:ext cx="29273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6000" b="1" i="1">
                <a:solidFill>
                  <a:srgbClr val="FF0000"/>
                </a:solidFill>
              </a:rPr>
              <a:t> lucky!!! </a:t>
            </a:r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7467600" y="5694363"/>
            <a:ext cx="1042988" cy="1042987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533400" y="34925"/>
            <a:ext cx="7772400" cy="22860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400" dirty="0" err="1"/>
              <a:t>Nêu</a:t>
            </a:r>
            <a:r>
              <a:rPr lang="en-US" sz="4400" dirty="0"/>
              <a:t> </a:t>
            </a:r>
            <a:r>
              <a:rPr lang="en-US" sz="4400" dirty="0" err="1"/>
              <a:t>quy</a:t>
            </a:r>
            <a:r>
              <a:rPr lang="en-US" sz="4400" dirty="0"/>
              <a:t> </a:t>
            </a:r>
            <a:r>
              <a:rPr lang="en-US" sz="4400" dirty="0" err="1"/>
              <a:t>trình</a:t>
            </a:r>
            <a:r>
              <a:rPr lang="en-US" sz="4400" dirty="0"/>
              <a:t> </a:t>
            </a:r>
            <a:r>
              <a:rPr lang="en-US" sz="4400" dirty="0" err="1"/>
              <a:t>bấp</a:t>
            </a:r>
            <a:r>
              <a:rPr lang="en-US" sz="4400" dirty="0"/>
              <a:t>, </a:t>
            </a:r>
            <a:r>
              <a:rPr lang="en-US" sz="4400" dirty="0" err="1"/>
              <a:t>cắt</a:t>
            </a:r>
            <a:r>
              <a:rPr lang="en-US" sz="4400" dirty="0"/>
              <a:t>, </a:t>
            </a:r>
            <a:r>
              <a:rPr lang="en-US" sz="4400" dirty="0" err="1"/>
              <a:t>dán</a:t>
            </a:r>
            <a:r>
              <a:rPr lang="en-US" sz="4400" dirty="0"/>
              <a:t> </a:t>
            </a:r>
            <a:r>
              <a:rPr lang="en-US" sz="4400" dirty="0" err="1"/>
              <a:t>phong</a:t>
            </a:r>
            <a:r>
              <a:rPr lang="en-US" sz="4400" dirty="0"/>
              <a:t> </a:t>
            </a:r>
            <a:r>
              <a:rPr lang="en-US" sz="4400" dirty="0" err="1"/>
              <a:t>bì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667000"/>
            <a:ext cx="7091363" cy="34782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 eaLnBrk="1" hangingPunct="1">
              <a:buFontTx/>
              <a:buAutoNum type="alphaLcPeriod"/>
              <a:defRPr/>
            </a:pPr>
            <a:r>
              <a:rPr lang="en-US" sz="4400" b="1" dirty="0"/>
              <a:t>    </a:t>
            </a:r>
            <a:r>
              <a:rPr lang="en-US" sz="4400" b="1" dirty="0" err="1"/>
              <a:t>Bước</a:t>
            </a:r>
            <a:r>
              <a:rPr lang="en-US" sz="4400" b="1" dirty="0"/>
              <a:t> 1: </a:t>
            </a:r>
            <a:r>
              <a:rPr lang="en-US" sz="4400" b="1" dirty="0" err="1"/>
              <a:t>gấp</a:t>
            </a:r>
            <a:r>
              <a:rPr lang="en-US" sz="4400" b="1" dirty="0"/>
              <a:t>, </a:t>
            </a:r>
            <a:r>
              <a:rPr lang="en-US" sz="4400" b="1" dirty="0" err="1"/>
              <a:t>cắt</a:t>
            </a:r>
            <a:r>
              <a:rPr lang="en-US" sz="4400" b="1" dirty="0"/>
              <a:t> </a:t>
            </a:r>
            <a:r>
              <a:rPr lang="en-US" sz="4400" b="1" dirty="0" err="1"/>
              <a:t>phong</a:t>
            </a:r>
            <a:r>
              <a:rPr lang="en-US" sz="4400" b="1" dirty="0"/>
              <a:t> </a:t>
            </a:r>
            <a:r>
              <a:rPr lang="en-US" sz="4400" b="1" dirty="0" err="1"/>
              <a:t>bì</a:t>
            </a:r>
            <a:endParaRPr lang="en-US" sz="4400" b="1" dirty="0"/>
          </a:p>
          <a:p>
            <a:pPr eaLnBrk="1" hangingPunct="1">
              <a:defRPr/>
            </a:pPr>
            <a:r>
              <a:rPr lang="en-US" sz="4400" b="1" dirty="0"/>
              <a:t>       </a:t>
            </a:r>
            <a:r>
              <a:rPr lang="en-US" sz="4400" b="1" dirty="0" err="1"/>
              <a:t>Bước</a:t>
            </a:r>
            <a:r>
              <a:rPr lang="en-US" sz="4400" b="1" dirty="0"/>
              <a:t> 2: </a:t>
            </a:r>
            <a:r>
              <a:rPr lang="en-US" sz="4400" b="1" dirty="0" err="1"/>
              <a:t>dán</a:t>
            </a:r>
            <a:r>
              <a:rPr lang="en-US" sz="4400" b="1" dirty="0"/>
              <a:t> </a:t>
            </a:r>
            <a:r>
              <a:rPr lang="en-US" sz="4400" b="1" dirty="0" err="1"/>
              <a:t>phong</a:t>
            </a:r>
            <a:r>
              <a:rPr lang="en-US" sz="4400" b="1" dirty="0"/>
              <a:t> </a:t>
            </a:r>
            <a:r>
              <a:rPr lang="en-US" sz="4400" b="1" dirty="0" err="1"/>
              <a:t>bì</a:t>
            </a:r>
            <a:endParaRPr lang="en-US" sz="4400" b="1" dirty="0"/>
          </a:p>
          <a:p>
            <a:pPr eaLnBrk="1" hangingPunct="1">
              <a:defRPr/>
            </a:pPr>
            <a:r>
              <a:rPr lang="en-US" sz="4400" b="1" dirty="0"/>
              <a:t>b.    </a:t>
            </a:r>
            <a:r>
              <a:rPr lang="en-US" sz="4400" b="1" dirty="0" err="1"/>
              <a:t>Bước</a:t>
            </a:r>
            <a:r>
              <a:rPr lang="en-US" sz="4400" b="1" dirty="0"/>
              <a:t> 1: </a:t>
            </a:r>
            <a:r>
              <a:rPr lang="en-US" sz="4400" b="1" dirty="0" err="1"/>
              <a:t>gấp</a:t>
            </a:r>
            <a:r>
              <a:rPr lang="en-US" sz="4400" b="1" dirty="0"/>
              <a:t> </a:t>
            </a:r>
            <a:r>
              <a:rPr lang="en-US" sz="4400" b="1" dirty="0" err="1"/>
              <a:t>phong</a:t>
            </a:r>
            <a:r>
              <a:rPr lang="en-US" sz="4400" b="1" dirty="0"/>
              <a:t> </a:t>
            </a:r>
            <a:r>
              <a:rPr lang="en-US" sz="4400" b="1" dirty="0" err="1"/>
              <a:t>bì</a:t>
            </a:r>
            <a:endParaRPr lang="en-US" sz="4400" b="1" dirty="0"/>
          </a:p>
          <a:p>
            <a:pPr eaLnBrk="1" hangingPunct="1">
              <a:defRPr/>
            </a:pPr>
            <a:r>
              <a:rPr lang="en-US" sz="4400" b="1" dirty="0"/>
              <a:t>       </a:t>
            </a:r>
            <a:r>
              <a:rPr lang="en-US" sz="4400" b="1" dirty="0" err="1"/>
              <a:t>Bước</a:t>
            </a:r>
            <a:r>
              <a:rPr lang="en-US" sz="4400" b="1" dirty="0"/>
              <a:t> 2: </a:t>
            </a:r>
            <a:r>
              <a:rPr lang="en-US" sz="4400" b="1" dirty="0" err="1"/>
              <a:t>cắt</a:t>
            </a:r>
            <a:r>
              <a:rPr lang="en-US" sz="4400" b="1" dirty="0"/>
              <a:t> </a:t>
            </a:r>
            <a:r>
              <a:rPr lang="en-US" sz="4400" b="1" dirty="0" err="1"/>
              <a:t>phong</a:t>
            </a:r>
            <a:r>
              <a:rPr lang="en-US" sz="4400" b="1" dirty="0"/>
              <a:t> </a:t>
            </a:r>
            <a:r>
              <a:rPr lang="en-US" sz="4400" b="1" dirty="0" err="1"/>
              <a:t>bì</a:t>
            </a:r>
            <a:endParaRPr lang="en-US" sz="4400" b="1" dirty="0"/>
          </a:p>
          <a:p>
            <a:pPr eaLnBrk="1" hangingPunct="1">
              <a:defRPr/>
            </a:pPr>
            <a:r>
              <a:rPr lang="en-US" sz="4400" b="1" dirty="0"/>
              <a:t>       </a:t>
            </a:r>
            <a:r>
              <a:rPr lang="en-US" sz="4400" b="1" dirty="0" err="1"/>
              <a:t>Bước</a:t>
            </a:r>
            <a:r>
              <a:rPr lang="en-US" sz="4400" b="1" dirty="0"/>
              <a:t> 3: </a:t>
            </a:r>
            <a:r>
              <a:rPr lang="en-US" sz="4400" b="1" dirty="0" err="1"/>
              <a:t>dán</a:t>
            </a:r>
            <a:r>
              <a:rPr lang="en-US" sz="4400" b="1" dirty="0"/>
              <a:t> </a:t>
            </a:r>
            <a:r>
              <a:rPr lang="en-US" sz="4400" b="1" dirty="0" err="1"/>
              <a:t>phong</a:t>
            </a:r>
            <a:r>
              <a:rPr lang="en-US" sz="4400" b="1" dirty="0"/>
              <a:t> </a:t>
            </a:r>
            <a:r>
              <a:rPr lang="en-US" sz="4400" b="1" dirty="0" err="1"/>
              <a:t>bì</a:t>
            </a:r>
            <a:endParaRPr lang="en-US" sz="4400" b="1" dirty="0"/>
          </a:p>
        </p:txBody>
      </p:sp>
      <p:sp>
        <p:nvSpPr>
          <p:cNvPr id="5" name="Flowchart: Connector 4"/>
          <p:cNvSpPr/>
          <p:nvPr/>
        </p:nvSpPr>
        <p:spPr>
          <a:xfrm>
            <a:off x="990600" y="4176713"/>
            <a:ext cx="457200" cy="457200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7467600" y="5694363"/>
            <a:ext cx="1042988" cy="1042987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6877050" y="3871913"/>
            <a:ext cx="228600" cy="1524000"/>
          </a:xfrm>
          <a:prstGeom prst="rect">
            <a:avLst/>
          </a:prstGeom>
          <a:solidFill>
            <a:srgbClr val="003366"/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6324600" y="2865438"/>
            <a:ext cx="1295400" cy="1295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81000" y="1066800"/>
            <a:ext cx="8686800" cy="557213"/>
          </a:xfrm>
          <a:prstGeom prst="rect">
            <a:avLst/>
          </a:prstGeom>
          <a:solidFill>
            <a:srgbClr val="FFFF66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VNI-Times" pitchFamily="2" charset="0"/>
              </a:rPr>
              <a:t>Haõy neâu teân cuûa moãi bieån baùo giao thoâng döôùi ñaây.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2457450" y="3902075"/>
            <a:ext cx="228600" cy="1524000"/>
          </a:xfrm>
          <a:prstGeom prst="rect">
            <a:avLst/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1278" name="Oval 14"/>
          <p:cNvSpPr>
            <a:spLocks noChangeArrowheads="1"/>
          </p:cNvSpPr>
          <p:nvPr/>
        </p:nvSpPr>
        <p:spPr bwMode="auto">
          <a:xfrm>
            <a:off x="1905000" y="2849563"/>
            <a:ext cx="1295400" cy="1295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1279" name="Oval 15"/>
          <p:cNvSpPr>
            <a:spLocks noChangeArrowheads="1"/>
          </p:cNvSpPr>
          <p:nvPr/>
        </p:nvSpPr>
        <p:spPr bwMode="auto">
          <a:xfrm>
            <a:off x="6477000" y="3055938"/>
            <a:ext cx="990600" cy="9144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 rot="2397453">
            <a:off x="6465888" y="3489325"/>
            <a:ext cx="949325" cy="1143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019300" y="3440113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1047750" y="4906963"/>
            <a:ext cx="1371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u="sng">
                <a:solidFill>
                  <a:srgbClr val="006600"/>
                </a:solidFill>
                <a:latin typeface="VNI-Times" pitchFamily="2" charset="0"/>
              </a:rPr>
              <a:t>Hình 1</a:t>
            </a:r>
            <a:endParaRPr lang="en-US" b="1" i="1" u="sng">
              <a:solidFill>
                <a:srgbClr val="006600"/>
              </a:solidFill>
              <a:latin typeface="VNI-Times" pitchFamily="2" charset="0"/>
            </a:endParaRP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5429250" y="4926013"/>
            <a:ext cx="1371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u="sng">
                <a:solidFill>
                  <a:srgbClr val="006600"/>
                </a:solidFill>
                <a:latin typeface="VNI-Times" pitchFamily="2" charset="0"/>
              </a:rPr>
              <a:t>Hình 2</a:t>
            </a:r>
            <a:endParaRPr lang="en-US" b="1" i="1" u="sng">
              <a:solidFill>
                <a:srgbClr val="006600"/>
              </a:solidFill>
              <a:latin typeface="VNI-Times" pitchFamily="2" charset="0"/>
            </a:endParaRP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685800" y="5505450"/>
            <a:ext cx="4038600" cy="954088"/>
          </a:xfrm>
          <a:prstGeom prst="rect">
            <a:avLst/>
          </a:prstGeom>
          <a:noFill/>
          <a:ln w="57150" cmpd="thinThick">
            <a:solidFill>
              <a:srgbClr val="00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a .</a:t>
            </a:r>
            <a:r>
              <a:rPr lang="en-US" sz="2800" b="1">
                <a:latin typeface="VNI-Times" pitchFamily="2" charset="0"/>
              </a:rPr>
              <a:t> Bieån baùo giao thoâng caám xe ñi ngöôïc chieàu.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5235575" y="5505450"/>
            <a:ext cx="3409950" cy="954088"/>
          </a:xfrm>
          <a:prstGeom prst="rect">
            <a:avLst/>
          </a:prstGeom>
          <a:noFill/>
          <a:ln w="57150" cmpd="thinThick">
            <a:solidFill>
              <a:srgbClr val="00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b .</a:t>
            </a:r>
            <a:r>
              <a:rPr lang="en-US" sz="2800" b="1">
                <a:latin typeface="VNI-Times" pitchFamily="2" charset="0"/>
              </a:rPr>
              <a:t> Bieån baùo giao thoâng caám ñoã xe.</a:t>
            </a:r>
            <a:endParaRPr lang="en-US" sz="2800" b="1" i="1">
              <a:latin typeface="VNI-Times" pitchFamily="2" charset="0"/>
            </a:endParaRPr>
          </a:p>
        </p:txBody>
      </p:sp>
      <p:sp>
        <p:nvSpPr>
          <p:cNvPr id="16" name="Action Button: Home 15">
            <a:hlinkClick r:id="rId3" action="ppaction://hlinksldjump" highlightClick="1"/>
          </p:cNvPr>
          <p:cNvSpPr/>
          <p:nvPr/>
        </p:nvSpPr>
        <p:spPr>
          <a:xfrm>
            <a:off x="8024813" y="5815013"/>
            <a:ext cx="1042987" cy="1042987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6" grpId="0" animBg="1"/>
      <p:bldP spid="11274" grpId="0" animBg="1"/>
      <p:bldP spid="11273" grpId="0" animBg="1"/>
      <p:bldP spid="11277" grpId="0" animBg="1"/>
      <p:bldP spid="11278" grpId="0" animBg="1"/>
      <p:bldP spid="11279" grpId="0" animBg="1"/>
      <p:bldP spid="11280" grpId="0" animBg="1"/>
      <p:bldP spid="11281" grpId="0" animBg="1"/>
      <p:bldP spid="11282" grpId="0"/>
      <p:bldP spid="11283" grpId="0"/>
      <p:bldP spid="11284" grpId="0" animBg="1"/>
      <p:bldP spid="1128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3200400" y="46038"/>
            <a:ext cx="30559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6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ÔN TẬP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0" y="1017588"/>
            <a:ext cx="92297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3300" b="1" i="1">
                <a:solidFill>
                  <a:srgbClr val="FF0000"/>
                </a:solidFill>
              </a:rPr>
              <a:t>CHƯƠNG 2: PHỐI HỢP GẤP, CẮT, DÁN HÌNH( TIẾT 1)</a:t>
            </a:r>
          </a:p>
        </p:txBody>
      </p:sp>
      <p:sp>
        <p:nvSpPr>
          <p:cNvPr id="15364" name="Rectangle 50"/>
          <p:cNvSpPr>
            <a:spLocks noChangeArrowheads="1"/>
          </p:cNvSpPr>
          <p:nvPr/>
        </p:nvSpPr>
        <p:spPr bwMode="auto">
          <a:xfrm>
            <a:off x="6750050" y="3321050"/>
            <a:ext cx="350838" cy="2843213"/>
          </a:xfrm>
          <a:prstGeom prst="rect">
            <a:avLst/>
          </a:prstGeom>
          <a:solidFill>
            <a:srgbClr val="CC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vi-VN"/>
          </a:p>
        </p:txBody>
      </p:sp>
      <p:sp>
        <p:nvSpPr>
          <p:cNvPr id="15365" name="Oval 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971800" y="2122488"/>
            <a:ext cx="1828800" cy="16827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5366" name="Oval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1820863"/>
            <a:ext cx="2209800" cy="2133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5367" name="Rectangle 5"/>
          <p:cNvSpPr>
            <a:spLocks noChangeArrowheads="1"/>
          </p:cNvSpPr>
          <p:nvPr/>
        </p:nvSpPr>
        <p:spPr bwMode="auto">
          <a:xfrm rot="5400000">
            <a:off x="2857500" y="4757738"/>
            <a:ext cx="2209800" cy="3048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1" hangingPunct="1"/>
            <a:endParaRPr lang="vi-VN">
              <a:solidFill>
                <a:srgbClr val="009900"/>
              </a:solidFill>
            </a:endParaRPr>
          </a:p>
        </p:txBody>
      </p:sp>
      <p:sp>
        <p:nvSpPr>
          <p:cNvPr id="15368" name="Oval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819775" y="1546225"/>
            <a:ext cx="2209800" cy="21336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5369" name="Oval 5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200775" y="1944688"/>
            <a:ext cx="1316038" cy="1296987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5370" name="Rectangle 16"/>
          <p:cNvSpPr>
            <a:spLocks noChangeArrowheads="1"/>
          </p:cNvSpPr>
          <p:nvPr/>
        </p:nvSpPr>
        <p:spPr bwMode="auto">
          <a:xfrm rot="2397453">
            <a:off x="6130925" y="2540000"/>
            <a:ext cx="1406525" cy="2952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5371" name="Oval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7500" y="1743075"/>
            <a:ext cx="2209800" cy="2133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5372" name="Rectangle 9"/>
          <p:cNvSpPr>
            <a:spLocks noChangeArrowheads="1"/>
          </p:cNvSpPr>
          <p:nvPr/>
        </p:nvSpPr>
        <p:spPr bwMode="auto">
          <a:xfrm>
            <a:off x="3200400" y="2659063"/>
            <a:ext cx="1528763" cy="3889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914400"/>
            <a:ext cx="9144000" cy="48323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4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400" dirty="0">
                <a:latin typeface="Times New Roman" pitchFamily="18" charset="0"/>
                <a:cs typeface="Times New Roman" pitchFamily="18" charset="0"/>
              </a:rPr>
              <a:t>Bước 1: Cắt, gấp.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400" dirty="0">
                <a:latin typeface="Times New Roman" pitchFamily="18" charset="0"/>
                <a:cs typeface="Times New Roman" pitchFamily="18" charset="0"/>
              </a:rPr>
              <a:t>Bước 2: Trang trí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vi-VN" sz="4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8"/>
          <p:cNvSpPr>
            <a:spLocks noChangeArrowheads="1"/>
          </p:cNvSpPr>
          <p:nvPr/>
        </p:nvSpPr>
        <p:spPr bwMode="auto">
          <a:xfrm>
            <a:off x="1066800" y="49213"/>
            <a:ext cx="8915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5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PHỐI HỢP GẤP, CẮT, DÁN HÌNH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7" name="WordArt 13"/>
          <p:cNvSpPr>
            <a:spLocks noChangeArrowheads="1" noChangeShapeType="1" noTextEdit="1"/>
          </p:cNvSpPr>
          <p:nvPr/>
        </p:nvSpPr>
        <p:spPr bwMode="auto">
          <a:xfrm>
            <a:off x="533400" y="1622425"/>
            <a:ext cx="8305800" cy="1162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048" kern="10">
                <a:ln w="12700" cap="rnd">
                  <a:solidFill>
                    <a:srgbClr val="000080"/>
                  </a:solidFill>
                  <a:prstDash val="sysDot"/>
                  <a:miter lim="800000"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.VnTime"/>
              </a:rPr>
              <a:t>Xin ch©n thµnh c¶m ¬n c¸c thÇy c«! </a:t>
            </a:r>
          </a:p>
        </p:txBody>
      </p:sp>
      <p:sp>
        <p:nvSpPr>
          <p:cNvPr id="62478" name="WordArt 14"/>
          <p:cNvSpPr>
            <a:spLocks noChangeArrowheads="1" noChangeShapeType="1" noTextEdit="1"/>
          </p:cNvSpPr>
          <p:nvPr/>
        </p:nvSpPr>
        <p:spPr bwMode="auto">
          <a:xfrm>
            <a:off x="508000" y="2784475"/>
            <a:ext cx="7891463" cy="1289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048" kern="10">
                <a:ln w="25400">
                  <a:solidFill>
                    <a:srgbClr val="0000CC"/>
                  </a:solidFill>
                  <a:miter lim="800000"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.VnTime"/>
              </a:rPr>
              <a:t>Chóc c¸c thÇy c« lu«n m¹nh khoÎ, c«ng t¸c tèt.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2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2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7" grpId="0" animBg="1"/>
      <p:bldP spid="6247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hoangvy\gdthk 10b\tai lieu hoc tap\THCB - Thay Quang\ppt\ppt\HINH NEN\New folder\SLGG_20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4800" y="1828800"/>
            <a:ext cx="8956172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ÔN TẬP CHƯƠNG II.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27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PHỐI HỢP GẤP CẮT DÁN HÌNH</a:t>
            </a:r>
            <a:endParaRPr lang="en-US" sz="5400" b="1" dirty="0">
              <a:ln w="127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26786" y="27709"/>
            <a:ext cx="369043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KHỞI ĐỘNG</a:t>
            </a:r>
          </a:p>
        </p:txBody>
      </p:sp>
      <p:pic>
        <p:nvPicPr>
          <p:cNvPr id="5123" name="Picture 2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6813" y="4400550"/>
            <a:ext cx="13462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22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600" y="4400550"/>
            <a:ext cx="13462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23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013" y="2854325"/>
            <a:ext cx="13462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24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874963"/>
            <a:ext cx="13462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25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888" y="2874963"/>
            <a:ext cx="13462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26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138" y="4408488"/>
            <a:ext cx="13462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27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938" y="1300163"/>
            <a:ext cx="13462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28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613" y="1327150"/>
            <a:ext cx="13462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29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138" y="1300163"/>
            <a:ext cx="13462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808288" y="1639888"/>
            <a:ext cx="5349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5400"/>
              <a:t>1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562600" y="4713288"/>
            <a:ext cx="534988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5400"/>
              <a:t>9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562600" y="3171825"/>
            <a:ext cx="5349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5400"/>
              <a:t>6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441950" y="1652588"/>
            <a:ext cx="5349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5400"/>
              <a:t>3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149725" y="1625600"/>
            <a:ext cx="5349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5400"/>
              <a:t>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037013" y="3179763"/>
            <a:ext cx="534987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5400"/>
              <a:t>5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774950" y="3179763"/>
            <a:ext cx="5365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5400"/>
              <a:t>4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792413" y="4727575"/>
            <a:ext cx="53657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5400"/>
              <a:t>7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364038" y="4733925"/>
            <a:ext cx="5349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5400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457200" y="-125413"/>
            <a:ext cx="7924800" cy="203041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400" dirty="0" err="1"/>
              <a:t>Nêu</a:t>
            </a:r>
            <a:r>
              <a:rPr lang="en-US" sz="4400" dirty="0"/>
              <a:t> </a:t>
            </a:r>
            <a:r>
              <a:rPr lang="en-US" sz="4400" dirty="0" err="1"/>
              <a:t>các</a:t>
            </a:r>
            <a:r>
              <a:rPr lang="en-US" sz="4400" dirty="0"/>
              <a:t> </a:t>
            </a:r>
            <a:r>
              <a:rPr lang="en-US" sz="4400" dirty="0" err="1"/>
              <a:t>quy</a:t>
            </a:r>
            <a:r>
              <a:rPr lang="en-US" sz="4400" dirty="0"/>
              <a:t> </a:t>
            </a:r>
            <a:r>
              <a:rPr lang="en-US" sz="4400" dirty="0" err="1"/>
              <a:t>trình</a:t>
            </a:r>
            <a:r>
              <a:rPr lang="en-US" sz="4400" dirty="0"/>
              <a:t> </a:t>
            </a:r>
            <a:r>
              <a:rPr lang="en-US" sz="4400" dirty="0" err="1"/>
              <a:t>gấp</a:t>
            </a:r>
            <a:r>
              <a:rPr lang="en-US" sz="4400" dirty="0"/>
              <a:t> </a:t>
            </a:r>
            <a:r>
              <a:rPr lang="en-US" sz="4400" dirty="0" err="1"/>
              <a:t>cắt</a:t>
            </a:r>
            <a:r>
              <a:rPr lang="en-US" sz="4400" dirty="0"/>
              <a:t> </a:t>
            </a:r>
            <a:r>
              <a:rPr lang="en-US" sz="4400" dirty="0" err="1"/>
              <a:t>dán</a:t>
            </a:r>
            <a:r>
              <a:rPr lang="en-US" sz="4400" dirty="0"/>
              <a:t> </a:t>
            </a:r>
            <a:r>
              <a:rPr lang="en-US" sz="4400" dirty="0" err="1"/>
              <a:t>hình</a:t>
            </a:r>
            <a:r>
              <a:rPr lang="en-US" sz="4400" dirty="0"/>
              <a:t> </a:t>
            </a:r>
            <a:r>
              <a:rPr lang="en-US" sz="4400" dirty="0" err="1"/>
              <a:t>tròn</a:t>
            </a:r>
            <a:r>
              <a:rPr lang="en-US" sz="4400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2667000"/>
            <a:ext cx="5667375" cy="34782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 eaLnBrk="1" hangingPunct="1">
              <a:buFontTx/>
              <a:buAutoNum type="alphaLcPeriod"/>
              <a:defRPr/>
            </a:pPr>
            <a:r>
              <a:rPr lang="en-US" sz="4400" dirty="0" err="1"/>
              <a:t>Bước</a:t>
            </a:r>
            <a:r>
              <a:rPr lang="en-US" sz="4400" dirty="0"/>
              <a:t> 1: </a:t>
            </a:r>
            <a:r>
              <a:rPr lang="en-US" sz="4400" dirty="0" err="1"/>
              <a:t>gấp</a:t>
            </a:r>
            <a:r>
              <a:rPr lang="en-US" sz="4400" dirty="0"/>
              <a:t> </a:t>
            </a:r>
            <a:r>
              <a:rPr lang="en-US" sz="4400" dirty="0" err="1"/>
              <a:t>hình</a:t>
            </a:r>
            <a:endParaRPr lang="en-US" sz="4400" dirty="0"/>
          </a:p>
          <a:p>
            <a:pPr eaLnBrk="1" hangingPunct="1">
              <a:defRPr/>
            </a:pPr>
            <a:r>
              <a:rPr lang="en-US" sz="4400" dirty="0"/>
              <a:t>   </a:t>
            </a:r>
            <a:r>
              <a:rPr lang="en-US" sz="4400" dirty="0" err="1"/>
              <a:t>Bước</a:t>
            </a:r>
            <a:r>
              <a:rPr lang="en-US" sz="4400" dirty="0"/>
              <a:t> 2: </a:t>
            </a:r>
            <a:r>
              <a:rPr lang="en-US" sz="4400" dirty="0" err="1"/>
              <a:t>cắt</a:t>
            </a:r>
            <a:r>
              <a:rPr lang="en-US" sz="4400" dirty="0"/>
              <a:t> </a:t>
            </a:r>
            <a:r>
              <a:rPr lang="en-US" sz="4400" dirty="0" err="1"/>
              <a:t>hình</a:t>
            </a:r>
            <a:r>
              <a:rPr lang="en-US" sz="4400" dirty="0"/>
              <a:t> </a:t>
            </a:r>
            <a:r>
              <a:rPr lang="en-US" sz="4400" dirty="0" err="1"/>
              <a:t>tròn</a:t>
            </a:r>
            <a:endParaRPr lang="en-US" sz="4400" dirty="0"/>
          </a:p>
          <a:p>
            <a:pPr eaLnBrk="1" hangingPunct="1">
              <a:defRPr/>
            </a:pPr>
            <a:r>
              <a:rPr lang="en-US" sz="4400" dirty="0" err="1"/>
              <a:t>b.Bước</a:t>
            </a:r>
            <a:r>
              <a:rPr lang="en-US" sz="4400" dirty="0"/>
              <a:t> 1: </a:t>
            </a:r>
            <a:r>
              <a:rPr lang="en-US" sz="4400" dirty="0" err="1"/>
              <a:t>cắt</a:t>
            </a:r>
            <a:r>
              <a:rPr lang="en-US" sz="4400" dirty="0"/>
              <a:t> </a:t>
            </a:r>
            <a:r>
              <a:rPr lang="en-US" sz="4400" dirty="0" err="1"/>
              <a:t>hình</a:t>
            </a:r>
            <a:r>
              <a:rPr lang="en-US" sz="4400" dirty="0"/>
              <a:t> </a:t>
            </a:r>
            <a:r>
              <a:rPr lang="en-US" sz="4400" dirty="0" err="1"/>
              <a:t>tròn</a:t>
            </a:r>
            <a:endParaRPr lang="en-US" sz="4400" dirty="0"/>
          </a:p>
          <a:p>
            <a:pPr eaLnBrk="1" hangingPunct="1">
              <a:defRPr/>
            </a:pPr>
            <a:r>
              <a:rPr lang="en-US" sz="4400" dirty="0"/>
              <a:t>    </a:t>
            </a:r>
            <a:r>
              <a:rPr lang="en-US" sz="4400" dirty="0" err="1"/>
              <a:t>Bước</a:t>
            </a:r>
            <a:r>
              <a:rPr lang="en-US" sz="4400" dirty="0"/>
              <a:t> 2: </a:t>
            </a:r>
            <a:r>
              <a:rPr lang="en-US" sz="4400" dirty="0" err="1"/>
              <a:t>gấp</a:t>
            </a:r>
            <a:r>
              <a:rPr lang="en-US" sz="4400" dirty="0"/>
              <a:t> </a:t>
            </a:r>
            <a:r>
              <a:rPr lang="en-US" sz="4400" dirty="0" err="1"/>
              <a:t>hình</a:t>
            </a:r>
            <a:r>
              <a:rPr lang="en-US" sz="4400" dirty="0"/>
              <a:t> </a:t>
            </a:r>
            <a:r>
              <a:rPr lang="en-US" sz="4400" dirty="0" err="1"/>
              <a:t>tròn</a:t>
            </a:r>
            <a:endParaRPr lang="en-US" sz="4400" dirty="0"/>
          </a:p>
          <a:p>
            <a:pPr marL="342900" indent="-342900" eaLnBrk="1" hangingPunct="1">
              <a:buFontTx/>
              <a:buAutoNum type="alphaLcPeriod"/>
              <a:defRPr/>
            </a:pPr>
            <a:endParaRPr lang="en-US" sz="4400" dirty="0"/>
          </a:p>
        </p:txBody>
      </p:sp>
      <p:sp>
        <p:nvSpPr>
          <p:cNvPr id="5" name="Flowchart: Connector 4"/>
          <p:cNvSpPr/>
          <p:nvPr/>
        </p:nvSpPr>
        <p:spPr>
          <a:xfrm>
            <a:off x="838200" y="2819400"/>
            <a:ext cx="457200" cy="457200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7467600" y="5694363"/>
            <a:ext cx="1042988" cy="1042987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-76200" y="-152400"/>
            <a:ext cx="9067800" cy="2209800"/>
          </a:xfrm>
          <a:prstGeom prst="cloud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400" dirty="0" err="1">
                <a:solidFill>
                  <a:srgbClr val="FF0000"/>
                </a:solidFill>
              </a:rPr>
              <a:t>Kể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tên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các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hình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gấp</a:t>
            </a:r>
            <a:r>
              <a:rPr lang="en-US" sz="4400" dirty="0">
                <a:solidFill>
                  <a:srgbClr val="FF0000"/>
                </a:solidFill>
              </a:rPr>
              <a:t>, </a:t>
            </a:r>
            <a:r>
              <a:rPr lang="en-US" sz="4400" dirty="0" err="1">
                <a:solidFill>
                  <a:srgbClr val="FF0000"/>
                </a:solidFill>
              </a:rPr>
              <a:t>cắt,dán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đã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học</a:t>
            </a:r>
            <a:r>
              <a:rPr lang="en-US" sz="44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7171" name="TextBox 3"/>
          <p:cNvSpPr txBox="1">
            <a:spLocks noChangeArrowheads="1"/>
          </p:cNvSpPr>
          <p:nvPr/>
        </p:nvSpPr>
        <p:spPr bwMode="auto">
          <a:xfrm>
            <a:off x="-76200" y="2895600"/>
            <a:ext cx="92202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eaLnBrk="1" hangingPunct="1">
              <a:buFontTx/>
              <a:buAutoNum type="alphaLcPeriod"/>
            </a:pPr>
            <a:r>
              <a:rPr lang="en-US" sz="4000" b="1"/>
              <a:t>Hình tròn, biển báo giao thông cấm xe đi ngược chiều, biển báo giao thông cấm đỗ xe thiếp chúc mừng, phong bì</a:t>
            </a:r>
          </a:p>
          <a:p>
            <a:pPr marL="342900" indent="-342900" eaLnBrk="1" hangingPunct="1">
              <a:buFontTx/>
              <a:buAutoNum type="alphaLcPeriod"/>
            </a:pPr>
            <a:r>
              <a:rPr lang="en-US" sz="4000" b="1"/>
              <a:t>Hình tròn, biển báo giao thông cấm xe đi ngược chiều, thiếp chúc mừng, phong bì</a:t>
            </a:r>
          </a:p>
          <a:p>
            <a:pPr marL="342900" indent="-342900" eaLnBrk="1" hangingPunct="1">
              <a:buFontTx/>
              <a:buAutoNum type="alphaLcPeriod"/>
            </a:pPr>
            <a:endParaRPr lang="en-US" sz="4000" b="1"/>
          </a:p>
        </p:txBody>
      </p:sp>
      <p:sp>
        <p:nvSpPr>
          <p:cNvPr id="6" name="Flowchart: Connector 5"/>
          <p:cNvSpPr/>
          <p:nvPr/>
        </p:nvSpPr>
        <p:spPr>
          <a:xfrm>
            <a:off x="-76200" y="3048000"/>
            <a:ext cx="457200" cy="457200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Action Button: Home 6">
            <a:hlinkClick r:id="rId2" action="ppaction://hlinksldjump" highlightClick="1"/>
          </p:cNvPr>
          <p:cNvSpPr/>
          <p:nvPr/>
        </p:nvSpPr>
        <p:spPr>
          <a:xfrm>
            <a:off x="7467600" y="5694363"/>
            <a:ext cx="1042988" cy="1042987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Callout 2"/>
          <p:cNvSpPr/>
          <p:nvPr/>
        </p:nvSpPr>
        <p:spPr>
          <a:xfrm>
            <a:off x="685800" y="0"/>
            <a:ext cx="8229600" cy="23241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600" dirty="0" err="1"/>
              <a:t>Nêu</a:t>
            </a:r>
            <a:r>
              <a:rPr lang="en-US" sz="3600" dirty="0"/>
              <a:t> </a:t>
            </a:r>
            <a:r>
              <a:rPr lang="en-US" sz="3600" dirty="0" err="1"/>
              <a:t>quy</a:t>
            </a:r>
            <a:r>
              <a:rPr lang="en-US" sz="3600" dirty="0"/>
              <a:t> </a:t>
            </a:r>
            <a:r>
              <a:rPr lang="en-US" sz="3600" dirty="0" err="1"/>
              <a:t>trình</a:t>
            </a:r>
            <a:r>
              <a:rPr lang="en-US" sz="3600" dirty="0"/>
              <a:t> </a:t>
            </a:r>
            <a:r>
              <a:rPr lang="en-US" sz="3600" dirty="0" err="1"/>
              <a:t>gấp</a:t>
            </a:r>
            <a:r>
              <a:rPr lang="en-US" sz="3600" dirty="0"/>
              <a:t> , </a:t>
            </a:r>
            <a:r>
              <a:rPr lang="en-US" sz="3600" dirty="0" err="1"/>
              <a:t>cắt</a:t>
            </a:r>
            <a:r>
              <a:rPr lang="en-US" sz="3600" dirty="0"/>
              <a:t>, </a:t>
            </a:r>
            <a:r>
              <a:rPr lang="en-US" sz="3600" dirty="0" err="1"/>
              <a:t>dán</a:t>
            </a:r>
            <a:r>
              <a:rPr lang="en-US" sz="3600" dirty="0"/>
              <a:t> </a:t>
            </a:r>
            <a:r>
              <a:rPr lang="en-US" sz="3600" dirty="0" err="1"/>
              <a:t>biển</a:t>
            </a:r>
            <a:r>
              <a:rPr lang="en-US" sz="3600" dirty="0"/>
              <a:t> </a:t>
            </a:r>
            <a:r>
              <a:rPr lang="en-US" sz="3600" dirty="0" err="1"/>
              <a:t>báo</a:t>
            </a:r>
            <a:r>
              <a:rPr lang="en-US" sz="3600" dirty="0"/>
              <a:t> </a:t>
            </a:r>
            <a:r>
              <a:rPr lang="en-US" sz="3600" dirty="0" err="1"/>
              <a:t>giao</a:t>
            </a:r>
            <a:r>
              <a:rPr lang="en-US" sz="3600" dirty="0"/>
              <a:t> </a:t>
            </a:r>
            <a:r>
              <a:rPr lang="en-US" sz="3600" dirty="0" err="1"/>
              <a:t>thông</a:t>
            </a:r>
            <a:r>
              <a:rPr lang="en-US" sz="3600" dirty="0"/>
              <a:t> </a:t>
            </a:r>
            <a:r>
              <a:rPr lang="en-US" sz="3600" dirty="0" err="1"/>
              <a:t>cấm</a:t>
            </a:r>
            <a:r>
              <a:rPr lang="en-US" sz="3600" dirty="0"/>
              <a:t> </a:t>
            </a:r>
            <a:r>
              <a:rPr lang="en-US" sz="3600" dirty="0" err="1"/>
              <a:t>xe</a:t>
            </a:r>
            <a:r>
              <a:rPr lang="en-US" sz="3600" dirty="0"/>
              <a:t> </a:t>
            </a:r>
            <a:r>
              <a:rPr lang="en-US" sz="3600" dirty="0" err="1"/>
              <a:t>đi</a:t>
            </a:r>
            <a:r>
              <a:rPr lang="en-US" sz="3600" dirty="0"/>
              <a:t> </a:t>
            </a:r>
            <a:r>
              <a:rPr lang="en-US" sz="3600" dirty="0" err="1"/>
              <a:t>ngược</a:t>
            </a:r>
            <a:r>
              <a:rPr lang="en-US" sz="3600" dirty="0"/>
              <a:t> </a:t>
            </a:r>
            <a:r>
              <a:rPr lang="en-US" sz="3600" dirty="0" err="1"/>
              <a:t>chiều</a:t>
            </a:r>
            <a:endParaRPr lang="en-US" sz="3600" dirty="0"/>
          </a:p>
        </p:txBody>
      </p:sp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0" y="2514600"/>
            <a:ext cx="90678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b="1"/>
              <a:t>a, Bước 1: gấp, cắt biển báo cấm xe đi ngược chiều</a:t>
            </a:r>
          </a:p>
          <a:p>
            <a:pPr algn="ctr" eaLnBrk="1" hangingPunct="1"/>
            <a:r>
              <a:rPr lang="en-US" b="1"/>
              <a:t>Bước 2: dán biển báo cấm xe đi ngược chiều</a:t>
            </a:r>
          </a:p>
          <a:p>
            <a:pPr eaLnBrk="1" hangingPunct="1"/>
            <a:r>
              <a:rPr lang="en-US" b="1"/>
              <a:t>  b, bước 1: cắt biển báo cấm xe đi ngược chiều</a:t>
            </a:r>
          </a:p>
          <a:p>
            <a:pPr eaLnBrk="1" hangingPunct="1"/>
            <a:r>
              <a:rPr lang="en-US" b="1"/>
              <a:t>       bước 2: dán biển báo cấm xe đi ngược chiều</a:t>
            </a:r>
          </a:p>
          <a:p>
            <a:pPr eaLnBrk="1" hangingPunct="1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96838" y="2617788"/>
            <a:ext cx="457200" cy="457200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Action Button: Home 6">
            <a:hlinkClick r:id="rId2" action="ppaction://hlinksldjump" highlightClick="1"/>
          </p:cNvPr>
          <p:cNvSpPr/>
          <p:nvPr/>
        </p:nvSpPr>
        <p:spPr>
          <a:xfrm>
            <a:off x="7467600" y="5694363"/>
            <a:ext cx="1042988" cy="1042987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69850" y="-193675"/>
            <a:ext cx="8382000" cy="232727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600" dirty="0" err="1"/>
              <a:t>Nêu</a:t>
            </a:r>
            <a:r>
              <a:rPr lang="en-US" sz="3600" dirty="0"/>
              <a:t> </a:t>
            </a:r>
            <a:r>
              <a:rPr lang="en-US" sz="3600" dirty="0" err="1"/>
              <a:t>quy</a:t>
            </a:r>
            <a:r>
              <a:rPr lang="en-US" sz="3600" dirty="0"/>
              <a:t> </a:t>
            </a:r>
            <a:r>
              <a:rPr lang="en-US" sz="3600" dirty="0" err="1"/>
              <a:t>trình</a:t>
            </a:r>
            <a:r>
              <a:rPr lang="en-US" sz="3600" dirty="0"/>
              <a:t> </a:t>
            </a:r>
            <a:r>
              <a:rPr lang="en-US" sz="3600" dirty="0" err="1"/>
              <a:t>gấp</a:t>
            </a:r>
            <a:r>
              <a:rPr lang="en-US" sz="3600" dirty="0"/>
              <a:t>, </a:t>
            </a:r>
            <a:r>
              <a:rPr lang="en-US" sz="3600" dirty="0" err="1"/>
              <a:t>cắt</a:t>
            </a:r>
            <a:r>
              <a:rPr lang="en-US" sz="3600" dirty="0"/>
              <a:t>, </a:t>
            </a:r>
            <a:r>
              <a:rPr lang="en-US" sz="3600" dirty="0" err="1"/>
              <a:t>dán</a:t>
            </a:r>
            <a:r>
              <a:rPr lang="en-US" sz="3600" dirty="0"/>
              <a:t> </a:t>
            </a:r>
            <a:r>
              <a:rPr lang="en-US" sz="3600" dirty="0" err="1"/>
              <a:t>biển</a:t>
            </a:r>
            <a:r>
              <a:rPr lang="en-US" sz="3600" dirty="0"/>
              <a:t> </a:t>
            </a:r>
            <a:r>
              <a:rPr lang="en-US" sz="3600" dirty="0" err="1"/>
              <a:t>báo</a:t>
            </a:r>
            <a:r>
              <a:rPr lang="en-US" sz="3600" dirty="0"/>
              <a:t> </a:t>
            </a:r>
            <a:r>
              <a:rPr lang="en-US" sz="3600" dirty="0" err="1"/>
              <a:t>giao</a:t>
            </a:r>
            <a:r>
              <a:rPr lang="en-US" sz="3600" dirty="0"/>
              <a:t> </a:t>
            </a:r>
            <a:r>
              <a:rPr lang="en-US" sz="3600" dirty="0" err="1"/>
              <a:t>thông</a:t>
            </a:r>
            <a:r>
              <a:rPr lang="en-US" sz="3600" dirty="0"/>
              <a:t> </a:t>
            </a:r>
            <a:r>
              <a:rPr lang="en-US" sz="3600" dirty="0" err="1"/>
              <a:t>cấm</a:t>
            </a:r>
            <a:r>
              <a:rPr lang="en-US" sz="3600" dirty="0"/>
              <a:t> </a:t>
            </a:r>
            <a:r>
              <a:rPr lang="en-US" sz="3600" dirty="0" err="1"/>
              <a:t>đỗ</a:t>
            </a:r>
            <a:r>
              <a:rPr lang="en-US" sz="3600" dirty="0"/>
              <a:t> </a:t>
            </a:r>
            <a:r>
              <a:rPr lang="en-US" sz="3600" dirty="0" err="1"/>
              <a:t>xe</a:t>
            </a:r>
            <a:endParaRPr lang="en-US" sz="3600" dirty="0"/>
          </a:p>
        </p:txBody>
      </p:sp>
      <p:sp>
        <p:nvSpPr>
          <p:cNvPr id="9219" name="TextBox 3"/>
          <p:cNvSpPr txBox="1">
            <a:spLocks noChangeArrowheads="1"/>
          </p:cNvSpPr>
          <p:nvPr/>
        </p:nvSpPr>
        <p:spPr bwMode="auto">
          <a:xfrm>
            <a:off x="-533400" y="2438400"/>
            <a:ext cx="9801225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4400" b="1"/>
              <a:t>   A.Bước 1: gấp, cắt biển báo cấm đỗ xe</a:t>
            </a:r>
          </a:p>
          <a:p>
            <a:pPr eaLnBrk="1" hangingPunct="1"/>
            <a:r>
              <a:rPr lang="en-US" sz="4400" b="1"/>
              <a:t>       Bước 2: dán biển báo cấm đỗ xe</a:t>
            </a:r>
          </a:p>
          <a:p>
            <a:pPr eaLnBrk="1" hangingPunct="1"/>
            <a:r>
              <a:rPr lang="en-US" sz="4400" b="1"/>
              <a:t>   </a:t>
            </a:r>
            <a:r>
              <a:rPr lang="en-US" sz="4400"/>
              <a:t>B</a:t>
            </a:r>
            <a:r>
              <a:rPr lang="en-US" sz="4400" b="1"/>
              <a:t>.Bước 1: gấp, dán biển báo cấm đỗ xe</a:t>
            </a:r>
          </a:p>
          <a:p>
            <a:pPr eaLnBrk="1" hangingPunct="1"/>
            <a:r>
              <a:rPr lang="en-US" sz="4400" b="1"/>
              <a:t>       Bước 2: cắt biển báo cấm đỗ xe</a:t>
            </a:r>
          </a:p>
          <a:p>
            <a:pPr eaLnBrk="1" hangingPunct="1"/>
            <a:endParaRPr lang="en-US" sz="4400"/>
          </a:p>
        </p:txBody>
      </p:sp>
      <p:sp>
        <p:nvSpPr>
          <p:cNvPr id="5" name="Flowchart: Connector 4"/>
          <p:cNvSpPr/>
          <p:nvPr/>
        </p:nvSpPr>
        <p:spPr>
          <a:xfrm>
            <a:off x="-76200" y="2646363"/>
            <a:ext cx="457200" cy="457200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7467600" y="5694363"/>
            <a:ext cx="1042988" cy="1042987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-228600" y="-123825"/>
            <a:ext cx="7924800" cy="292417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600" b="1" dirty="0" err="1"/>
              <a:t>Nêu</a:t>
            </a:r>
            <a:r>
              <a:rPr lang="en-US" sz="3600" b="1" dirty="0"/>
              <a:t> </a:t>
            </a:r>
            <a:r>
              <a:rPr lang="en-US" sz="3600" b="1" dirty="0" err="1"/>
              <a:t>quy</a:t>
            </a:r>
            <a:r>
              <a:rPr lang="en-US" sz="3600" b="1" dirty="0"/>
              <a:t> </a:t>
            </a:r>
            <a:r>
              <a:rPr lang="en-US" sz="3600" b="1" dirty="0" err="1"/>
              <a:t>trình</a:t>
            </a:r>
            <a:r>
              <a:rPr lang="en-US" sz="3600" b="1" dirty="0"/>
              <a:t> </a:t>
            </a:r>
            <a:r>
              <a:rPr lang="en-US" sz="3600" b="1" dirty="0" err="1"/>
              <a:t>gấp</a:t>
            </a:r>
            <a:r>
              <a:rPr lang="en-US" sz="3600" b="1" dirty="0"/>
              <a:t> </a:t>
            </a:r>
            <a:r>
              <a:rPr lang="en-US" sz="3600" b="1" dirty="0" err="1"/>
              <a:t>cắt</a:t>
            </a:r>
            <a:r>
              <a:rPr lang="en-US" sz="3600" b="1" dirty="0"/>
              <a:t> </a:t>
            </a:r>
            <a:r>
              <a:rPr lang="en-US" sz="3600" b="1" dirty="0" err="1"/>
              <a:t>dán</a:t>
            </a:r>
            <a:r>
              <a:rPr lang="en-US" sz="3600" b="1" dirty="0"/>
              <a:t> </a:t>
            </a:r>
            <a:r>
              <a:rPr lang="en-US" sz="3600" b="1" dirty="0" err="1"/>
              <a:t>trang</a:t>
            </a:r>
            <a:r>
              <a:rPr lang="en-US" sz="3600" b="1" dirty="0"/>
              <a:t> </a:t>
            </a:r>
            <a:r>
              <a:rPr lang="en-US" sz="3600" b="1" dirty="0" err="1"/>
              <a:t>trí</a:t>
            </a:r>
            <a:r>
              <a:rPr lang="en-US" sz="3600" b="1" dirty="0"/>
              <a:t> </a:t>
            </a:r>
            <a:r>
              <a:rPr lang="en-US" sz="3600" b="1" dirty="0" err="1"/>
              <a:t>thiếp</a:t>
            </a:r>
            <a:r>
              <a:rPr lang="en-US" sz="3600" b="1" dirty="0"/>
              <a:t> </a:t>
            </a:r>
            <a:r>
              <a:rPr lang="en-US" sz="3600" b="1" dirty="0" err="1"/>
              <a:t>chúc</a:t>
            </a:r>
            <a:r>
              <a:rPr lang="en-US" sz="3600" b="1" dirty="0"/>
              <a:t> </a:t>
            </a:r>
            <a:r>
              <a:rPr lang="en-US" sz="3600" b="1" dirty="0" err="1"/>
              <a:t>mừng</a:t>
            </a:r>
            <a:r>
              <a:rPr lang="en-US" sz="3600" b="1" dirty="0"/>
              <a:t>.</a:t>
            </a:r>
          </a:p>
        </p:txBody>
      </p:sp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239713" y="3276600"/>
            <a:ext cx="7061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3600"/>
              <a:t>A . Bước 1: cắt, gấp thiếp chúc mừng</a:t>
            </a:r>
          </a:p>
          <a:p>
            <a:pPr eaLnBrk="1" hangingPunct="1"/>
            <a:r>
              <a:rPr lang="en-US" sz="3600"/>
              <a:t>     Bước 2: trang trí thiếp chúc mừng</a:t>
            </a:r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171450" y="4724400"/>
            <a:ext cx="71977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3600"/>
              <a:t>B . Bước 1: trang trí thiếp chúc mừng</a:t>
            </a:r>
          </a:p>
          <a:p>
            <a:pPr eaLnBrk="1" hangingPunct="1"/>
            <a:r>
              <a:rPr lang="en-US" sz="3600"/>
              <a:t>      bước 2: cắt, gấp, thiếp chúc mừng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239713" y="3419475"/>
            <a:ext cx="457200" cy="457200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Action Button: Home 6">
            <a:hlinkClick r:id="rId2" action="ppaction://hlinksldjump" highlightClick="1"/>
          </p:cNvPr>
          <p:cNvSpPr/>
          <p:nvPr/>
        </p:nvSpPr>
        <p:spPr>
          <a:xfrm>
            <a:off x="7467600" y="5694363"/>
            <a:ext cx="1042988" cy="1042987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miley Face 3"/>
          <p:cNvSpPr/>
          <p:nvPr/>
        </p:nvSpPr>
        <p:spPr>
          <a:xfrm>
            <a:off x="1081088" y="1849438"/>
            <a:ext cx="2133600" cy="1676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3733800" y="1524000"/>
            <a:ext cx="321627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6600" b="1" i="1">
                <a:solidFill>
                  <a:srgbClr val="FF0000"/>
                </a:solidFill>
              </a:rPr>
              <a:t> lucky!!! </a:t>
            </a:r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7467600" y="5694363"/>
            <a:ext cx="1042988" cy="1042987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2283655"/>
  <p:tag name="VIOLETTITLE" val="Bài 12. Ôn tập chương II: Phối hợp gấp, cắt, dán hình"/>
  <p:tag name="VIOLETLESSON" val="12"/>
  <p:tag name="VIOLETCATID" val="7880539"/>
  <p:tag name="VIOLETSUBJECT" val="Thủ công 2"/>
  <p:tag name="VIOLETAUTHORID" val="12131751"/>
  <p:tag name="VIOLETAUTHORNAME" val="Đỗ Văn Minh"/>
  <p:tag name="VIOLETAUTHORAVATAR" val="no_avatar.jpg"/>
  <p:tag name="VIOLETAUTHORADDRESS" val="Trường TH Tả Thanh Oai - Hà Nội"/>
  <p:tag name="VIOLETDATE" val="2018-02-22 00:44:05"/>
  <p:tag name="VIOLETHIT" val="165"/>
  <p:tag name="VIOLETLIK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5|0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477</Words>
  <Application>Microsoft Office PowerPoint</Application>
  <PresentationFormat>On-screen Show (4:3)</PresentationFormat>
  <Paragraphs>59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Arial</vt:lpstr>
      <vt:lpstr>Times New Roman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Microsoft</cp:lastModifiedBy>
  <cp:revision>26</cp:revision>
  <dcterms:created xsi:type="dcterms:W3CDTF">2016-02-22T15:31:15Z</dcterms:created>
  <dcterms:modified xsi:type="dcterms:W3CDTF">2019-02-15T05:16:06Z</dcterms:modified>
</cp:coreProperties>
</file>