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283" r:id="rId3"/>
    <p:sldId id="320" r:id="rId4"/>
    <p:sldId id="258" r:id="rId5"/>
    <p:sldId id="301" r:id="rId6"/>
    <p:sldId id="307" r:id="rId7"/>
    <p:sldId id="290" r:id="rId8"/>
    <p:sldId id="291" r:id="rId9"/>
    <p:sldId id="295" r:id="rId10"/>
    <p:sldId id="308" r:id="rId11"/>
    <p:sldId id="312" r:id="rId12"/>
    <p:sldId id="309" r:id="rId13"/>
    <p:sldId id="313" r:id="rId14"/>
    <p:sldId id="310" r:id="rId15"/>
    <p:sldId id="314" r:id="rId16"/>
    <p:sldId id="319" r:id="rId17"/>
    <p:sldId id="315" r:id="rId18"/>
    <p:sldId id="317" r:id="rId19"/>
    <p:sldId id="316" r:id="rId20"/>
    <p:sldId id="304" r:id="rId21"/>
    <p:sldId id="318" r:id="rId22"/>
    <p:sldId id="30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F3"/>
    <a:srgbClr val="663300"/>
    <a:srgbClr val="6600CC"/>
    <a:srgbClr val="FF3300"/>
    <a:srgbClr val="2D16B6"/>
    <a:srgbClr val="A8E511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8" autoAdjust="0"/>
    <p:restoredTop sz="96213" autoAdjust="0"/>
  </p:normalViewPr>
  <p:slideViewPr>
    <p:cSldViewPr>
      <p:cViewPr>
        <p:scale>
          <a:sx n="95" d="100"/>
          <a:sy n="95" d="100"/>
        </p:scale>
        <p:origin x="-73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9897863-4140-4776-87B3-7A6FE928D289}" type="datetimeFigureOut">
              <a:rPr lang="en-US"/>
              <a:pPr>
                <a:defRPr/>
              </a:pPr>
              <a:t>08/02/2018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5B326E-9DE6-451F-AAD2-DB2017E4C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44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5272-79D9-4AF7-B0C1-ABBFC558E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BA0D-6601-448F-BBAD-383817670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C838-A456-4983-A9F3-3BDD21EE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BEDA-52D1-4787-9F5B-B719F84D6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F22C-24E8-4D92-BD2D-7CECA50DD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51B5-4B37-4533-9069-C2326E21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8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CCFA-FA9E-4EE6-8624-F244173C7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4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EBC2-1EA9-416B-B53E-D901FC538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1CD7-5059-4F0A-8E66-87CC0EA0F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2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555D-89D5-4942-B4F2-E17F1A26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F187-D0E3-470E-AC58-1DD50CD66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A1FB-28CC-43B0-911C-F8989B1EB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E18D14-3B7C-4AE0-833F-AACCD6436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olet\LTVC\CHINH%20SUA\bai%20tuan%2023\LTVC2%20-%20TU&#7846;N%2023%20-%20T&#7914;%20NG&#7918;%20V&#7872;%20MU&#212;NG%20TH&#218;\tho.wm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24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.VnTime" pitchFamily="34" charset="0"/>
              </a:rPr>
              <a:t>%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/>
            <a:endParaRPr lang="vi-VN" sz="2800" smtClean="0">
              <a:latin typeface=".VnTime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2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924800" cy="3581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596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em học sinh 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.VnAristote" pitchFamily="34" charset="0"/>
            </a:endParaRP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1752600" y="2057400"/>
            <a:ext cx="5181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LUYỆN TỪ VÀ CÂU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38800"/>
            <a:ext cx="6400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rgbClr val="CC3300"/>
              </a:solidFill>
              <a:latin typeface="VNI-Times" pitchFamily="2" charset="0"/>
            </a:endParaRPr>
          </a:p>
        </p:txBody>
      </p:sp>
      <p:pic>
        <p:nvPicPr>
          <p:cNvPr id="11267" name="Picture 10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th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34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72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5" name="Picture 17" descr="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4876800"/>
            <a:ext cx="1905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8"/>
          <p:cNvSpPr txBox="1">
            <a:spLocks noChangeArrowheads="1"/>
          </p:cNvSpPr>
          <p:nvPr/>
        </p:nvSpPr>
        <p:spPr bwMode="auto">
          <a:xfrm>
            <a:off x="609600" y="990600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a) Thỏ chạy như thế nào?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1250" y="2209800"/>
            <a:ext cx="640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C00000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rgbClr val="C0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Kết quả hình ảnh cho sóc chuyền c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13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638800"/>
            <a:ext cx="77724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rgbClr val="CC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52400" y="2286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 b) Sóc chuyền từ cành này sang cành khác như thế nào?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1524000"/>
            <a:ext cx="8839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3810000"/>
            <a:ext cx="883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Sóc chuyền từ cành này sang cành khác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 như không.</a:t>
            </a:r>
            <a:r>
              <a:rPr lang="en-US" sz="3200" b="1">
                <a:solidFill>
                  <a:srgbClr val="C00000"/>
                </a:solidFill>
                <a:latin typeface="VNI-Times" pitchFamily="2" charset="0"/>
              </a:rPr>
              <a:t/>
            </a:r>
            <a:br>
              <a:rPr lang="en-US" sz="3200" b="1">
                <a:solidFill>
                  <a:srgbClr val="C00000"/>
                </a:solidFill>
                <a:latin typeface="VNI-Times" pitchFamily="2" charset="0"/>
              </a:rPr>
            </a:br>
            <a:endParaRPr lang="en-US" sz="3200" b="1">
              <a:solidFill>
                <a:srgbClr val="CC3300"/>
              </a:solidFill>
              <a:latin typeface="VNI-Times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26670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Sóc chuyền từ cành này sang cành khác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 khéo léo.</a:t>
            </a:r>
            <a:b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CC3300"/>
                </a:solidFill>
                <a:latin typeface="VNI-Times" pitchFamily="2" charset="0"/>
              </a:rPr>
              <a:t/>
            </a:r>
            <a:br>
              <a:rPr lang="en-US" sz="3200" b="1">
                <a:solidFill>
                  <a:srgbClr val="CC3300"/>
                </a:solidFill>
                <a:latin typeface="VNI-Times" pitchFamily="2" charset="0"/>
              </a:rPr>
            </a:br>
            <a:endParaRPr lang="en-US" sz="3200" b="1">
              <a:solidFill>
                <a:srgbClr val="CC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3600" y="5640388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rgbClr val="CC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8" descr="l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2057400" y="838200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c) Gấu đi như thế nào?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981200" y="1676400"/>
            <a:ext cx="5486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khệnh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khạng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rgbClr val="CC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Kết quả hình ảnh cho voi kéo gỗ taay nguy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371600" y="5562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rgbClr val="CC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elephan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00613"/>
            <a:ext cx="1371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cartoon_elephant_balancing_on_ball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14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1676400" y="685800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d) Voi kéo gỗ như thế nào?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371600" y="1905000"/>
            <a:ext cx="640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rgbClr val="CC3300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rgbClr val="CC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9" name="Picture 11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7575"/>
            <a:ext cx="373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4572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000" b="1" dirty="0" smtClean="0">
                <a:solidFill>
                  <a:schemeClr val="tx1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412875" y="1219200"/>
            <a:ext cx="579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00150" lvl="1" indent="-742950" algn="l" fontAlgn="auto">
              <a:spcAft>
                <a:spcPts val="0"/>
              </a:spcAft>
              <a:buFontTx/>
              <a:buAutoNum type="alphaLcParenR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5150" y="2436813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Trâu cày như thế nào?</a:t>
            </a:r>
            <a:endParaRPr lang="en-US" sz="3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"/>
          <p:cNvSpPr txBox="1">
            <a:spLocks noChangeArrowheads="1"/>
          </p:cNvSpPr>
          <p:nvPr/>
        </p:nvSpPr>
        <p:spPr bwMode="auto">
          <a:xfrm>
            <a:off x="5943600" y="5943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457200" y="404813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000" b="1" dirty="0" smtClean="0">
                <a:solidFill>
                  <a:schemeClr val="tx1"/>
                </a:solidFill>
                <a:latin typeface="VNI-Times" pitchFamily="2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VNI-Times" pitchFamily="2" charset="0"/>
              </a:rPr>
            </a:br>
            <a:endParaRPr lang="en-US" sz="4000" b="1" dirty="0" smtClean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457200" y="2624138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800" dirty="0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thèm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486400"/>
            <a:ext cx="726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52FF3"/>
                </a:solidFill>
                <a:latin typeface="VNI-Times" pitchFamily="2" charset="0"/>
              </a:rPr>
              <a:t>- </a:t>
            </a:r>
            <a:r>
              <a:rPr lang="en-US" sz="2800" b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Đọc xong nội quy, Khỉ nâu cười như thế nào?</a:t>
            </a:r>
            <a:endParaRPr lang="en-US" sz="2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5175" y="36147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- Thấy một chú ngựa béo tốt đang ăn cỏ, Sói thèm như thế nào?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197100"/>
            <a:ext cx="417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 smtClean="0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252FF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547688" y="4800600"/>
            <a:ext cx="7326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d) Đọc xong nội quy, Khỉ nâu cười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khành khạch.</a:t>
            </a:r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457200" y="15621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b) Ngựa phi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nhanh như bay.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04800" y="5181600"/>
            <a:ext cx="762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FF3399"/>
                </a:solidFill>
                <a:latin typeface="Antique" pitchFamily="2" charset="0"/>
              </a:rPr>
              <a:t>1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648200" y="5181600"/>
            <a:ext cx="762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FF3399"/>
                </a:solidFill>
                <a:latin typeface="Antique" pitchFamily="2" charset="0"/>
              </a:rPr>
              <a:t>2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685800" y="0"/>
            <a:ext cx="9688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077" name="Rectangle 29"/>
          <p:cNvSpPr>
            <a:spLocks noChangeArrowheads="1"/>
          </p:cNvSpPr>
          <p:nvPr/>
        </p:nvSpPr>
        <p:spPr bwMode="auto">
          <a:xfrm>
            <a:off x="609600" y="990600"/>
            <a:ext cx="3038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3300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048000" y="533400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u="sng">
                <a:latin typeface="Times New Roman" pitchFamily="18" charset="0"/>
              </a:rPr>
              <a:t>Luyện từ và câu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685800" y="14478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>
                <a:latin typeface="Times New Roman" pitchFamily="18" charset="0"/>
              </a:rPr>
              <a:t> Nói tên từng loài chim trong tranh: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2656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057400"/>
            <a:ext cx="43703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66875" y="5181600"/>
            <a:ext cx="1981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mào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248400" y="5181600"/>
            <a:ext cx="1981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con </a:t>
            </a:r>
            <a:r>
              <a:rPr lang="en-US" sz="2800" dirty="0" err="1"/>
              <a:t>vẹt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990600" y="533400"/>
            <a:ext cx="7086600" cy="121920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4000" b="1">
                <a:latin typeface="Times New Roman" pitchFamily="18" charset="0"/>
              </a:rPr>
              <a:t>Trò chơi: Ai nhanh, ai đúng</a:t>
            </a:r>
            <a:endParaRPr lang="en-US" sz="4000" b="1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88392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Câu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: Tìm bộ phận câu trả lời cho câu hỏi  “Như thế nào?”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Ve nhởn nhơ ca hát suốt cả mùa hè.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		a. ve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		b. nhởn nhơ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		c. suốt mùa hè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" y="2514600"/>
            <a:ext cx="8991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  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Câu 2</a:t>
            </a: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: Bộ phận câu trả lời cho câu hỏi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“Như thế nào?”</a:t>
            </a: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   thường chỉ gì 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 a. chỉ thời gian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 b. chỉ địa điểm, nơi chốn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 c. chỉ đặc điểm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1704975" y="4895850"/>
            <a:ext cx="412750" cy="533400"/>
          </a:xfrm>
          <a:prstGeom prst="ellips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2130425" y="4905375"/>
            <a:ext cx="412750" cy="533400"/>
          </a:xfrm>
          <a:prstGeom prst="ellips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34825" grpId="0"/>
      <p:bldP spid="34825" grpId="1"/>
      <p:bldP spid="34829" grpId="0"/>
      <p:bldP spid="76808" grpId="0" animBg="1"/>
      <p:bldP spid="76809" grpId="0" animBg="1"/>
      <p:bldP spid="7680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010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 </a:t>
            </a:r>
            <a:r>
              <a:rPr lang="en-US" sz="2800">
                <a:solidFill>
                  <a:srgbClr val="252FF3"/>
                </a:solidFill>
              </a:rPr>
              <a:t>Thích ăn hoa quả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252FF3"/>
                </a:solidFill>
              </a:rPr>
              <a:t> Bắt chước tài ba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252FF3"/>
                </a:solidFill>
              </a:rPr>
              <a:t>Gặp Ngộ Không hỏi đó là con chi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252FF3"/>
                </a:solidFill>
              </a:rPr>
              <a:t>Ngộ Không đấm ngực cười khì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Đố em, đố bạn con gì đáp nhanh?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981200" y="4343400"/>
            <a:ext cx="838200" cy="762000"/>
          </a:xfrm>
          <a:prstGeom prst="rect">
            <a:avLst/>
          </a:prstGeom>
          <a:solidFill>
            <a:srgbClr val="CCFFCC"/>
          </a:solidFill>
          <a:ln w="38100" cmpd="dbl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600"/>
              <a:t>C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819400" y="4343400"/>
            <a:ext cx="838200" cy="762000"/>
          </a:xfrm>
          <a:prstGeom prst="rect">
            <a:avLst/>
          </a:prstGeom>
          <a:solidFill>
            <a:srgbClr val="CCFFCC"/>
          </a:solidFill>
          <a:ln w="38100" cmpd="dbl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600"/>
              <a:t>O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657600" y="4343400"/>
            <a:ext cx="838200" cy="762000"/>
          </a:xfrm>
          <a:prstGeom prst="rect">
            <a:avLst/>
          </a:prstGeom>
          <a:solidFill>
            <a:srgbClr val="CCFFCC"/>
          </a:solidFill>
          <a:ln w="38100" cmpd="dbl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600"/>
              <a:t>N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4495800" y="4343400"/>
            <a:ext cx="838200" cy="762000"/>
          </a:xfrm>
          <a:prstGeom prst="rect">
            <a:avLst/>
          </a:prstGeom>
          <a:solidFill>
            <a:srgbClr val="CCFFCC"/>
          </a:solidFill>
          <a:ln w="38100" cmpd="dbl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600"/>
              <a:t>K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5348288" y="4343400"/>
            <a:ext cx="838200" cy="762000"/>
          </a:xfrm>
          <a:prstGeom prst="rect">
            <a:avLst/>
          </a:prstGeom>
          <a:solidFill>
            <a:srgbClr val="CCFFCC"/>
          </a:solidFill>
          <a:ln w="38100" cmpd="dbl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600"/>
              <a:t>H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6172200" y="4343400"/>
            <a:ext cx="838200" cy="762000"/>
          </a:xfrm>
          <a:prstGeom prst="rect">
            <a:avLst/>
          </a:prstGeom>
          <a:solidFill>
            <a:srgbClr val="CCFFCC"/>
          </a:solidFill>
          <a:ln w="38100" cmpd="dbl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600"/>
              <a:t>Ỉ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85963" y="4329113"/>
            <a:ext cx="5029200" cy="762000"/>
            <a:chOff x="1287" y="3696"/>
            <a:chExt cx="3168" cy="480"/>
          </a:xfrm>
        </p:grpSpPr>
        <p:sp>
          <p:nvSpPr>
            <p:cNvPr id="22539" name="Rectangle 5"/>
            <p:cNvSpPr>
              <a:spLocks noChangeArrowheads="1"/>
            </p:cNvSpPr>
            <p:nvPr/>
          </p:nvSpPr>
          <p:spPr bwMode="auto">
            <a:xfrm>
              <a:off x="1287" y="3696"/>
              <a:ext cx="528" cy="480"/>
            </a:xfrm>
            <a:prstGeom prst="rect">
              <a:avLst/>
            </a:prstGeom>
            <a:solidFill>
              <a:srgbClr val="CCFFCC"/>
            </a:solidFill>
            <a:ln w="38100" cmpd="dbl">
              <a:pattFill prst="lgCheck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3000"/>
            </a:p>
          </p:txBody>
        </p:sp>
        <p:sp>
          <p:nvSpPr>
            <p:cNvPr id="22540" name="Rectangle 6"/>
            <p:cNvSpPr>
              <a:spLocks noChangeArrowheads="1"/>
            </p:cNvSpPr>
            <p:nvPr/>
          </p:nvSpPr>
          <p:spPr bwMode="auto">
            <a:xfrm>
              <a:off x="1815" y="3696"/>
              <a:ext cx="528" cy="480"/>
            </a:xfrm>
            <a:prstGeom prst="rect">
              <a:avLst/>
            </a:prstGeom>
            <a:solidFill>
              <a:srgbClr val="CCFFCC"/>
            </a:solidFill>
            <a:ln w="38100" cmpd="dbl">
              <a:pattFill prst="lgCheck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1" name="Rectangle 7"/>
            <p:cNvSpPr>
              <a:spLocks noChangeArrowheads="1"/>
            </p:cNvSpPr>
            <p:nvPr/>
          </p:nvSpPr>
          <p:spPr bwMode="auto">
            <a:xfrm>
              <a:off x="2343" y="3696"/>
              <a:ext cx="528" cy="480"/>
            </a:xfrm>
            <a:prstGeom prst="rect">
              <a:avLst/>
            </a:prstGeom>
            <a:solidFill>
              <a:srgbClr val="CCFFCC"/>
            </a:solidFill>
            <a:ln w="38100" cmpd="dbl">
              <a:pattFill prst="lgCheck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2" name="Rectangle 8"/>
            <p:cNvSpPr>
              <a:spLocks noChangeArrowheads="1"/>
            </p:cNvSpPr>
            <p:nvPr/>
          </p:nvSpPr>
          <p:spPr bwMode="auto">
            <a:xfrm>
              <a:off x="2871" y="3696"/>
              <a:ext cx="528" cy="480"/>
            </a:xfrm>
            <a:prstGeom prst="rect">
              <a:avLst/>
            </a:prstGeom>
            <a:solidFill>
              <a:srgbClr val="CCFFCC"/>
            </a:solidFill>
            <a:ln w="38100" cmpd="dbl">
              <a:pattFill prst="lgCheck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3" name="Rectangle 9"/>
            <p:cNvSpPr>
              <a:spLocks noChangeArrowheads="1"/>
            </p:cNvSpPr>
            <p:nvPr/>
          </p:nvSpPr>
          <p:spPr bwMode="auto">
            <a:xfrm>
              <a:off x="3408" y="3696"/>
              <a:ext cx="528" cy="480"/>
            </a:xfrm>
            <a:prstGeom prst="rect">
              <a:avLst/>
            </a:prstGeom>
            <a:solidFill>
              <a:srgbClr val="CCFFCC"/>
            </a:solidFill>
            <a:ln w="38100" cmpd="dbl">
              <a:pattFill prst="lgCheck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27" y="3696"/>
              <a:ext cx="528" cy="480"/>
            </a:xfrm>
            <a:prstGeom prst="rect">
              <a:avLst/>
            </a:prstGeom>
            <a:solidFill>
              <a:srgbClr val="CCFFCC"/>
            </a:solidFill>
            <a:ln w="38100" cmpd="dbl">
              <a:pattFill prst="lgCheck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981200" y="2743200"/>
            <a:ext cx="6324600" cy="21002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-Về ôn lại bài đã học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Times New Roman" pitchFamily="18" charset="0"/>
              </a:rPr>
              <a:t> Chuẩn bị:  Từ ngữ về loài thú 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Dấu chấm, dấu phẩy                     </a:t>
            </a:r>
            <a:endParaRPr lang="vi-VN" sz="3200">
              <a:latin typeface="Times New Roman" pitchFamily="18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28600" y="1524000"/>
            <a:ext cx="2819400" cy="990600"/>
          </a:xfrm>
          <a:prstGeom prst="cloudCallout">
            <a:avLst>
              <a:gd name="adj1" fmla="val -28380"/>
              <a:gd name="adj2" fmla="val 148079"/>
            </a:avLst>
          </a:prstGeom>
          <a:gradFill rotWithShape="1">
            <a:gsLst>
              <a:gs pos="0">
                <a:srgbClr val="CC0000"/>
              </a:gs>
              <a:gs pos="100000">
                <a:srgbClr val="FFFFD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</a:rPr>
              <a:t>Dặn dò:</a:t>
            </a:r>
            <a:endParaRPr lang="vi-VN">
              <a:latin typeface="Times New Roman" pitchFamily="18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048000" y="381000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Luyện từ và câu: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-685800" y="0"/>
            <a:ext cx="9688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833688" y="838200"/>
            <a:ext cx="301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u="sng">
                <a:latin typeface="Times New Roman" pitchFamily="18" charset="0"/>
              </a:rPr>
              <a:t>Luyện từ và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95438"/>
            <a:ext cx="45243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95438"/>
            <a:ext cx="4286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52400" y="5181600"/>
            <a:ext cx="762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FF3399"/>
                </a:solidFill>
                <a:latin typeface="Antique" pitchFamily="2" charset="0"/>
              </a:rPr>
              <a:t>3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648200" y="5180013"/>
            <a:ext cx="762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FF3399"/>
                </a:solidFill>
                <a:latin typeface="Antique" pitchFamily="2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5181600"/>
            <a:ext cx="1981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 </a:t>
            </a:r>
            <a:r>
              <a:rPr lang="en-US" sz="2800" dirty="0" err="1"/>
              <a:t>cú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400800" y="5181600"/>
            <a:ext cx="1981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bàng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2997200"/>
            <a:ext cx="8229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Bài tập 1: Xếp tên các con vật dưới đây vào nhóm thích hợp: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a) Thú dữ, nguy hiểm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b) Thú không nguy hiểm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(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hổ, báo, gấu, lợn lòi, chó sói, sư tử, thỏ, ngựa vằn, bò rừng, khỉ, vượn, tê giác, sóc, chồn, cáo, hươu</a:t>
            </a:r>
            <a:r>
              <a:rPr lang="en-US" sz="2800" b="1">
                <a:latin typeface="Times New Roman" pitchFamily="18" charset="0"/>
              </a:rPr>
              <a:t>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53000" y="40401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 :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hổ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048000" y="533400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u="sng">
                <a:latin typeface="Times New Roman" pitchFamily="18" charset="0"/>
              </a:rPr>
              <a:t>Luyện từ và câu: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304800" y="11430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Mở rộng vốn từ:Từ ngữ về muông thú</a:t>
            </a:r>
          </a:p>
          <a:p>
            <a:pPr algn="ctr"/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 Đặt và trả lời câu hỏi Như thế nào?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-685800" y="0"/>
            <a:ext cx="9688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53000" y="45593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 :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thỏ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717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400"/>
          </a:p>
        </p:txBody>
      </p:sp>
      <p:pic>
        <p:nvPicPr>
          <p:cNvPr id="5125" name="Picture 5" descr="images_q=tbn_ANd9GcSEohKK-ec1X9PdQ0VNKdeZ7FDY1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57400" cy="13716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1" name="Picture 11" descr="images_q=tbn_ANd9GcTLw0sJS8xe_AFDRk6Y9tlzLQBD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981200" cy="144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s_q=tbn_ANd9GcRJg_6X0GZvB2eFeVAWkouWMk8G7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662113"/>
            <a:ext cx="1868487" cy="15001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images_q=tbn_ANd9GcRkME1obkncTYLKXJjxXHia17lJ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57350"/>
            <a:ext cx="2032000" cy="15097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images_q=tbn_ANd9GcQlLmEDup-K-xy4cMKBOG7hGv-v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9050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s_q=tbn_ANd9GcQO5G83dpZdHupm8jZpmZu8KHrTu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9812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images_q=tbn_ANd9GcQgI65n076aLTq_Q8nPvNEdDon(1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20574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images_q=tbn_ANd9GcRL2bo9I0n8AgoevJgFEAfJmJsQ5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19812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images_q=tbn_ANd9GcS9RRhUTlZQZ2jrXKuf7vkJj2eRU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9050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23850" y="1216025"/>
            <a:ext cx="43815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Hổ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552700" y="2816225"/>
            <a:ext cx="6477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Sư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tử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4660900" y="2819400"/>
            <a:ext cx="10541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Ngựa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vằn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781800" y="4568825"/>
            <a:ext cx="9144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Tê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giác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292100" y="6245225"/>
            <a:ext cx="5461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FF00"/>
                </a:solidFill>
                <a:latin typeface="Times New Roman" pitchFamily="18" charset="0"/>
              </a:rPr>
              <a:t>Sóc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2438400" y="6245225"/>
            <a:ext cx="6858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FF00"/>
                </a:solidFill>
                <a:latin typeface="Times New Roman" pitchFamily="18" charset="0"/>
              </a:rPr>
              <a:t>Chồn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4619625" y="6245225"/>
            <a:ext cx="638175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FF00"/>
                </a:solidFill>
                <a:latin typeface="Times New Roman" pitchFamily="18" charset="0"/>
              </a:rPr>
              <a:t>Cáo 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6781800" y="6245225"/>
            <a:ext cx="6858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FF00"/>
                </a:solidFill>
                <a:latin typeface="Times New Roman" pitchFamily="18" charset="0"/>
              </a:rPr>
              <a:t>Hươu</a:t>
            </a: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1981200" y="152400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1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418513" y="1662113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8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299200" y="1657350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7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114800" y="1676400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6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05800" y="3352800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828800" y="5029200"/>
            <a:ext cx="4572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13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038600" y="5029200"/>
            <a:ext cx="4572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14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172200" y="5029200"/>
            <a:ext cx="4572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 15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305800" y="5029200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16</a:t>
            </a:r>
          </a:p>
        </p:txBody>
      </p:sp>
      <p:pic>
        <p:nvPicPr>
          <p:cNvPr id="67638" name="Picture 54" descr="lonloi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39" name="Rectangle 55"/>
          <p:cNvSpPr>
            <a:spLocks noChangeArrowheads="1"/>
          </p:cNvSpPr>
          <p:nvPr/>
        </p:nvSpPr>
        <p:spPr bwMode="auto">
          <a:xfrm>
            <a:off x="6796088" y="1216025"/>
            <a:ext cx="738187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FF00"/>
                </a:solidFill>
                <a:latin typeface="Times New Roman" pitchFamily="18" charset="0"/>
              </a:rPr>
              <a:t>Lợn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Times New Roman" pitchFamily="18" charset="0"/>
              </a:rPr>
              <a:t>lòi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305800" y="152400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4</a:t>
            </a:r>
          </a:p>
        </p:txBody>
      </p:sp>
      <p:pic>
        <p:nvPicPr>
          <p:cNvPr id="6198" name="Picture 54" descr="Kết quả hình ảnh cho bò rừ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9625"/>
            <a:ext cx="210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1905000" y="3354388"/>
            <a:ext cx="4572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9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323850" y="4568825"/>
            <a:ext cx="97155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Bò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rừng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200" name="Picture 56" descr="Kết quả hình ảnh cho con khỉ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4388"/>
            <a:ext cx="1981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4022725" y="3354388"/>
            <a:ext cx="4572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10</a:t>
            </a:r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2489200" y="4568825"/>
            <a:ext cx="5334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Khỉ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202" name="Picture 58" descr="Kết quả hình ảnh cho con vượ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4388"/>
            <a:ext cx="20447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6299200" y="3376613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11</a:t>
            </a: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4660900" y="4568825"/>
            <a:ext cx="80010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Vượn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204" name="Picture 60" descr="Kết quả hình ảnh cho chó só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108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2032000" y="1685925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5</a:t>
            </a: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323850" y="2816225"/>
            <a:ext cx="97155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Chó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sói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206" name="Picture 62" descr="Kết quả hình ảnh cho gấ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2057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6345238" y="152400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3</a:t>
            </a:r>
          </a:p>
        </p:txBody>
      </p:sp>
      <p:sp>
        <p:nvSpPr>
          <p:cNvPr id="67" name="Rectangle 55"/>
          <p:cNvSpPr>
            <a:spLocks noChangeArrowheads="1"/>
          </p:cNvSpPr>
          <p:nvPr/>
        </p:nvSpPr>
        <p:spPr bwMode="auto">
          <a:xfrm>
            <a:off x="4670425" y="1216025"/>
            <a:ext cx="514350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FF00"/>
                </a:solidFill>
                <a:latin typeface="Times New Roman" pitchFamily="18" charset="0"/>
              </a:rPr>
              <a:t>Gấu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208" name="Picture 64" descr="Kết quả hình ảnh cho con bá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73038"/>
            <a:ext cx="19907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4092575" y="179388"/>
            <a:ext cx="381000" cy="307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3399"/>
                </a:solidFill>
                <a:latin typeface="Antique" pitchFamily="2" charset="0"/>
              </a:rPr>
              <a:t>2</a:t>
            </a:r>
          </a:p>
        </p:txBody>
      </p:sp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2503488" y="1216025"/>
            <a:ext cx="484187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FF00"/>
                </a:solidFill>
                <a:latin typeface="Times New Roman" pitchFamily="18" charset="0"/>
              </a:rPr>
              <a:t>Báo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6818313" y="2819400"/>
            <a:ext cx="649287" cy="3079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</a:rPr>
              <a:t>Thỏ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142" grpId="0" animBg="1"/>
      <p:bldP spid="5148" grpId="0" animBg="1"/>
      <p:bldP spid="5150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203789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7639" grpId="0" animBg="1"/>
      <p:bldP spid="16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9" grpId="0" animBg="1"/>
      <p:bldP spid="70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vi-VN" sz="1600" dirty="0">
              <a:solidFill>
                <a:srgbClr val="6699FF"/>
              </a:solidFill>
            </a:endParaRPr>
          </a:p>
        </p:txBody>
      </p:sp>
      <p:sp>
        <p:nvSpPr>
          <p:cNvPr id="7171" name="Line 8"/>
          <p:cNvSpPr>
            <a:spLocks noChangeShapeType="1"/>
          </p:cNvSpPr>
          <p:nvPr/>
        </p:nvSpPr>
        <p:spPr bwMode="auto">
          <a:xfrm>
            <a:off x="4406900" y="3429000"/>
            <a:ext cx="12700" cy="3429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>
            <a:off x="0" y="4327525"/>
            <a:ext cx="914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0" y="3581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 dữ, nguy hiểm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1000" y="152400"/>
            <a:ext cx="8229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latin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 smtClean="0">
                <a:latin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dữ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</a:rPr>
              <a:t>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M: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hổ</a:t>
            </a:r>
            <a:endParaRPr lang="en-US" sz="2800" dirty="0" smtClean="0"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 smtClean="0">
                <a:latin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M: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thỏ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hổ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lòi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sói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ngựa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vằn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vượn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tê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chồn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hươu</a:t>
            </a:r>
            <a:r>
              <a:rPr lang="en-US" sz="2800" b="1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24375" y="3581400"/>
            <a:ext cx="453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Thú không nguy hiểm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711700" y="4532313"/>
            <a:ext cx="4156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thỏ, ngựa vằn , chồn, sóc, khỉ, vượn, hươu, cáo 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2400" y="4532313"/>
            <a:ext cx="4156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hổ, báo , gấu, bò rừng, sư tử, tê giác, lợn lòi, chó sói.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22860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.VnTime" pitchFamily="34" charset="0"/>
            </a:endParaRPr>
          </a:p>
          <a:p>
            <a:pPr algn="ctr"/>
            <a:endParaRPr lang="en-US"/>
          </a:p>
        </p:txBody>
      </p:sp>
      <p:pic>
        <p:nvPicPr>
          <p:cNvPr id="9220" name="Picture 4" descr="images68076_H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59113"/>
            <a:ext cx="28321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mages[73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035300"/>
            <a:ext cx="26987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421438" y="50482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81200" y="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Thú dữ , nguy hiểm</a:t>
            </a:r>
          </a:p>
        </p:txBody>
      </p:sp>
      <p:pic>
        <p:nvPicPr>
          <p:cNvPr id="9228" name="Picture 12" descr="lonlo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8321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048000" y="2557463"/>
            <a:ext cx="1066800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lòi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0" y="4191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Chó sói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67425" y="4538663"/>
            <a:ext cx="942975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334000" y="1219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25" name="Picture 54" descr="Kết quả hình ảnh cho bò rừ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47713"/>
            <a:ext cx="29987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images_q=tbn_ANd9GcTLw0sJS8xe_AFDRk6Y9tlzLQBD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55650"/>
            <a:ext cx="2674938" cy="21526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Kết quả hình ảnh cho chó só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2971800"/>
            <a:ext cx="296862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Kết quả hình ảnh cho gấ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953000"/>
            <a:ext cx="29686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 descr="Kết quả hình ảnh cho con bá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953000"/>
            <a:ext cx="28336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-152400" y="2557463"/>
            <a:ext cx="1066800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092825" y="2557463"/>
            <a:ext cx="917575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-109538" y="4462463"/>
            <a:ext cx="1023938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048000" y="4538663"/>
            <a:ext cx="685800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557713" y="6367463"/>
            <a:ext cx="776287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401763" y="6367463"/>
            <a:ext cx="808037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5" grpId="0"/>
      <p:bldP spid="9226" grpId="0"/>
      <p:bldP spid="9232" grpId="0" animBg="1"/>
      <p:bldP spid="9234" grpId="0"/>
      <p:bldP spid="9236" grpId="0" animBg="1"/>
      <p:bldP spid="9237" grpId="0"/>
      <p:bldP spid="32" grpId="0" animBg="1"/>
      <p:bldP spid="33" grpId="0" animBg="1"/>
      <p:bldP spid="34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362200" y="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Thú không nguy hiểm</a:t>
            </a:r>
          </a:p>
        </p:txBody>
      </p:sp>
      <p:pic>
        <p:nvPicPr>
          <p:cNvPr id="28" name="Picture 12" descr="images_q=tbn_ANd9GcRJg_6X0GZvB2eFeVAWkouWMk8G7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90600"/>
            <a:ext cx="2097087" cy="179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images_q=tbn_ANd9GcRkME1obkncTYLKXJjxXHia17lJ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985838"/>
            <a:ext cx="2032000" cy="1797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images_q=tbn_ANd9GcQO5G83dpZdHupm8jZpmZu8KHrT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2097088" cy="17129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9" descr="images_q=tbn_ANd9GcQgI65n076aLTq_Q8nPvNEdDon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60438"/>
            <a:ext cx="2057400" cy="1822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images_q=tbn_ANd9GcRL2bo9I0n8AgoevJgFEAfJmJsQ5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2641600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1" descr="images_q=tbn_ANd9GcS9RRhUTlZQZ2jrXKuf7vkJj2eRU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048000"/>
            <a:ext cx="2057400" cy="1789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6" descr="Kết quả hình ảnh cho con kh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098800"/>
            <a:ext cx="20669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 descr="Kết quả hình ảnh cho con vượ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69913" y="2295525"/>
            <a:ext cx="12954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248025" y="2325688"/>
            <a:ext cx="1552575" cy="4619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870575" y="2325688"/>
            <a:ext cx="12954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5867400" y="4379913"/>
            <a:ext cx="11430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248025" y="4379913"/>
            <a:ext cx="776288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09600" y="4379913"/>
            <a:ext cx="9144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1600200" y="6324600"/>
            <a:ext cx="881063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4648200" y="6319838"/>
            <a:ext cx="1022350" cy="4619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Vượn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3513" y="1676400"/>
            <a:ext cx="8839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Bài tập 2: Dựa vào hiểu biết của em về các con vật, trả lời những câu hỏi sau 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52FF3"/>
                </a:solidFill>
                <a:latin typeface="Times New Roman" pitchFamily="18" charset="0"/>
              </a:rPr>
              <a:t>a/ Thỏ chạy như thế nào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52FF3"/>
                </a:solidFill>
                <a:latin typeface="Times New Roman" pitchFamily="18" charset="0"/>
              </a:rPr>
              <a:t>b/ Sóc chuyền từ cành này sang cành khác như thế nào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52FF3"/>
                </a:solidFill>
                <a:latin typeface="Times New Roman" pitchFamily="18" charset="0"/>
              </a:rPr>
              <a:t>c / Gấu đi như thế nào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52FF3"/>
                </a:solidFill>
                <a:latin typeface="Times New Roman" pitchFamily="18" charset="0"/>
              </a:rPr>
              <a:t>d / Voi kéo gỗ như thế nào ? 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743200" y="4572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71600" y="441325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0" y="533400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Luyện từ và câu: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-685800" y="0"/>
            <a:ext cx="9688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6c897ce9508d8c332f10117fc1e74c157670f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847</Words>
  <Application>Microsoft Office PowerPoint</Application>
  <PresentationFormat>On-screen Show (4:3)</PresentationFormat>
  <Paragraphs>146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Thỏ chạy như thế nào? </vt:lpstr>
      <vt:lpstr>PowerPoint Presentation</vt:lpstr>
      <vt:lpstr>Sóc chuyền từ cành này sang cành khác như thế nào? </vt:lpstr>
      <vt:lpstr>- Sóc chuyền từ cành này sang cành khác nhanh thoăn thoắt.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%</dc:title>
  <dc:creator>User</dc:creator>
  <cp:lastModifiedBy>Dang Le Phan Danh</cp:lastModifiedBy>
  <cp:revision>229</cp:revision>
  <dcterms:created xsi:type="dcterms:W3CDTF">2012-02-04T04:33:11Z</dcterms:created>
  <dcterms:modified xsi:type="dcterms:W3CDTF">2018-02-08T04:03:01Z</dcterms:modified>
</cp:coreProperties>
</file>