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97" r:id="rId4"/>
    <p:sldId id="499" r:id="rId5"/>
    <p:sldId id="501" r:id="rId6"/>
    <p:sldId id="504" r:id="rId7"/>
    <p:sldId id="271" r:id="rId8"/>
    <p:sldId id="298" r:id="rId9"/>
    <p:sldId id="505" r:id="rId10"/>
    <p:sldId id="502" r:id="rId11"/>
    <p:sldId id="503" r:id="rId12"/>
    <p:sldId id="500" r:id="rId13"/>
    <p:sldId id="257" r:id="rId14"/>
    <p:sldId id="506" r:id="rId15"/>
    <p:sldId id="507" r:id="rId16"/>
    <p:sldId id="509" r:id="rId17"/>
    <p:sldId id="508" r:id="rId18"/>
    <p:sldId id="510" r:id="rId19"/>
    <p:sldId id="512" r:id="rId20"/>
    <p:sldId id="301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871D"/>
    <a:srgbClr val="FC5E3B"/>
    <a:srgbClr val="F73960"/>
    <a:srgbClr val="3690B3"/>
    <a:srgbClr val="CF1F82"/>
    <a:srgbClr val="A8CC18"/>
    <a:srgbClr val="FEA467"/>
    <a:srgbClr val="3A633C"/>
    <a:srgbClr val="DB5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17" autoAdjust="0"/>
    <p:restoredTop sz="94660"/>
  </p:normalViewPr>
  <p:slideViewPr>
    <p:cSldViewPr snapToGrid="0">
      <p:cViewPr>
        <p:scale>
          <a:sx n="87" d="100"/>
          <a:sy n="87" d="100"/>
        </p:scale>
        <p:origin x="-115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5566C-95BE-4838-8E6E-52D6A4A652FB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8AB0A-FA17-4ECD-BB4B-8398B5D5B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80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AB0A-FA17-4ECD-BB4B-8398B5D5BAE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405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AB0A-FA17-4ECD-BB4B-8398B5D5BAE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170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AB0A-FA17-4ECD-BB4B-8398B5D5BAE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807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AB0A-FA17-4ECD-BB4B-8398B5D5BAE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493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AB0A-FA17-4ECD-BB4B-8398B5D5BAE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228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99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AB0A-FA17-4ECD-BB4B-8398B5D5BAE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823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AB0A-FA17-4ECD-BB4B-8398B5D5BAE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718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AB0A-FA17-4ECD-BB4B-8398B5D5BAE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60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AB0A-FA17-4ECD-BB4B-8398B5D5BAE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099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AB0A-FA17-4ECD-BB4B-8398B5D5BAE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687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AB0A-FA17-4ECD-BB4B-8398B5D5BAE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528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AB0A-FA17-4ECD-BB4B-8398B5D5BAE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38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AB0A-FA17-4ECD-BB4B-8398B5D5BAE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473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AB0A-FA17-4ECD-BB4B-8398B5D5BAE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11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26B8-C7E1-4636-B59F-D079076EE0DF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E866-8F00-4B62-8007-C8D3FDACD2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26B8-C7E1-4636-B59F-D079076EE0DF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E866-8F00-4B62-8007-C8D3FDACD2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26B8-C7E1-4636-B59F-D079076EE0DF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E866-8F00-4B62-8007-C8D3FDACD2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19088"/>
            <a:ext cx="10972800" cy="6005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6400" y="6477003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70400" y="6480178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fld id="{B288A2B9-0BD8-4A77-871F-2C2859E0833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924800" y="6480178"/>
            <a:ext cx="3860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21598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26B8-C7E1-4636-B59F-D079076EE0DF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E866-8F00-4B62-8007-C8D3FDACD2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26B8-C7E1-4636-B59F-D079076EE0DF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E866-8F00-4B62-8007-C8D3FDACD2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26B8-C7E1-4636-B59F-D079076EE0DF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E866-8F00-4B62-8007-C8D3FDACD2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26B8-C7E1-4636-B59F-D079076EE0DF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E866-8F00-4B62-8007-C8D3FDACD25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013068" y="467598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26B8-C7E1-4636-B59F-D079076EE0DF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E866-8F00-4B62-8007-C8D3FDACD2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26B8-C7E1-4636-B59F-D079076EE0DF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E866-8F00-4B62-8007-C8D3FDACD2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26B8-C7E1-4636-B59F-D079076EE0DF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E866-8F00-4B62-8007-C8D3FDACD2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26B8-C7E1-4636-B59F-D079076EE0DF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E866-8F00-4B62-8007-C8D3FDACD2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" y="500"/>
            <a:ext cx="12191254" cy="68575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726B8-C7E1-4636-B59F-D079076EE0DF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AE866-8F00-4B62-8007-C8D3FDACD2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847" y="0"/>
            <a:ext cx="4619043" cy="29243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406" y="4214519"/>
            <a:ext cx="5716882" cy="18623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98143"/>
            <a:ext cx="2986063" cy="46927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33619" y="526394"/>
            <a:ext cx="2847665" cy="83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latin typeface="Times New Roman" panose="02020603050405020304" pitchFamily="18" charset="0"/>
                <a:ea typeface="苏新诗古印宋简" panose="02010609000101010101" pitchFamily="49" charset="-122"/>
                <a:cs typeface="Times New Roman" panose="02020603050405020304" pitchFamily="18" charset="0"/>
              </a:rPr>
              <a:t>TIN HỌC </a:t>
            </a:r>
            <a:endParaRPr lang="zh-CN" altLang="en-US" sz="4800" b="1" dirty="0">
              <a:latin typeface="Times New Roman" panose="02020603050405020304" pitchFamily="18" charset="0"/>
              <a:ea typeface="苏新诗古印宋简" panose="0201060900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60698" y="1783332"/>
            <a:ext cx="10441171" cy="1141023"/>
            <a:chOff x="3736731" y="3276356"/>
            <a:chExt cx="5030363" cy="334108"/>
          </a:xfrm>
        </p:grpSpPr>
        <p:sp>
          <p:nvSpPr>
            <p:cNvPr id="2" name="圆角矩形 1"/>
            <p:cNvSpPr/>
            <p:nvPr/>
          </p:nvSpPr>
          <p:spPr>
            <a:xfrm>
              <a:off x="3736731" y="3276356"/>
              <a:ext cx="4053254" cy="334108"/>
            </a:xfrm>
            <a:prstGeom prst="roundRect">
              <a:avLst/>
            </a:prstGeom>
            <a:solidFill>
              <a:srgbClr val="F73960"/>
            </a:solidFill>
            <a:ln>
              <a:solidFill>
                <a:srgbClr val="F73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868615" y="3276356"/>
              <a:ext cx="4898479" cy="140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>
                  <a:solidFill>
                    <a:schemeClr val="bg1"/>
                  </a:solidFill>
                  <a:latin typeface="Arial" panose="020B0604020202020204" pitchFamily="34" charset="0"/>
                  <a:ea typeface="方正卡通简体" panose="03000509000000000000" pitchFamily="65" charset="-122"/>
                  <a:cs typeface="Arial" panose="020B0604020202020204" pitchFamily="34" charset="0"/>
                </a:rPr>
                <a:t>BÀI 5: THỰC HÀNH TỔNG HỢP</a:t>
              </a:r>
              <a:endPara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方正卡通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8" accel="22000" fill="hold" grpId="0" nodeType="afterEffect" p14:presetBounceEnd="2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8" accel="22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847" y="0"/>
            <a:ext cx="4619043" cy="29243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406" y="4214519"/>
            <a:ext cx="5716882" cy="18623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98143"/>
            <a:ext cx="2986063" cy="46927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33619" y="526394"/>
            <a:ext cx="2847665" cy="83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latin typeface="Times New Roman" panose="02020603050405020304" pitchFamily="18" charset="0"/>
                <a:ea typeface="苏新诗古印宋简" panose="02010609000101010101" pitchFamily="49" charset="-122"/>
                <a:cs typeface="Times New Roman" panose="02020603050405020304" pitchFamily="18" charset="0"/>
              </a:rPr>
              <a:t>TIN HỌC </a:t>
            </a:r>
            <a:endParaRPr lang="zh-CN" altLang="en-US" sz="4800" b="1" dirty="0">
              <a:latin typeface="Times New Roman" panose="02020603050405020304" pitchFamily="18" charset="0"/>
              <a:ea typeface="苏新诗古印宋简" panose="0201060900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60698" y="1783332"/>
            <a:ext cx="10441171" cy="1141023"/>
            <a:chOff x="3736731" y="3276356"/>
            <a:chExt cx="5030363" cy="334108"/>
          </a:xfrm>
        </p:grpSpPr>
        <p:sp>
          <p:nvSpPr>
            <p:cNvPr id="2" name="圆角矩形 1"/>
            <p:cNvSpPr/>
            <p:nvPr/>
          </p:nvSpPr>
          <p:spPr>
            <a:xfrm>
              <a:off x="3736731" y="3276356"/>
              <a:ext cx="4053254" cy="334108"/>
            </a:xfrm>
            <a:prstGeom prst="roundRect">
              <a:avLst/>
            </a:prstGeom>
            <a:solidFill>
              <a:srgbClr val="F73960"/>
            </a:solidFill>
            <a:ln>
              <a:solidFill>
                <a:srgbClr val="F73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868615" y="3276356"/>
              <a:ext cx="4898479" cy="140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>
                  <a:solidFill>
                    <a:schemeClr val="bg1"/>
                  </a:solidFill>
                  <a:latin typeface="Arial" panose="020B0604020202020204" pitchFamily="34" charset="0"/>
                  <a:ea typeface="方正卡通简体" panose="03000509000000000000" pitchFamily="65" charset="-122"/>
                  <a:cs typeface="Arial" panose="020B0604020202020204" pitchFamily="34" charset="0"/>
                </a:rPr>
                <a:t>BÀI 5: THỰC HÀNH TỔNG HỢP</a:t>
              </a:r>
              <a:endPara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方正卡通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601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8" accel="22000" fill="hold" grpId="0" nodeType="afterEffect" p14:presetBounceEnd="2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8" accel="22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8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593" y="567829"/>
            <a:ext cx="8889220" cy="521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360安全浏览器下载\六一\Nipic_2531170_b95b5e79d8a6cffe\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22079" y="1305113"/>
            <a:ext cx="1633028" cy="22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3621538" y="2505920"/>
            <a:ext cx="5772629" cy="206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32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Ôn tập lại toàn bộ các thao tác đã học khi soạn thảo văn bản;</a:t>
            </a:r>
          </a:p>
          <a:p>
            <a:pPr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32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- Tìm hiểu một số chức năng khác khi soạn thảo văn bản.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984852" y="1595869"/>
            <a:ext cx="3494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MỤC TIÊU</a:t>
            </a:r>
            <a:endParaRPr lang="zh-CN" altLang="en-US" sz="48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481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xmlns="" id="{FEABE359-42ED-4F60-93E3-BE6502F3BE47}"/>
              </a:ext>
            </a:extLst>
          </p:cNvPr>
          <p:cNvSpPr txBox="1">
            <a:spLocks/>
          </p:cNvSpPr>
          <p:nvPr/>
        </p:nvSpPr>
        <p:spPr>
          <a:xfrm>
            <a:off x="609599" y="503274"/>
            <a:ext cx="10724707" cy="9905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   Lập bảng thống kê tóm lược những thông tin cơ bản về các thành phố bên dưới theo mẫu sau: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06704F8E-FA23-474F-B5FD-AEF809ACD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446774"/>
              </p:ext>
            </p:extLst>
          </p:nvPr>
        </p:nvGraphicFramePr>
        <p:xfrm>
          <a:off x="715924" y="1684306"/>
          <a:ext cx="10618382" cy="4759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8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07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9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22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222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10517"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305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051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051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051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Nẵng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051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Huế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338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 Tp.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65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213" y="139700"/>
            <a:ext cx="10061575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9198116" y="3179285"/>
            <a:ext cx="421475" cy="388303"/>
            <a:chOff x="6995083" y="360450"/>
            <a:chExt cx="561966" cy="517737"/>
          </a:xfrm>
          <a:solidFill>
            <a:srgbClr val="C00000"/>
          </a:solidFill>
        </p:grpSpPr>
        <p:sp>
          <p:nvSpPr>
            <p:cNvPr id="6" name="心形 5"/>
            <p:cNvSpPr/>
            <p:nvPr/>
          </p:nvSpPr>
          <p:spPr>
            <a:xfrm rot="3606490">
              <a:off x="7136540" y="390285"/>
              <a:ext cx="450343" cy="390674"/>
            </a:xfrm>
            <a:prstGeom prst="heart">
              <a:avLst/>
            </a:prstGeom>
            <a:grpFill/>
            <a:ln>
              <a:solidFill>
                <a:srgbClr val="CB2F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7" name="曲线连接符 6"/>
            <p:cNvCxnSpPr>
              <a:stCxn id="6" idx="1"/>
            </p:cNvCxnSpPr>
            <p:nvPr/>
          </p:nvCxnSpPr>
          <p:spPr>
            <a:xfrm rot="10800000" flipV="1">
              <a:off x="6995083" y="682971"/>
              <a:ext cx="197278" cy="195216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CB2F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 flipV="1">
            <a:off x="5381521" y="4510953"/>
            <a:ext cx="706041" cy="54769"/>
          </a:xfrm>
          <a:prstGeom prst="rect">
            <a:avLst/>
          </a:prstGeom>
          <a:solidFill>
            <a:srgbClr val="ED8BC2"/>
          </a:solidFill>
          <a:ln>
            <a:solidFill>
              <a:srgbClr val="ED8B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flipV="1">
            <a:off x="6096000" y="4503069"/>
            <a:ext cx="706040" cy="54769"/>
          </a:xfrm>
          <a:prstGeom prst="rect">
            <a:avLst/>
          </a:prstGeom>
          <a:solidFill>
            <a:srgbClr val="3BB5EC"/>
          </a:solidFill>
          <a:ln>
            <a:solidFill>
              <a:srgbClr val="3BB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文本框 31">
            <a:extLst>
              <a:ext uri="{FF2B5EF4-FFF2-40B4-BE49-F238E27FC236}">
                <a16:creationId xmlns:a16="http://schemas.microsoft.com/office/drawing/2014/main" xmlns="" id="{82031E69-675E-48A3-8FD8-DD9FFF007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8220" y="3551711"/>
            <a:ext cx="48717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 sinh thực hành</a:t>
            </a:r>
            <a:endParaRPr lang="zh-CN" altLang="en-US" sz="4000" b="1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213" y="139700"/>
            <a:ext cx="10061575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9198116" y="3179285"/>
            <a:ext cx="421475" cy="388303"/>
            <a:chOff x="6995083" y="360450"/>
            <a:chExt cx="561966" cy="517737"/>
          </a:xfrm>
          <a:solidFill>
            <a:srgbClr val="C00000"/>
          </a:solidFill>
        </p:grpSpPr>
        <p:sp>
          <p:nvSpPr>
            <p:cNvPr id="6" name="心形 5"/>
            <p:cNvSpPr/>
            <p:nvPr/>
          </p:nvSpPr>
          <p:spPr>
            <a:xfrm rot="3606490">
              <a:off x="7136540" y="390285"/>
              <a:ext cx="450343" cy="390674"/>
            </a:xfrm>
            <a:prstGeom prst="heart">
              <a:avLst/>
            </a:prstGeom>
            <a:grpFill/>
            <a:ln>
              <a:solidFill>
                <a:srgbClr val="CB2F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7" name="曲线连接符 6"/>
            <p:cNvCxnSpPr>
              <a:stCxn id="6" idx="1"/>
            </p:cNvCxnSpPr>
            <p:nvPr/>
          </p:nvCxnSpPr>
          <p:spPr>
            <a:xfrm rot="10800000" flipV="1">
              <a:off x="6995083" y="682971"/>
              <a:ext cx="197278" cy="195216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CB2F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 flipV="1">
            <a:off x="5381521" y="4510953"/>
            <a:ext cx="706041" cy="54769"/>
          </a:xfrm>
          <a:prstGeom prst="rect">
            <a:avLst/>
          </a:prstGeom>
          <a:solidFill>
            <a:srgbClr val="ED8BC2"/>
          </a:solidFill>
          <a:ln>
            <a:solidFill>
              <a:srgbClr val="ED8B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flipV="1">
            <a:off x="6096000" y="4503069"/>
            <a:ext cx="706040" cy="54769"/>
          </a:xfrm>
          <a:prstGeom prst="rect">
            <a:avLst/>
          </a:prstGeom>
          <a:solidFill>
            <a:srgbClr val="3BB5EC"/>
          </a:solidFill>
          <a:ln>
            <a:solidFill>
              <a:srgbClr val="3BB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文本框 31">
            <a:extLst>
              <a:ext uri="{FF2B5EF4-FFF2-40B4-BE49-F238E27FC236}">
                <a16:creationId xmlns:a16="http://schemas.microsoft.com/office/drawing/2014/main" xmlns="" id="{82031E69-675E-48A3-8FD8-DD9FFF007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8220" y="3551711"/>
            <a:ext cx="48717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Báo cáo kết quả</a:t>
            </a:r>
            <a:endParaRPr lang="zh-CN" altLang="en-US" sz="4000" b="1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76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DF060A-17A5-4ECA-B6E7-521426DEA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8" y="212651"/>
            <a:ext cx="11286460" cy="66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80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776" y="1492075"/>
            <a:ext cx="6332769" cy="3529890"/>
          </a:xfrm>
          <a:prstGeom prst="rect">
            <a:avLst/>
          </a:prstGeom>
        </p:spPr>
      </p:pic>
      <p:sp>
        <p:nvSpPr>
          <p:cNvPr id="6" name="文本框 31"/>
          <p:cNvSpPr txBox="1">
            <a:spLocks noChangeArrowheads="1"/>
          </p:cNvSpPr>
          <p:nvPr/>
        </p:nvSpPr>
        <p:spPr bwMode="auto">
          <a:xfrm>
            <a:off x="3593805" y="3429000"/>
            <a:ext cx="48803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 động ứng dụng, mở rộng</a:t>
            </a:r>
            <a:endParaRPr lang="zh-CN" altLang="en-US" sz="4000" b="1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3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8BB8FE-302E-44D8-A8AC-0117AC9AA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B4E26B-8B61-4C40-8856-DD2A7290E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EO.mp4">
            <a:hlinkClick r:id="" action="ppaction://media"/>
            <a:extLst>
              <a:ext uri="{FF2B5EF4-FFF2-40B4-BE49-F238E27FC236}">
                <a16:creationId xmlns:a16="http://schemas.microsoft.com/office/drawing/2014/main" xmlns="" id="{4F0E9026-F164-4BF3-8CA6-12E2E313AC0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107" y="62630"/>
            <a:ext cx="9863470" cy="67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4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776" y="1492075"/>
            <a:ext cx="6332769" cy="3529890"/>
          </a:xfrm>
          <a:prstGeom prst="rect">
            <a:avLst/>
          </a:prstGeom>
        </p:spPr>
      </p:pic>
      <p:sp>
        <p:nvSpPr>
          <p:cNvPr id="6" name="文本框 31"/>
          <p:cNvSpPr txBox="1">
            <a:spLocks noChangeArrowheads="1"/>
          </p:cNvSpPr>
          <p:nvPr/>
        </p:nvSpPr>
        <p:spPr bwMode="auto">
          <a:xfrm>
            <a:off x="4085517" y="3429000"/>
            <a:ext cx="43886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Thảo luận nhóm</a:t>
            </a:r>
            <a:endParaRPr lang="zh-CN" altLang="en-US" sz="4000" b="1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13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1900445"/>
            <a:ext cx="685800" cy="66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283" y="2011728"/>
            <a:ext cx="2066519" cy="4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067" y="3568369"/>
            <a:ext cx="82915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809" y="2037020"/>
            <a:ext cx="589192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22067" y="232912"/>
            <a:ext cx="8703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</a:rPr>
              <a:t>Để chèn phân số thực hiện các bước như sau: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10" y="2000713"/>
            <a:ext cx="1041615" cy="47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3390" y="1916083"/>
            <a:ext cx="2845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Nháy chuột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1" y="2037019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Hoặc</a:t>
            </a:r>
            <a:r>
              <a:rPr lang="en-US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0403" y="2764657"/>
            <a:ext cx="1894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Bước 2: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5D61E1-D828-44C3-831E-4A0DFBE64FF6}"/>
              </a:ext>
            </a:extLst>
          </p:cNvPr>
          <p:cNvSpPr txBox="1"/>
          <p:nvPr/>
        </p:nvSpPr>
        <p:spPr>
          <a:xfrm>
            <a:off x="1594539" y="1402228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/>
              <a:t>Bước 1:  </a:t>
            </a:r>
          </a:p>
        </p:txBody>
      </p:sp>
    </p:spTree>
    <p:extLst>
      <p:ext uri="{BB962C8B-B14F-4D97-AF65-F5344CB8AC3E}">
        <p14:creationId xmlns:p14="http://schemas.microsoft.com/office/powerpoint/2010/main" val="275171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8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593" y="567829"/>
            <a:ext cx="8889220" cy="521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360安全浏览器下载\六一\Nipic_2531170_b95b5e79d8a6cffe\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22079" y="1305113"/>
            <a:ext cx="1633028" cy="22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3621538" y="2505920"/>
            <a:ext cx="5772629" cy="206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32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Ôn tập lại toàn bộ các thao tác đã học khi soạn thảo văn bản;</a:t>
            </a:r>
          </a:p>
          <a:p>
            <a:pPr algn="just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32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- Tìm hiểu một số chức năng khác khi soạn thảo văn bản.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984852" y="1595869"/>
            <a:ext cx="3494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MỤC TIÊU</a:t>
            </a:r>
            <a:endParaRPr lang="zh-CN" altLang="en-US" sz="48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847" y="0"/>
            <a:ext cx="4619043" cy="29243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406" y="4214519"/>
            <a:ext cx="5716882" cy="18623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98143"/>
            <a:ext cx="2986063" cy="46927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46745" y="1858651"/>
            <a:ext cx="6698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solidFill>
                  <a:srgbClr val="44871D"/>
                </a:solidFill>
                <a:latin typeface="Times New Roman" panose="02020603050405020304" pitchFamily="18" charset="0"/>
                <a:ea typeface="苏新诗古印宋简" panose="02010609000101010101" pitchFamily="49" charset="-122"/>
                <a:cs typeface="Times New Roman" panose="02020603050405020304" pitchFamily="18" charset="0"/>
              </a:rPr>
              <a:t>Chúc các con học sinh</a:t>
            </a:r>
          </a:p>
          <a:p>
            <a:pPr algn="ctr"/>
            <a:r>
              <a:rPr lang="en-US" altLang="zh-CN" sz="4800" b="1">
                <a:solidFill>
                  <a:srgbClr val="44871D"/>
                </a:solidFill>
                <a:latin typeface="Times New Roman" panose="02020603050405020304" pitchFamily="18" charset="0"/>
                <a:ea typeface="苏新诗古印宋简" panose="02010609000101010101" pitchFamily="49" charset="-122"/>
                <a:cs typeface="Times New Roman" panose="02020603050405020304" pitchFamily="18" charset="0"/>
              </a:rPr>
              <a:t> chăm ngoan, học giỏi</a:t>
            </a:r>
            <a:endParaRPr lang="zh-CN" altLang="en-US" sz="4800" b="1">
              <a:solidFill>
                <a:srgbClr val="44871D"/>
              </a:solidFill>
              <a:latin typeface="Times New Roman" panose="02020603050405020304" pitchFamily="18" charset="0"/>
              <a:ea typeface="苏新诗古印宋简" panose="0201060900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8" accel="22000" fill="hold" grpId="0" nodeType="afterEffect" p14:presetBounceEnd="2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8" accel="22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281" y="1155645"/>
            <a:ext cx="6332769" cy="3529890"/>
          </a:xfrm>
          <a:prstGeom prst="rect">
            <a:avLst/>
          </a:prstGeom>
        </p:spPr>
      </p:pic>
      <p:sp>
        <p:nvSpPr>
          <p:cNvPr id="5" name="文本框 31"/>
          <p:cNvSpPr txBox="1">
            <a:spLocks noChangeArrowheads="1"/>
          </p:cNvSpPr>
          <p:nvPr/>
        </p:nvSpPr>
        <p:spPr bwMode="auto">
          <a:xfrm>
            <a:off x="5046923" y="3194948"/>
            <a:ext cx="36181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KHỞI ĐỘNG</a:t>
            </a:r>
            <a:endParaRPr lang="zh-CN" altLang="en-US" sz="4000" b="1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31"/>
          <p:cNvSpPr txBox="1">
            <a:spLocks noChangeArrowheads="1"/>
          </p:cNvSpPr>
          <p:nvPr/>
        </p:nvSpPr>
        <p:spPr bwMode="auto">
          <a:xfrm>
            <a:off x="3267681" y="2948679"/>
            <a:ext cx="1803292" cy="12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7200" b="1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0" name="Group 2"/>
          <p:cNvGraphicFramePr>
            <a:graphicFrameLocks noGrp="1"/>
          </p:cNvGraphicFramePr>
          <p:nvPr/>
        </p:nvGraphicFramePr>
        <p:xfrm>
          <a:off x="4724401" y="2692400"/>
          <a:ext cx="1880235" cy="457200"/>
        </p:xfrm>
        <a:graphic>
          <a:graphicData uri="http://schemas.openxmlformats.org/drawingml/2006/table">
            <a:tbl>
              <a:tblPr/>
              <a:tblGrid>
                <a:gridCol w="3943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B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L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4468" name="Group 20"/>
          <p:cNvGraphicFramePr>
            <a:graphicFrameLocks noGrp="1"/>
          </p:cNvGraphicFramePr>
          <p:nvPr/>
        </p:nvGraphicFramePr>
        <p:xfrm>
          <a:off x="4724401" y="2642951"/>
          <a:ext cx="1857375" cy="533400"/>
        </p:xfrm>
        <a:graphic>
          <a:graphicData uri="http://schemas.openxmlformats.org/drawingml/2006/table">
            <a:tbl>
              <a:tblPr/>
              <a:tblGrid>
                <a:gridCol w="371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4486" name="Oval 38"/>
          <p:cNvSpPr>
            <a:spLocks noChangeArrowheads="1"/>
          </p:cNvSpPr>
          <p:nvPr/>
        </p:nvSpPr>
        <p:spPr bwMode="auto">
          <a:xfrm>
            <a:off x="3181349" y="2727325"/>
            <a:ext cx="465617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4487" name="Oval 39"/>
          <p:cNvSpPr>
            <a:spLocks noChangeArrowheads="1"/>
          </p:cNvSpPr>
          <p:nvPr/>
        </p:nvSpPr>
        <p:spPr bwMode="auto">
          <a:xfrm>
            <a:off x="8782049" y="2727325"/>
            <a:ext cx="590549" cy="4490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ĐA1</a:t>
            </a:r>
          </a:p>
        </p:txBody>
      </p:sp>
      <p:sp>
        <p:nvSpPr>
          <p:cNvPr id="104488" name="AutoShape 40"/>
          <p:cNvSpPr>
            <a:spLocks noChangeArrowheads="1"/>
          </p:cNvSpPr>
          <p:nvPr/>
        </p:nvSpPr>
        <p:spPr bwMode="auto">
          <a:xfrm>
            <a:off x="3809026" y="1295400"/>
            <a:ext cx="474345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en-US" altLang="en-US" sz="2400" i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04489" name="Line 41"/>
          <p:cNvSpPr>
            <a:spLocks noChangeShapeType="1"/>
          </p:cNvSpPr>
          <p:nvPr/>
        </p:nvSpPr>
        <p:spPr bwMode="auto">
          <a:xfrm>
            <a:off x="3067050" y="2286000"/>
            <a:ext cx="6172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90" name="AutoShape 42"/>
          <p:cNvSpPr>
            <a:spLocks noChangeArrowheads="1"/>
          </p:cNvSpPr>
          <p:nvPr/>
        </p:nvSpPr>
        <p:spPr bwMode="auto">
          <a:xfrm>
            <a:off x="3795797" y="1291453"/>
            <a:ext cx="5443453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600">
                <a:solidFill>
                  <a:srgbClr val="0000CC"/>
                </a:solidFill>
                <a:latin typeface="Arial" panose="020B0604020202020204" pitchFamily="34" charset="0"/>
              </a:rPr>
              <a:t>. Đây là nút lệnh để chèn bảng vào văn bản ?</a:t>
            </a:r>
            <a:endParaRPr lang="en-US" altLang="en-US" sz="26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4491" name="Group 43"/>
          <p:cNvGraphicFramePr>
            <a:graphicFrameLocks noGrp="1"/>
          </p:cNvGraphicFramePr>
          <p:nvPr/>
        </p:nvGraphicFramePr>
        <p:xfrm>
          <a:off x="4857750" y="3222625"/>
          <a:ext cx="1485900" cy="457200"/>
        </p:xfrm>
        <a:graphic>
          <a:graphicData uri="http://schemas.openxmlformats.org/drawingml/2006/table">
            <a:tbl>
              <a:tblPr/>
              <a:tblGrid>
                <a:gridCol w="371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4509" name="Group 61"/>
          <p:cNvGraphicFramePr>
            <a:graphicFrameLocks noGrp="1"/>
          </p:cNvGraphicFramePr>
          <p:nvPr/>
        </p:nvGraphicFramePr>
        <p:xfrm>
          <a:off x="4838700" y="3219801"/>
          <a:ext cx="1485900" cy="457200"/>
        </p:xfrm>
        <a:graphic>
          <a:graphicData uri="http://schemas.openxmlformats.org/drawingml/2006/table">
            <a:tbl>
              <a:tblPr/>
              <a:tblGrid>
                <a:gridCol w="371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4527" name="Group 79"/>
          <p:cNvGraphicFramePr>
            <a:graphicFrameLocks noGrp="1"/>
          </p:cNvGraphicFramePr>
          <p:nvPr/>
        </p:nvGraphicFramePr>
        <p:xfrm>
          <a:off x="4800600" y="3227890"/>
          <a:ext cx="1524000" cy="4572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4545" name="Oval 97"/>
          <p:cNvSpPr>
            <a:spLocks noChangeArrowheads="1"/>
          </p:cNvSpPr>
          <p:nvPr/>
        </p:nvSpPr>
        <p:spPr bwMode="auto">
          <a:xfrm>
            <a:off x="3181350" y="3251200"/>
            <a:ext cx="465616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4546" name="Oval 98"/>
          <p:cNvSpPr>
            <a:spLocks noChangeArrowheads="1"/>
          </p:cNvSpPr>
          <p:nvPr/>
        </p:nvSpPr>
        <p:spPr bwMode="auto">
          <a:xfrm>
            <a:off x="8782050" y="3251200"/>
            <a:ext cx="590548" cy="43389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ĐA2</a:t>
            </a:r>
          </a:p>
        </p:txBody>
      </p:sp>
      <p:sp>
        <p:nvSpPr>
          <p:cNvPr id="104547" name="AutoShape 99"/>
          <p:cNvSpPr>
            <a:spLocks noChangeArrowheads="1"/>
          </p:cNvSpPr>
          <p:nvPr/>
        </p:nvSpPr>
        <p:spPr bwMode="auto">
          <a:xfrm>
            <a:off x="3782569" y="1295400"/>
            <a:ext cx="5590031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400" i="1" dirty="0">
                <a:solidFill>
                  <a:srgbClr val="0000CC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i="1">
                <a:solidFill>
                  <a:srgbClr val="0000CC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2400">
                <a:solidFill>
                  <a:srgbClr val="0000CC"/>
                </a:solidFill>
                <a:latin typeface="Arial" panose="020B0604020202020204" pitchFamily="34" charset="0"/>
              </a:rPr>
              <a:t>Để định dạng font chữ, cỡ chữ, kiểu chữ, giãn dòng… ta vào menu này?</a:t>
            </a:r>
            <a:endParaRPr lang="en-US" altLang="en-US" sz="24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4592" name="Group 144"/>
          <p:cNvGraphicFramePr>
            <a:graphicFrameLocks noGrp="1"/>
          </p:cNvGraphicFramePr>
          <p:nvPr/>
        </p:nvGraphicFramePr>
        <p:xfrm>
          <a:off x="5193792" y="4267200"/>
          <a:ext cx="2273808" cy="457200"/>
        </p:xfrm>
        <a:graphic>
          <a:graphicData uri="http://schemas.openxmlformats.org/drawingml/2006/table">
            <a:tbl>
              <a:tblPr/>
              <a:tblGrid>
                <a:gridCol w="378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9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89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89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89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789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4608" name="Group 160"/>
          <p:cNvGraphicFramePr>
            <a:graphicFrameLocks noGrp="1"/>
          </p:cNvGraphicFramePr>
          <p:nvPr/>
        </p:nvGraphicFramePr>
        <p:xfrm>
          <a:off x="5181600" y="4267200"/>
          <a:ext cx="2270568" cy="457200"/>
        </p:xfrm>
        <a:graphic>
          <a:graphicData uri="http://schemas.openxmlformats.org/drawingml/2006/table">
            <a:tbl>
              <a:tblPr/>
              <a:tblGrid>
                <a:gridCol w="3784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4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84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84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84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784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4624" name="Group 176"/>
          <p:cNvGraphicFramePr>
            <a:graphicFrameLocks noGrp="1"/>
          </p:cNvGraphicFramePr>
          <p:nvPr/>
        </p:nvGraphicFramePr>
        <p:xfrm>
          <a:off x="5181601" y="4272782"/>
          <a:ext cx="2297047" cy="527818"/>
        </p:xfrm>
        <a:graphic>
          <a:graphicData uri="http://schemas.openxmlformats.org/drawingml/2006/table">
            <a:tbl>
              <a:tblPr/>
              <a:tblGrid>
                <a:gridCol w="3828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62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4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28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28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28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78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4640" name="Oval 192"/>
          <p:cNvSpPr>
            <a:spLocks noChangeArrowheads="1"/>
          </p:cNvSpPr>
          <p:nvPr/>
        </p:nvSpPr>
        <p:spPr bwMode="auto">
          <a:xfrm>
            <a:off x="3181350" y="4343400"/>
            <a:ext cx="465616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4641" name="Oval 193"/>
          <p:cNvSpPr>
            <a:spLocks noChangeArrowheads="1"/>
          </p:cNvSpPr>
          <p:nvPr/>
        </p:nvSpPr>
        <p:spPr bwMode="auto">
          <a:xfrm>
            <a:off x="8782050" y="4298950"/>
            <a:ext cx="590548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ĐA4</a:t>
            </a:r>
          </a:p>
        </p:txBody>
      </p:sp>
      <p:graphicFrame>
        <p:nvGraphicFramePr>
          <p:cNvPr id="104642" name="Group 194"/>
          <p:cNvGraphicFramePr>
            <a:graphicFrameLocks noGrp="1"/>
          </p:cNvGraphicFramePr>
          <p:nvPr/>
        </p:nvGraphicFramePr>
        <p:xfrm>
          <a:off x="4724400" y="3733800"/>
          <a:ext cx="2870596" cy="457200"/>
        </p:xfrm>
        <a:graphic>
          <a:graphicData uri="http://schemas.openxmlformats.org/drawingml/2006/table">
            <a:tbl>
              <a:tblPr/>
              <a:tblGrid>
                <a:gridCol w="4735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46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1000663687"/>
                    </a:ext>
                  </a:extLst>
                </a:gridCol>
                <a:gridCol w="355996">
                  <a:extLst>
                    <a:ext uri="{9D8B030D-6E8A-4147-A177-3AD203B41FA5}">
                      <a16:colId xmlns:a16="http://schemas.microsoft.com/office/drawing/2014/main" xmlns="" val="1679811294"/>
                    </a:ext>
                  </a:extLst>
                </a:gridCol>
              </a:tblGrid>
              <a:tr h="4401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4666" name="Group 218"/>
          <p:cNvGraphicFramePr>
            <a:graphicFrameLocks noGrp="1"/>
          </p:cNvGraphicFramePr>
          <p:nvPr/>
        </p:nvGraphicFramePr>
        <p:xfrm>
          <a:off x="4724401" y="3733800"/>
          <a:ext cx="2870597" cy="457200"/>
        </p:xfrm>
        <a:graphic>
          <a:graphicData uri="http://schemas.openxmlformats.org/drawingml/2006/table">
            <a:tbl>
              <a:tblPr/>
              <a:tblGrid>
                <a:gridCol w="4305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14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8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29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14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29099">
                  <a:extLst>
                    <a:ext uri="{9D8B030D-6E8A-4147-A177-3AD203B41FA5}">
                      <a16:colId xmlns:a16="http://schemas.microsoft.com/office/drawing/2014/main" xmlns="" val="4046776268"/>
                    </a:ext>
                  </a:extLst>
                </a:gridCol>
                <a:gridCol w="405294">
                  <a:extLst>
                    <a:ext uri="{9D8B030D-6E8A-4147-A177-3AD203B41FA5}">
                      <a16:colId xmlns:a16="http://schemas.microsoft.com/office/drawing/2014/main" xmlns="" val="1074978297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4690" name="Group 242"/>
          <p:cNvGraphicFramePr>
            <a:graphicFrameLocks noGrp="1"/>
          </p:cNvGraphicFramePr>
          <p:nvPr/>
        </p:nvGraphicFramePr>
        <p:xfrm>
          <a:off x="4724401" y="3733800"/>
          <a:ext cx="2916153" cy="457200"/>
        </p:xfrm>
        <a:graphic>
          <a:graphicData uri="http://schemas.openxmlformats.org/drawingml/2006/table">
            <a:tbl>
              <a:tblPr/>
              <a:tblGrid>
                <a:gridCol w="4406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43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681044915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xmlns="" val="918979404"/>
                    </a:ext>
                  </a:extLst>
                </a:gridCol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4714" name="Oval 266"/>
          <p:cNvSpPr>
            <a:spLocks noChangeArrowheads="1"/>
          </p:cNvSpPr>
          <p:nvPr/>
        </p:nvSpPr>
        <p:spPr bwMode="auto">
          <a:xfrm>
            <a:off x="3181350" y="3733800"/>
            <a:ext cx="465616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4715" name="Oval 267"/>
          <p:cNvSpPr>
            <a:spLocks noChangeArrowheads="1"/>
          </p:cNvSpPr>
          <p:nvPr/>
        </p:nvSpPr>
        <p:spPr bwMode="auto">
          <a:xfrm>
            <a:off x="8782050" y="3733800"/>
            <a:ext cx="590548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ĐA3</a:t>
            </a:r>
          </a:p>
        </p:txBody>
      </p:sp>
      <p:pic>
        <p:nvPicPr>
          <p:cNvPr id="104751" name="Picture 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572" y="628672"/>
            <a:ext cx="400050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752" name="Group 304"/>
          <p:cNvGrpSpPr>
            <a:grpSpLocks/>
          </p:cNvGrpSpPr>
          <p:nvPr/>
        </p:nvGrpSpPr>
        <p:grpSpPr bwMode="auto">
          <a:xfrm>
            <a:off x="3805182" y="922597"/>
            <a:ext cx="5624790" cy="1127125"/>
            <a:chOff x="6463" y="3007"/>
            <a:chExt cx="3984" cy="710"/>
          </a:xfrm>
        </p:grpSpPr>
        <p:sp>
          <p:nvSpPr>
            <p:cNvPr id="104753" name="AutoShape 305"/>
            <p:cNvSpPr>
              <a:spLocks noChangeArrowheads="1"/>
            </p:cNvSpPr>
            <p:nvPr/>
          </p:nvSpPr>
          <p:spPr bwMode="auto">
            <a:xfrm>
              <a:off x="6463" y="3237"/>
              <a:ext cx="3984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bg1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altLang="en-US" sz="2600" i="1" dirty="0">
                  <a:solidFill>
                    <a:srgbClr val="0000CC"/>
                  </a:solidFill>
                  <a:latin typeface="Arial" panose="020B0604020202020204" pitchFamily="34" charset="0"/>
                </a:rPr>
                <a:t>4. </a:t>
              </a:r>
              <a:r>
                <a:rPr lang="en-US" altLang="en-US" sz="2600" err="1">
                  <a:solidFill>
                    <a:srgbClr val="0000CC"/>
                  </a:solidFill>
                  <a:latin typeface="Arial" panose="020B0604020202020204" pitchFamily="34" charset="0"/>
                </a:rPr>
                <a:t>Để</a:t>
              </a:r>
              <a:r>
                <a:rPr lang="en-US" altLang="en-US" sz="2600">
                  <a:solidFill>
                    <a:srgbClr val="0000CC"/>
                  </a:solidFill>
                  <a:latin typeface="Arial" panose="020B0604020202020204" pitchFamily="34" charset="0"/>
                </a:rPr>
                <a:t> chèn hình các vẽ có sẵn vào văn bản ta vào mục này?</a:t>
              </a:r>
              <a:endParaRPr lang="en-US" altLang="en-US" sz="2600" i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04754" name="Picture 3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0" y="3007"/>
              <a:ext cx="336" cy="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04755" name="Group 307"/>
          <p:cNvGraphicFramePr>
            <a:graphicFrameLocks noGrp="1"/>
          </p:cNvGraphicFramePr>
          <p:nvPr/>
        </p:nvGraphicFramePr>
        <p:xfrm>
          <a:off x="4724401" y="2669872"/>
          <a:ext cx="1857375" cy="530528"/>
        </p:xfrm>
        <a:graphic>
          <a:graphicData uri="http://schemas.openxmlformats.org/drawingml/2006/table">
            <a:tbl>
              <a:tblPr/>
              <a:tblGrid>
                <a:gridCol w="371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05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5004F720-290B-4572-A772-DF10C9981F53}"/>
              </a:ext>
            </a:extLst>
          </p:cNvPr>
          <p:cNvGrpSpPr/>
          <p:nvPr/>
        </p:nvGrpSpPr>
        <p:grpSpPr>
          <a:xfrm>
            <a:off x="1560095" y="144382"/>
            <a:ext cx="9035717" cy="6553199"/>
            <a:chOff x="0" y="0"/>
            <a:chExt cx="9916752" cy="6907213"/>
          </a:xfrm>
        </p:grpSpPr>
        <p:pic>
          <p:nvPicPr>
            <p:cNvPr id="46" name="Picture 6" descr="POINSET2">
              <a:extLst>
                <a:ext uri="{FF2B5EF4-FFF2-40B4-BE49-F238E27FC236}">
                  <a16:creationId xmlns:a16="http://schemas.microsoft.com/office/drawing/2014/main" xmlns="" id="{47372E91-2F77-4C02-BE63-4FF61B2A03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6" descr="POINSET2">
              <a:extLst>
                <a:ext uri="{FF2B5EF4-FFF2-40B4-BE49-F238E27FC236}">
                  <a16:creationId xmlns:a16="http://schemas.microsoft.com/office/drawing/2014/main" xmlns="" id="{96E90022-1BD5-4873-90B9-2C815A441D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6" descr="POINSET2">
              <a:extLst>
                <a:ext uri="{FF2B5EF4-FFF2-40B4-BE49-F238E27FC236}">
                  <a16:creationId xmlns:a16="http://schemas.microsoft.com/office/drawing/2014/main" xmlns="" id="{064E958B-5DDF-45E4-9062-4DDF9C7830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6" descr="POINSET2">
              <a:extLst>
                <a:ext uri="{FF2B5EF4-FFF2-40B4-BE49-F238E27FC236}">
                  <a16:creationId xmlns:a16="http://schemas.microsoft.com/office/drawing/2014/main" xmlns="" id="{00F6BDA1-5335-4A2F-A7F6-7373FBA742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716" name="AutoShape 268"/>
          <p:cNvSpPr>
            <a:spLocks noChangeArrowheads="1"/>
          </p:cNvSpPr>
          <p:nvPr/>
        </p:nvSpPr>
        <p:spPr bwMode="auto">
          <a:xfrm>
            <a:off x="3809026" y="1177332"/>
            <a:ext cx="5617102" cy="8927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600">
                <a:solidFill>
                  <a:srgbClr val="0000CC"/>
                </a:solidFill>
                <a:latin typeface="Arial" panose="020B0604020202020204" pitchFamily="34" charset="0"/>
              </a:rPr>
              <a:t>. Đây là nút lệnh để chèn tranh/ảnh vào văn bản?</a:t>
            </a:r>
            <a:endParaRPr lang="en-US" altLang="en-US" sz="26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6285" y="310107"/>
            <a:ext cx="60579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 CHƠI GIẢI Ô CHỮ </a:t>
            </a:r>
          </a:p>
        </p:txBody>
      </p:sp>
    </p:spTree>
    <p:extLst>
      <p:ext uri="{BB962C8B-B14F-4D97-AF65-F5344CB8AC3E}">
        <p14:creationId xmlns:p14="http://schemas.microsoft.com/office/powerpoint/2010/main" val="3466018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8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4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5" dur="5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4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8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4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4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34" dur="500"/>
                                        <p:tgtEl>
                                          <p:spTgt spid="104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4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4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4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4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4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4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53" dur="500"/>
                                        <p:tgtEl>
                                          <p:spTgt spid="104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104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4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47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4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72" dur="500"/>
                                        <p:tgtEl>
                                          <p:spTgt spid="104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04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15"/>
                  </p:tgtEl>
                </p:cond>
              </p:nextCondLst>
            </p:seq>
          </p:childTnLst>
        </p:cTn>
      </p:par>
    </p:tnLst>
    <p:bldLst>
      <p:bldP spid="104490" grpId="0" animBg="1"/>
      <p:bldP spid="104490" grpId="1" animBg="1"/>
      <p:bldP spid="104547" grpId="0" animBg="1"/>
      <p:bldP spid="104547" grpId="1" animBg="1"/>
      <p:bldP spid="104716" grpId="0" animBg="1"/>
      <p:bldP spid="1047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721" y="728622"/>
            <a:ext cx="7965747" cy="4440113"/>
          </a:xfrm>
          <a:prstGeom prst="rect">
            <a:avLst/>
          </a:prstGeom>
        </p:spPr>
      </p:pic>
      <p:sp>
        <p:nvSpPr>
          <p:cNvPr id="5" name="文本框 31"/>
          <p:cNvSpPr txBox="1">
            <a:spLocks noChangeArrowheads="1"/>
          </p:cNvSpPr>
          <p:nvPr/>
        </p:nvSpPr>
        <p:spPr bwMode="auto">
          <a:xfrm>
            <a:off x="5046923" y="3194948"/>
            <a:ext cx="48413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800" b="1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 ĐỘNG THỰC HÀNH</a:t>
            </a:r>
            <a:endParaRPr lang="zh-CN" altLang="en-US" sz="4800" b="1">
              <a:solidFill>
                <a:srgbClr val="00B05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31"/>
          <p:cNvSpPr txBox="1">
            <a:spLocks noChangeArrowheads="1"/>
          </p:cNvSpPr>
          <p:nvPr/>
        </p:nvSpPr>
        <p:spPr bwMode="auto">
          <a:xfrm>
            <a:off x="3267681" y="2948679"/>
            <a:ext cx="1803292" cy="12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7200" b="1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3131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C46172-50D9-4F06-86A5-340BFCDEC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446" y="570983"/>
            <a:ext cx="10515600" cy="3607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chemeClr val="accent6">
                    <a:lumMod val="50000"/>
                  </a:schemeClr>
                </a:solidFill>
              </a:rPr>
              <a:t>Thảo luận và thực hành theo nhóm các nội dung sau: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>
                <a:solidFill>
                  <a:schemeClr val="accent6">
                    <a:lumMod val="50000"/>
                  </a:schemeClr>
                </a:solidFill>
              </a:rPr>
              <a:t>Nội dung</a:t>
            </a:r>
          </a:p>
          <a:p>
            <a:pPr marL="0" indent="0">
              <a:buNone/>
            </a:pPr>
            <a:r>
              <a:rPr lang="en-US" sz="3200">
                <a:solidFill>
                  <a:schemeClr val="accent6">
                    <a:lumMod val="50000"/>
                  </a:schemeClr>
                </a:solidFill>
              </a:rPr>
              <a:t>- Nêu tên thành phố</a:t>
            </a:r>
          </a:p>
          <a:p>
            <a:pPr marL="0" indent="0">
              <a:buNone/>
            </a:pPr>
            <a:r>
              <a:rPr lang="en-US" sz="3200">
                <a:solidFill>
                  <a:schemeClr val="accent6">
                    <a:lumMod val="50000"/>
                  </a:schemeClr>
                </a:solidFill>
              </a:rPr>
              <a:t>- Tóm tắt đặc điểm địa lí, khí hậu, kinh tế, xã hội</a:t>
            </a:r>
          </a:p>
          <a:p>
            <a:pPr>
              <a:buFontTx/>
              <a:buChar char="-"/>
            </a:pPr>
            <a:r>
              <a:rPr lang="en-US" sz="3200">
                <a:solidFill>
                  <a:schemeClr val="accent6">
                    <a:lumMod val="50000"/>
                  </a:schemeClr>
                </a:solidFill>
              </a:rPr>
              <a:t>Một số địa danh, di tích lịch sử văn hóa, du lịch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>
                <a:solidFill>
                  <a:schemeClr val="accent6">
                    <a:lumMod val="50000"/>
                  </a:schemeClr>
                </a:solidFill>
              </a:rPr>
              <a:t>Tìm kiếm tranh ảnh minh họa  phù hợp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5AA554E-2EA3-4A9F-BE1B-D9D5182E41A3}"/>
              </a:ext>
            </a:extLst>
          </p:cNvPr>
          <p:cNvSpPr/>
          <p:nvPr/>
        </p:nvSpPr>
        <p:spPr>
          <a:xfrm>
            <a:off x="1669312" y="4178595"/>
            <a:ext cx="8250865" cy="1190847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Lấy thông tin từ: + Sách Lịch sử và Địa lí 5</a:t>
            </a:r>
          </a:p>
          <a:p>
            <a:pPr algn="ctr"/>
            <a:r>
              <a:rPr lang="en-US" sz="3200"/>
              <a:t>     + Internet</a:t>
            </a:r>
          </a:p>
        </p:txBody>
      </p:sp>
    </p:spTree>
    <p:extLst>
      <p:ext uri="{BB962C8B-B14F-4D97-AF65-F5344CB8AC3E}">
        <p14:creationId xmlns:p14="http://schemas.microsoft.com/office/powerpoint/2010/main" val="211154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48262" y="-30846"/>
            <a:ext cx="295476" cy="6888845"/>
          </a:xfrm>
          <a:prstGeom prst="rect">
            <a:avLst/>
          </a:prstGeom>
          <a:solidFill>
            <a:srgbClr val="98C052">
              <a:alpha val="25000"/>
            </a:srgbClr>
          </a:solidFill>
          <a:ln>
            <a:solidFill>
              <a:srgbClr val="519315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44"/>
          <p:cNvGrpSpPr/>
          <p:nvPr/>
        </p:nvGrpSpPr>
        <p:grpSpPr>
          <a:xfrm>
            <a:off x="6045200" y="-56561"/>
            <a:ext cx="101600" cy="224891"/>
            <a:chOff x="2955636" y="3984060"/>
            <a:chExt cx="101600" cy="224891"/>
          </a:xfrm>
          <a:effectLst>
            <a:outerShdw blurRad="25400" dist="25400" dir="2700000" algn="tl" rotWithShape="0">
              <a:prstClr val="black">
                <a:alpha val="70000"/>
              </a:prstClr>
            </a:outerShdw>
          </a:effectLst>
        </p:grpSpPr>
        <p:cxnSp>
          <p:nvCxnSpPr>
            <p:cNvPr id="11" name="Straight Connector 38"/>
            <p:cNvCxnSpPr/>
            <p:nvPr/>
          </p:nvCxnSpPr>
          <p:spPr>
            <a:xfrm>
              <a:off x="2955636" y="398406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0"/>
            <p:cNvCxnSpPr/>
            <p:nvPr/>
          </p:nvCxnSpPr>
          <p:spPr>
            <a:xfrm>
              <a:off x="2955636" y="407043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1"/>
            <p:cNvCxnSpPr/>
            <p:nvPr/>
          </p:nvCxnSpPr>
          <p:spPr>
            <a:xfrm>
              <a:off x="2955636" y="411661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2"/>
            <p:cNvCxnSpPr/>
            <p:nvPr/>
          </p:nvCxnSpPr>
          <p:spPr>
            <a:xfrm>
              <a:off x="2955636" y="416277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3"/>
            <p:cNvCxnSpPr/>
            <p:nvPr/>
          </p:nvCxnSpPr>
          <p:spPr>
            <a:xfrm>
              <a:off x="2955636" y="420895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16"/>
          <p:cNvSpPr/>
          <p:nvPr/>
        </p:nvSpPr>
        <p:spPr>
          <a:xfrm rot="2700000">
            <a:off x="6210407" y="1685762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254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17"/>
          <p:cNvSpPr/>
          <p:nvPr/>
        </p:nvSpPr>
        <p:spPr>
          <a:xfrm rot="2700000">
            <a:off x="5909883" y="828083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25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24"/>
          <p:cNvSpPr/>
          <p:nvPr/>
        </p:nvSpPr>
        <p:spPr>
          <a:xfrm rot="2700000">
            <a:off x="5909883" y="2559129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25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"/>
          <p:cNvGrpSpPr/>
          <p:nvPr/>
        </p:nvGrpSpPr>
        <p:grpSpPr>
          <a:xfrm>
            <a:off x="6045200" y="479910"/>
            <a:ext cx="101600" cy="2870192"/>
            <a:chOff x="6045200" y="479910"/>
            <a:chExt cx="101600" cy="2870192"/>
          </a:xfrm>
        </p:grpSpPr>
        <p:grpSp>
          <p:nvGrpSpPr>
            <p:cNvPr id="21" name="Group 47"/>
            <p:cNvGrpSpPr/>
            <p:nvPr/>
          </p:nvGrpSpPr>
          <p:grpSpPr>
            <a:xfrm>
              <a:off x="6045200" y="479910"/>
              <a:ext cx="101600" cy="1410333"/>
              <a:chOff x="2955636" y="2798618"/>
              <a:chExt cx="101600" cy="1410333"/>
            </a:xfrm>
            <a:effectLst>
              <a:outerShdw blurRad="25400" dist="25400" dir="2700000" algn="tl" rotWithShape="0">
                <a:prstClr val="black">
                  <a:alpha val="70000"/>
                </a:prstClr>
              </a:outerShdw>
            </a:effectLst>
          </p:grpSpPr>
          <p:cxnSp>
            <p:nvCxnSpPr>
              <p:cNvPr id="55" name="Straight Connector 48"/>
              <p:cNvCxnSpPr/>
              <p:nvPr/>
            </p:nvCxnSpPr>
            <p:spPr>
              <a:xfrm>
                <a:off x="2955636" y="2798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49"/>
              <p:cNvCxnSpPr/>
              <p:nvPr/>
            </p:nvCxnSpPr>
            <p:spPr>
              <a:xfrm>
                <a:off x="2955636" y="284479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0"/>
              <p:cNvCxnSpPr/>
              <p:nvPr/>
            </p:nvCxnSpPr>
            <p:spPr>
              <a:xfrm>
                <a:off x="2955636" y="2890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1"/>
              <p:cNvCxnSpPr/>
              <p:nvPr/>
            </p:nvCxnSpPr>
            <p:spPr>
              <a:xfrm>
                <a:off x="2955636" y="2937132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2"/>
              <p:cNvCxnSpPr/>
              <p:nvPr/>
            </p:nvCxnSpPr>
            <p:spPr>
              <a:xfrm>
                <a:off x="2955636" y="297732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3"/>
              <p:cNvCxnSpPr/>
              <p:nvPr/>
            </p:nvCxnSpPr>
            <p:spPr>
              <a:xfrm>
                <a:off x="2955636" y="302350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54"/>
              <p:cNvCxnSpPr/>
              <p:nvPr/>
            </p:nvCxnSpPr>
            <p:spPr>
              <a:xfrm>
                <a:off x="2955636" y="306966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55"/>
              <p:cNvCxnSpPr/>
              <p:nvPr/>
            </p:nvCxnSpPr>
            <p:spPr>
              <a:xfrm>
                <a:off x="2955636" y="3115842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56"/>
              <p:cNvCxnSpPr/>
              <p:nvPr/>
            </p:nvCxnSpPr>
            <p:spPr>
              <a:xfrm>
                <a:off x="2955636" y="3161995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57"/>
              <p:cNvCxnSpPr/>
              <p:nvPr/>
            </p:nvCxnSpPr>
            <p:spPr>
              <a:xfrm>
                <a:off x="2955636" y="3208176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58"/>
              <p:cNvCxnSpPr/>
              <p:nvPr/>
            </p:nvCxnSpPr>
            <p:spPr>
              <a:xfrm>
                <a:off x="2955636" y="325432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59"/>
              <p:cNvCxnSpPr/>
              <p:nvPr/>
            </p:nvCxnSpPr>
            <p:spPr>
              <a:xfrm>
                <a:off x="2955636" y="330050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0"/>
              <p:cNvCxnSpPr/>
              <p:nvPr/>
            </p:nvCxnSpPr>
            <p:spPr>
              <a:xfrm>
                <a:off x="2955636" y="3340705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1"/>
              <p:cNvCxnSpPr/>
              <p:nvPr/>
            </p:nvCxnSpPr>
            <p:spPr>
              <a:xfrm>
                <a:off x="2955636" y="3386886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2"/>
              <p:cNvCxnSpPr/>
              <p:nvPr/>
            </p:nvCxnSpPr>
            <p:spPr>
              <a:xfrm>
                <a:off x="2955636" y="343303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3"/>
              <p:cNvCxnSpPr/>
              <p:nvPr/>
            </p:nvCxnSpPr>
            <p:spPr>
              <a:xfrm>
                <a:off x="2955636" y="347921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64"/>
              <p:cNvCxnSpPr/>
              <p:nvPr/>
            </p:nvCxnSpPr>
            <p:spPr>
              <a:xfrm>
                <a:off x="2955636" y="352835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65"/>
              <p:cNvCxnSpPr/>
              <p:nvPr/>
            </p:nvCxnSpPr>
            <p:spPr>
              <a:xfrm>
                <a:off x="2955636" y="357453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66"/>
              <p:cNvCxnSpPr/>
              <p:nvPr/>
            </p:nvCxnSpPr>
            <p:spPr>
              <a:xfrm>
                <a:off x="2955636" y="3620683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67"/>
              <p:cNvCxnSpPr/>
              <p:nvPr/>
            </p:nvCxnSpPr>
            <p:spPr>
              <a:xfrm>
                <a:off x="2955636" y="3666864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68"/>
              <p:cNvCxnSpPr/>
              <p:nvPr/>
            </p:nvCxnSpPr>
            <p:spPr>
              <a:xfrm>
                <a:off x="2955636" y="370706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69"/>
              <p:cNvCxnSpPr/>
              <p:nvPr/>
            </p:nvCxnSpPr>
            <p:spPr>
              <a:xfrm>
                <a:off x="2955636" y="375324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0"/>
              <p:cNvCxnSpPr/>
              <p:nvPr/>
            </p:nvCxnSpPr>
            <p:spPr>
              <a:xfrm>
                <a:off x="2955636" y="3799393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1"/>
              <p:cNvCxnSpPr/>
              <p:nvPr/>
            </p:nvCxnSpPr>
            <p:spPr>
              <a:xfrm>
                <a:off x="2955636" y="3845574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2"/>
              <p:cNvCxnSpPr/>
              <p:nvPr/>
            </p:nvCxnSpPr>
            <p:spPr>
              <a:xfrm>
                <a:off x="2955636" y="3891727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3"/>
              <p:cNvCxnSpPr/>
              <p:nvPr/>
            </p:nvCxnSpPr>
            <p:spPr>
              <a:xfrm>
                <a:off x="2955636" y="393790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74"/>
              <p:cNvCxnSpPr/>
              <p:nvPr/>
            </p:nvCxnSpPr>
            <p:spPr>
              <a:xfrm>
                <a:off x="2955636" y="398406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75"/>
              <p:cNvCxnSpPr/>
              <p:nvPr/>
            </p:nvCxnSpPr>
            <p:spPr>
              <a:xfrm>
                <a:off x="2955636" y="403024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76"/>
              <p:cNvCxnSpPr/>
              <p:nvPr/>
            </p:nvCxnSpPr>
            <p:spPr>
              <a:xfrm>
                <a:off x="2955636" y="4070437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77"/>
              <p:cNvCxnSpPr/>
              <p:nvPr/>
            </p:nvCxnSpPr>
            <p:spPr>
              <a:xfrm>
                <a:off x="2955636" y="4116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78"/>
              <p:cNvCxnSpPr/>
              <p:nvPr/>
            </p:nvCxnSpPr>
            <p:spPr>
              <a:xfrm>
                <a:off x="2955636" y="416277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79"/>
              <p:cNvCxnSpPr/>
              <p:nvPr/>
            </p:nvCxnSpPr>
            <p:spPr>
              <a:xfrm>
                <a:off x="2955636" y="4208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128"/>
            <p:cNvGrpSpPr/>
            <p:nvPr/>
          </p:nvGrpSpPr>
          <p:grpSpPr>
            <a:xfrm>
              <a:off x="6045200" y="1939769"/>
              <a:ext cx="101600" cy="1410333"/>
              <a:chOff x="2955636" y="2798618"/>
              <a:chExt cx="101600" cy="1410333"/>
            </a:xfrm>
            <a:effectLst>
              <a:outerShdw blurRad="25400" dist="25400" dir="2700000" algn="tl" rotWithShape="0">
                <a:prstClr val="black">
                  <a:alpha val="70000"/>
                </a:prstClr>
              </a:outerShdw>
            </a:effectLst>
          </p:grpSpPr>
          <p:cxnSp>
            <p:nvCxnSpPr>
              <p:cNvPr id="23" name="Straight Connector 129"/>
              <p:cNvCxnSpPr/>
              <p:nvPr/>
            </p:nvCxnSpPr>
            <p:spPr>
              <a:xfrm>
                <a:off x="2955636" y="2798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130"/>
              <p:cNvCxnSpPr/>
              <p:nvPr/>
            </p:nvCxnSpPr>
            <p:spPr>
              <a:xfrm>
                <a:off x="2955636" y="284479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131"/>
              <p:cNvCxnSpPr/>
              <p:nvPr/>
            </p:nvCxnSpPr>
            <p:spPr>
              <a:xfrm>
                <a:off x="2955636" y="2890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132"/>
              <p:cNvCxnSpPr/>
              <p:nvPr/>
            </p:nvCxnSpPr>
            <p:spPr>
              <a:xfrm>
                <a:off x="2955636" y="2937132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133"/>
              <p:cNvCxnSpPr/>
              <p:nvPr/>
            </p:nvCxnSpPr>
            <p:spPr>
              <a:xfrm>
                <a:off x="2955636" y="297732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134"/>
              <p:cNvCxnSpPr/>
              <p:nvPr/>
            </p:nvCxnSpPr>
            <p:spPr>
              <a:xfrm>
                <a:off x="2955636" y="302350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135"/>
              <p:cNvCxnSpPr/>
              <p:nvPr/>
            </p:nvCxnSpPr>
            <p:spPr>
              <a:xfrm>
                <a:off x="2955636" y="306966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136"/>
              <p:cNvCxnSpPr/>
              <p:nvPr/>
            </p:nvCxnSpPr>
            <p:spPr>
              <a:xfrm>
                <a:off x="2955636" y="3115842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137"/>
              <p:cNvCxnSpPr/>
              <p:nvPr/>
            </p:nvCxnSpPr>
            <p:spPr>
              <a:xfrm>
                <a:off x="2955636" y="3161995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138"/>
              <p:cNvCxnSpPr/>
              <p:nvPr/>
            </p:nvCxnSpPr>
            <p:spPr>
              <a:xfrm>
                <a:off x="2955636" y="3208176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139"/>
              <p:cNvCxnSpPr/>
              <p:nvPr/>
            </p:nvCxnSpPr>
            <p:spPr>
              <a:xfrm>
                <a:off x="2955636" y="325432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140"/>
              <p:cNvCxnSpPr/>
              <p:nvPr/>
            </p:nvCxnSpPr>
            <p:spPr>
              <a:xfrm>
                <a:off x="2955636" y="330050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141"/>
              <p:cNvCxnSpPr/>
              <p:nvPr/>
            </p:nvCxnSpPr>
            <p:spPr>
              <a:xfrm>
                <a:off x="2955636" y="3340705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142"/>
              <p:cNvCxnSpPr/>
              <p:nvPr/>
            </p:nvCxnSpPr>
            <p:spPr>
              <a:xfrm>
                <a:off x="2955636" y="3386886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143"/>
              <p:cNvCxnSpPr/>
              <p:nvPr/>
            </p:nvCxnSpPr>
            <p:spPr>
              <a:xfrm>
                <a:off x="2955636" y="343303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144"/>
              <p:cNvCxnSpPr/>
              <p:nvPr/>
            </p:nvCxnSpPr>
            <p:spPr>
              <a:xfrm>
                <a:off x="2955636" y="347921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145"/>
              <p:cNvCxnSpPr/>
              <p:nvPr/>
            </p:nvCxnSpPr>
            <p:spPr>
              <a:xfrm>
                <a:off x="2955636" y="352835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146"/>
              <p:cNvCxnSpPr/>
              <p:nvPr/>
            </p:nvCxnSpPr>
            <p:spPr>
              <a:xfrm>
                <a:off x="2955636" y="357453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147"/>
              <p:cNvCxnSpPr/>
              <p:nvPr/>
            </p:nvCxnSpPr>
            <p:spPr>
              <a:xfrm>
                <a:off x="2955636" y="3620683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48"/>
              <p:cNvCxnSpPr/>
              <p:nvPr/>
            </p:nvCxnSpPr>
            <p:spPr>
              <a:xfrm>
                <a:off x="2955636" y="3666864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149"/>
              <p:cNvCxnSpPr/>
              <p:nvPr/>
            </p:nvCxnSpPr>
            <p:spPr>
              <a:xfrm>
                <a:off x="2955636" y="370706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150"/>
              <p:cNvCxnSpPr/>
              <p:nvPr/>
            </p:nvCxnSpPr>
            <p:spPr>
              <a:xfrm>
                <a:off x="2955636" y="375324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151"/>
              <p:cNvCxnSpPr/>
              <p:nvPr/>
            </p:nvCxnSpPr>
            <p:spPr>
              <a:xfrm>
                <a:off x="2955636" y="3799393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152"/>
              <p:cNvCxnSpPr/>
              <p:nvPr/>
            </p:nvCxnSpPr>
            <p:spPr>
              <a:xfrm>
                <a:off x="2955636" y="3845574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153"/>
              <p:cNvCxnSpPr/>
              <p:nvPr/>
            </p:nvCxnSpPr>
            <p:spPr>
              <a:xfrm>
                <a:off x="2955636" y="3891727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154"/>
              <p:cNvCxnSpPr/>
              <p:nvPr/>
            </p:nvCxnSpPr>
            <p:spPr>
              <a:xfrm>
                <a:off x="2955636" y="393790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155"/>
              <p:cNvCxnSpPr/>
              <p:nvPr/>
            </p:nvCxnSpPr>
            <p:spPr>
              <a:xfrm>
                <a:off x="2955636" y="398406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156"/>
              <p:cNvCxnSpPr/>
              <p:nvPr/>
            </p:nvCxnSpPr>
            <p:spPr>
              <a:xfrm>
                <a:off x="2955636" y="403024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157"/>
              <p:cNvCxnSpPr/>
              <p:nvPr/>
            </p:nvCxnSpPr>
            <p:spPr>
              <a:xfrm>
                <a:off x="2955636" y="4070437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158"/>
              <p:cNvCxnSpPr/>
              <p:nvPr/>
            </p:nvCxnSpPr>
            <p:spPr>
              <a:xfrm>
                <a:off x="2955636" y="4116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159"/>
              <p:cNvCxnSpPr/>
              <p:nvPr/>
            </p:nvCxnSpPr>
            <p:spPr>
              <a:xfrm>
                <a:off x="2955636" y="416277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160"/>
              <p:cNvCxnSpPr/>
              <p:nvPr/>
            </p:nvCxnSpPr>
            <p:spPr>
              <a:xfrm>
                <a:off x="2955636" y="4208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7" name="Rectangle 161"/>
          <p:cNvSpPr/>
          <p:nvPr/>
        </p:nvSpPr>
        <p:spPr>
          <a:xfrm rot="2700000">
            <a:off x="6210407" y="3933666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254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9" name="Group 166"/>
          <p:cNvGrpSpPr/>
          <p:nvPr/>
        </p:nvGrpSpPr>
        <p:grpSpPr>
          <a:xfrm>
            <a:off x="6045200" y="3619709"/>
            <a:ext cx="101600" cy="1410333"/>
            <a:chOff x="2955636" y="2798618"/>
            <a:chExt cx="101600" cy="1410333"/>
          </a:xfrm>
          <a:effectLst>
            <a:outerShdw blurRad="25400" dist="25400" dir="2700000" algn="tl" rotWithShape="0">
              <a:prstClr val="black">
                <a:alpha val="70000"/>
              </a:prstClr>
            </a:outerShdw>
          </a:effectLst>
        </p:grpSpPr>
        <p:cxnSp>
          <p:nvCxnSpPr>
            <p:cNvPr id="90" name="Straight Connector 167"/>
            <p:cNvCxnSpPr/>
            <p:nvPr/>
          </p:nvCxnSpPr>
          <p:spPr>
            <a:xfrm>
              <a:off x="2955636" y="279861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68"/>
            <p:cNvCxnSpPr/>
            <p:nvPr/>
          </p:nvCxnSpPr>
          <p:spPr>
            <a:xfrm>
              <a:off x="2955636" y="284479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69"/>
            <p:cNvCxnSpPr/>
            <p:nvPr/>
          </p:nvCxnSpPr>
          <p:spPr>
            <a:xfrm>
              <a:off x="2955636" y="289095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170"/>
            <p:cNvCxnSpPr/>
            <p:nvPr/>
          </p:nvCxnSpPr>
          <p:spPr>
            <a:xfrm>
              <a:off x="2955636" y="2937132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171"/>
            <p:cNvCxnSpPr/>
            <p:nvPr/>
          </p:nvCxnSpPr>
          <p:spPr>
            <a:xfrm>
              <a:off x="2955636" y="297732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172"/>
            <p:cNvCxnSpPr/>
            <p:nvPr/>
          </p:nvCxnSpPr>
          <p:spPr>
            <a:xfrm>
              <a:off x="2955636" y="302350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173"/>
            <p:cNvCxnSpPr/>
            <p:nvPr/>
          </p:nvCxnSpPr>
          <p:spPr>
            <a:xfrm>
              <a:off x="2955636" y="306966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174"/>
            <p:cNvCxnSpPr/>
            <p:nvPr/>
          </p:nvCxnSpPr>
          <p:spPr>
            <a:xfrm>
              <a:off x="2955636" y="3115842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175"/>
            <p:cNvCxnSpPr/>
            <p:nvPr/>
          </p:nvCxnSpPr>
          <p:spPr>
            <a:xfrm>
              <a:off x="2955636" y="3161995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176"/>
            <p:cNvCxnSpPr/>
            <p:nvPr/>
          </p:nvCxnSpPr>
          <p:spPr>
            <a:xfrm>
              <a:off x="2955636" y="3208176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177"/>
            <p:cNvCxnSpPr/>
            <p:nvPr/>
          </p:nvCxnSpPr>
          <p:spPr>
            <a:xfrm>
              <a:off x="2955636" y="325432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78"/>
            <p:cNvCxnSpPr/>
            <p:nvPr/>
          </p:nvCxnSpPr>
          <p:spPr>
            <a:xfrm>
              <a:off x="2955636" y="330050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79"/>
            <p:cNvCxnSpPr/>
            <p:nvPr/>
          </p:nvCxnSpPr>
          <p:spPr>
            <a:xfrm>
              <a:off x="2955636" y="3340705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80"/>
            <p:cNvCxnSpPr/>
            <p:nvPr/>
          </p:nvCxnSpPr>
          <p:spPr>
            <a:xfrm>
              <a:off x="2955636" y="3386886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81"/>
            <p:cNvCxnSpPr/>
            <p:nvPr/>
          </p:nvCxnSpPr>
          <p:spPr>
            <a:xfrm>
              <a:off x="2955636" y="343303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82"/>
            <p:cNvCxnSpPr/>
            <p:nvPr/>
          </p:nvCxnSpPr>
          <p:spPr>
            <a:xfrm>
              <a:off x="2955636" y="347921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83"/>
            <p:cNvCxnSpPr/>
            <p:nvPr/>
          </p:nvCxnSpPr>
          <p:spPr>
            <a:xfrm>
              <a:off x="2955636" y="352835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84"/>
            <p:cNvCxnSpPr/>
            <p:nvPr/>
          </p:nvCxnSpPr>
          <p:spPr>
            <a:xfrm>
              <a:off x="2955636" y="357453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85"/>
            <p:cNvCxnSpPr/>
            <p:nvPr/>
          </p:nvCxnSpPr>
          <p:spPr>
            <a:xfrm>
              <a:off x="2955636" y="3620683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86"/>
            <p:cNvCxnSpPr/>
            <p:nvPr/>
          </p:nvCxnSpPr>
          <p:spPr>
            <a:xfrm>
              <a:off x="2955636" y="3666864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87"/>
            <p:cNvCxnSpPr/>
            <p:nvPr/>
          </p:nvCxnSpPr>
          <p:spPr>
            <a:xfrm>
              <a:off x="2955636" y="370706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88"/>
            <p:cNvCxnSpPr/>
            <p:nvPr/>
          </p:nvCxnSpPr>
          <p:spPr>
            <a:xfrm>
              <a:off x="2955636" y="375324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89"/>
            <p:cNvCxnSpPr/>
            <p:nvPr/>
          </p:nvCxnSpPr>
          <p:spPr>
            <a:xfrm>
              <a:off x="2955636" y="3799393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90"/>
            <p:cNvCxnSpPr/>
            <p:nvPr/>
          </p:nvCxnSpPr>
          <p:spPr>
            <a:xfrm>
              <a:off x="2955636" y="3845574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91"/>
            <p:cNvCxnSpPr/>
            <p:nvPr/>
          </p:nvCxnSpPr>
          <p:spPr>
            <a:xfrm>
              <a:off x="2955636" y="389172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92"/>
            <p:cNvCxnSpPr/>
            <p:nvPr/>
          </p:nvCxnSpPr>
          <p:spPr>
            <a:xfrm>
              <a:off x="2955636" y="393790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93"/>
            <p:cNvCxnSpPr/>
            <p:nvPr/>
          </p:nvCxnSpPr>
          <p:spPr>
            <a:xfrm>
              <a:off x="2955636" y="398406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94"/>
            <p:cNvCxnSpPr/>
            <p:nvPr/>
          </p:nvCxnSpPr>
          <p:spPr>
            <a:xfrm>
              <a:off x="2955636" y="403024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95"/>
            <p:cNvCxnSpPr/>
            <p:nvPr/>
          </p:nvCxnSpPr>
          <p:spPr>
            <a:xfrm>
              <a:off x="2955636" y="407043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96"/>
            <p:cNvCxnSpPr/>
            <p:nvPr/>
          </p:nvCxnSpPr>
          <p:spPr>
            <a:xfrm>
              <a:off x="2955636" y="411661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97"/>
            <p:cNvCxnSpPr/>
            <p:nvPr/>
          </p:nvCxnSpPr>
          <p:spPr>
            <a:xfrm>
              <a:off x="2955636" y="416277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98"/>
            <p:cNvCxnSpPr/>
            <p:nvPr/>
          </p:nvCxnSpPr>
          <p:spPr>
            <a:xfrm>
              <a:off x="2955636" y="420895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233"/>
          <p:cNvGrpSpPr/>
          <p:nvPr/>
        </p:nvGrpSpPr>
        <p:grpSpPr>
          <a:xfrm>
            <a:off x="6045200" y="5311129"/>
            <a:ext cx="101600" cy="1552192"/>
            <a:chOff x="6045200" y="479910"/>
            <a:chExt cx="101600" cy="1552192"/>
          </a:xfrm>
        </p:grpSpPr>
        <p:grpSp>
          <p:nvGrpSpPr>
            <p:cNvPr id="124" name="Group 234"/>
            <p:cNvGrpSpPr/>
            <p:nvPr/>
          </p:nvGrpSpPr>
          <p:grpSpPr>
            <a:xfrm>
              <a:off x="6045200" y="479910"/>
              <a:ext cx="101600" cy="1410333"/>
              <a:chOff x="2955636" y="2798618"/>
              <a:chExt cx="101600" cy="1410333"/>
            </a:xfrm>
            <a:effectLst>
              <a:outerShdw blurRad="25400" dist="25400" dir="2700000" algn="tl" rotWithShape="0">
                <a:prstClr val="black">
                  <a:alpha val="70000"/>
                </a:prstClr>
              </a:outerShdw>
            </a:effectLst>
          </p:grpSpPr>
          <p:cxnSp>
            <p:nvCxnSpPr>
              <p:cNvPr id="129" name="Straight Connector 268"/>
              <p:cNvCxnSpPr/>
              <p:nvPr/>
            </p:nvCxnSpPr>
            <p:spPr>
              <a:xfrm>
                <a:off x="2955636" y="2798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269"/>
              <p:cNvCxnSpPr/>
              <p:nvPr/>
            </p:nvCxnSpPr>
            <p:spPr>
              <a:xfrm>
                <a:off x="2955636" y="284479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270"/>
              <p:cNvCxnSpPr/>
              <p:nvPr/>
            </p:nvCxnSpPr>
            <p:spPr>
              <a:xfrm>
                <a:off x="2955636" y="2890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271"/>
              <p:cNvCxnSpPr/>
              <p:nvPr/>
            </p:nvCxnSpPr>
            <p:spPr>
              <a:xfrm>
                <a:off x="2955636" y="2937132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272"/>
              <p:cNvCxnSpPr/>
              <p:nvPr/>
            </p:nvCxnSpPr>
            <p:spPr>
              <a:xfrm>
                <a:off x="2955636" y="297732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273"/>
              <p:cNvCxnSpPr/>
              <p:nvPr/>
            </p:nvCxnSpPr>
            <p:spPr>
              <a:xfrm>
                <a:off x="2955636" y="302350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274"/>
              <p:cNvCxnSpPr/>
              <p:nvPr/>
            </p:nvCxnSpPr>
            <p:spPr>
              <a:xfrm>
                <a:off x="2955636" y="306966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275"/>
              <p:cNvCxnSpPr/>
              <p:nvPr/>
            </p:nvCxnSpPr>
            <p:spPr>
              <a:xfrm>
                <a:off x="2955636" y="3115842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276"/>
              <p:cNvCxnSpPr/>
              <p:nvPr/>
            </p:nvCxnSpPr>
            <p:spPr>
              <a:xfrm>
                <a:off x="2955636" y="3161995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277"/>
              <p:cNvCxnSpPr/>
              <p:nvPr/>
            </p:nvCxnSpPr>
            <p:spPr>
              <a:xfrm>
                <a:off x="2955636" y="3208176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278"/>
              <p:cNvCxnSpPr/>
              <p:nvPr/>
            </p:nvCxnSpPr>
            <p:spPr>
              <a:xfrm>
                <a:off x="2955636" y="325432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279"/>
              <p:cNvCxnSpPr/>
              <p:nvPr/>
            </p:nvCxnSpPr>
            <p:spPr>
              <a:xfrm>
                <a:off x="2955636" y="330050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280"/>
              <p:cNvCxnSpPr/>
              <p:nvPr/>
            </p:nvCxnSpPr>
            <p:spPr>
              <a:xfrm>
                <a:off x="2955636" y="3340705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281"/>
              <p:cNvCxnSpPr/>
              <p:nvPr/>
            </p:nvCxnSpPr>
            <p:spPr>
              <a:xfrm>
                <a:off x="2955636" y="3386886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282"/>
              <p:cNvCxnSpPr/>
              <p:nvPr/>
            </p:nvCxnSpPr>
            <p:spPr>
              <a:xfrm>
                <a:off x="2955636" y="343303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283"/>
              <p:cNvCxnSpPr/>
              <p:nvPr/>
            </p:nvCxnSpPr>
            <p:spPr>
              <a:xfrm>
                <a:off x="2955636" y="347921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284"/>
              <p:cNvCxnSpPr/>
              <p:nvPr/>
            </p:nvCxnSpPr>
            <p:spPr>
              <a:xfrm>
                <a:off x="2955636" y="352835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285"/>
              <p:cNvCxnSpPr/>
              <p:nvPr/>
            </p:nvCxnSpPr>
            <p:spPr>
              <a:xfrm>
                <a:off x="2955636" y="357453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286"/>
              <p:cNvCxnSpPr/>
              <p:nvPr/>
            </p:nvCxnSpPr>
            <p:spPr>
              <a:xfrm>
                <a:off x="2955636" y="3620683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287"/>
              <p:cNvCxnSpPr/>
              <p:nvPr/>
            </p:nvCxnSpPr>
            <p:spPr>
              <a:xfrm>
                <a:off x="2955636" y="3666864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288"/>
              <p:cNvCxnSpPr/>
              <p:nvPr/>
            </p:nvCxnSpPr>
            <p:spPr>
              <a:xfrm>
                <a:off x="2955636" y="370706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289"/>
              <p:cNvCxnSpPr/>
              <p:nvPr/>
            </p:nvCxnSpPr>
            <p:spPr>
              <a:xfrm>
                <a:off x="2955636" y="375324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290"/>
              <p:cNvCxnSpPr/>
              <p:nvPr/>
            </p:nvCxnSpPr>
            <p:spPr>
              <a:xfrm>
                <a:off x="2955636" y="3799393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291"/>
              <p:cNvCxnSpPr/>
              <p:nvPr/>
            </p:nvCxnSpPr>
            <p:spPr>
              <a:xfrm>
                <a:off x="2955636" y="3845574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292"/>
              <p:cNvCxnSpPr/>
              <p:nvPr/>
            </p:nvCxnSpPr>
            <p:spPr>
              <a:xfrm>
                <a:off x="2955636" y="3891727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293"/>
              <p:cNvCxnSpPr/>
              <p:nvPr/>
            </p:nvCxnSpPr>
            <p:spPr>
              <a:xfrm>
                <a:off x="2955636" y="393790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294"/>
              <p:cNvCxnSpPr/>
              <p:nvPr/>
            </p:nvCxnSpPr>
            <p:spPr>
              <a:xfrm>
                <a:off x="2955636" y="398406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295"/>
              <p:cNvCxnSpPr/>
              <p:nvPr/>
            </p:nvCxnSpPr>
            <p:spPr>
              <a:xfrm>
                <a:off x="2955636" y="403024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296"/>
              <p:cNvCxnSpPr/>
              <p:nvPr/>
            </p:nvCxnSpPr>
            <p:spPr>
              <a:xfrm>
                <a:off x="2955636" y="4070437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297"/>
              <p:cNvCxnSpPr/>
              <p:nvPr/>
            </p:nvCxnSpPr>
            <p:spPr>
              <a:xfrm>
                <a:off x="2955636" y="4116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298"/>
              <p:cNvCxnSpPr/>
              <p:nvPr/>
            </p:nvCxnSpPr>
            <p:spPr>
              <a:xfrm>
                <a:off x="2955636" y="416277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299"/>
              <p:cNvCxnSpPr/>
              <p:nvPr/>
            </p:nvCxnSpPr>
            <p:spPr>
              <a:xfrm>
                <a:off x="2955636" y="4208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oup 235"/>
            <p:cNvGrpSpPr/>
            <p:nvPr/>
          </p:nvGrpSpPr>
          <p:grpSpPr>
            <a:xfrm>
              <a:off x="6045200" y="1939769"/>
              <a:ext cx="101600" cy="92333"/>
              <a:chOff x="2955636" y="2798618"/>
              <a:chExt cx="101600" cy="92333"/>
            </a:xfrm>
            <a:effectLst>
              <a:outerShdw blurRad="25400" dist="25400" dir="2700000" algn="tl" rotWithShape="0">
                <a:prstClr val="black">
                  <a:alpha val="70000"/>
                </a:prstClr>
              </a:outerShdw>
            </a:effectLst>
          </p:grpSpPr>
          <p:cxnSp>
            <p:nvCxnSpPr>
              <p:cNvPr id="126" name="Straight Connector 236"/>
              <p:cNvCxnSpPr/>
              <p:nvPr/>
            </p:nvCxnSpPr>
            <p:spPr>
              <a:xfrm>
                <a:off x="2955636" y="2798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237"/>
              <p:cNvCxnSpPr/>
              <p:nvPr/>
            </p:nvCxnSpPr>
            <p:spPr>
              <a:xfrm>
                <a:off x="2955636" y="284479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238"/>
              <p:cNvCxnSpPr/>
              <p:nvPr/>
            </p:nvCxnSpPr>
            <p:spPr>
              <a:xfrm>
                <a:off x="2955636" y="2890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1" name="Rectangle 300"/>
          <p:cNvSpPr/>
          <p:nvPr/>
        </p:nvSpPr>
        <p:spPr>
          <a:xfrm rot="2700000">
            <a:off x="5909883" y="4659070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25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Rectangle 301"/>
          <p:cNvSpPr/>
          <p:nvPr/>
        </p:nvSpPr>
        <p:spPr>
          <a:xfrm rot="2700000">
            <a:off x="6210407" y="5841051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254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椭圆 162"/>
          <p:cNvSpPr/>
          <p:nvPr/>
        </p:nvSpPr>
        <p:spPr>
          <a:xfrm>
            <a:off x="6545782" y="879782"/>
            <a:ext cx="1561878" cy="1561878"/>
          </a:xfrm>
          <a:prstGeom prst="ellipse">
            <a:avLst/>
          </a:prstGeom>
          <a:solidFill>
            <a:schemeClr val="bg1"/>
          </a:solidFill>
          <a:ln w="57150" cap="rnd">
            <a:solidFill>
              <a:srgbClr val="3690B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</a:rPr>
              <a:t>NHÓM 4</a:t>
            </a:r>
            <a:endParaRPr lang="zh-CN" altLang="en-US" sz="24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4" name="椭圆 163"/>
          <p:cNvSpPr/>
          <p:nvPr/>
        </p:nvSpPr>
        <p:spPr>
          <a:xfrm flipH="1">
            <a:off x="4413571" y="2052630"/>
            <a:ext cx="1234167" cy="1234167"/>
          </a:xfrm>
          <a:prstGeom prst="ellipse">
            <a:avLst/>
          </a:prstGeom>
          <a:solidFill>
            <a:schemeClr val="bg1"/>
          </a:solidFill>
          <a:ln w="57150" cap="rnd">
            <a:solidFill>
              <a:srgbClr val="F739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F73960"/>
                </a:solidFill>
              </a:rPr>
              <a:t>NHÓM 2</a:t>
            </a:r>
            <a:endParaRPr lang="zh-CN" altLang="en-US" b="1">
              <a:solidFill>
                <a:srgbClr val="F73960"/>
              </a:solidFill>
            </a:endParaRPr>
          </a:p>
        </p:txBody>
      </p:sp>
      <p:sp>
        <p:nvSpPr>
          <p:cNvPr id="165" name="椭圆 164"/>
          <p:cNvSpPr/>
          <p:nvPr/>
        </p:nvSpPr>
        <p:spPr>
          <a:xfrm>
            <a:off x="1500421" y="404913"/>
            <a:ext cx="1234167" cy="1234167"/>
          </a:xfrm>
          <a:prstGeom prst="ellipse">
            <a:avLst/>
          </a:prstGeom>
          <a:solidFill>
            <a:schemeClr val="bg1"/>
          </a:solidFill>
          <a:ln w="57150" cap="rnd">
            <a:solidFill>
              <a:srgbClr val="A8CC1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92D050"/>
                </a:solidFill>
              </a:rPr>
              <a:t>NHÓM 1</a:t>
            </a:r>
            <a:endParaRPr lang="zh-CN" altLang="en-US" b="1">
              <a:solidFill>
                <a:srgbClr val="92D050"/>
              </a:solidFill>
            </a:endParaRPr>
          </a:p>
        </p:txBody>
      </p:sp>
      <p:sp>
        <p:nvSpPr>
          <p:cNvPr id="166" name="椭圆 165"/>
          <p:cNvSpPr/>
          <p:nvPr/>
        </p:nvSpPr>
        <p:spPr>
          <a:xfrm>
            <a:off x="383063" y="3760217"/>
            <a:ext cx="1869416" cy="1869416"/>
          </a:xfrm>
          <a:prstGeom prst="ellipse">
            <a:avLst/>
          </a:prstGeom>
          <a:solidFill>
            <a:schemeClr val="bg1"/>
          </a:solidFill>
          <a:ln w="57150" cap="rnd">
            <a:solidFill>
              <a:srgbClr val="FC5E3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rgbClr val="FC5E3B"/>
                </a:solidFill>
              </a:rPr>
              <a:t>NHÓM 3</a:t>
            </a:r>
            <a:endParaRPr lang="zh-CN" altLang="en-US" sz="2400" b="1">
              <a:solidFill>
                <a:srgbClr val="FC5E3B"/>
              </a:solidFill>
            </a:endParaRPr>
          </a:p>
        </p:txBody>
      </p:sp>
      <p:sp>
        <p:nvSpPr>
          <p:cNvPr id="168" name="椭圆 167"/>
          <p:cNvSpPr/>
          <p:nvPr/>
        </p:nvSpPr>
        <p:spPr>
          <a:xfrm>
            <a:off x="9986872" y="3002225"/>
            <a:ext cx="1869416" cy="1869416"/>
          </a:xfrm>
          <a:prstGeom prst="ellipse">
            <a:avLst/>
          </a:prstGeom>
          <a:solidFill>
            <a:schemeClr val="bg1"/>
          </a:solidFill>
          <a:ln w="57150" cap="rnd">
            <a:solidFill>
              <a:srgbClr val="44871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accent6">
                    <a:lumMod val="75000"/>
                  </a:schemeClr>
                </a:solidFill>
              </a:rPr>
              <a:t>NHÓM 5</a:t>
            </a:r>
            <a:endParaRPr lang="zh-CN" altLang="en-US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096537-6B19-437A-9A3B-BB24744661D9}"/>
              </a:ext>
            </a:extLst>
          </p:cNvPr>
          <p:cNvSpPr txBox="1"/>
          <p:nvPr/>
        </p:nvSpPr>
        <p:spPr>
          <a:xfrm>
            <a:off x="2785657" y="594089"/>
            <a:ext cx="2908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>
                <a:solidFill>
                  <a:srgbClr val="92D050"/>
                </a:solidFill>
              </a:rPr>
              <a:t>SOẠN ĐOẠN VĂN BẢN VỀ THÀNH PHỐ HÀ NỘI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xmlns="" id="{3587D8F6-B168-4338-9C40-E9EB9CDE236D}"/>
              </a:ext>
            </a:extLst>
          </p:cNvPr>
          <p:cNvSpPr txBox="1"/>
          <p:nvPr/>
        </p:nvSpPr>
        <p:spPr>
          <a:xfrm>
            <a:off x="1204168" y="2417325"/>
            <a:ext cx="2908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>
                <a:solidFill>
                  <a:srgbClr val="F73960"/>
                </a:solidFill>
              </a:rPr>
              <a:t>SOẠN ĐOẠN VĂN BẢN VỀ THÀNH PHỐ HẢI PHÒNG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xmlns="" id="{26C54427-A183-4BBE-95FE-60B8855B7042}"/>
              </a:ext>
            </a:extLst>
          </p:cNvPr>
          <p:cNvSpPr txBox="1"/>
          <p:nvPr/>
        </p:nvSpPr>
        <p:spPr>
          <a:xfrm>
            <a:off x="2399190" y="4441774"/>
            <a:ext cx="3442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>
                <a:solidFill>
                  <a:srgbClr val="F73960"/>
                </a:solidFill>
              </a:rPr>
              <a:t>SOẠN ĐOẠN VĂN BẢN VỀ THÀNH PHỐ ĐÀ NẴNG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EC2799FF-DEB5-40AF-8FFC-100D7AA14F2C}"/>
              </a:ext>
            </a:extLst>
          </p:cNvPr>
          <p:cNvSpPr txBox="1"/>
          <p:nvPr/>
        </p:nvSpPr>
        <p:spPr>
          <a:xfrm>
            <a:off x="8201931" y="1370397"/>
            <a:ext cx="3442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>
                <a:solidFill>
                  <a:schemeClr val="accent5">
                    <a:lumMod val="75000"/>
                  </a:schemeClr>
                </a:solidFill>
              </a:rPr>
              <a:t>SOẠN ĐOẠN VĂN BẢN VỀ THÀNH PHỐ HUẾ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xmlns="" id="{E19F428C-1153-4AD1-8B94-332E16051442}"/>
              </a:ext>
            </a:extLst>
          </p:cNvPr>
          <p:cNvSpPr txBox="1"/>
          <p:nvPr/>
        </p:nvSpPr>
        <p:spPr>
          <a:xfrm>
            <a:off x="6544262" y="3666285"/>
            <a:ext cx="3442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>
                <a:solidFill>
                  <a:schemeClr val="accent6">
                    <a:lumMod val="75000"/>
                  </a:schemeClr>
                </a:solidFill>
              </a:rPr>
              <a:t>SOẠN ĐOẠN VĂN BẢN VỀ THÀNH PHỐ HỒ CHÍ MINH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776" y="1492075"/>
            <a:ext cx="6332769" cy="3529890"/>
          </a:xfrm>
          <a:prstGeom prst="rect">
            <a:avLst/>
          </a:prstGeom>
        </p:spPr>
      </p:pic>
      <p:sp>
        <p:nvSpPr>
          <p:cNvPr id="6" name="文本框 31"/>
          <p:cNvSpPr txBox="1">
            <a:spLocks noChangeArrowheads="1"/>
          </p:cNvSpPr>
          <p:nvPr/>
        </p:nvSpPr>
        <p:spPr bwMode="auto">
          <a:xfrm>
            <a:off x="4085517" y="3429000"/>
            <a:ext cx="43886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Thảo luận nhóm</a:t>
            </a:r>
            <a:endParaRPr lang="zh-CN" altLang="en-US" sz="4000" b="1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776" y="1492075"/>
            <a:ext cx="6332769" cy="3529890"/>
          </a:xfrm>
          <a:prstGeom prst="rect">
            <a:avLst/>
          </a:prstGeom>
        </p:spPr>
      </p:pic>
      <p:sp>
        <p:nvSpPr>
          <p:cNvPr id="6" name="文本框 31"/>
          <p:cNvSpPr txBox="1">
            <a:spLocks noChangeArrowheads="1"/>
          </p:cNvSpPr>
          <p:nvPr/>
        </p:nvSpPr>
        <p:spPr bwMode="auto">
          <a:xfrm>
            <a:off x="4085517" y="3429000"/>
            <a:ext cx="43886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Báo cáo kết quả </a:t>
            </a:r>
            <a:endParaRPr lang="zh-CN" altLang="en-US" sz="4000" b="1">
              <a:solidFill>
                <a:srgbClr val="00B0F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53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10.pptx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Office PowerPoint</Application>
  <PresentationFormat>Custom</PresentationFormat>
  <Paragraphs>107</Paragraphs>
  <Slides>20</Slides>
  <Notes>15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水彩卡通</dc:title>
  <dc:creator/>
  <cp:keywords>www.luongdiep.com</cp:keywords>
  <dc:description>www.1ppt.com</dc:description>
  <cp:lastModifiedBy/>
  <cp:revision>1</cp:revision>
  <dcterms:created xsi:type="dcterms:W3CDTF">2017-03-23T12:51:13Z</dcterms:created>
  <dcterms:modified xsi:type="dcterms:W3CDTF">2021-11-12T02:50:52Z</dcterms:modified>
</cp:coreProperties>
</file>