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2.wav" ContentType="audio/x-wav"/>
  <Override PartName="/ppt/media/audio3.wav" ContentType="audio/x-wav"/>
  <Override PartName="/ppt/media/audio4.wav" ContentType="audio/x-wav"/>
  <Override PartName="/ppt/media/audio5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3"/>
  </p:notesMasterIdLst>
  <p:sldIdLst>
    <p:sldId id="310" r:id="rId3"/>
    <p:sldId id="263" r:id="rId4"/>
    <p:sldId id="275" r:id="rId5"/>
    <p:sldId id="278" r:id="rId6"/>
    <p:sldId id="260" r:id="rId7"/>
    <p:sldId id="315" r:id="rId8"/>
    <p:sldId id="303" r:id="rId9"/>
    <p:sldId id="296" r:id="rId10"/>
    <p:sldId id="281" r:id="rId11"/>
    <p:sldId id="291" r:id="rId12"/>
    <p:sldId id="305" r:id="rId13"/>
    <p:sldId id="284" r:id="rId14"/>
    <p:sldId id="293" r:id="rId15"/>
    <p:sldId id="298" r:id="rId16"/>
    <p:sldId id="317" r:id="rId17"/>
    <p:sldId id="307" r:id="rId18"/>
    <p:sldId id="306" r:id="rId19"/>
    <p:sldId id="308" r:id="rId20"/>
    <p:sldId id="309" r:id="rId21"/>
    <p:sldId id="31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0000"/>
    <a:srgbClr val="CC0099"/>
    <a:srgbClr val="954ECA"/>
    <a:srgbClr val="00CC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38" autoAdjust="0"/>
    <p:restoredTop sz="94660"/>
  </p:normalViewPr>
  <p:slideViewPr>
    <p:cSldViewPr>
      <p:cViewPr>
        <p:scale>
          <a:sx n="94" d="100"/>
          <a:sy n="94" d="100"/>
        </p:scale>
        <p:origin x="-39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52813-C17F-46E6-8CD8-F9B3EDF8E9F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28261-F778-4D9C-9193-2B2D2E005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9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88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31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2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9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3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6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9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FA06-2DE5-4556-B7EE-4B8C0153EEA8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3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9FA06-2DE5-4556-B7EE-4B8C0153EEA8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4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B9FA06-2DE5-4556-B7EE-4B8C0153EEA8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56048C-A6C0-4E07-841C-7F3EF85C834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1369" y="-304566"/>
            <a:ext cx="12204700" cy="6858000"/>
          </a:xfrm>
          <a:prstGeom prst="rect">
            <a:avLst/>
          </a:prstGeom>
        </p:spPr>
      </p:pic>
      <p:pic>
        <p:nvPicPr>
          <p:cNvPr id="5" name="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4722" y="-304566"/>
            <a:ext cx="12405353" cy="6970749"/>
          </a:xfrm>
          <a:prstGeom prst="rect">
            <a:avLst/>
          </a:prstGeom>
        </p:spPr>
      </p:pic>
      <p:pic>
        <p:nvPicPr>
          <p:cNvPr id="6" name="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3">
            <a:off x="5040770" y="4116026"/>
            <a:ext cx="4736372" cy="3046541"/>
          </a:xfrm>
          <a:prstGeom prst="rect">
            <a:avLst/>
          </a:prstGeom>
        </p:spPr>
      </p:pic>
      <p:pic>
        <p:nvPicPr>
          <p:cNvPr id="7" name="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1370" y="-304566"/>
            <a:ext cx="12204700" cy="685800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2176995" y="4623033"/>
            <a:ext cx="583267" cy="409574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0854620" y="5359072"/>
            <a:ext cx="466376" cy="436636"/>
          </a:xfrm>
          <a:prstGeom prst="rect">
            <a:avLst/>
          </a:prstGeom>
        </p:spPr>
      </p:pic>
      <p:pic>
        <p:nvPicPr>
          <p:cNvPr id="10" name="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332" y="686898"/>
            <a:ext cx="1487438" cy="1393212"/>
          </a:xfrm>
          <a:prstGeom prst="rect">
            <a:avLst/>
          </a:prstGeom>
        </p:spPr>
      </p:pic>
      <p:pic>
        <p:nvPicPr>
          <p:cNvPr id="11" name="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100" y="427040"/>
            <a:ext cx="1997731" cy="6239144"/>
          </a:xfrm>
          <a:prstGeom prst="rect">
            <a:avLst/>
          </a:prstGeom>
        </p:spPr>
      </p:pic>
      <p:grpSp>
        <p:nvGrpSpPr>
          <p:cNvPr id="12" name="27"/>
          <p:cNvGrpSpPr/>
          <p:nvPr/>
        </p:nvGrpSpPr>
        <p:grpSpPr>
          <a:xfrm>
            <a:off x="7051088" y="1782845"/>
            <a:ext cx="1727653" cy="1288729"/>
            <a:chOff x="8395962" y="2087411"/>
            <a:chExt cx="1354086" cy="1168595"/>
          </a:xfrm>
        </p:grpSpPr>
        <p:sp>
          <p:nvSpPr>
            <p:cNvPr id="28" name="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" name="18"/>
            <p:cNvSpPr txBox="1"/>
            <p:nvPr/>
          </p:nvSpPr>
          <p:spPr>
            <a:xfrm rot="854957">
              <a:off x="8723604" y="2169353"/>
              <a:ext cx="698804" cy="100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600" b="1" dirty="0" smtClean="0">
                  <a:solidFill>
                    <a:srgbClr val="FF6900"/>
                  </a:solidFill>
                  <a:latin typeface="Time new roman"/>
                  <a:ea typeface="方正少儿简体" panose="03000509000000000000" pitchFamily="65" charset="-122"/>
                </a:rPr>
                <a:t> </a:t>
              </a:r>
              <a:r>
                <a:rPr lang="en-US" altLang="zh-CN" sz="6600" b="1" dirty="0" smtClean="0">
                  <a:solidFill>
                    <a:srgbClr val="FF6900"/>
                  </a:solidFill>
                  <a:latin typeface="Time new roman"/>
                  <a:ea typeface="方正少儿简体" panose="03000509000000000000" pitchFamily="65" charset="-122"/>
                </a:rPr>
                <a:t>4</a:t>
              </a:r>
              <a:endParaRPr lang="zh-CN" altLang="en-US" sz="6600" b="1" dirty="0">
                <a:solidFill>
                  <a:srgbClr val="FF69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3" name="2"/>
          <p:cNvGrpSpPr/>
          <p:nvPr/>
        </p:nvGrpSpPr>
        <p:grpSpPr>
          <a:xfrm>
            <a:off x="1489771" y="1448409"/>
            <a:ext cx="1354228" cy="1294312"/>
            <a:chOff x="3067172" y="1678431"/>
            <a:chExt cx="1354086" cy="1168595"/>
          </a:xfrm>
        </p:grpSpPr>
        <p:sp>
          <p:nvSpPr>
            <p:cNvPr id="26" name="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" name="19"/>
            <p:cNvSpPr/>
            <p:nvPr/>
          </p:nvSpPr>
          <p:spPr>
            <a:xfrm rot="20718769">
              <a:off x="3462843" y="1827312"/>
              <a:ext cx="620683" cy="9458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600" b="1" dirty="0">
                  <a:solidFill>
                    <a:srgbClr val="099F00"/>
                  </a:solidFill>
                  <a:latin typeface="Time new roman"/>
                  <a:ea typeface="方正少儿简体" panose="03000509000000000000" pitchFamily="65" charset="-122"/>
                </a:rPr>
                <a:t>L</a:t>
              </a:r>
              <a:endParaRPr lang="zh-CN" altLang="en-US" sz="6600" b="1" dirty="0">
                <a:solidFill>
                  <a:srgbClr val="099F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4" name="13"/>
          <p:cNvGrpSpPr/>
          <p:nvPr/>
        </p:nvGrpSpPr>
        <p:grpSpPr>
          <a:xfrm>
            <a:off x="3322413" y="1726694"/>
            <a:ext cx="1354086" cy="1168595"/>
            <a:chOff x="4763782" y="2031260"/>
            <a:chExt cx="1354086" cy="1168595"/>
          </a:xfrm>
        </p:grpSpPr>
        <p:sp>
          <p:nvSpPr>
            <p:cNvPr id="24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矩形 20"/>
            <p:cNvSpPr/>
            <p:nvPr/>
          </p:nvSpPr>
          <p:spPr>
            <a:xfrm rot="987423">
              <a:off x="4971737" y="2065001"/>
              <a:ext cx="91082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600" b="1" dirty="0" smtClean="0">
                  <a:solidFill>
                    <a:srgbClr val="FFC000"/>
                  </a:solidFill>
                  <a:latin typeface="Time new roman"/>
                </a:rPr>
                <a:t>Ớ</a:t>
              </a:r>
              <a:endParaRPr lang="zh-CN" altLang="en-US" sz="6600" b="1" dirty="0">
                <a:solidFill>
                  <a:srgbClr val="FFC000"/>
                </a:solidFill>
                <a:latin typeface="Time new roman"/>
              </a:endParaRPr>
            </a:p>
          </p:txBody>
        </p:sp>
      </p:grpSp>
      <p:grpSp>
        <p:nvGrpSpPr>
          <p:cNvPr id="15" name="22"/>
          <p:cNvGrpSpPr/>
          <p:nvPr/>
        </p:nvGrpSpPr>
        <p:grpSpPr>
          <a:xfrm>
            <a:off x="5104382" y="1662766"/>
            <a:ext cx="1354086" cy="1178086"/>
            <a:chOff x="6545751" y="1967332"/>
            <a:chExt cx="1354086" cy="1178086"/>
          </a:xfrm>
        </p:grpSpPr>
        <p:sp>
          <p:nvSpPr>
            <p:cNvPr id="22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" name="矩形 21"/>
            <p:cNvSpPr/>
            <p:nvPr/>
          </p:nvSpPr>
          <p:spPr>
            <a:xfrm rot="20892565">
              <a:off x="6851534" y="2037422"/>
              <a:ext cx="74892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600" b="1" dirty="0" smtClean="0">
                  <a:solidFill>
                    <a:srgbClr val="FF4F66"/>
                  </a:solidFill>
                  <a:latin typeface="Time new roman"/>
                </a:rPr>
                <a:t>P</a:t>
              </a:r>
              <a:endParaRPr lang="zh-CN" altLang="en-US" sz="6600" b="1" dirty="0">
                <a:solidFill>
                  <a:srgbClr val="FF4F66"/>
                </a:solidFill>
                <a:latin typeface="Time new roman"/>
              </a:endParaRPr>
            </a:p>
          </p:txBody>
        </p:sp>
      </p:grpSp>
      <p:sp>
        <p:nvSpPr>
          <p:cNvPr id="16" name="23"/>
          <p:cNvSpPr/>
          <p:nvPr/>
        </p:nvSpPr>
        <p:spPr>
          <a:xfrm rot="18455707">
            <a:off x="1268574" y="1500432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24"/>
          <p:cNvSpPr/>
          <p:nvPr/>
        </p:nvSpPr>
        <p:spPr>
          <a:xfrm rot="20118966">
            <a:off x="3194556" y="1512071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25"/>
          <p:cNvSpPr/>
          <p:nvPr/>
        </p:nvSpPr>
        <p:spPr>
          <a:xfrm rot="1119809">
            <a:off x="5916306" y="1548398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26"/>
          <p:cNvSpPr/>
          <p:nvPr/>
        </p:nvSpPr>
        <p:spPr>
          <a:xfrm rot="20691888">
            <a:off x="7643448" y="1710164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21" name="1">
            <a:hlinkClick r:id="" action="ppaction://media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53730" y="39600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 new roman"/>
              </a:rPr>
              <a:t>Bảng </a:t>
            </a:r>
            <a:r>
              <a:rPr lang="en-US" sz="2800" b="1" dirty="0">
                <a:solidFill>
                  <a:srgbClr val="FF0000"/>
                </a:solidFill>
                <a:latin typeface="Time new roman"/>
              </a:rPr>
              <a:t>gồm 4 </a:t>
            </a:r>
            <a:r>
              <a:rPr lang="en-US" sz="2800" b="1" dirty="0" smtClean="0">
                <a:solidFill>
                  <a:srgbClr val="FF0000"/>
                </a:solidFill>
                <a:latin typeface="Time new roman"/>
              </a:rPr>
              <a:t>dòng và </a:t>
            </a:r>
            <a:r>
              <a:rPr lang="en-US" sz="2800" b="1" dirty="0">
                <a:solidFill>
                  <a:srgbClr val="FF0000"/>
                </a:solidFill>
                <a:latin typeface="Time new roman"/>
              </a:rPr>
              <a:t>6 </a:t>
            </a:r>
            <a:r>
              <a:rPr lang="en-US" sz="2800" b="1" dirty="0" smtClean="0">
                <a:solidFill>
                  <a:srgbClr val="FF0000"/>
                </a:solidFill>
                <a:latin typeface="Time new roman"/>
              </a:rPr>
              <a:t>cột:</a:t>
            </a:r>
            <a:endParaRPr lang="en-US" sz="2800" b="1" dirty="0">
              <a:solidFill>
                <a:srgbClr val="FF0000"/>
              </a:solidFill>
              <a:latin typeface="Time new roman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900797"/>
              </p:ext>
            </p:extLst>
          </p:nvPr>
        </p:nvGraphicFramePr>
        <p:xfrm>
          <a:off x="1447800" y="2468880"/>
          <a:ext cx="6096000" cy="1569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924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4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4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4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411480"/>
            <a:ext cx="8229600" cy="76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00CC"/>
                </a:solidFill>
              </a:rPr>
              <a:t>1. Chèn bảng vào trang soạn thảo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43371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79969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8539" y="31959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8539" y="35769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1900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1900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1900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1900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1900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1900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1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6600"/>
                </a:solidFill>
                <a:latin typeface="Time new roman"/>
              </a:rPr>
              <a:t>Các bước điều chỉnh độ rộng của cột/dòng:</a:t>
            </a:r>
            <a:endParaRPr lang="en-US" sz="2800" b="1" dirty="0">
              <a:solidFill>
                <a:srgbClr val="006600"/>
              </a:solidFill>
              <a:latin typeface="Time new roman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404446"/>
            <a:ext cx="9372600" cy="76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0000CC"/>
                </a:solidFill>
              </a:rPr>
              <a:t>2. Điều chỉnh độ rộng </a:t>
            </a:r>
            <a:r>
              <a:rPr lang="en-US" sz="4400" b="1" smtClean="0">
                <a:solidFill>
                  <a:srgbClr val="0000CC"/>
                </a:solidFill>
              </a:rPr>
              <a:t>của cột và dòng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0" y="2057400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 new roman"/>
              </a:rPr>
              <a:t>Bước 1: Di chuyển con trỏ chuột vào đoạn thẳng, ranh giới giữa các cột, con trỏ chuột chuyển thành </a:t>
            </a:r>
            <a:endParaRPr lang="en-US" sz="2800" dirty="0">
              <a:latin typeface="Time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4343400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 new roman"/>
              </a:rPr>
              <a:t>Bước 2: Kéo thả chuột để tăng hoặc giảm độ rộng của cột. Tương tự em điều chỉnh độ rộng của dòng.</a:t>
            </a:r>
            <a:endParaRPr lang="en-US" sz="2800" dirty="0">
              <a:latin typeface="Time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4" t="28906" r="39401" b="57131"/>
          <a:stretch/>
        </p:blipFill>
        <p:spPr bwMode="auto">
          <a:xfrm>
            <a:off x="457200" y="2408239"/>
            <a:ext cx="3505200" cy="111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6" t="29343" r="40692" b="59415"/>
          <a:stretch/>
        </p:blipFill>
        <p:spPr bwMode="auto">
          <a:xfrm>
            <a:off x="381000" y="4114800"/>
            <a:ext cx="3489961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H="1">
            <a:off x="2133600" y="2514600"/>
            <a:ext cx="2590800" cy="3657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743200" y="4759270"/>
            <a:ext cx="1905000" cy="1175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28906" r="40743" b="58438"/>
          <a:stretch/>
        </p:blipFill>
        <p:spPr bwMode="auto">
          <a:xfrm>
            <a:off x="380999" y="5090160"/>
            <a:ext cx="3489961" cy="105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H="1">
            <a:off x="1371600" y="5090160"/>
            <a:ext cx="3276600" cy="7772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49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6600"/>
                </a:solidFill>
              </a:rPr>
              <a:t>Tăng độ rộng của cột 4 và dòng 3 trong bảng đã tạo ở phần 1?</a:t>
            </a:r>
            <a:endParaRPr lang="en-US" sz="2800" b="1" dirty="0">
              <a:solidFill>
                <a:srgbClr val="0066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488724"/>
              </p:ext>
            </p:extLst>
          </p:nvPr>
        </p:nvGraphicFramePr>
        <p:xfrm>
          <a:off x="1676400" y="2819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404446"/>
            <a:ext cx="9372600" cy="76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 new roman"/>
              </a:rPr>
              <a:t>2. Điều chỉnh độ rộng </a:t>
            </a:r>
            <a:r>
              <a:rPr lang="en-US" sz="3600" b="1" dirty="0" err="1" smtClean="0">
                <a:solidFill>
                  <a:srgbClr val="0000CC"/>
                </a:solidFill>
                <a:latin typeface="Time new roman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 new roman"/>
              </a:rPr>
              <a:t>cột</a:t>
            </a:r>
            <a:r>
              <a:rPr lang="en-US" sz="3600" b="1" dirty="0" smtClean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 new roman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 new roman"/>
              </a:rPr>
              <a:t>dòng</a:t>
            </a:r>
            <a:endParaRPr lang="en-US" sz="3600" b="1" dirty="0">
              <a:solidFill>
                <a:srgbClr val="0000CC"/>
              </a:solidFill>
              <a:latin typeface="Time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2362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2362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2362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2362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2362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2362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278869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3124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37139" y="3505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7139" y="3886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3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Tăng độ rộng của cột 4 và dòng </a:t>
            </a:r>
            <a:r>
              <a:rPr lang="en-US" sz="2800" b="1" dirty="0">
                <a:solidFill>
                  <a:srgbClr val="FF0000"/>
                </a:solidFill>
              </a:rPr>
              <a:t>3 trong bảng đã tạo ở phần </a:t>
            </a:r>
            <a:r>
              <a:rPr lang="en-US" sz="2800" b="1" dirty="0" smtClean="0">
                <a:solidFill>
                  <a:srgbClr val="FF0000"/>
                </a:solidFill>
              </a:rPr>
              <a:t>1: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712132"/>
              </p:ext>
            </p:extLst>
          </p:nvPr>
        </p:nvGraphicFramePr>
        <p:xfrm>
          <a:off x="1676400" y="2362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404446"/>
            <a:ext cx="9372600" cy="76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0000CC"/>
                </a:solidFill>
              </a:rPr>
              <a:t>2. Điều chỉnh độ rộng </a:t>
            </a:r>
            <a:r>
              <a:rPr lang="en-US" sz="4400" b="1" smtClean="0">
                <a:solidFill>
                  <a:srgbClr val="0000CC"/>
                </a:solidFill>
              </a:rPr>
              <a:t>của cột và dòng</a:t>
            </a:r>
            <a:endParaRPr lang="en-US" sz="4400" b="1" dirty="0">
              <a:solidFill>
                <a:srgbClr val="0000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751430"/>
              </p:ext>
            </p:extLst>
          </p:nvPr>
        </p:nvGraphicFramePr>
        <p:xfrm>
          <a:off x="1676400" y="4505960"/>
          <a:ext cx="6096000" cy="1894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1080"/>
                <a:gridCol w="1010920"/>
                <a:gridCol w="558800"/>
                <a:gridCol w="14732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2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own Arrow 1"/>
          <p:cNvSpPr/>
          <p:nvPr/>
        </p:nvSpPr>
        <p:spPr>
          <a:xfrm>
            <a:off x="4953000" y="39624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914400" y="55626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1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/>
              <a:t>3. Thực hành</a:t>
            </a:r>
            <a:endParaRPr lang="en-US" sz="5400" dirty="0"/>
          </a:p>
        </p:txBody>
      </p:sp>
      <p:sp>
        <p:nvSpPr>
          <p:cNvPr id="34" name="TextBox 33"/>
          <p:cNvSpPr txBox="1"/>
          <p:nvPr/>
        </p:nvSpPr>
        <p:spPr>
          <a:xfrm>
            <a:off x="457200" y="106680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Trao đổi với bạn,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2682240" y="1066804"/>
            <a:ext cx="74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lập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200400" y="1066804"/>
            <a:ext cx="241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thời khóa biểu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181600" y="106680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của </a:t>
            </a:r>
            <a:r>
              <a:rPr lang="en-US" sz="2400" dirty="0" err="1" smtClean="0"/>
              <a:t>lớp</a:t>
            </a:r>
            <a:r>
              <a:rPr lang="en-US" sz="2400" dirty="0" smtClean="0"/>
              <a:t> 4A3.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6756400" y="106680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Lưu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7391400" y="1066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thời khóa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533400" y="1528469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biểu vừa tạo vào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4942840" y="152846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trên máy tính,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858000" y="153293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đ</a:t>
            </a:r>
            <a:r>
              <a:rPr lang="en-US" sz="2400" dirty="0" smtClean="0"/>
              <a:t>ặt tên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533400" y="2047244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Thời khóa biểu.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7772400" y="153293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là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2730500" y="1527231"/>
            <a:ext cx="2420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thư mục của em</a:t>
            </a:r>
            <a:endParaRPr lang="en-US" sz="2400" dirty="0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286609"/>
              </p:ext>
            </p:extLst>
          </p:nvPr>
        </p:nvGraphicFramePr>
        <p:xfrm>
          <a:off x="1524000" y="2514604"/>
          <a:ext cx="6477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193800"/>
                <a:gridCol w="1066800"/>
                <a:gridCol w="1066800"/>
                <a:gridCol w="1066800"/>
                <a:gridCol w="10668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  <a:endParaRPr lang="en-US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47" name="Straight Connector 46"/>
          <p:cNvCxnSpPr/>
          <p:nvPr/>
        </p:nvCxnSpPr>
        <p:spPr>
          <a:xfrm>
            <a:off x="1524000" y="2504407"/>
            <a:ext cx="990600" cy="619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917700" y="2517107"/>
            <a:ext cx="74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Thứ</a:t>
            </a:r>
            <a:endParaRPr lang="en-US" b="1"/>
          </a:p>
        </p:txBody>
      </p:sp>
      <p:sp>
        <p:nvSpPr>
          <p:cNvPr id="49" name="TextBox 48"/>
          <p:cNvSpPr txBox="1"/>
          <p:nvPr/>
        </p:nvSpPr>
        <p:spPr>
          <a:xfrm>
            <a:off x="1511300" y="2767040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Tiết</a:t>
            </a:r>
            <a:endParaRPr lang="en-US" b="1" dirty="0"/>
          </a:p>
        </p:txBody>
      </p:sp>
      <p:pic>
        <p:nvPicPr>
          <p:cNvPr id="11" name="Mai-truong-men-yeu-beat-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2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8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6" y="3561173"/>
            <a:ext cx="4710325" cy="3144427"/>
          </a:xfr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24" y="152400"/>
            <a:ext cx="4304241" cy="662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4704009" cy="23707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383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uong%20v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329">
            <a:off x="1026805" y="1889247"/>
            <a:ext cx="631666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533400"/>
            <a:ext cx="90547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 charset="0"/>
              </a:rPr>
              <a:t>TRÒ CHƠI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 charset="0"/>
              </a:rPr>
              <a:t>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 charset="0"/>
              </a:rPr>
              <a:t>“RUNG CHUÔNG VÀNG”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5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gular Pentagon 4"/>
          <p:cNvSpPr/>
          <p:nvPr/>
        </p:nvSpPr>
        <p:spPr>
          <a:xfrm>
            <a:off x="2819400" y="0"/>
            <a:ext cx="3889375" cy="1447800"/>
          </a:xfrm>
          <a:prstGeom prst="pen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huông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4930" y="1269786"/>
            <a:ext cx="935831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b="1" u="sng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u="sng" dirty="0">
                <a:solidFill>
                  <a:srgbClr val="006666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36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thẻ</a:t>
            </a:r>
            <a:r>
              <a:rPr lang="en-US" altLang="en-US" sz="40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chèn</a:t>
            </a:r>
            <a:r>
              <a:rPr lang="en-US" altLang="en-US" sz="40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sz="40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060808" y="5071884"/>
            <a:ext cx="6934200" cy="762000"/>
            <a:chOff x="960" y="3216"/>
            <a:chExt cx="4800" cy="672"/>
          </a:xfrm>
        </p:grpSpPr>
        <p:sp>
          <p:nvSpPr>
            <p:cNvPr id="8" name="AutoShape 9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gray">
            <a:xfrm>
              <a:off x="1041" y="3322"/>
              <a:ext cx="1000" cy="46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Đáp án:</a:t>
              </a:r>
            </a:p>
          </p:txBody>
        </p:sp>
      </p:grp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708775" y="6096000"/>
            <a:ext cx="838200" cy="550863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914650" y="59166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2917825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10</a:t>
            </a:r>
          </a:p>
        </p:txBody>
      </p:sp>
      <p:grpSp>
        <p:nvGrpSpPr>
          <p:cNvPr id="22" name="Group 34"/>
          <p:cNvGrpSpPr>
            <a:grpSpLocks/>
          </p:cNvGrpSpPr>
          <p:nvPr/>
        </p:nvGrpSpPr>
        <p:grpSpPr bwMode="auto">
          <a:xfrm>
            <a:off x="3933375" y="2896712"/>
            <a:ext cx="2409825" cy="1981200"/>
            <a:chOff x="875" y="2601"/>
            <a:chExt cx="3072" cy="960"/>
          </a:xfrm>
        </p:grpSpPr>
        <p:sp>
          <p:nvSpPr>
            <p:cNvPr id="23" name="Oval 35"/>
            <p:cNvSpPr>
              <a:spLocks noChangeArrowheads="1"/>
            </p:cNvSpPr>
            <p:nvPr/>
          </p:nvSpPr>
          <p:spPr bwMode="auto">
            <a:xfrm>
              <a:off x="875" y="2601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4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+mj-lt"/>
                  <a:ea typeface="+mj-lt"/>
                  <a:cs typeface="+mj-lt"/>
                </a:rPr>
                <a:t>Hết</a:t>
              </a:r>
              <a:r>
                <a:rPr lang="en-US" sz="3600" b="1" kern="10" dirty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+mj-lt"/>
                  <a:ea typeface="+mj-lt"/>
                  <a:cs typeface="+mj-lt"/>
                </a:rPr>
                <a:t> </a:t>
              </a:r>
              <a:r>
                <a:rPr lang="en-US" sz="3600" b="1" kern="10" dirty="0" err="1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+mj-lt"/>
                  <a:ea typeface="+mj-lt"/>
                  <a:cs typeface="+mj-lt"/>
                </a:rPr>
                <a:t>giờ</a:t>
              </a:r>
              <a:endPara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endParaRPr>
            </a:p>
          </p:txBody>
        </p:sp>
      </p:grpSp>
      <p:sp>
        <p:nvSpPr>
          <p:cNvPr id="25" name="Rectangle 37"/>
          <p:cNvSpPr>
            <a:spLocks noChangeArrowheads="1"/>
          </p:cNvSpPr>
          <p:nvPr/>
        </p:nvSpPr>
        <p:spPr bwMode="auto">
          <a:xfrm>
            <a:off x="2514600" y="5084763"/>
            <a:ext cx="5454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00" b="1" dirty="0" smtClean="0">
                <a:solidFill>
                  <a:srgbClr val="FF1D1D"/>
                </a:solidFill>
              </a:rPr>
              <a:t>b 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AutoShape 38"/>
          <p:cNvSpPr>
            <a:spLocks noChangeArrowheads="1"/>
          </p:cNvSpPr>
          <p:nvPr/>
        </p:nvSpPr>
        <p:spPr bwMode="auto">
          <a:xfrm>
            <a:off x="4776788" y="6096000"/>
            <a:ext cx="1128712" cy="557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latin typeface=".VnArial Narrow" pitchFamily="34" charset="0"/>
              </a:rPr>
              <a:t>Thời gian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57224" y="2362200"/>
            <a:ext cx="101065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a.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4348" y="3143248"/>
            <a:ext cx="118589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 b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69170" y="3798636"/>
            <a:ext cx="15638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c.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" name="Date Placeholder 2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900E490-F943-49C5-801C-7DB44E9468C9}" type="datetime1">
              <a:rPr lang="vi-VN"/>
              <a:pPr>
                <a:defRPr/>
              </a:pPr>
              <a:t>18/12/2021</a:t>
            </a:fld>
            <a:endParaRPr lang="en-US"/>
          </a:p>
        </p:txBody>
      </p:sp>
      <p:sp>
        <p:nvSpPr>
          <p:cNvPr id="34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18D1FA-5A21-4974-9FD9-0D3527C97D3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80347" y="3424314"/>
            <a:ext cx="160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INSERT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1867878" y="4119827"/>
            <a:ext cx="1516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VIEW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919591" y="2656237"/>
            <a:ext cx="161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255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6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6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/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3048000" y="0"/>
            <a:ext cx="3505200" cy="1219200"/>
          </a:xfrm>
          <a:prstGeom prst="pen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295400"/>
            <a:ext cx="935831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b="1" u="sng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u="sng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6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40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sz="40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111250" y="5084763"/>
            <a:ext cx="6934200" cy="762000"/>
            <a:chOff x="960" y="3216"/>
            <a:chExt cx="4800" cy="672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gray">
            <a:xfrm>
              <a:off x="1041" y="3322"/>
              <a:ext cx="1000" cy="46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Đáp án:</a:t>
              </a:r>
            </a:p>
          </p:txBody>
        </p:sp>
      </p:grp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6708775" y="6096000"/>
            <a:ext cx="838200" cy="550863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2914650" y="59166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2917825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10</a:t>
            </a:r>
          </a:p>
        </p:txBody>
      </p:sp>
      <p:grpSp>
        <p:nvGrpSpPr>
          <p:cNvPr id="21" name="Group 34"/>
          <p:cNvGrpSpPr>
            <a:grpSpLocks/>
          </p:cNvGrpSpPr>
          <p:nvPr/>
        </p:nvGrpSpPr>
        <p:grpSpPr bwMode="auto">
          <a:xfrm>
            <a:off x="3962400" y="2878138"/>
            <a:ext cx="2409825" cy="1981200"/>
            <a:chOff x="912" y="2592"/>
            <a:chExt cx="3072" cy="960"/>
          </a:xfrm>
        </p:grpSpPr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+mj-lt"/>
                  <a:ea typeface="+mj-lt"/>
                  <a:cs typeface="+mj-lt"/>
                </a:rPr>
                <a:t>Hết giờ</a:t>
              </a:r>
            </a:p>
          </p:txBody>
        </p:sp>
      </p:grp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2514600" y="5084763"/>
            <a:ext cx="5454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00" b="1" dirty="0">
                <a:solidFill>
                  <a:srgbClr val="FF1D1D"/>
                </a:solidFill>
              </a:rPr>
              <a:t>a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AutoShape 38"/>
          <p:cNvSpPr>
            <a:spLocks noChangeArrowheads="1"/>
          </p:cNvSpPr>
          <p:nvPr/>
        </p:nvSpPr>
        <p:spPr bwMode="auto">
          <a:xfrm>
            <a:off x="4776788" y="6096000"/>
            <a:ext cx="1128712" cy="557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latin typeface=".VnArial Narrow" pitchFamily="34" charset="0"/>
              </a:rPr>
              <a:t>Thời gian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57224" y="2362200"/>
            <a:ext cx="101065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a.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30004" y="3285530"/>
            <a:ext cx="11702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 b.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14348" y="4144508"/>
            <a:ext cx="14186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c.</a:t>
            </a:r>
          </a:p>
        </p:txBody>
      </p:sp>
      <p:sp>
        <p:nvSpPr>
          <p:cNvPr id="32" name="Date Placeholder 2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900E490-F943-49C5-801C-7DB44E9468C9}" type="datetime1">
              <a:rPr lang="vi-VN"/>
              <a:pPr>
                <a:defRPr/>
              </a:pPr>
              <a:t>18/12/2021</a:t>
            </a:fld>
            <a:endParaRPr lang="en-US"/>
          </a:p>
        </p:txBody>
      </p:sp>
      <p:pic>
        <p:nvPicPr>
          <p:cNvPr id="34" name="Picture 3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100" y="2466951"/>
            <a:ext cx="542925" cy="676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027" y="3331363"/>
            <a:ext cx="514350" cy="73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33" y="4263571"/>
            <a:ext cx="542925" cy="828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07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4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4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3048000" y="0"/>
            <a:ext cx="3276600" cy="1219200"/>
          </a:xfrm>
          <a:prstGeom prst="pen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295400"/>
            <a:ext cx="9358313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66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b="1" u="sng" dirty="0" err="1">
                <a:solidFill>
                  <a:srgbClr val="0066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u="sng" dirty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36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chỉnh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dòng.Con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trỏ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chuột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66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200" b="1" dirty="0" smtClean="0">
                <a:solidFill>
                  <a:srgbClr val="006666"/>
                </a:solidFill>
                <a:latin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0066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843272" y="5041603"/>
            <a:ext cx="6934200" cy="762000"/>
            <a:chOff x="960" y="3216"/>
            <a:chExt cx="4800" cy="672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gray">
            <a:xfrm>
              <a:off x="1041" y="3322"/>
              <a:ext cx="1000" cy="46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B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Đáp án:</a:t>
              </a:r>
            </a:p>
          </p:txBody>
        </p:sp>
      </p:grp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6708775" y="6096000"/>
            <a:ext cx="838200" cy="550863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2914650" y="59166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2917825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28956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</a:rPr>
              <a:t>10</a:t>
            </a:r>
          </a:p>
        </p:txBody>
      </p:sp>
      <p:grpSp>
        <p:nvGrpSpPr>
          <p:cNvPr id="21" name="Group 34"/>
          <p:cNvGrpSpPr>
            <a:grpSpLocks/>
          </p:cNvGrpSpPr>
          <p:nvPr/>
        </p:nvGrpSpPr>
        <p:grpSpPr bwMode="auto">
          <a:xfrm>
            <a:off x="3962400" y="2878138"/>
            <a:ext cx="2409825" cy="1981200"/>
            <a:chOff x="912" y="2592"/>
            <a:chExt cx="3072" cy="960"/>
          </a:xfrm>
        </p:grpSpPr>
        <p:sp>
          <p:nvSpPr>
            <p:cNvPr id="22" name="Oval 3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3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+mj-lt"/>
                  <a:ea typeface="+mj-lt"/>
                  <a:cs typeface="+mj-lt"/>
                </a:rPr>
                <a:t>Hết giờ</a:t>
              </a:r>
            </a:p>
          </p:txBody>
        </p:sp>
      </p:grp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2514600" y="5084763"/>
            <a:ext cx="5454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00" b="1" dirty="0" smtClean="0">
                <a:solidFill>
                  <a:srgbClr val="FF1D1D"/>
                </a:solidFill>
              </a:rPr>
              <a:t>c </a:t>
            </a:r>
            <a:endParaRPr lang="en-US" altLang="en-US" sz="36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AutoShape 38"/>
          <p:cNvSpPr>
            <a:spLocks noChangeArrowheads="1"/>
          </p:cNvSpPr>
          <p:nvPr/>
        </p:nvSpPr>
        <p:spPr bwMode="auto">
          <a:xfrm>
            <a:off x="4776788" y="6096000"/>
            <a:ext cx="1128712" cy="557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latin typeface=".VnArial Narrow" pitchFamily="34" charset="0"/>
              </a:rPr>
              <a:t>Thời gian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57224" y="2362200"/>
            <a:ext cx="101065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a.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14348" y="3143248"/>
            <a:ext cx="118589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 b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9170" y="3798636"/>
            <a:ext cx="15638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c.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" name="Date Placeholder 2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900E490-F943-49C5-801C-7DB44E9468C9}" type="datetime1">
              <a:rPr lang="vi-VN"/>
              <a:pPr>
                <a:defRPr/>
              </a:pPr>
              <a:t>18/12/2021</a:t>
            </a:fld>
            <a:endParaRPr lang="en-US"/>
          </a:p>
        </p:txBody>
      </p:sp>
      <p:sp>
        <p:nvSpPr>
          <p:cNvPr id="33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18D1FA-5A21-4974-9FD9-0D3527C97D3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621" y="4219277"/>
            <a:ext cx="8001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12" y="2748400"/>
            <a:ext cx="826776" cy="463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821" y="3382421"/>
            <a:ext cx="751497" cy="541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252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4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4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4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914400"/>
            <a:ext cx="7010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 chơi “Thi ghép tranh”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57400"/>
            <a:ext cx="2568347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78865"/>
            <a:ext cx="2562614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440866"/>
            <a:ext cx="2568347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223266"/>
            <a:ext cx="2562614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007" y="276996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262393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5007" y="4953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4953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4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111 1.11111E-6 C -0.66111 -0.02824 -0.58715 -0.05 -0.4974 -0.05 C -0.40469 -0.05 -0.33056 -0.02824 -0.33056 1.11111E-6 C -0.33056 0.02801 -0.25642 0.05 -0.16406 0.05 C -0.07413 0.05 0 0.02801 0 1.11111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5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1369" y="-304566"/>
            <a:ext cx="12204700" cy="6858000"/>
          </a:xfrm>
          <a:prstGeom prst="rect">
            <a:avLst/>
          </a:prstGeom>
        </p:spPr>
      </p:pic>
      <p:pic>
        <p:nvPicPr>
          <p:cNvPr id="5" name="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4722" y="-304566"/>
            <a:ext cx="12405353" cy="6970749"/>
          </a:xfrm>
          <a:prstGeom prst="rect">
            <a:avLst/>
          </a:prstGeom>
        </p:spPr>
      </p:pic>
      <p:pic>
        <p:nvPicPr>
          <p:cNvPr id="6" name="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3">
            <a:off x="5040770" y="4116026"/>
            <a:ext cx="4736372" cy="3046541"/>
          </a:xfrm>
          <a:prstGeom prst="rect">
            <a:avLst/>
          </a:prstGeom>
        </p:spPr>
      </p:pic>
      <p:pic>
        <p:nvPicPr>
          <p:cNvPr id="7" name="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950" y="-191817"/>
            <a:ext cx="12204700" cy="685800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2176995" y="4623033"/>
            <a:ext cx="583267" cy="409574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0854620" y="5359072"/>
            <a:ext cx="466376" cy="436636"/>
          </a:xfrm>
          <a:prstGeom prst="rect">
            <a:avLst/>
          </a:prstGeom>
        </p:spPr>
      </p:pic>
      <p:pic>
        <p:nvPicPr>
          <p:cNvPr id="10" name="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332" y="686898"/>
            <a:ext cx="1487438" cy="1393212"/>
          </a:xfrm>
          <a:prstGeom prst="rect">
            <a:avLst/>
          </a:prstGeom>
        </p:spPr>
      </p:pic>
      <p:pic>
        <p:nvPicPr>
          <p:cNvPr id="11" name="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100" y="427040"/>
            <a:ext cx="1997731" cy="6239144"/>
          </a:xfrm>
          <a:prstGeom prst="rect">
            <a:avLst/>
          </a:prstGeom>
        </p:spPr>
      </p:pic>
      <p:grpSp>
        <p:nvGrpSpPr>
          <p:cNvPr id="12" name="27"/>
          <p:cNvGrpSpPr/>
          <p:nvPr/>
        </p:nvGrpSpPr>
        <p:grpSpPr>
          <a:xfrm>
            <a:off x="6759183" y="1782845"/>
            <a:ext cx="1963304" cy="1168595"/>
            <a:chOff x="8200552" y="2087411"/>
            <a:chExt cx="1963304" cy="1168595"/>
          </a:xfrm>
        </p:grpSpPr>
        <p:sp>
          <p:nvSpPr>
            <p:cNvPr id="28" name="1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" name="18"/>
            <p:cNvSpPr txBox="1"/>
            <p:nvPr/>
          </p:nvSpPr>
          <p:spPr>
            <a:xfrm rot="854957">
              <a:off x="8200552" y="2145441"/>
              <a:ext cx="196330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600" b="1" dirty="0" smtClean="0">
                  <a:solidFill>
                    <a:srgbClr val="FF6900"/>
                  </a:solidFill>
                  <a:latin typeface="Time new roman"/>
                  <a:ea typeface="方正少儿简体" panose="03000509000000000000" pitchFamily="65" charset="-122"/>
                </a:rPr>
                <a:t>4A</a:t>
              </a:r>
              <a:endParaRPr lang="zh-CN" altLang="en-US" sz="6600" b="1" dirty="0">
                <a:solidFill>
                  <a:srgbClr val="FF69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3" name="2"/>
          <p:cNvGrpSpPr/>
          <p:nvPr/>
        </p:nvGrpSpPr>
        <p:grpSpPr>
          <a:xfrm>
            <a:off x="1489771" y="1448409"/>
            <a:ext cx="1354228" cy="1294312"/>
            <a:chOff x="3067172" y="1678431"/>
            <a:chExt cx="1354086" cy="1168595"/>
          </a:xfrm>
        </p:grpSpPr>
        <p:sp>
          <p:nvSpPr>
            <p:cNvPr id="26" name="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" name="19"/>
            <p:cNvSpPr/>
            <p:nvPr/>
          </p:nvSpPr>
          <p:spPr>
            <a:xfrm rot="20718769">
              <a:off x="3462843" y="1827312"/>
              <a:ext cx="620683" cy="9458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600" b="1" dirty="0">
                  <a:solidFill>
                    <a:srgbClr val="099F00"/>
                  </a:solidFill>
                  <a:latin typeface="Time new roman"/>
                  <a:ea typeface="方正少儿简体" panose="03000509000000000000" pitchFamily="65" charset="-122"/>
                </a:rPr>
                <a:t>L</a:t>
              </a:r>
              <a:endParaRPr lang="zh-CN" altLang="en-US" sz="6600" b="1" dirty="0">
                <a:solidFill>
                  <a:srgbClr val="099F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4" name="13"/>
          <p:cNvGrpSpPr/>
          <p:nvPr/>
        </p:nvGrpSpPr>
        <p:grpSpPr>
          <a:xfrm>
            <a:off x="3322413" y="1726694"/>
            <a:ext cx="1354086" cy="1168595"/>
            <a:chOff x="4763782" y="2031260"/>
            <a:chExt cx="1354086" cy="1168595"/>
          </a:xfrm>
        </p:grpSpPr>
        <p:sp>
          <p:nvSpPr>
            <p:cNvPr id="24" name="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20"/>
            <p:cNvSpPr/>
            <p:nvPr/>
          </p:nvSpPr>
          <p:spPr>
            <a:xfrm rot="987423">
              <a:off x="4971737" y="2065001"/>
              <a:ext cx="91082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600" b="1" dirty="0" smtClean="0">
                  <a:solidFill>
                    <a:srgbClr val="FFC000"/>
                  </a:solidFill>
                  <a:latin typeface="Time new roman"/>
                </a:rPr>
                <a:t>Ớ</a:t>
              </a:r>
              <a:endParaRPr lang="zh-CN" altLang="en-US" sz="6600" b="1" dirty="0">
                <a:solidFill>
                  <a:srgbClr val="FFC000"/>
                </a:solidFill>
                <a:latin typeface="Time new roman"/>
              </a:endParaRPr>
            </a:p>
          </p:txBody>
        </p:sp>
      </p:grpSp>
      <p:grpSp>
        <p:nvGrpSpPr>
          <p:cNvPr id="15" name="22"/>
          <p:cNvGrpSpPr/>
          <p:nvPr/>
        </p:nvGrpSpPr>
        <p:grpSpPr>
          <a:xfrm>
            <a:off x="5104382" y="1662766"/>
            <a:ext cx="1354086" cy="1178086"/>
            <a:chOff x="6545751" y="1967332"/>
            <a:chExt cx="1354086" cy="1178086"/>
          </a:xfrm>
        </p:grpSpPr>
        <p:sp>
          <p:nvSpPr>
            <p:cNvPr id="22" name="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" name="21"/>
            <p:cNvSpPr/>
            <p:nvPr/>
          </p:nvSpPr>
          <p:spPr>
            <a:xfrm rot="20892565">
              <a:off x="6851534" y="2037422"/>
              <a:ext cx="74892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6600" b="1" dirty="0" smtClean="0">
                  <a:solidFill>
                    <a:srgbClr val="FF4F66"/>
                  </a:solidFill>
                  <a:latin typeface="Time new roman"/>
                </a:rPr>
                <a:t>P</a:t>
              </a:r>
              <a:endParaRPr lang="zh-CN" altLang="en-US" sz="6600" b="1" dirty="0">
                <a:solidFill>
                  <a:srgbClr val="FF4F66"/>
                </a:solidFill>
                <a:latin typeface="Time new roman"/>
              </a:endParaRPr>
            </a:p>
          </p:txBody>
        </p:sp>
      </p:grpSp>
      <p:sp>
        <p:nvSpPr>
          <p:cNvPr id="16" name="23"/>
          <p:cNvSpPr/>
          <p:nvPr/>
        </p:nvSpPr>
        <p:spPr>
          <a:xfrm rot="18455707">
            <a:off x="1268574" y="1500432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24"/>
          <p:cNvSpPr/>
          <p:nvPr/>
        </p:nvSpPr>
        <p:spPr>
          <a:xfrm rot="20118966">
            <a:off x="3194556" y="1512071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25"/>
          <p:cNvSpPr/>
          <p:nvPr/>
        </p:nvSpPr>
        <p:spPr>
          <a:xfrm rot="1119809">
            <a:off x="5916306" y="1548398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26"/>
          <p:cNvSpPr/>
          <p:nvPr/>
        </p:nvSpPr>
        <p:spPr>
          <a:xfrm rot="20691888">
            <a:off x="7643448" y="1710164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21" name="1">
            <a:hlinkClick r:id="" action="ppaction://media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6127" y="4562670"/>
            <a:ext cx="609600" cy="6096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prstTxWarp prst="textArchDown">
              <a:avLst/>
            </a:prstTxWarp>
            <a:spAutoFit/>
          </a:bodyPr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412" y="2967335"/>
            <a:ext cx="9125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TRÂN TRỌNG CẢM ƠN CÁC THẦY CÔ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Trò chơi “Ghép tranh”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7848600" cy="2331720"/>
          </a:xfrm>
        </p:spPr>
        <p:txBody>
          <a:bodyPr>
            <a:normAutofit/>
          </a:bodyPr>
          <a:lstStyle/>
          <a:p>
            <a:r>
              <a:rPr lang="en-US" dirty="0"/>
              <a:t>Luật chơi: Các con </a:t>
            </a:r>
            <a:r>
              <a:rPr lang="en-US" dirty="0" err="1" smtClean="0"/>
              <a:t>mở</a:t>
            </a:r>
            <a:r>
              <a:rPr lang="en-US" dirty="0" smtClean="0"/>
              <a:t> file </a:t>
            </a:r>
            <a:r>
              <a:rPr lang="en-US" dirty="0" err="1" smtClean="0">
                <a:solidFill>
                  <a:srgbClr val="FF0000"/>
                </a:solidFill>
              </a:rPr>
              <a:t>Tranh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ghep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màn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desktop,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ghép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mảnh</a:t>
            </a:r>
            <a:r>
              <a:rPr lang="en-US" dirty="0" smtClean="0"/>
              <a:t> </a:t>
            </a:r>
            <a:r>
              <a:rPr lang="en-US" dirty="0" err="1" smtClean="0"/>
              <a:t>ghép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/>
              <a:t>tạo thành 1 bức tranh hoàn chỉnh. </a:t>
            </a:r>
          </a:p>
          <a:p>
            <a:pPr marL="0" indent="0">
              <a:buNone/>
            </a:pPr>
            <a:r>
              <a:rPr lang="en-US" dirty="0"/>
              <a:t>Thời gian ghép tranh là 2’. </a:t>
            </a:r>
            <a:r>
              <a:rPr lang="en-US" dirty="0" err="1"/>
              <a:t>B</a:t>
            </a:r>
            <a:r>
              <a:rPr lang="en-US" dirty="0" err="1" smtClean="0"/>
              <a:t>ạn</a:t>
            </a:r>
            <a:r>
              <a:rPr lang="en-US" dirty="0" smtClean="0"/>
              <a:t> </a:t>
            </a:r>
            <a:r>
              <a:rPr lang="en-US" dirty="0"/>
              <a:t>ghép nhanh và chính xác nhất sẽ giành chiến thắng. </a:t>
            </a:r>
          </a:p>
        </p:txBody>
      </p:sp>
    </p:spTree>
    <p:extLst>
      <p:ext uri="{BB962C8B-B14F-4D97-AF65-F5344CB8AC3E}">
        <p14:creationId xmlns:p14="http://schemas.microsoft.com/office/powerpoint/2010/main" val="12764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3541548" cy="2521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176" y="1066800"/>
            <a:ext cx="3533643" cy="25217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8571"/>
            <a:ext cx="3541548" cy="2521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81" y="3588571"/>
            <a:ext cx="3533643" cy="252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5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4845" y="2360474"/>
            <a:ext cx="69315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perspectiveLeft"/>
              <a:lightRig rig="glow" dir="tl">
                <a:rot lat="0" lon="0" rev="5400000"/>
              </a:lightRig>
            </a:scene3d>
            <a:sp3d extrusionH="57150" contourW="12700">
              <a:bevelT w="25400" h="25400" prst="coolSlan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C00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Chèn và trình bày bảng </a:t>
            </a:r>
          </a:p>
          <a:p>
            <a:pPr algn="ctr"/>
            <a:r>
              <a:rPr lang="en-US" sz="5400" b="1" dirty="0" smtClean="0">
                <a:ln w="11430"/>
                <a:solidFill>
                  <a:srgbClr val="CC00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trong văn bản</a:t>
            </a:r>
            <a:endParaRPr lang="en-US" sz="5400" b="1" cap="none" spc="0" dirty="0">
              <a:ln w="11430"/>
              <a:solidFill>
                <a:srgbClr val="CC009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912432"/>
              </p:ext>
            </p:extLst>
          </p:nvPr>
        </p:nvGraphicFramePr>
        <p:xfrm>
          <a:off x="1447801" y="3271520"/>
          <a:ext cx="6095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83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ip chen ba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1295400"/>
            <a:ext cx="6553200" cy="5238013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411480"/>
            <a:ext cx="8229600" cy="76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00CC"/>
                </a:solidFill>
              </a:rPr>
              <a:t>1. Chèn bảng vào trang soạn thảo</a:t>
            </a:r>
          </a:p>
        </p:txBody>
      </p:sp>
    </p:spTree>
    <p:extLst>
      <p:ext uri="{BB962C8B-B14F-4D97-AF65-F5344CB8AC3E}">
        <p14:creationId xmlns:p14="http://schemas.microsoft.com/office/powerpoint/2010/main" val="50350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6600"/>
                </a:solidFill>
              </a:rPr>
              <a:t>Các bước chèn bảng vào trang soạn thảo:</a:t>
            </a:r>
          </a:p>
          <a:p>
            <a:pPr marL="0" indent="0">
              <a:buNone/>
            </a:pP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411480"/>
            <a:ext cx="8229600" cy="76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00CC"/>
                </a:solidFill>
              </a:rPr>
              <a:t>1. Chèn bảng vào trang soạn thảo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98637"/>
            <a:ext cx="8229600" cy="47545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r>
              <a:rPr lang="en-US" dirty="0" smtClean="0"/>
              <a:t>                                </a:t>
            </a:r>
            <a:r>
              <a:rPr lang="en-US" sz="2800" dirty="0" smtClean="0"/>
              <a:t>Bước 1: Trong thẻ Insert, chọn</a:t>
            </a: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Font typeface="Wingdings 2"/>
              <a:buNone/>
            </a:pPr>
            <a:r>
              <a:rPr lang="en-US" dirty="0" smtClean="0"/>
              <a:t>                                 </a:t>
            </a:r>
            <a:r>
              <a:rPr lang="en-US" sz="2800" dirty="0" smtClean="0"/>
              <a:t>Bước 2: Di chuyển con trỏ chuột 			    vào vùng có các ô vuông để chọn			    số dòng và số cột. Nháy chuột để 			    chèn bảng vào trang soạn thảo.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332037"/>
            <a:ext cx="2791381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2" r="74638" b="59518"/>
          <a:stretch/>
        </p:blipFill>
        <p:spPr>
          <a:xfrm>
            <a:off x="7890163" y="2190052"/>
            <a:ext cx="616527" cy="82778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838200" y="2789237"/>
            <a:ext cx="2590800" cy="76200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828800" y="4618037"/>
            <a:ext cx="1676400" cy="45720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1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0000"/>
                </a:solidFill>
              </a:rPr>
              <a:t>Hãy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tạo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en-US" sz="2800" b="1" dirty="0">
                <a:solidFill>
                  <a:srgbClr val="FF0000"/>
                </a:solidFill>
              </a:rPr>
              <a:t>bảng gồm 4 dòng và 6 cột vào trang soạn thảo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411480"/>
            <a:ext cx="8229600" cy="76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00CC"/>
                </a:solidFill>
              </a:rPr>
              <a:t>1. Chèn bảng vào trang soạn thảo</a:t>
            </a:r>
          </a:p>
        </p:txBody>
      </p:sp>
    </p:spTree>
    <p:extLst>
      <p:ext uri="{BB962C8B-B14F-4D97-AF65-F5344CB8AC3E}">
        <p14:creationId xmlns:p14="http://schemas.microsoft.com/office/powerpoint/2010/main" val="140019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0"/>
    </mc:Choice>
    <mc:Fallback xmlns="">
      <p:transition spd="slow" advTm="10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Hãy chèn bảng gồm 4 dòng và 6 cột vào trang soạn thảo?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411480"/>
            <a:ext cx="8229600" cy="76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00CC"/>
                </a:solidFill>
              </a:rPr>
              <a:t>1. Chèn bảng vào trang soạn thảo</a:t>
            </a:r>
          </a:p>
        </p:txBody>
      </p:sp>
    </p:spTree>
    <p:extLst>
      <p:ext uri="{BB962C8B-B14F-4D97-AF65-F5344CB8AC3E}">
        <p14:creationId xmlns:p14="http://schemas.microsoft.com/office/powerpoint/2010/main" val="9342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3022</TotalTime>
  <Words>554</Words>
  <Application>Microsoft Office PowerPoint</Application>
  <PresentationFormat>On-screen Show (4:3)</PresentationFormat>
  <Paragraphs>163</Paragraphs>
  <Slides>20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Flow</vt:lpstr>
      <vt:lpstr>PowerPoint Presentation</vt:lpstr>
      <vt:lpstr>PowerPoint Presentation</vt:lpstr>
      <vt:lpstr>Trò chơi “Ghép tranh”</vt:lpstr>
      <vt:lpstr>PowerPoint Presentation</vt:lpstr>
      <vt:lpstr>PowerPoint Presentation</vt:lpstr>
      <vt:lpstr>1. Chèn bảng vào trang soạn thảo</vt:lpstr>
      <vt:lpstr>1. Chèn bảng vào trang soạn thảo</vt:lpstr>
      <vt:lpstr>1. Chèn bảng vào trang soạn thảo</vt:lpstr>
      <vt:lpstr>1. Chèn bảng vào trang soạn thảo</vt:lpstr>
      <vt:lpstr>1. Chèn bảng vào trang soạn thảo</vt:lpstr>
      <vt:lpstr>2. Điều chỉnh độ rộng của cột và dòng</vt:lpstr>
      <vt:lpstr>2. Điều chỉnh độ rộng của cột và dòng</vt:lpstr>
      <vt:lpstr>2. Điều chỉnh độ rộng của cột và dòng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349</cp:revision>
  <dcterms:created xsi:type="dcterms:W3CDTF">2018-10-17T08:27:33Z</dcterms:created>
  <dcterms:modified xsi:type="dcterms:W3CDTF">2021-12-18T07:17:03Z</dcterms:modified>
</cp:coreProperties>
</file>