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1" r:id="rId3"/>
    <p:sldId id="332" r:id="rId4"/>
    <p:sldId id="333" r:id="rId5"/>
    <p:sldId id="280" r:id="rId6"/>
    <p:sldId id="334" r:id="rId7"/>
    <p:sldId id="316" r:id="rId8"/>
    <p:sldId id="328" r:id="rId9"/>
    <p:sldId id="326" r:id="rId10"/>
    <p:sldId id="327" r:id="rId11"/>
    <p:sldId id="329" r:id="rId12"/>
    <p:sldId id="335" r:id="rId13"/>
    <p:sldId id="294" r:id="rId14"/>
    <p:sldId id="313" r:id="rId15"/>
    <p:sldId id="325" r:id="rId16"/>
    <p:sldId id="319" r:id="rId17"/>
    <p:sldId id="320" r:id="rId18"/>
    <p:sldId id="321" r:id="rId19"/>
    <p:sldId id="322" r:id="rId20"/>
    <p:sldId id="323" r:id="rId21"/>
    <p:sldId id="324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660066"/>
    <a:srgbClr val="FF0000"/>
    <a:srgbClr val="FFFF99"/>
    <a:srgbClr val="99CCFF"/>
    <a:srgbClr val="3333FF"/>
    <a:srgbClr val="008000"/>
    <a:srgbClr val="CCFF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434" autoAdjust="0"/>
  </p:normalViewPr>
  <p:slideViewPr>
    <p:cSldViewPr>
      <p:cViewPr>
        <p:scale>
          <a:sx n="90" d="100"/>
          <a:sy n="90" d="100"/>
        </p:scale>
        <p:origin x="-1243" y="-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9ED64-33DC-4408-B4E5-CCA3353D9B2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1175C-0F59-4B95-81DA-16C7F91E1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E83A4F-73AA-4436-A193-FC2D1513F320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2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AA4D-D589-4638-B4F8-31D9404A0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6175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DF8D-3688-4C5C-90C9-CC5AAE73E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8257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420F-5252-40DE-A41F-996E184B4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3022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68615-6B47-48F2-ABEB-CF1728550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495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EB7A-BEEA-44BB-A4D8-6DCC57620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4350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0228-4578-4282-A361-8BF77D69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1716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054BD-4ABD-4739-8D8D-72AA0F085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4605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6C2D8-A751-4EDF-81FA-8CFA0E2E5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0128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E097-B951-448B-8480-98893AF1E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6583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C25E-BDC0-435C-B6E4-55B0E8790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2639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A35A-A706-46FA-A0EC-6CC241832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908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3B195B6-6E42-4878-AB9B-5A269E613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850" y="-27238"/>
            <a:ext cx="9185881" cy="6830292"/>
          </a:xfrm>
          <a:prstGeom prst="rect">
            <a:avLst/>
          </a:prstGeom>
        </p:spPr>
      </p:pic>
      <p:pic>
        <p:nvPicPr>
          <p:cNvPr id="10" name="Picture 8" descr="177723dqvv9lsxo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0111"/>
            <a:ext cx="1676400" cy="101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177723dqvv9lsxo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80336"/>
            <a:ext cx="1676400" cy="11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177723dqvv9lsxo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5755465"/>
            <a:ext cx="1712269" cy="114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25306"/>
            <a:ext cx="8382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86700" y="5704943"/>
            <a:ext cx="8382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177723dqvv9lsxo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673" y="5685470"/>
            <a:ext cx="1712269" cy="114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177723dqvv9lsxo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50" y="5638476"/>
            <a:ext cx="1712269" cy="114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15"/>
          <p:cNvSpPr>
            <a:spLocks noChangeArrowheads="1" noChangeShapeType="1" noTextEdit="1"/>
          </p:cNvSpPr>
          <p:nvPr/>
        </p:nvSpPr>
        <p:spPr bwMode="auto">
          <a:xfrm>
            <a:off x="990600" y="381000"/>
            <a:ext cx="7162800" cy="6838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43F06"/>
                </a:solidFill>
                <a:latin typeface="Arial"/>
                <a:cs typeface="Arial"/>
              </a:rPr>
              <a:t>Chào mừng </a:t>
            </a:r>
            <a:r>
              <a:rPr lang="en-US" sz="6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43F06"/>
                </a:solidFill>
                <a:latin typeface="Arial"/>
                <a:cs typeface="Arial"/>
              </a:rPr>
              <a:t>q</a:t>
            </a:r>
            <a:r>
              <a:rPr lang="vi-VN" sz="6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43F06"/>
                </a:solidFill>
                <a:latin typeface="Arial"/>
                <a:cs typeface="Arial"/>
              </a:rPr>
              <a:t>uý </a:t>
            </a:r>
            <a:r>
              <a:rPr lang="vi-VN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43F06"/>
                </a:solidFill>
                <a:latin typeface="Arial"/>
                <a:cs typeface="Arial"/>
              </a:rPr>
              <a:t>thầy, cô về dự </a:t>
            </a:r>
            <a:r>
              <a:rPr lang="vi-VN" sz="6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43F06"/>
                </a:solidFill>
                <a:latin typeface="Arial"/>
                <a:cs typeface="Arial"/>
              </a:rPr>
              <a:t>giờ </a:t>
            </a:r>
            <a:r>
              <a:rPr lang="vi-VN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43F06"/>
                </a:solidFill>
                <a:latin typeface="Arial"/>
                <a:cs typeface="Arial"/>
              </a:rPr>
              <a:t>lớp </a:t>
            </a:r>
            <a:r>
              <a:rPr lang="en-US" sz="6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43F06"/>
                </a:solidFill>
                <a:latin typeface="Arial"/>
                <a:cs typeface="Arial"/>
              </a:rPr>
              <a:t>4</a:t>
            </a:r>
            <a:endParaRPr lang="en-US" sz="6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43F06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07" y="1371600"/>
            <a:ext cx="3429000" cy="381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88937" y="1447800"/>
            <a:ext cx="5735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000099"/>
                </a:solidFill>
                <a:latin typeface="Times New Roman" pitchFamily="18" charset="0"/>
              </a:rPr>
              <a:t>Hoạt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99"/>
                </a:solidFill>
                <a:latin typeface="Times New Roman" pitchFamily="18" charset="0"/>
              </a:rPr>
              <a:t>động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</a:rPr>
              <a:t> 1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tập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kiến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thức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đa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̃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học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47855" t="5875" r="24947" b="81754"/>
          <a:stretch/>
        </p:blipFill>
        <p:spPr>
          <a:xfrm>
            <a:off x="1094874" y="3542014"/>
            <a:ext cx="4323669" cy="2017712"/>
          </a:xfrm>
          <a:prstGeom prst="rect">
            <a:avLst/>
          </a:prstGeom>
        </p:spPr>
      </p:pic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530499" y="2325855"/>
            <a:ext cx="24589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Công cụ tô màu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l="18565" t="7909" r="79472" b="89715"/>
          <a:stretch/>
        </p:blipFill>
        <p:spPr>
          <a:xfrm>
            <a:off x="2989444" y="2133600"/>
            <a:ext cx="964136" cy="749884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3657600" y="3901391"/>
            <a:ext cx="1981198" cy="6312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4836547" y="4593632"/>
            <a:ext cx="4171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Nháy chuột lên ô màu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1268884" y="3114601"/>
            <a:ext cx="2661727" cy="266172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10026" l="18741" r="20498"/>
                    </a14:imgEffect>
                  </a14:imgLayer>
                </a14:imgProps>
              </a:ext>
            </a:extLst>
          </a:blip>
          <a:srcRect l="18565" t="7909" r="79472" b="89715"/>
          <a:stretch/>
        </p:blipFill>
        <p:spPr>
          <a:xfrm>
            <a:off x="2219469" y="4052550"/>
            <a:ext cx="964136" cy="749884"/>
          </a:xfrm>
          <a:prstGeom prst="rect">
            <a:avLst/>
          </a:prstGeom>
        </p:spPr>
      </p:pic>
      <p:sp>
        <p:nvSpPr>
          <p:cNvPr id="40" name="5-Point Star 39"/>
          <p:cNvSpPr/>
          <p:nvPr/>
        </p:nvSpPr>
        <p:spPr>
          <a:xfrm>
            <a:off x="1288027" y="3096629"/>
            <a:ext cx="2661727" cy="2661727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743200" y="495300"/>
            <a:ext cx="3505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00" b="1" i="1" u="sng" dirty="0">
                <a:solidFill>
                  <a:srgbClr val="660066"/>
                </a:solidFill>
                <a:latin typeface="Times New Roman" pitchFamily="18" charset="0"/>
              </a:rPr>
              <a:t>Tin </a:t>
            </a:r>
            <a:r>
              <a:rPr lang="en-US" sz="2600" b="1" i="1" u="sng" dirty="0" err="1">
                <a:solidFill>
                  <a:srgbClr val="660066"/>
                </a:solidFill>
                <a:latin typeface="Times New Roman" pitchFamily="18" charset="0"/>
              </a:rPr>
              <a:t>học</a:t>
            </a:r>
            <a:endParaRPr lang="en-US" sz="2600" b="1" i="1" u="sng" dirty="0">
              <a:solidFill>
                <a:srgbClr val="66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0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7" grpId="1"/>
      <p:bldP spid="38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21671" y="1675164"/>
            <a:ext cx="5735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smtClean="0">
                <a:solidFill>
                  <a:srgbClr val="000099"/>
                </a:solidFill>
                <a:latin typeface="Times New Roman" pitchFamily="18" charset="0"/>
              </a:rPr>
              <a:t>Hoạt động 1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</a:rPr>
              <a:t>: Ôn tập kiến thức đã học</a:t>
            </a:r>
            <a:endParaRPr lang="en-US" sz="24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530499" y="2593841"/>
            <a:ext cx="37367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Công cụ vẽ đường cong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8759" t="7037" r="69853" b="90494"/>
          <a:stretch/>
        </p:blipFill>
        <p:spPr>
          <a:xfrm>
            <a:off x="4090229" y="2240652"/>
            <a:ext cx="963541" cy="86357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113143" y="4752975"/>
            <a:ext cx="3839971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2743200" y="48006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645" l="9896" r="91840"/>
                    </a14:imgEffect>
                  </a14:imgLayer>
                </a14:imgProps>
              </a:ext>
            </a:extLst>
          </a:blip>
          <a:srcRect l="18056" t="25704" b="9780"/>
          <a:stretch/>
        </p:blipFill>
        <p:spPr>
          <a:xfrm>
            <a:off x="2019300" y="3289028"/>
            <a:ext cx="4495800" cy="1905000"/>
          </a:xfrm>
          <a:prstGeom prst="rect">
            <a:avLst/>
          </a:prstGeom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743200" y="495300"/>
            <a:ext cx="3505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00" b="1" i="1" u="sng" dirty="0">
                <a:solidFill>
                  <a:srgbClr val="660066"/>
                </a:solidFill>
                <a:latin typeface="Times New Roman" pitchFamily="18" charset="0"/>
              </a:rPr>
              <a:t>Tin </a:t>
            </a:r>
            <a:r>
              <a:rPr lang="en-US" sz="2600" b="1" i="1" u="sng" dirty="0" err="1">
                <a:solidFill>
                  <a:srgbClr val="660066"/>
                </a:solidFill>
                <a:latin typeface="Times New Roman" pitchFamily="18" charset="0"/>
              </a:rPr>
              <a:t>học</a:t>
            </a:r>
            <a:endParaRPr lang="en-US" sz="2600" b="1" i="1" u="sng" dirty="0">
              <a:solidFill>
                <a:srgbClr val="66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9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72691" y="1472576"/>
          <a:ext cx="6586444" cy="530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62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697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6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cụ</a:t>
                      </a:r>
                      <a:endParaRPr lang="en-US" sz="26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600" baseline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công cụ</a:t>
                      </a:r>
                      <a:endParaRPr lang="en-US" sz="26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2243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1059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780104"/>
                  </a:ext>
                </a:extLst>
              </a:tr>
            </a:tbl>
          </a:graphicData>
        </a:graphic>
      </p:graphicFrame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990116" y="2774235"/>
            <a:ext cx="1216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223" t="18246" r="89703" b="78699"/>
          <a:stretch/>
        </p:blipFill>
        <p:spPr>
          <a:xfrm>
            <a:off x="2206141" y="2091901"/>
            <a:ext cx="600711" cy="5687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8334" t="21301" r="89921" b="75983"/>
          <a:stretch/>
        </p:blipFill>
        <p:spPr>
          <a:xfrm>
            <a:off x="2289961" y="2790095"/>
            <a:ext cx="433070" cy="433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8565" t="7909" r="79472" b="89715"/>
          <a:stretch/>
        </p:blipFill>
        <p:spPr>
          <a:xfrm>
            <a:off x="2209951" y="3367306"/>
            <a:ext cx="516890" cy="402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7038" t="11304" r="81217" b="85980"/>
          <a:stretch/>
        </p:blipFill>
        <p:spPr>
          <a:xfrm>
            <a:off x="2190396" y="3934915"/>
            <a:ext cx="593726" cy="4260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7038" t="7570" r="81217" b="89714"/>
          <a:stretch/>
        </p:blipFill>
        <p:spPr>
          <a:xfrm>
            <a:off x="2227459" y="4451360"/>
            <a:ext cx="489156" cy="4454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8759" t="7037" r="69853" b="90494"/>
          <a:stretch/>
        </p:blipFill>
        <p:spPr>
          <a:xfrm>
            <a:off x="2289961" y="5674665"/>
            <a:ext cx="433070" cy="4949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56482" y="2260519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Công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cụ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Chọn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6482" y="2790095"/>
            <a:ext cx="2765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Công cụ Chọn tự do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7428" y="5143384"/>
            <a:ext cx="400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Công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cụ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vẽ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đường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thẳng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6481" y="3391825"/>
            <a:ext cx="400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Công cụ tô màu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8210" y="3955331"/>
            <a:ext cx="400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Công</a:t>
            </a:r>
            <a:r>
              <a:rPr lang="en-US" b="1" dirty="0" smtClean="0">
                <a:solidFill>
                  <a:srgbClr val="FF0000"/>
                </a:solidFill>
              </a:rPr>
              <a:t> cụ </a:t>
            </a:r>
            <a:r>
              <a:rPr lang="en-US" b="1" dirty="0" err="1" smtClean="0">
                <a:solidFill>
                  <a:srgbClr val="FF0000"/>
                </a:solidFill>
              </a:rPr>
              <a:t>tẩy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98210" y="4518837"/>
            <a:ext cx="400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Công cụ bút chì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98210" y="5700290"/>
            <a:ext cx="400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Công</a:t>
            </a:r>
            <a:r>
              <a:rPr lang="en-US" b="1" dirty="0" smtClean="0">
                <a:solidFill>
                  <a:srgbClr val="FF0000"/>
                </a:solidFill>
              </a:rPr>
              <a:t> cụ </a:t>
            </a: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̃ </a:t>
            </a:r>
            <a:r>
              <a:rPr lang="en-US" b="1" dirty="0" err="1" smtClean="0">
                <a:solidFill>
                  <a:srgbClr val="FF0000"/>
                </a:solidFill>
              </a:rPr>
              <a:t>đường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cong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290" t="6272" r="96299" b="85034"/>
          <a:stretch/>
        </p:blipFill>
        <p:spPr>
          <a:xfrm>
            <a:off x="2144938" y="6210434"/>
            <a:ext cx="639184" cy="54713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98210" y="6283948"/>
            <a:ext cx="400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Dán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23" y="5097065"/>
            <a:ext cx="540599" cy="4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272691" y="586782"/>
            <a:ext cx="5735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000099"/>
                </a:solidFill>
                <a:latin typeface="Times New Roman" pitchFamily="18" charset="0"/>
              </a:rPr>
              <a:t>Hoạt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99"/>
                </a:solidFill>
                <a:latin typeface="Times New Roman" pitchFamily="18" charset="0"/>
              </a:rPr>
              <a:t>động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</a:rPr>
              <a:t> 1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tập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kiến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thức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học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8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Callout 12"/>
          <p:cNvSpPr/>
          <p:nvPr/>
        </p:nvSpPr>
        <p:spPr>
          <a:xfrm>
            <a:off x="2402915" y="2743200"/>
            <a:ext cx="4419600" cy="2209800"/>
          </a:xfrm>
          <a:prstGeom prst="cloudCallout">
            <a:avLst>
              <a:gd name="adj1" fmla="val -46100"/>
              <a:gd name="adj2" fmla="val 2233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smtClean="0">
                <a:solidFill>
                  <a:srgbClr val="3333FF"/>
                </a:solidFill>
              </a:rPr>
              <a:t>THỰC HÀNH</a:t>
            </a:r>
            <a:endParaRPr lang="en-US" sz="3000" b="1" dirty="0">
              <a:solidFill>
                <a:srgbClr val="3333FF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29957" y="1919900"/>
            <a:ext cx="38658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u="sng" smtClean="0">
                <a:solidFill>
                  <a:srgbClr val="000099"/>
                </a:solidFill>
                <a:latin typeface="Times New Roman" pitchFamily="18" charset="0"/>
              </a:rPr>
              <a:t>Hoạt động 2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</a:rPr>
              <a:t>:</a:t>
            </a:r>
            <a:endParaRPr lang="en-US" sz="24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743200" y="495300"/>
            <a:ext cx="3505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00" b="1" i="1" u="sng" dirty="0">
                <a:solidFill>
                  <a:srgbClr val="660066"/>
                </a:solidFill>
                <a:latin typeface="Times New Roman" pitchFamily="18" charset="0"/>
              </a:rPr>
              <a:t>Tin </a:t>
            </a:r>
            <a:r>
              <a:rPr lang="en-US" sz="2600" b="1" i="1" u="sng" dirty="0" err="1">
                <a:solidFill>
                  <a:srgbClr val="660066"/>
                </a:solidFill>
                <a:latin typeface="Times New Roman" pitchFamily="18" charset="0"/>
              </a:rPr>
              <a:t>học</a:t>
            </a:r>
            <a:endParaRPr lang="en-US" sz="2600" b="1" i="1" u="sng" dirty="0">
              <a:solidFill>
                <a:srgbClr val="66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12750" y="175994"/>
            <a:ext cx="8229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 u="sng" dirty="0" err="1" smtClean="0">
                <a:solidFill>
                  <a:srgbClr val="000099"/>
                </a:solidFill>
                <a:latin typeface="Times New Roman" pitchFamily="18" charset="0"/>
              </a:rPr>
              <a:t>Nhiệm</a:t>
            </a:r>
            <a:r>
              <a:rPr lang="en-US" sz="2600" b="1" u="sng" dirty="0" smtClean="0">
                <a:solidFill>
                  <a:srgbClr val="000099"/>
                </a:solidFill>
                <a:latin typeface="Times New Roman" pitchFamily="18" charset="0"/>
              </a:rPr>
              <a:t> vụ 1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rồi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tô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màu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theo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mẫu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lưu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tên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lần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lượt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Con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diều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mục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trên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máy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26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51866"/>
            <a:ext cx="5789196" cy="4536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5088" y="6008687"/>
            <a:ext cx="2178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itchFamily="18" charset="0"/>
              </a:rPr>
              <a:t>Đèn giao thông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5370096" y="6008687"/>
            <a:ext cx="2178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Con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diều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9414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88950" y="272733"/>
            <a:ext cx="8229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 u="sng" dirty="0" err="1">
                <a:solidFill>
                  <a:srgbClr val="0000CC"/>
                </a:solidFill>
                <a:latin typeface="Times New Roman" pitchFamily="18" charset="0"/>
              </a:rPr>
              <a:t>Nhiệm</a:t>
            </a:r>
            <a:r>
              <a:rPr lang="en-US" sz="2600" b="1" u="sng" dirty="0">
                <a:solidFill>
                  <a:srgbClr val="0000CC"/>
                </a:solidFill>
                <a:latin typeface="Times New Roman" pitchFamily="18" charset="0"/>
              </a:rPr>
              <a:t> vụ 2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Mở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Đèn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giao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thêm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chiếc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ô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tô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bên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cạnh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chiếc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đèn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giao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rồi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lưu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mục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26" y="1804548"/>
            <a:ext cx="7808719" cy="45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6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533400" y="2518569"/>
            <a:ext cx="7924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191"/>
          <p:cNvSpPr>
            <a:spLocks noChangeArrowheads="1"/>
          </p:cNvSpPr>
          <p:nvPr/>
        </p:nvSpPr>
        <p:spPr bwMode="gray">
          <a:xfrm>
            <a:off x="0" y="838200"/>
            <a:ext cx="9117013" cy="11652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88" name="AutoShape 192"/>
          <p:cNvSpPr>
            <a:spLocks noChangeArrowheads="1"/>
          </p:cNvSpPr>
          <p:nvPr/>
        </p:nvSpPr>
        <p:spPr bwMode="gray">
          <a:xfrm>
            <a:off x="139700" y="841375"/>
            <a:ext cx="8843963" cy="114458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89" name="AutoShape 193"/>
          <p:cNvSpPr>
            <a:spLocks noChangeArrowheads="1"/>
          </p:cNvSpPr>
          <p:nvPr/>
        </p:nvSpPr>
        <p:spPr bwMode="gray">
          <a:xfrm>
            <a:off x="214313" y="1682750"/>
            <a:ext cx="8721725" cy="290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90" name="AutoShape 194"/>
          <p:cNvSpPr>
            <a:spLocks noChangeArrowheads="1"/>
          </p:cNvSpPr>
          <p:nvPr/>
        </p:nvSpPr>
        <p:spPr bwMode="gray">
          <a:xfrm>
            <a:off x="214313" y="850900"/>
            <a:ext cx="8721725" cy="2889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91" name="AutoShape 195"/>
          <p:cNvSpPr>
            <a:spLocks noChangeArrowheads="1"/>
          </p:cNvSpPr>
          <p:nvPr/>
        </p:nvSpPr>
        <p:spPr bwMode="gray">
          <a:xfrm>
            <a:off x="26988" y="2003425"/>
            <a:ext cx="9117012" cy="35560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92" name="AutoShape 196"/>
          <p:cNvSpPr>
            <a:spLocks noChangeArrowheads="1"/>
          </p:cNvSpPr>
          <p:nvPr/>
        </p:nvSpPr>
        <p:spPr bwMode="gray">
          <a:xfrm>
            <a:off x="214313" y="2014538"/>
            <a:ext cx="8721725" cy="314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6789" name="Text Box 197"/>
          <p:cNvSpPr txBox="1">
            <a:spLocks noChangeArrowheads="1"/>
          </p:cNvSpPr>
          <p:nvPr/>
        </p:nvSpPr>
        <p:spPr bwMode="gray">
          <a:xfrm>
            <a:off x="320675" y="1023938"/>
            <a:ext cx="8669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Câu 1: Trong các công cụ dưới đây công cụ nào dùng để vẽ đoạn thẳng?</a:t>
            </a:r>
          </a:p>
        </p:txBody>
      </p:sp>
      <p:sp>
        <p:nvSpPr>
          <p:cNvPr id="16394" name="WordArt 231"/>
          <p:cNvSpPr>
            <a:spLocks noChangeArrowheads="1" noChangeShapeType="1" noTextEdit="1"/>
          </p:cNvSpPr>
          <p:nvPr/>
        </p:nvSpPr>
        <p:spPr bwMode="auto">
          <a:xfrm>
            <a:off x="228600" y="195263"/>
            <a:ext cx="54864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6621" name="AutoShape 29"/>
          <p:cNvSpPr>
            <a:spLocks noChangeArrowheads="1"/>
          </p:cNvSpPr>
          <p:nvPr/>
        </p:nvSpPr>
        <p:spPr bwMode="gray">
          <a:xfrm>
            <a:off x="838200" y="25146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0" name="AutoShape 248"/>
          <p:cNvSpPr>
            <a:spLocks noChangeArrowheads="1"/>
          </p:cNvSpPr>
          <p:nvPr/>
        </p:nvSpPr>
        <p:spPr bwMode="gray">
          <a:xfrm>
            <a:off x="838200" y="39624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1" name="AutoShape 249"/>
          <p:cNvSpPr>
            <a:spLocks noChangeArrowheads="1"/>
          </p:cNvSpPr>
          <p:nvPr/>
        </p:nvSpPr>
        <p:spPr bwMode="gray">
          <a:xfrm>
            <a:off x="838200" y="54102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8" name="Oval 250"/>
          <p:cNvSpPr>
            <a:spLocks noChangeArrowheads="1"/>
          </p:cNvSpPr>
          <p:nvPr/>
        </p:nvSpPr>
        <p:spPr bwMode="auto">
          <a:xfrm>
            <a:off x="95250" y="2819400"/>
            <a:ext cx="6096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6399" name="Oval 251"/>
          <p:cNvSpPr>
            <a:spLocks noChangeArrowheads="1"/>
          </p:cNvSpPr>
          <p:nvPr/>
        </p:nvSpPr>
        <p:spPr bwMode="auto">
          <a:xfrm>
            <a:off x="76200" y="4133850"/>
            <a:ext cx="6096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6400" name="Oval 252"/>
          <p:cNvSpPr>
            <a:spLocks noChangeArrowheads="1"/>
          </p:cNvSpPr>
          <p:nvPr/>
        </p:nvSpPr>
        <p:spPr bwMode="auto">
          <a:xfrm>
            <a:off x="95250" y="5638800"/>
            <a:ext cx="6096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958" y="5638800"/>
            <a:ext cx="1047955" cy="90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56" y="4133850"/>
            <a:ext cx="131135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20" y="2740025"/>
            <a:ext cx="108129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08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68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68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8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84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 rot="5400000">
            <a:off x="-1878012" y="4294187"/>
            <a:ext cx="4540250" cy="587375"/>
            <a:chOff x="17" y="1790"/>
            <a:chExt cx="5743" cy="224"/>
          </a:xfrm>
        </p:grpSpPr>
        <p:sp>
          <p:nvSpPr>
            <p:cNvPr id="17425" name="AutoShape 3"/>
            <p:cNvSpPr>
              <a:spLocks noChangeArrowheads="1"/>
            </p:cNvSpPr>
            <p:nvPr/>
          </p:nvSpPr>
          <p:spPr bwMode="gray">
            <a:xfrm>
              <a:off x="17" y="1790"/>
              <a:ext cx="5743" cy="224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26" name="AutoShape 4"/>
            <p:cNvSpPr>
              <a:spLocks noChangeArrowheads="1"/>
            </p:cNvSpPr>
            <p:nvPr/>
          </p:nvSpPr>
          <p:spPr bwMode="gray">
            <a:xfrm>
              <a:off x="135" y="1797"/>
              <a:ext cx="5494" cy="1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7411" name="AutoShape 5"/>
          <p:cNvSpPr>
            <a:spLocks noChangeArrowheads="1"/>
          </p:cNvSpPr>
          <p:nvPr/>
        </p:nvSpPr>
        <p:spPr bwMode="gray">
          <a:xfrm>
            <a:off x="0" y="838200"/>
            <a:ext cx="9117013" cy="11652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gray">
          <a:xfrm>
            <a:off x="139700" y="841375"/>
            <a:ext cx="8843963" cy="114458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gray">
          <a:xfrm>
            <a:off x="214313" y="1682750"/>
            <a:ext cx="8721725" cy="290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4" name="AutoShape 8"/>
          <p:cNvSpPr>
            <a:spLocks noChangeArrowheads="1"/>
          </p:cNvSpPr>
          <p:nvPr/>
        </p:nvSpPr>
        <p:spPr bwMode="gray">
          <a:xfrm>
            <a:off x="214313" y="850900"/>
            <a:ext cx="8721725" cy="2889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5" name="AutoShape 9"/>
          <p:cNvSpPr>
            <a:spLocks noChangeArrowheads="1"/>
          </p:cNvSpPr>
          <p:nvPr/>
        </p:nvSpPr>
        <p:spPr bwMode="gray">
          <a:xfrm>
            <a:off x="26988" y="2003425"/>
            <a:ext cx="9117012" cy="35560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6" name="AutoShape 10"/>
          <p:cNvSpPr>
            <a:spLocks noChangeArrowheads="1"/>
          </p:cNvSpPr>
          <p:nvPr/>
        </p:nvSpPr>
        <p:spPr bwMode="gray">
          <a:xfrm>
            <a:off x="214313" y="2014538"/>
            <a:ext cx="8721725" cy="314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86091" name="Text Box 11"/>
          <p:cNvSpPr txBox="1">
            <a:spLocks noChangeArrowheads="1"/>
          </p:cNvSpPr>
          <p:nvPr/>
        </p:nvSpPr>
        <p:spPr bwMode="gray">
          <a:xfrm>
            <a:off x="320675" y="1023938"/>
            <a:ext cx="86693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Câu 2: </a:t>
            </a:r>
            <a:r>
              <a:rPr lang="en-US" altLang="en-US" sz="2800" b="1" smtClean="0">
                <a:latin typeface="Arial" panose="020B0604020202020204" pitchFamily="34" charset="0"/>
              </a:rPr>
              <a:t>Để dán hình vào trang vẽ em sử dụng nút lệnh nào?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17418" name="WordArt 12"/>
          <p:cNvSpPr>
            <a:spLocks noChangeArrowheads="1" noChangeShapeType="1" noTextEdit="1"/>
          </p:cNvSpPr>
          <p:nvPr/>
        </p:nvSpPr>
        <p:spPr bwMode="auto">
          <a:xfrm>
            <a:off x="228600" y="195263"/>
            <a:ext cx="54864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093" name="AutoShape 13"/>
          <p:cNvSpPr>
            <a:spLocks noChangeArrowheads="1"/>
          </p:cNvSpPr>
          <p:nvPr/>
        </p:nvSpPr>
        <p:spPr bwMode="gray">
          <a:xfrm>
            <a:off x="838200" y="25146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800" dirty="0" smtClean="0">
              <a:solidFill>
                <a:srgbClr val="3333FF"/>
              </a:solidFill>
            </a:endParaRPr>
          </a:p>
        </p:txBody>
      </p:sp>
      <p:sp>
        <p:nvSpPr>
          <p:cNvPr id="686094" name="AutoShape 14"/>
          <p:cNvSpPr>
            <a:spLocks noChangeArrowheads="1"/>
          </p:cNvSpPr>
          <p:nvPr/>
        </p:nvSpPr>
        <p:spPr bwMode="gray">
          <a:xfrm>
            <a:off x="838200" y="39624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800" dirty="0">
              <a:solidFill>
                <a:srgbClr val="3333FF"/>
              </a:solidFill>
            </a:endParaRPr>
          </a:p>
        </p:txBody>
      </p:sp>
      <p:sp>
        <p:nvSpPr>
          <p:cNvPr id="686095" name="AutoShape 15"/>
          <p:cNvSpPr>
            <a:spLocks noChangeArrowheads="1"/>
          </p:cNvSpPr>
          <p:nvPr/>
        </p:nvSpPr>
        <p:spPr bwMode="gray">
          <a:xfrm>
            <a:off x="838200" y="54102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3200" dirty="0">
              <a:solidFill>
                <a:srgbClr val="3333FF"/>
              </a:solidFill>
            </a:endParaRPr>
          </a:p>
        </p:txBody>
      </p:sp>
      <p:sp>
        <p:nvSpPr>
          <p:cNvPr id="17422" name="Oval 16"/>
          <p:cNvSpPr>
            <a:spLocks noChangeArrowheads="1"/>
          </p:cNvSpPr>
          <p:nvPr/>
        </p:nvSpPr>
        <p:spPr bwMode="auto">
          <a:xfrm>
            <a:off x="228600" y="28194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7423" name="Oval 17"/>
          <p:cNvSpPr>
            <a:spLocks noChangeArrowheads="1"/>
          </p:cNvSpPr>
          <p:nvPr/>
        </p:nvSpPr>
        <p:spPr bwMode="auto">
          <a:xfrm>
            <a:off x="209550" y="413385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7424" name="Oval 18"/>
          <p:cNvSpPr>
            <a:spLocks noChangeArrowheads="1"/>
          </p:cNvSpPr>
          <p:nvPr/>
        </p:nvSpPr>
        <p:spPr bwMode="auto">
          <a:xfrm>
            <a:off x="228600" y="56388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c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3588" t="5903" r="92703" b="90064"/>
          <a:stretch/>
        </p:blipFill>
        <p:spPr>
          <a:xfrm>
            <a:off x="1828800" y="2619376"/>
            <a:ext cx="1299179" cy="9743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290" t="6272" r="96299" b="85034"/>
          <a:stretch/>
        </p:blipFill>
        <p:spPr>
          <a:xfrm>
            <a:off x="1828800" y="4015954"/>
            <a:ext cx="1299179" cy="11120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3232" t="9033" r="92167" b="86620"/>
          <a:stretch/>
        </p:blipFill>
        <p:spPr>
          <a:xfrm>
            <a:off x="1828800" y="5486400"/>
            <a:ext cx="1375543" cy="9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1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860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860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26"/>
          <p:cNvGrpSpPr>
            <a:grpSpLocks/>
          </p:cNvGrpSpPr>
          <p:nvPr/>
        </p:nvGrpSpPr>
        <p:grpSpPr bwMode="auto">
          <a:xfrm rot="5400000">
            <a:off x="-1878012" y="4294187"/>
            <a:ext cx="4540250" cy="587375"/>
            <a:chOff x="17" y="1790"/>
            <a:chExt cx="5743" cy="224"/>
          </a:xfrm>
        </p:grpSpPr>
        <p:sp>
          <p:nvSpPr>
            <p:cNvPr id="18452" name="AutoShape 227"/>
            <p:cNvSpPr>
              <a:spLocks noChangeArrowheads="1"/>
            </p:cNvSpPr>
            <p:nvPr/>
          </p:nvSpPr>
          <p:spPr bwMode="gray">
            <a:xfrm>
              <a:off x="17" y="1790"/>
              <a:ext cx="5743" cy="224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453" name="AutoShape 228"/>
            <p:cNvSpPr>
              <a:spLocks noChangeArrowheads="1"/>
            </p:cNvSpPr>
            <p:nvPr/>
          </p:nvSpPr>
          <p:spPr bwMode="gray">
            <a:xfrm>
              <a:off x="135" y="1797"/>
              <a:ext cx="5494" cy="1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8435" name="AutoShape 191"/>
          <p:cNvSpPr>
            <a:spLocks noChangeArrowheads="1"/>
          </p:cNvSpPr>
          <p:nvPr/>
        </p:nvSpPr>
        <p:spPr bwMode="gray">
          <a:xfrm>
            <a:off x="0" y="838200"/>
            <a:ext cx="9117013" cy="11652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6" name="AutoShape 192"/>
          <p:cNvSpPr>
            <a:spLocks noChangeArrowheads="1"/>
          </p:cNvSpPr>
          <p:nvPr/>
        </p:nvSpPr>
        <p:spPr bwMode="gray">
          <a:xfrm>
            <a:off x="139700" y="841375"/>
            <a:ext cx="8843963" cy="114458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7" name="AutoShape 193"/>
          <p:cNvSpPr>
            <a:spLocks noChangeArrowheads="1"/>
          </p:cNvSpPr>
          <p:nvPr/>
        </p:nvSpPr>
        <p:spPr bwMode="gray">
          <a:xfrm>
            <a:off x="214313" y="1682750"/>
            <a:ext cx="8721725" cy="290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8" name="AutoShape 194"/>
          <p:cNvSpPr>
            <a:spLocks noChangeArrowheads="1"/>
          </p:cNvSpPr>
          <p:nvPr/>
        </p:nvSpPr>
        <p:spPr bwMode="gray">
          <a:xfrm>
            <a:off x="214313" y="850900"/>
            <a:ext cx="8721725" cy="2889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9" name="AutoShape 195"/>
          <p:cNvSpPr>
            <a:spLocks noChangeArrowheads="1"/>
          </p:cNvSpPr>
          <p:nvPr/>
        </p:nvSpPr>
        <p:spPr bwMode="gray">
          <a:xfrm>
            <a:off x="26988" y="2003425"/>
            <a:ext cx="9117012" cy="35560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40" name="AutoShape 196"/>
          <p:cNvSpPr>
            <a:spLocks noChangeArrowheads="1"/>
          </p:cNvSpPr>
          <p:nvPr/>
        </p:nvSpPr>
        <p:spPr bwMode="gray">
          <a:xfrm>
            <a:off x="214313" y="2014538"/>
            <a:ext cx="8721725" cy="314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6789" name="Text Box 197"/>
          <p:cNvSpPr txBox="1">
            <a:spLocks noChangeArrowheads="1"/>
          </p:cNvSpPr>
          <p:nvPr/>
        </p:nvSpPr>
        <p:spPr bwMode="gray">
          <a:xfrm>
            <a:off x="320675" y="1023938"/>
            <a:ext cx="8669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Câu 3: Để chọn độ dày cho nét vẽ em chọn công cụ nào dưới đây?</a:t>
            </a:r>
          </a:p>
        </p:txBody>
      </p:sp>
      <p:sp>
        <p:nvSpPr>
          <p:cNvPr id="18442" name="WordArt 231"/>
          <p:cNvSpPr>
            <a:spLocks noChangeArrowheads="1" noChangeShapeType="1" noTextEdit="1"/>
          </p:cNvSpPr>
          <p:nvPr/>
        </p:nvSpPr>
        <p:spPr bwMode="auto">
          <a:xfrm>
            <a:off x="228600" y="195263"/>
            <a:ext cx="54864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6621" name="AutoShape 29"/>
          <p:cNvSpPr>
            <a:spLocks noChangeArrowheads="1"/>
          </p:cNvSpPr>
          <p:nvPr/>
        </p:nvSpPr>
        <p:spPr bwMode="gray">
          <a:xfrm>
            <a:off x="838200" y="25146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F8F8F8"/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0" name="AutoShape 248"/>
          <p:cNvSpPr>
            <a:spLocks noChangeArrowheads="1"/>
          </p:cNvSpPr>
          <p:nvPr/>
        </p:nvSpPr>
        <p:spPr bwMode="gray">
          <a:xfrm>
            <a:off x="838200" y="39624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F8F8F8"/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1" name="AutoShape 249"/>
          <p:cNvSpPr>
            <a:spLocks noChangeArrowheads="1"/>
          </p:cNvSpPr>
          <p:nvPr/>
        </p:nvSpPr>
        <p:spPr bwMode="gray">
          <a:xfrm>
            <a:off x="838200" y="54102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F8F8F8"/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6" name="Oval 250"/>
          <p:cNvSpPr>
            <a:spLocks noChangeArrowheads="1"/>
          </p:cNvSpPr>
          <p:nvPr/>
        </p:nvSpPr>
        <p:spPr bwMode="auto">
          <a:xfrm>
            <a:off x="228600" y="28194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8447" name="Oval 251"/>
          <p:cNvSpPr>
            <a:spLocks noChangeArrowheads="1"/>
          </p:cNvSpPr>
          <p:nvPr/>
        </p:nvSpPr>
        <p:spPr bwMode="auto">
          <a:xfrm>
            <a:off x="209550" y="413385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8448" name="Oval 252"/>
          <p:cNvSpPr>
            <a:spLocks noChangeArrowheads="1"/>
          </p:cNvSpPr>
          <p:nvPr/>
        </p:nvSpPr>
        <p:spPr bwMode="auto">
          <a:xfrm>
            <a:off x="228600" y="56388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c</a:t>
            </a:r>
          </a:p>
        </p:txBody>
      </p:sp>
      <p:pic>
        <p:nvPicPr>
          <p:cNvPr id="184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95750"/>
            <a:ext cx="609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90813"/>
            <a:ext cx="609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5562600"/>
            <a:ext cx="6064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4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6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k-DeepFrozenApps-3972756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6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6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44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666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666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6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789" grpId="0"/>
      <p:bldP spid="366621" grpId="0" animBg="1"/>
      <p:bldP spid="366621" grpId="1" animBg="1"/>
      <p:bldP spid="366840" grpId="0" animBg="1"/>
      <p:bldP spid="3668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819400" y="336147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576263" y="1352550"/>
            <a:ext cx="3709987" cy="1039813"/>
            <a:chOff x="192" y="873"/>
            <a:chExt cx="2630" cy="655"/>
          </a:xfrm>
        </p:grpSpPr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86" y="873"/>
              <a:ext cx="2626" cy="655"/>
              <a:chOff x="2160" y="1678"/>
              <a:chExt cx="1303" cy="1134"/>
            </a:xfrm>
          </p:grpSpPr>
          <p:sp>
            <p:nvSpPr>
              <p:cNvPr id="9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0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1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2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3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4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5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6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7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557" y="1008"/>
              <a:ext cx="184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Khởi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động</a:t>
              </a:r>
              <a:endParaRPr lang="en-US" sz="2600" b="1" u="sng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31750" y="2479412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u="sng" dirty="0" err="1" smtClean="0">
                <a:latin typeface="Times New Roman" pitchFamily="18" charset="0"/>
              </a:rPr>
              <a:t>Câu</a:t>
            </a:r>
            <a:r>
              <a:rPr lang="en-US" sz="2600" b="1" u="sng" dirty="0" smtClean="0">
                <a:latin typeface="Times New Roman" pitchFamily="18" charset="0"/>
              </a:rPr>
              <a:t> 1</a:t>
            </a:r>
            <a:r>
              <a:rPr lang="en-US" sz="2600" b="1" dirty="0" smtClean="0">
                <a:latin typeface="Times New Roman" pitchFamily="18" charset="0"/>
              </a:rPr>
              <a:t>: </a:t>
            </a:r>
            <a:r>
              <a:rPr lang="en-US" sz="2600" b="1" dirty="0" err="1" smtClean="0">
                <a:latin typeface="Times New Roman" pitchFamily="18" charset="0"/>
              </a:rPr>
              <a:t>Để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truy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cập</a:t>
            </a:r>
            <a:r>
              <a:rPr lang="en-US" sz="2600" b="1" dirty="0" smtClean="0">
                <a:latin typeface="Times New Roman" pitchFamily="18" charset="0"/>
              </a:rPr>
              <a:t> Internet </a:t>
            </a:r>
            <a:r>
              <a:rPr lang="en-US" sz="2600" b="1" dirty="0" err="1" smtClean="0">
                <a:latin typeface="Times New Roman" pitchFamily="18" charset="0"/>
              </a:rPr>
              <a:t>trên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máy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tính</a:t>
            </a:r>
            <a:r>
              <a:rPr lang="en-US" sz="2600" b="1" dirty="0" smtClean="0">
                <a:latin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</a:rPr>
              <a:t>bạn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dùng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cách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nào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sau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đây</a:t>
            </a:r>
            <a:r>
              <a:rPr lang="en-US" sz="2600" b="1" dirty="0" smtClean="0">
                <a:latin typeface="Times New Roman" pitchFamily="18" charset="0"/>
              </a:rPr>
              <a:t>?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25500" y="3712414"/>
            <a:ext cx="492443" cy="492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93812" y="3411254"/>
            <a:ext cx="6192787" cy="839874"/>
            <a:chOff x="893812" y="3411254"/>
            <a:chExt cx="6192787" cy="839874"/>
          </a:xfrm>
        </p:grpSpPr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893812" y="3658571"/>
              <a:ext cx="619278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600" dirty="0" smtClean="0">
                  <a:latin typeface="Times New Roman" pitchFamily="18" charset="0"/>
                </a:rPr>
                <a:t>a. </a:t>
              </a:r>
              <a:r>
                <a:rPr lang="en-US" sz="2600" dirty="0" err="1" smtClean="0">
                  <a:latin typeface="Times New Roman" pitchFamily="18" charset="0"/>
                </a:rPr>
                <a:t>Nháy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đúp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chuột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vào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biểu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tượng</a:t>
              </a:r>
              <a:endParaRPr lang="en-US" sz="2600" dirty="0" smtClean="0">
                <a:latin typeface="Times New Roman" pitchFamily="18" charset="0"/>
              </a:endParaRPr>
            </a:p>
          </p:txBody>
        </p:sp>
        <p:pic>
          <p:nvPicPr>
            <p:cNvPr id="26" name="Hình ảnh 14">
              <a:extLst>
                <a:ext uri="{FF2B5EF4-FFF2-40B4-BE49-F238E27FC236}">
                  <a16:creationId xmlns="" xmlns:a16="http://schemas.microsoft.com/office/drawing/2014/main" id="{DDF59971-CC15-417A-821F-CB4E62F44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8" b="89790" l="10000" r="90000">
                          <a14:foregroundMark x1="53333" y1="40841" x2="48167" y2="43844"/>
                          <a14:foregroundMark x1="40667" y1="43844" x2="48833" y2="66967"/>
                          <a14:foregroundMark x1="48833" y1="66967" x2="59000" y2="47447"/>
                          <a14:foregroundMark x1="59000" y1="47447" x2="54833" y2="49850"/>
                          <a14:foregroundMark x1="45167" y1="47447" x2="45500" y2="69369"/>
                          <a14:foregroundMark x1="45500" y1="69369" x2="51000" y2="84384"/>
                          <a14:foregroundMark x1="45833" y1="88889" x2="47333" y2="89790"/>
                          <a14:foregroundMark x1="42833" y1="9910" x2="45833" y2="75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348" y="3411254"/>
              <a:ext cx="1476902" cy="83987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39785" y="4646807"/>
            <a:ext cx="5601791" cy="922324"/>
            <a:chOff x="939785" y="4646807"/>
            <a:chExt cx="5601791" cy="922324"/>
          </a:xfrm>
        </p:grpSpPr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939785" y="4773605"/>
              <a:ext cx="512598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600" dirty="0" smtClean="0">
                  <a:latin typeface="Times New Roman" pitchFamily="18" charset="0"/>
                </a:rPr>
                <a:t>b. </a:t>
              </a:r>
              <a:r>
                <a:rPr lang="en-US" sz="2600" dirty="0" err="1" smtClean="0">
                  <a:latin typeface="Times New Roman" pitchFamily="18" charset="0"/>
                </a:rPr>
                <a:t>Nháy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đúp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chuột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vào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biểu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tượng</a:t>
              </a:r>
              <a:endParaRPr lang="en-US" sz="2600" dirty="0" smtClean="0">
                <a:latin typeface="Times New Roman" pitchFamily="18" charset="0"/>
              </a:endParaRPr>
            </a:p>
          </p:txBody>
        </p:sp>
        <p:pic>
          <p:nvPicPr>
            <p:cNvPr id="27" name="Hình ảnh 22">
              <a:extLst>
                <a:ext uri="{FF2B5EF4-FFF2-40B4-BE49-F238E27FC236}">
                  <a16:creationId xmlns="" xmlns:a16="http://schemas.microsoft.com/office/drawing/2014/main" id="{AE2D7674-BE57-4591-9606-4AC69D27B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967" y="4646807"/>
              <a:ext cx="951609" cy="92232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939785" y="5748671"/>
            <a:ext cx="6192787" cy="778415"/>
            <a:chOff x="939785" y="5748671"/>
            <a:chExt cx="6192787" cy="778415"/>
          </a:xfrm>
        </p:grpSpPr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939785" y="5898991"/>
              <a:ext cx="619278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600" dirty="0" smtClean="0">
                  <a:latin typeface="Times New Roman" pitchFamily="18" charset="0"/>
                </a:rPr>
                <a:t>c. </a:t>
              </a:r>
              <a:r>
                <a:rPr lang="en-US" sz="2600" dirty="0" err="1" smtClean="0">
                  <a:latin typeface="Times New Roman" pitchFamily="18" charset="0"/>
                </a:rPr>
                <a:t>Nháy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chuột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vào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biểu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tượng</a:t>
              </a:r>
              <a:endParaRPr lang="en-US" sz="2600" dirty="0" smtClean="0">
                <a:latin typeface="Times New Roman" pitchFamily="18" charset="0"/>
              </a:endParaRPr>
            </a:p>
          </p:txBody>
        </p:sp>
        <p:pic>
          <p:nvPicPr>
            <p:cNvPr id="29" name="Hình ảnh 16" descr="Ảnh có chứa mẫu họa&#10;&#10;Mô tả được tạo với mức tin cậy cao">
              <a:extLst>
                <a:ext uri="{FF2B5EF4-FFF2-40B4-BE49-F238E27FC236}">
                  <a16:creationId xmlns="" xmlns:a16="http://schemas.microsoft.com/office/drawing/2014/main" id="{F9FD02CF-04A3-4ACF-8BC6-7FAF32288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967" y="5748671"/>
              <a:ext cx="866859" cy="778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815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26"/>
          <p:cNvGrpSpPr>
            <a:grpSpLocks/>
          </p:cNvGrpSpPr>
          <p:nvPr/>
        </p:nvGrpSpPr>
        <p:grpSpPr bwMode="auto">
          <a:xfrm rot="5400000">
            <a:off x="-1878012" y="4294187"/>
            <a:ext cx="4540250" cy="587375"/>
            <a:chOff x="17" y="1790"/>
            <a:chExt cx="5743" cy="224"/>
          </a:xfrm>
        </p:grpSpPr>
        <p:sp>
          <p:nvSpPr>
            <p:cNvPr id="19473" name="AutoShape 227"/>
            <p:cNvSpPr>
              <a:spLocks noChangeArrowheads="1"/>
            </p:cNvSpPr>
            <p:nvPr/>
          </p:nvSpPr>
          <p:spPr bwMode="gray">
            <a:xfrm>
              <a:off x="17" y="1790"/>
              <a:ext cx="5743" cy="224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4" name="AutoShape 228"/>
            <p:cNvSpPr>
              <a:spLocks noChangeArrowheads="1"/>
            </p:cNvSpPr>
            <p:nvPr/>
          </p:nvSpPr>
          <p:spPr bwMode="gray">
            <a:xfrm>
              <a:off x="135" y="1797"/>
              <a:ext cx="5494" cy="1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9459" name="AutoShape 191"/>
          <p:cNvSpPr>
            <a:spLocks noChangeArrowheads="1"/>
          </p:cNvSpPr>
          <p:nvPr/>
        </p:nvSpPr>
        <p:spPr bwMode="gray">
          <a:xfrm>
            <a:off x="0" y="838200"/>
            <a:ext cx="9117013" cy="11652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0" name="AutoShape 192"/>
          <p:cNvSpPr>
            <a:spLocks noChangeArrowheads="1"/>
          </p:cNvSpPr>
          <p:nvPr/>
        </p:nvSpPr>
        <p:spPr bwMode="gray">
          <a:xfrm>
            <a:off x="139700" y="841375"/>
            <a:ext cx="8843963" cy="114458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1" name="AutoShape 193"/>
          <p:cNvSpPr>
            <a:spLocks noChangeArrowheads="1"/>
          </p:cNvSpPr>
          <p:nvPr/>
        </p:nvSpPr>
        <p:spPr bwMode="gray">
          <a:xfrm>
            <a:off x="214313" y="1682750"/>
            <a:ext cx="8721725" cy="290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2" name="AutoShape 194"/>
          <p:cNvSpPr>
            <a:spLocks noChangeArrowheads="1"/>
          </p:cNvSpPr>
          <p:nvPr/>
        </p:nvSpPr>
        <p:spPr bwMode="gray">
          <a:xfrm>
            <a:off x="214313" y="850900"/>
            <a:ext cx="8721725" cy="2889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3" name="AutoShape 195"/>
          <p:cNvSpPr>
            <a:spLocks noChangeArrowheads="1"/>
          </p:cNvSpPr>
          <p:nvPr/>
        </p:nvSpPr>
        <p:spPr bwMode="gray">
          <a:xfrm>
            <a:off x="26988" y="2003425"/>
            <a:ext cx="9117012" cy="35560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4" name="AutoShape 196"/>
          <p:cNvSpPr>
            <a:spLocks noChangeArrowheads="1"/>
          </p:cNvSpPr>
          <p:nvPr/>
        </p:nvSpPr>
        <p:spPr bwMode="gray">
          <a:xfrm>
            <a:off x="214313" y="2014538"/>
            <a:ext cx="8721725" cy="314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6789" name="Text Box 197"/>
          <p:cNvSpPr txBox="1">
            <a:spLocks noChangeArrowheads="1"/>
          </p:cNvSpPr>
          <p:nvPr/>
        </p:nvSpPr>
        <p:spPr bwMode="gray">
          <a:xfrm>
            <a:off x="320675" y="1023938"/>
            <a:ext cx="8669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Câu 4: Để thực hiện sao chép chi tiết tranh vẽ, bước đầu tiên em cần làm là:</a:t>
            </a:r>
          </a:p>
        </p:txBody>
      </p:sp>
      <p:sp>
        <p:nvSpPr>
          <p:cNvPr id="19466" name="WordArt 231"/>
          <p:cNvSpPr>
            <a:spLocks noChangeArrowheads="1" noChangeShapeType="1" noTextEdit="1"/>
          </p:cNvSpPr>
          <p:nvPr/>
        </p:nvSpPr>
        <p:spPr bwMode="auto">
          <a:xfrm>
            <a:off x="228600" y="195263"/>
            <a:ext cx="54864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6621" name="AutoShape 29"/>
          <p:cNvSpPr>
            <a:spLocks noChangeArrowheads="1"/>
          </p:cNvSpPr>
          <p:nvPr/>
        </p:nvSpPr>
        <p:spPr bwMode="gray">
          <a:xfrm>
            <a:off x="838200" y="25146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Tô màu cho cho tranh</a:t>
            </a:r>
            <a:r>
              <a:rPr lang="en-US" altLang="en-US" sz="320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0" name="AutoShape 248"/>
          <p:cNvSpPr>
            <a:spLocks noChangeArrowheads="1"/>
          </p:cNvSpPr>
          <p:nvPr/>
        </p:nvSpPr>
        <p:spPr bwMode="gray">
          <a:xfrm>
            <a:off x="838200" y="39624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Nhấn nút Copy để sao chép </a:t>
            </a:r>
            <a:endParaRPr lang="en-US" altLang="en-US" sz="32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1" name="AutoShape 249"/>
          <p:cNvSpPr>
            <a:spLocks noChangeArrowheads="1"/>
          </p:cNvSpPr>
          <p:nvPr/>
        </p:nvSpPr>
        <p:spPr bwMode="gray">
          <a:xfrm>
            <a:off x="838200" y="54102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Chọn phần hình vẽ cần sao chép.</a:t>
            </a:r>
            <a:endParaRPr lang="en-US" altLang="en-US" sz="32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0" name="Oval 250"/>
          <p:cNvSpPr>
            <a:spLocks noChangeArrowheads="1"/>
          </p:cNvSpPr>
          <p:nvPr/>
        </p:nvSpPr>
        <p:spPr bwMode="auto">
          <a:xfrm>
            <a:off x="228600" y="28194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9471" name="Oval 251"/>
          <p:cNvSpPr>
            <a:spLocks noChangeArrowheads="1"/>
          </p:cNvSpPr>
          <p:nvPr/>
        </p:nvSpPr>
        <p:spPr bwMode="auto">
          <a:xfrm>
            <a:off x="209550" y="413385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9472" name="Oval 252"/>
          <p:cNvSpPr>
            <a:spLocks noChangeArrowheads="1"/>
          </p:cNvSpPr>
          <p:nvPr/>
        </p:nvSpPr>
        <p:spPr bwMode="auto">
          <a:xfrm>
            <a:off x="228600" y="56388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9066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68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68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84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21508" name="Group 9"/>
          <p:cNvGrpSpPr>
            <a:grpSpLocks/>
          </p:cNvGrpSpPr>
          <p:nvPr/>
        </p:nvGrpSpPr>
        <p:grpSpPr bwMode="auto"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21528" name="Picture 10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9" name="Picture 11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12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13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14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15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4" name="Picture 16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5" name="Picture 17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6" name="Picture 18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7" name="Picture 19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20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1" name="WordArt 34"/>
          <p:cNvSpPr>
            <a:spLocks noChangeArrowheads="1" noChangeShapeType="1" noTextEdit="1"/>
          </p:cNvSpPr>
          <p:nvPr/>
        </p:nvSpPr>
        <p:spPr bwMode="auto">
          <a:xfrm>
            <a:off x="990600" y="2286000"/>
            <a:ext cx="7315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.VnLinus" panose="020B7200000000000000" pitchFamily="34" charset="0"/>
              </a:rPr>
              <a:t>Quý thÇy c« gi¸o </a:t>
            </a:r>
          </a:p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.VnLinus" panose="020B7200000000000000" pitchFamily="34" charset="0"/>
              </a:rPr>
              <a:t>vÒ dù giê tiÕt häc h«m nay!</a:t>
            </a:r>
          </a:p>
        </p:txBody>
      </p:sp>
      <p:sp>
        <p:nvSpPr>
          <p:cNvPr id="21512" name="WordArt 35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3342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 panose="020B7200000000000000" pitchFamily="34" charset="0"/>
              </a:rPr>
              <a:t>Xin ch©n thµnh c¶m ¬n !</a:t>
            </a:r>
          </a:p>
        </p:txBody>
      </p:sp>
    </p:spTree>
    <p:extLst>
      <p:ext uri="{BB962C8B-B14F-4D97-AF65-F5344CB8AC3E}">
        <p14:creationId xmlns:p14="http://schemas.microsoft.com/office/powerpoint/2010/main" val="20022778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819400" y="485775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>
                <a:solidFill>
                  <a:srgbClr val="002060"/>
                </a:solidFill>
                <a:latin typeface="Times New Roman" pitchFamily="18" charset="0"/>
              </a:rPr>
              <a:t>Môn: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</a:rPr>
              <a:t> Tin học</a:t>
            </a:r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576263" y="1352550"/>
            <a:ext cx="3709987" cy="1039813"/>
            <a:chOff x="192" y="873"/>
            <a:chExt cx="2630" cy="655"/>
          </a:xfrm>
        </p:grpSpPr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86" y="873"/>
              <a:ext cx="2626" cy="655"/>
              <a:chOff x="2160" y="1678"/>
              <a:chExt cx="1303" cy="1134"/>
            </a:xfrm>
          </p:grpSpPr>
          <p:sp>
            <p:nvSpPr>
              <p:cNvPr id="9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0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1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2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3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4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5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6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7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557" y="1008"/>
              <a:ext cx="184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Khởi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động</a:t>
              </a:r>
              <a:endParaRPr lang="en-US" sz="2600" b="1" u="sng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31750" y="2479412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u="sng" dirty="0" err="1" smtClean="0">
                <a:latin typeface="Times New Roman" pitchFamily="18" charset="0"/>
              </a:rPr>
              <a:t>Câu</a:t>
            </a:r>
            <a:r>
              <a:rPr lang="en-US" sz="2600" b="1" u="sng" dirty="0" smtClean="0">
                <a:latin typeface="Times New Roman" pitchFamily="18" charset="0"/>
              </a:rPr>
              <a:t> 2</a:t>
            </a:r>
            <a:r>
              <a:rPr lang="en-US" sz="2600" b="1" dirty="0" smtClean="0">
                <a:latin typeface="Times New Roman" pitchFamily="18" charset="0"/>
              </a:rPr>
              <a:t>: </a:t>
            </a:r>
            <a:r>
              <a:rPr lang="en-US" sz="2600" b="1" dirty="0" err="1" smtClean="0">
                <a:latin typeface="Times New Roman" pitchFamily="18" charset="0"/>
              </a:rPr>
              <a:t>Để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đổi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tên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tệp</a:t>
            </a:r>
            <a:r>
              <a:rPr lang="en-US" sz="2600" b="1" dirty="0" smtClean="0">
                <a:latin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</a:rPr>
              <a:t>bạn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cần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chọn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mục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nào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dưới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đây</a:t>
            </a:r>
            <a:r>
              <a:rPr lang="en-US" sz="2600" b="1" dirty="0" smtClean="0">
                <a:latin typeface="Times New Roman" pitchFamily="18" charset="0"/>
              </a:rPr>
              <a:t>?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89051" y="4799352"/>
            <a:ext cx="492443" cy="492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935465" y="3223632"/>
            <a:ext cx="207798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</a:rPr>
              <a:t>a. Delete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987756" y="3967852"/>
            <a:ext cx="18796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</a:rPr>
              <a:t>b. Copy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1001611" y="4771572"/>
            <a:ext cx="21844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</a:rPr>
              <a:t>c. Rename</a:t>
            </a:r>
          </a:p>
        </p:txBody>
      </p:sp>
    </p:spTree>
    <p:extLst>
      <p:ext uri="{BB962C8B-B14F-4D97-AF65-F5344CB8AC3E}">
        <p14:creationId xmlns:p14="http://schemas.microsoft.com/office/powerpoint/2010/main" val="115367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animBg="1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819400" y="485775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>
                <a:solidFill>
                  <a:srgbClr val="002060"/>
                </a:solidFill>
                <a:latin typeface="Times New Roman" pitchFamily="18" charset="0"/>
              </a:rPr>
              <a:t>Môn: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</a:rPr>
              <a:t> Tin học</a:t>
            </a:r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576263" y="1352550"/>
            <a:ext cx="3709987" cy="1039813"/>
            <a:chOff x="192" y="873"/>
            <a:chExt cx="2630" cy="655"/>
          </a:xfrm>
        </p:grpSpPr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186" y="873"/>
              <a:ext cx="2626" cy="655"/>
              <a:chOff x="2160" y="1678"/>
              <a:chExt cx="1303" cy="1134"/>
            </a:xfrm>
          </p:grpSpPr>
          <p:sp>
            <p:nvSpPr>
              <p:cNvPr id="8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9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0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1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2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3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4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5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6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7" name="Text Box 65"/>
            <p:cNvSpPr txBox="1">
              <a:spLocks noChangeArrowheads="1"/>
            </p:cNvSpPr>
            <p:nvPr/>
          </p:nvSpPr>
          <p:spPr bwMode="auto">
            <a:xfrm>
              <a:off x="557" y="1008"/>
              <a:ext cx="184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Khởi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động</a:t>
              </a:r>
              <a:endParaRPr lang="en-US" sz="2600" b="1" u="sng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76328" y="2479412"/>
            <a:ext cx="81104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 smtClean="0">
                <a:latin typeface="Times New Roman" pitchFamily="18" charset="0"/>
              </a:rPr>
              <a:t>Câu</a:t>
            </a:r>
            <a:r>
              <a:rPr lang="en-US" sz="2800" b="1" u="sng" dirty="0" smtClean="0">
                <a:latin typeface="Times New Roman" pitchFamily="18" charset="0"/>
              </a:rPr>
              <a:t> 3</a:t>
            </a:r>
            <a:r>
              <a:rPr lang="en-US" sz="2800" b="1" dirty="0" smtClean="0">
                <a:latin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lưu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trữ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ngoài</a:t>
            </a:r>
            <a:r>
              <a:rPr lang="en-US" sz="2800" b="1" dirty="0" smtClean="0">
                <a:latin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927866" y="3634461"/>
            <a:ext cx="492443" cy="492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016638" y="3598417"/>
            <a:ext cx="537476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</a:rPr>
              <a:t>a.  Ổ </a:t>
            </a:r>
            <a:r>
              <a:rPr lang="en-US" sz="2600" dirty="0" err="1" smtClean="0">
                <a:latin typeface="Times New Roman" pitchFamily="18" charset="0"/>
              </a:rPr>
              <a:t>cứng</a:t>
            </a:r>
            <a:r>
              <a:rPr lang="en-US" sz="2600" dirty="0" smtClean="0">
                <a:latin typeface="Times New Roman" pitchFamily="18" charset="0"/>
              </a:rPr>
              <a:t> di </a:t>
            </a:r>
            <a:r>
              <a:rPr lang="en-US" sz="2600" dirty="0" err="1" smtClean="0">
                <a:latin typeface="Times New Roman" pitchFamily="18" charset="0"/>
              </a:rPr>
              <a:t>động</a:t>
            </a:r>
            <a:r>
              <a:rPr lang="en-US" sz="2600" dirty="0" smtClean="0">
                <a:latin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</a:rPr>
              <a:t>đĩa</a:t>
            </a:r>
            <a:r>
              <a:rPr lang="en-US" sz="2600" dirty="0" smtClean="0">
                <a:latin typeface="Times New Roman" pitchFamily="18" charset="0"/>
              </a:rPr>
              <a:t> CD, USB.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068930" y="4342637"/>
            <a:ext cx="47890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</a:rPr>
              <a:t>b. Ổ </a:t>
            </a:r>
            <a:r>
              <a:rPr lang="en-US" sz="2600" dirty="0" err="1" smtClean="0">
                <a:latin typeface="Times New Roman" pitchFamily="18" charset="0"/>
              </a:rPr>
              <a:t>cứng</a:t>
            </a:r>
            <a:r>
              <a:rPr lang="en-US" sz="2600" dirty="0" smtClean="0">
                <a:latin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</a:rPr>
              <a:t>chuột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máy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tính</a:t>
            </a:r>
            <a:r>
              <a:rPr lang="en-US" sz="26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2082785" y="5146357"/>
            <a:ext cx="56134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</a:rPr>
              <a:t>c. </a:t>
            </a:r>
            <a:r>
              <a:rPr lang="en-US" sz="2600" dirty="0" err="1" smtClean="0">
                <a:latin typeface="Times New Roman" pitchFamily="18" charset="0"/>
              </a:rPr>
              <a:t>Đĩa</a:t>
            </a:r>
            <a:r>
              <a:rPr lang="en-US" sz="2600" dirty="0" smtClean="0">
                <a:latin typeface="Times New Roman" pitchFamily="18" charset="0"/>
              </a:rPr>
              <a:t> CD, USB, </a:t>
            </a:r>
            <a:r>
              <a:rPr lang="en-US" sz="2600" dirty="0" err="1" smtClean="0">
                <a:latin typeface="Times New Roman" pitchFamily="18" charset="0"/>
              </a:rPr>
              <a:t>bàn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phím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máy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tính</a:t>
            </a:r>
            <a:r>
              <a:rPr lang="en-US" sz="2600" dirty="0" smtClean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5350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2" name="Group 7"/>
          <p:cNvGrpSpPr>
            <a:grpSpLocks/>
          </p:cNvGrpSpPr>
          <p:nvPr/>
        </p:nvGrpSpPr>
        <p:grpSpPr bwMode="auto">
          <a:xfrm>
            <a:off x="810467" y="2351087"/>
            <a:ext cx="1554917" cy="2745403"/>
            <a:chOff x="350838" y="1876799"/>
            <a:chExt cx="1554162" cy="2746001"/>
          </a:xfrm>
        </p:grpSpPr>
        <p:grpSp>
          <p:nvGrpSpPr>
            <p:cNvPr id="19468" name="Group 7"/>
            <p:cNvGrpSpPr>
              <a:grpSpLocks/>
            </p:cNvGrpSpPr>
            <p:nvPr/>
          </p:nvGrpSpPr>
          <p:grpSpPr bwMode="auto">
            <a:xfrm>
              <a:off x="914400" y="2133600"/>
              <a:ext cx="914400" cy="152400"/>
              <a:chOff x="0" y="1896"/>
              <a:chExt cx="5760" cy="120"/>
            </a:xfrm>
          </p:grpSpPr>
          <p:sp>
            <p:nvSpPr>
              <p:cNvPr id="19490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9491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19469" name="Group 40"/>
            <p:cNvGrpSpPr>
              <a:grpSpLocks/>
            </p:cNvGrpSpPr>
            <p:nvPr/>
          </p:nvGrpSpPr>
          <p:grpSpPr bwMode="auto">
            <a:xfrm rot="5400000">
              <a:off x="-243681" y="3185319"/>
              <a:ext cx="1858962" cy="304800"/>
              <a:chOff x="0" y="1896"/>
              <a:chExt cx="5760" cy="120"/>
            </a:xfrm>
          </p:grpSpPr>
          <p:sp>
            <p:nvSpPr>
              <p:cNvPr id="19488" name="Rectangle 41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9489" name="Rectangle 42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19470" name="Group 14"/>
            <p:cNvGrpSpPr>
              <a:grpSpLocks/>
            </p:cNvGrpSpPr>
            <p:nvPr/>
          </p:nvGrpSpPr>
          <p:grpSpPr bwMode="auto">
            <a:xfrm rot="5400000">
              <a:off x="317342" y="1917439"/>
              <a:ext cx="717867" cy="636587"/>
              <a:chOff x="2078" y="1824"/>
              <a:chExt cx="1783" cy="1615"/>
            </a:xfrm>
          </p:grpSpPr>
          <p:sp>
            <p:nvSpPr>
              <p:cNvPr id="19483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9484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9485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87" name="Oval 22"/>
              <p:cNvSpPr>
                <a:spLocks noChangeArrowheads="1"/>
              </p:cNvSpPr>
              <p:nvPr/>
            </p:nvSpPr>
            <p:spPr bwMode="gray">
              <a:xfrm>
                <a:off x="2169" y="2099"/>
                <a:ext cx="1412" cy="107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9487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19471" name="Group 7"/>
            <p:cNvGrpSpPr>
              <a:grpSpLocks/>
            </p:cNvGrpSpPr>
            <p:nvPr/>
          </p:nvGrpSpPr>
          <p:grpSpPr bwMode="auto">
            <a:xfrm>
              <a:off x="990600" y="4191000"/>
              <a:ext cx="914400" cy="152400"/>
              <a:chOff x="0" y="1896"/>
              <a:chExt cx="5760" cy="120"/>
            </a:xfrm>
          </p:grpSpPr>
          <p:sp>
            <p:nvSpPr>
              <p:cNvPr id="19481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9482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19472" name="Group 14"/>
            <p:cNvGrpSpPr>
              <a:grpSpLocks/>
            </p:cNvGrpSpPr>
            <p:nvPr/>
          </p:nvGrpSpPr>
          <p:grpSpPr bwMode="auto">
            <a:xfrm rot="5400000">
              <a:off x="345281" y="3977482"/>
              <a:ext cx="650875" cy="639762"/>
              <a:chOff x="4142" y="1832"/>
              <a:chExt cx="1621" cy="1610"/>
            </a:xfrm>
          </p:grpSpPr>
          <p:sp>
            <p:nvSpPr>
              <p:cNvPr id="19479" name="Oval 18"/>
              <p:cNvSpPr>
                <a:spLocks noChangeArrowheads="1"/>
              </p:cNvSpPr>
              <p:nvPr/>
            </p:nvSpPr>
            <p:spPr bwMode="gray">
              <a:xfrm>
                <a:off x="4142" y="1832"/>
                <a:ext cx="1621" cy="161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9480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4245" y="2090"/>
                <a:ext cx="1422" cy="1091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</p:grpSp>
      <p:sp>
        <p:nvSpPr>
          <p:cNvPr id="5" name="Flowchart: Terminator 4"/>
          <p:cNvSpPr/>
          <p:nvPr/>
        </p:nvSpPr>
        <p:spPr>
          <a:xfrm>
            <a:off x="2289147" y="1828800"/>
            <a:ext cx="6757988" cy="1626276"/>
          </a:xfrm>
          <a:prstGeom prst="flowChartTerminator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600" dirty="0" err="1" smtClean="0">
                <a:solidFill>
                  <a:schemeClr val="tx1"/>
                </a:solidFill>
              </a:rPr>
              <a:t>Ôn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tập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kiến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thức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</a:rPr>
              <a:t>kĩ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năng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đã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học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về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cách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vẽ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hình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cơ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bản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</a:rPr>
              <a:t>chỉnh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sửa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</a:rPr>
              <a:t>tô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màu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cho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bức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vẽ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8" name="Flowchart: Terminator 37"/>
          <p:cNvSpPr/>
          <p:nvPr/>
        </p:nvSpPr>
        <p:spPr>
          <a:xfrm>
            <a:off x="2311868" y="3982088"/>
            <a:ext cx="6735267" cy="1594549"/>
          </a:xfrm>
          <a:prstGeom prst="flowChartTerminator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600" dirty="0" err="1" smtClean="0">
                <a:solidFill>
                  <a:schemeClr val="tx1"/>
                </a:solidFill>
              </a:rPr>
              <a:t>Lưu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bài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vẽ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vào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máy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tính</a:t>
            </a:r>
            <a:r>
              <a:rPr lang="en-US" sz="2600" smtClean="0">
                <a:solidFill>
                  <a:schemeClr val="tx1"/>
                </a:solidFill>
              </a:rPr>
              <a:t>.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96413" y="2315660"/>
            <a:ext cx="1608587" cy="2872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sz="2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209800" y="457200"/>
            <a:ext cx="51022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i="1" u="sng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660066"/>
                </a:solidFill>
                <a:latin typeface="Times New Roman" pitchFamily="18" charset="0"/>
              </a:rPr>
              <a:t>Bài</a:t>
            </a:r>
            <a:r>
              <a:rPr lang="en-US" sz="3200" b="1" i="1" u="sng" dirty="0" smtClean="0">
                <a:solidFill>
                  <a:srgbClr val="660066"/>
                </a:solidFill>
                <a:latin typeface="Times New Roman" pitchFamily="18" charset="0"/>
              </a:rPr>
              <a:t> 1: </a:t>
            </a:r>
            <a:r>
              <a:rPr lang="en-US" sz="3200" b="1" i="1" u="sng" dirty="0" err="1" smtClean="0">
                <a:solidFill>
                  <a:srgbClr val="660066"/>
                </a:solidFill>
                <a:latin typeface="Times New Roman" pitchFamily="18" charset="0"/>
              </a:rPr>
              <a:t>Những</a:t>
            </a:r>
            <a:r>
              <a:rPr lang="en-US" sz="3200" b="1" i="1" u="sng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660066"/>
                </a:solidFill>
                <a:latin typeface="Times New Roman" pitchFamily="18" charset="0"/>
              </a:rPr>
              <a:t>gì</a:t>
            </a:r>
            <a:r>
              <a:rPr lang="en-US" sz="3200" b="1" i="1" u="sng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660066"/>
                </a:solidFill>
                <a:latin typeface="Times New Roman" pitchFamily="18" charset="0"/>
              </a:rPr>
              <a:t>em</a:t>
            </a:r>
            <a:r>
              <a:rPr lang="en-US" sz="3200" b="1" i="1" u="sng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660066"/>
                </a:solidFill>
                <a:latin typeface="Times New Roman" pitchFamily="18" charset="0"/>
              </a:rPr>
              <a:t>đã</a:t>
            </a:r>
            <a:r>
              <a:rPr lang="en-US" sz="3200" b="1" i="1" u="sng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660066"/>
                </a:solidFill>
                <a:latin typeface="Times New Roman" pitchFamily="18" charset="0"/>
              </a:rPr>
              <a:t>biết</a:t>
            </a:r>
            <a:endParaRPr lang="en-US" sz="3200" b="1" i="1" u="sng" dirty="0">
              <a:solidFill>
                <a:srgbClr val="66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31" t="3125" r="24231" b="82016"/>
          <a:stretch/>
        </p:blipFill>
        <p:spPr>
          <a:xfrm>
            <a:off x="38100" y="2407092"/>
            <a:ext cx="9105900" cy="2012507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-124573" y="1671151"/>
            <a:ext cx="5735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000099"/>
                </a:solidFill>
                <a:latin typeface="Times New Roman" pitchFamily="18" charset="0"/>
              </a:rPr>
              <a:t>Hoạt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99"/>
                </a:solidFill>
                <a:latin typeface="Times New Roman" pitchFamily="18" charset="0"/>
              </a:rPr>
              <a:t>động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</a:rPr>
              <a:t> 1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tập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kiến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thức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học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743200" y="495300"/>
            <a:ext cx="3505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00" b="1" i="1" u="sng">
                <a:solidFill>
                  <a:srgbClr val="660066"/>
                </a:solidFill>
                <a:latin typeface="Times New Roman" pitchFamily="18" charset="0"/>
              </a:rPr>
              <a:t>Tin học</a:t>
            </a:r>
          </a:p>
        </p:txBody>
      </p:sp>
    </p:spTree>
    <p:extLst>
      <p:ext uri="{BB962C8B-B14F-4D97-AF65-F5344CB8AC3E}">
        <p14:creationId xmlns:p14="http://schemas.microsoft.com/office/powerpoint/2010/main" val="232508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824247"/>
              </p:ext>
            </p:extLst>
          </p:nvPr>
        </p:nvGraphicFramePr>
        <p:xfrm>
          <a:off x="1290442" y="1253152"/>
          <a:ext cx="6586444" cy="530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62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6978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600" baseline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cụ</a:t>
                      </a:r>
                      <a:endParaRPr lang="en-US" sz="26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600" baseline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công cụ</a:t>
                      </a:r>
                      <a:endParaRPr lang="en-US" sz="26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2243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1059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1604130"/>
                  </a:ext>
                </a:extLst>
              </a:tr>
            </a:tbl>
          </a:graphicData>
        </a:graphic>
      </p:graphicFrame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012825" y="2808288"/>
            <a:ext cx="1216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latin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33400" y="39002"/>
            <a:ext cx="7848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000099"/>
                </a:solidFill>
                <a:latin typeface="Times New Roman" pitchFamily="18" charset="0"/>
              </a:rPr>
              <a:t>Nhiệm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</a:rPr>
              <a:t> vụ 1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Làm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việc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cá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Thời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gian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phút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)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182769" y="591492"/>
            <a:ext cx="6841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Điền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cụ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vào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ô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trống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bảng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: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8223" t="18246" r="89703" b="78699"/>
          <a:stretch/>
        </p:blipFill>
        <p:spPr>
          <a:xfrm>
            <a:off x="2206141" y="1887528"/>
            <a:ext cx="600711" cy="5687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8334" t="21301" r="89921" b="75983"/>
          <a:stretch/>
        </p:blipFill>
        <p:spPr>
          <a:xfrm>
            <a:off x="2289961" y="2585722"/>
            <a:ext cx="433070" cy="4330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8565" t="7909" r="79472" b="89715"/>
          <a:stretch/>
        </p:blipFill>
        <p:spPr>
          <a:xfrm>
            <a:off x="2209951" y="3162933"/>
            <a:ext cx="516890" cy="4020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17038" t="11304" r="81217" b="85980"/>
          <a:stretch/>
        </p:blipFill>
        <p:spPr>
          <a:xfrm>
            <a:off x="2190396" y="3730542"/>
            <a:ext cx="593726" cy="4260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17038" t="7570" r="81217" b="89714"/>
          <a:stretch/>
        </p:blipFill>
        <p:spPr>
          <a:xfrm>
            <a:off x="2227459" y="4246987"/>
            <a:ext cx="489156" cy="4454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28759" t="7037" r="69853" b="90494"/>
          <a:stretch/>
        </p:blipFill>
        <p:spPr>
          <a:xfrm>
            <a:off x="2289961" y="5470292"/>
            <a:ext cx="433070" cy="4949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290" t="6272" r="96299" b="85034"/>
          <a:stretch/>
        </p:blipFill>
        <p:spPr>
          <a:xfrm>
            <a:off x="2144938" y="6006061"/>
            <a:ext cx="639184" cy="5471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23" y="4892692"/>
            <a:ext cx="540599" cy="4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22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2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61600"/>
              </p:ext>
            </p:extLst>
          </p:nvPr>
        </p:nvGraphicFramePr>
        <p:xfrm>
          <a:off x="1272691" y="1472576"/>
          <a:ext cx="6586444" cy="530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62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697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6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cụ</a:t>
                      </a:r>
                      <a:endParaRPr lang="en-US" sz="26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600" baseline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công cụ</a:t>
                      </a:r>
                      <a:endParaRPr lang="en-US" sz="26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2243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1059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780104"/>
                  </a:ext>
                </a:extLst>
              </a:tr>
            </a:tbl>
          </a:graphicData>
        </a:graphic>
      </p:graphicFrame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990116" y="2774235"/>
            <a:ext cx="1216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223" t="18246" r="89703" b="78699"/>
          <a:stretch/>
        </p:blipFill>
        <p:spPr>
          <a:xfrm>
            <a:off x="2206141" y="2091901"/>
            <a:ext cx="600711" cy="5687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8334" t="21301" r="89921" b="75983"/>
          <a:stretch/>
        </p:blipFill>
        <p:spPr>
          <a:xfrm>
            <a:off x="2289961" y="2790095"/>
            <a:ext cx="433070" cy="433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8565" t="7909" r="79472" b="89715"/>
          <a:stretch/>
        </p:blipFill>
        <p:spPr>
          <a:xfrm>
            <a:off x="2209951" y="3367306"/>
            <a:ext cx="516890" cy="402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7038" t="11304" r="81217" b="85980"/>
          <a:stretch/>
        </p:blipFill>
        <p:spPr>
          <a:xfrm>
            <a:off x="2190396" y="3934915"/>
            <a:ext cx="593726" cy="4260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7038" t="7570" r="81217" b="89714"/>
          <a:stretch/>
        </p:blipFill>
        <p:spPr>
          <a:xfrm>
            <a:off x="2227459" y="4451360"/>
            <a:ext cx="489156" cy="4454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8759" t="7037" r="69853" b="90494"/>
          <a:stretch/>
        </p:blipFill>
        <p:spPr>
          <a:xfrm>
            <a:off x="2289961" y="5674665"/>
            <a:ext cx="433070" cy="4949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56482" y="2260519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Công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cụ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Chọn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6482" y="2790095"/>
            <a:ext cx="2765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Công cụ Chọn tự do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7428" y="5143384"/>
            <a:ext cx="400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Công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cụ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vẽ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đường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thẳng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6481" y="3391825"/>
            <a:ext cx="400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Công cụ tô màu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8210" y="3955331"/>
            <a:ext cx="400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Công</a:t>
            </a:r>
            <a:r>
              <a:rPr lang="en-US" b="1" dirty="0" smtClean="0">
                <a:solidFill>
                  <a:srgbClr val="FF0000"/>
                </a:solidFill>
              </a:rPr>
              <a:t> cụ </a:t>
            </a:r>
            <a:r>
              <a:rPr lang="en-US" b="1" dirty="0" err="1" smtClean="0">
                <a:solidFill>
                  <a:srgbClr val="FF0000"/>
                </a:solidFill>
              </a:rPr>
              <a:t>tẩy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98210" y="4518837"/>
            <a:ext cx="400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Công cụ bút chì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98210" y="5700290"/>
            <a:ext cx="400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Công</a:t>
            </a:r>
            <a:r>
              <a:rPr lang="en-US" b="1" dirty="0" smtClean="0">
                <a:solidFill>
                  <a:srgbClr val="FF0000"/>
                </a:solidFill>
              </a:rPr>
              <a:t> cụ </a:t>
            </a: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̃ </a:t>
            </a:r>
            <a:r>
              <a:rPr lang="en-US" b="1" dirty="0" err="1" smtClean="0">
                <a:solidFill>
                  <a:srgbClr val="FF0000"/>
                </a:solidFill>
              </a:rPr>
              <a:t>đường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cong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290" t="6272" r="96299" b="85034"/>
          <a:stretch/>
        </p:blipFill>
        <p:spPr>
          <a:xfrm>
            <a:off x="2144938" y="6210434"/>
            <a:ext cx="639184" cy="54713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98210" y="6283948"/>
            <a:ext cx="400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Dán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23" y="5097065"/>
            <a:ext cx="540599" cy="4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582672" y="798777"/>
            <a:ext cx="7848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000099"/>
                </a:solidFill>
                <a:latin typeface="Times New Roman" pitchFamily="18" charset="0"/>
              </a:rPr>
              <a:t>Nhiệm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</a:rPr>
              <a:t> vụ 2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: Chia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sẻ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990116" y="151525"/>
            <a:ext cx="5735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000099"/>
                </a:solidFill>
                <a:latin typeface="Times New Roman" pitchFamily="18" charset="0"/>
              </a:rPr>
              <a:t>Hoạt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99"/>
                </a:solidFill>
                <a:latin typeface="Times New Roman" pitchFamily="18" charset="0"/>
              </a:rPr>
              <a:t>động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</a:rPr>
              <a:t> 1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tập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kiến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thức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học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6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7" grpId="0"/>
      <p:bldP spid="28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30987" y="3112594"/>
            <a:ext cx="4036213" cy="1230806"/>
            <a:chOff x="633506" y="2260863"/>
            <a:chExt cx="4036213" cy="12308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8223" t="18246" r="89703" b="78699"/>
            <a:stretch/>
          </p:blipFill>
          <p:spPr>
            <a:xfrm>
              <a:off x="633506" y="2260863"/>
              <a:ext cx="600711" cy="56872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8334" t="21301" r="89921" b="75983"/>
            <a:stretch/>
          </p:blipFill>
          <p:spPr>
            <a:xfrm>
              <a:off x="677111" y="2959057"/>
              <a:ext cx="532612" cy="53261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234217" y="2402150"/>
              <a:ext cx="285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Công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cụ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Chọn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34217" y="2931726"/>
              <a:ext cx="343550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 err="1" smtClean="0">
                  <a:solidFill>
                    <a:srgbClr val="FF0000"/>
                  </a:solidFill>
                </a:rPr>
                <a:t>Công</a:t>
              </a:r>
              <a:r>
                <a:rPr lang="en-US" sz="21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100" b="1" dirty="0" err="1" smtClean="0">
                  <a:solidFill>
                    <a:srgbClr val="FF0000"/>
                  </a:solidFill>
                </a:rPr>
                <a:t>cụ</a:t>
              </a:r>
              <a:r>
                <a:rPr lang="en-US" sz="21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100" b="1" dirty="0" err="1" smtClean="0">
                  <a:solidFill>
                    <a:srgbClr val="FF0000"/>
                  </a:solidFill>
                </a:rPr>
                <a:t>Chọn</a:t>
              </a:r>
              <a:r>
                <a:rPr lang="en-US" sz="21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100" b="1" dirty="0" err="1" smtClean="0">
                  <a:solidFill>
                    <a:srgbClr val="FF0000"/>
                  </a:solidFill>
                </a:rPr>
                <a:t>tự</a:t>
              </a:r>
              <a:r>
                <a:rPr lang="en-US" sz="2100" b="1" dirty="0" smtClean="0">
                  <a:solidFill>
                    <a:srgbClr val="FF0000"/>
                  </a:solidFill>
                </a:rPr>
                <a:t> do</a:t>
              </a:r>
              <a:endParaRPr lang="en-US" sz="21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ight Brace 17"/>
          <p:cNvSpPr/>
          <p:nvPr/>
        </p:nvSpPr>
        <p:spPr>
          <a:xfrm>
            <a:off x="3410317" y="2938563"/>
            <a:ext cx="533400" cy="1599270"/>
          </a:xfrm>
          <a:prstGeom prst="rightBrace">
            <a:avLst>
              <a:gd name="adj1" fmla="val 8333"/>
              <a:gd name="adj2" fmla="val 50893"/>
            </a:avLst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90285" y="3249443"/>
            <a:ext cx="22856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000099"/>
                </a:solidFill>
              </a:rPr>
              <a:t>Chọn phần hình vẽ</a:t>
            </a:r>
            <a:endParaRPr lang="en-US" sz="2600" b="1">
              <a:solidFill>
                <a:srgbClr val="000099"/>
              </a:solidFill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88937" y="1843949"/>
            <a:ext cx="5735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000099"/>
                </a:solidFill>
                <a:latin typeface="Times New Roman" pitchFamily="18" charset="0"/>
              </a:rPr>
              <a:t>Hoạt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99"/>
                </a:solidFill>
                <a:latin typeface="Times New Roman" pitchFamily="18" charset="0"/>
              </a:rPr>
              <a:t>động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</a:rPr>
              <a:t> 1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tập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kiến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thức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học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791200" y="2377658"/>
            <a:ext cx="2766648" cy="1201994"/>
            <a:chOff x="5791200" y="2377658"/>
            <a:chExt cx="2766648" cy="1201994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5791200" y="2645536"/>
              <a:ext cx="990600" cy="934116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272212" y="2377658"/>
              <a:ext cx="2285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000099"/>
                  </a:solidFill>
                </a:rPr>
                <a:t>Xóa hình</a:t>
              </a:r>
              <a:endParaRPr lang="en-US" b="1">
                <a:solidFill>
                  <a:srgbClr val="000099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91200" y="3394293"/>
            <a:ext cx="3533693" cy="400110"/>
            <a:chOff x="5791200" y="3394293"/>
            <a:chExt cx="3533693" cy="400110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5791200" y="3573776"/>
              <a:ext cx="1431639" cy="55029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039257" y="3394293"/>
              <a:ext cx="2285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000099"/>
                  </a:solidFill>
                </a:rPr>
                <a:t>Sao chép hình</a:t>
              </a:r>
              <a:endParaRPr lang="en-US" b="1">
                <a:solidFill>
                  <a:srgbClr val="000099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91200" y="3641470"/>
            <a:ext cx="3092654" cy="1288098"/>
            <a:chOff x="5791200" y="3641470"/>
            <a:chExt cx="3092654" cy="1288098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5791200" y="3641470"/>
              <a:ext cx="990600" cy="1046915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598218" y="4529458"/>
              <a:ext cx="2285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000099"/>
                  </a:solidFill>
                </a:rPr>
                <a:t>Di chuyển hình</a:t>
              </a:r>
              <a:endParaRPr lang="en-US" b="1">
                <a:solidFill>
                  <a:srgbClr val="000099"/>
                </a:solidFill>
              </a:endParaRPr>
            </a:p>
          </p:txBody>
        </p:sp>
      </p:grp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743200" y="495300"/>
            <a:ext cx="3505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00" b="1" i="1" u="sng" dirty="0">
                <a:solidFill>
                  <a:srgbClr val="660066"/>
                </a:solidFill>
                <a:latin typeface="Times New Roman" pitchFamily="18" charset="0"/>
              </a:rPr>
              <a:t>Tin </a:t>
            </a:r>
            <a:r>
              <a:rPr lang="en-US" sz="2600" b="1" i="1" u="sng" dirty="0" err="1">
                <a:solidFill>
                  <a:srgbClr val="660066"/>
                </a:solidFill>
                <a:latin typeface="Times New Roman" pitchFamily="18" charset="0"/>
              </a:rPr>
              <a:t>học</a:t>
            </a:r>
            <a:endParaRPr lang="en-US" sz="2600" b="1" i="1" u="sng" dirty="0">
              <a:solidFill>
                <a:srgbClr val="66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6&quot;/&gt;&lt;property id=&quot;20307&quot; value=&quot;280&quot;/&gt;&lt;/object&gt;&lt;object type=&quot;3&quot; unique_id=&quot;10013&quot;&gt;&lt;property id=&quot;20148&quot; value=&quot;5&quot;/&gt;&lt;property id=&quot;20300&quot; value=&quot;Slide 17&quot;/&gt;&lt;property id=&quot;20307&quot; value=&quot;266&quot;/&gt;&lt;/object&gt;&lt;object type=&quot;3&quot; unique_id=&quot;23796&quot;&gt;&lt;property id=&quot;20148&quot; value=&quot;5&quot;/&gt;&lt;property id=&quot;20300&quot; value=&quot;Slide 5&quot;/&gt;&lt;property id=&quot;20307&quot; value=&quot;289&quot;/&gt;&lt;/object&gt;&lt;object type=&quot;3&quot; unique_id=&quot;24759&quot;&gt;&lt;property id=&quot;20148&quot; value=&quot;5&quot;/&gt;&lt;property id=&quot;20300&quot; value=&quot;Slide 14&quot;/&gt;&lt;property id=&quot;20307&quot; value=&quot;294&quot;/&gt;&lt;/object&gt;&lt;object type=&quot;3&quot; unique_id=&quot;28579&quot;&gt;&lt;property id=&quot;20148&quot; value=&quot;5&quot;/&gt;&lt;property id=&quot;20300&quot; value=&quot;Slide 8&quot;/&gt;&lt;property id=&quot;20307&quot; value=&quot;316&quot;/&gt;&lt;/object&gt;&lt;object type=&quot;3&quot; unique_id=&quot;28581&quot;&gt;&lt;property id=&quot;20148&quot; value=&quot;5&quot;/&gt;&lt;property id=&quot;20300&quot; value=&quot;Slide 10&quot;/&gt;&lt;property id=&quot;20307&quot; value=&quot;326&quot;/&gt;&lt;/object&gt;&lt;object type=&quot;3&quot; unique_id=&quot;28582&quot;&gt;&lt;property id=&quot;20148&quot; value=&quot;5&quot;/&gt;&lt;property id=&quot;20300&quot; value=&quot;Slide 11&quot;/&gt;&lt;property id=&quot;20307&quot; value=&quot;327&quot;/&gt;&lt;/object&gt;&lt;object type=&quot;3&quot; unique_id=&quot;28583&quot;&gt;&lt;property id=&quot;20148&quot; value=&quot;5&quot;/&gt;&lt;property id=&quot;20300&quot; value=&quot;Slide 9&quot;/&gt;&lt;property id=&quot;20307&quot; value=&quot;328&quot;/&gt;&lt;/object&gt;&lt;object type=&quot;3&quot; unique_id=&quot;28584&quot;&gt;&lt;property id=&quot;20148&quot; value=&quot;5&quot;/&gt;&lt;property id=&quot;20300&quot; value=&quot;Slide 12&quot;/&gt;&lt;property id=&quot;20307&quot; value=&quot;329&quot;/&gt;&lt;/object&gt;&lt;object type=&quot;3&quot; unique_id=&quot;28586&quot;&gt;&lt;property id=&quot;20148&quot; value=&quot;5&quot;/&gt;&lt;property id=&quot;20300&quot; value=&quot;Slide 15&quot;/&gt;&lt;property id=&quot;20307&quot; value=&quot;313&quot;/&gt;&lt;/object&gt;&lt;object type=&quot;3&quot; unique_id=&quot;28587&quot;&gt;&lt;property id=&quot;20148&quot; value=&quot;5&quot;/&gt;&lt;property id=&quot;20300&quot; value=&quot;Slide 16&quot;/&gt;&lt;property id=&quot;20307&quot; value=&quot;325&quot;/&gt;&lt;/object&gt;&lt;object type=&quot;3&quot; unique_id=&quot;28589&quot;&gt;&lt;property id=&quot;20148&quot; value=&quot;5&quot;/&gt;&lt;property id=&quot;20300&quot; value=&quot;Slide 18&quot;/&gt;&lt;property id=&quot;20307&quot; value=&quot;319&quot;/&gt;&lt;/object&gt;&lt;object type=&quot;3&quot; unique_id=&quot;28590&quot;&gt;&lt;property id=&quot;20148&quot; value=&quot;5&quot;/&gt;&lt;property id=&quot;20300&quot; value=&quot;Slide 19&quot;/&gt;&lt;property id=&quot;20307&quot; value=&quot;320&quot;/&gt;&lt;/object&gt;&lt;object type=&quot;3&quot; unique_id=&quot;28591&quot;&gt;&lt;property id=&quot;20148&quot; value=&quot;5&quot;/&gt;&lt;property id=&quot;20300&quot; value=&quot;Slide 20&quot;/&gt;&lt;property id=&quot;20307&quot; value=&quot;321&quot;/&gt;&lt;/object&gt;&lt;object type=&quot;3&quot; unique_id=&quot;28592&quot;&gt;&lt;property id=&quot;20148&quot; value=&quot;5&quot;/&gt;&lt;property id=&quot;20300&quot; value=&quot;Slide 21&quot;/&gt;&lt;property id=&quot;20307&quot; value=&quot;322&quot;/&gt;&lt;/object&gt;&lt;object type=&quot;3&quot; unique_id=&quot;28593&quot;&gt;&lt;property id=&quot;20148&quot; value=&quot;5&quot;/&gt;&lt;property id=&quot;20300&quot; value=&quot;Slide 22&quot;/&gt;&lt;property id=&quot;20307&quot; value=&quot;323&quot;/&gt;&lt;/object&gt;&lt;object type=&quot;3&quot; unique_id=&quot;28594&quot;&gt;&lt;property id=&quot;20148&quot; value=&quot;5&quot;/&gt;&lt;property id=&quot;20300&quot; value=&quot;Slide 23&quot;/&gt;&lt;property id=&quot;20307&quot; value=&quot;324&quot;/&gt;&lt;/object&gt;&lt;object type=&quot;3&quot; unique_id=&quot;29491&quot;&gt;&lt;property id=&quot;20148&quot; value=&quot;5&quot;/&gt;&lt;property id=&quot;20300&quot; value=&quot;Slide 2&quot;/&gt;&lt;property id=&quot;20307&quot; value=&quot;331&quot;/&gt;&lt;/object&gt;&lt;object type=&quot;3&quot; unique_id=&quot;29857&quot;&gt;&lt;property id=&quot;20148&quot; value=&quot;5&quot;/&gt;&lt;property id=&quot;20300&quot; value=&quot;Slide 3&quot;/&gt;&lt;property id=&quot;20307&quot; value=&quot;332&quot;/&gt;&lt;/object&gt;&lt;object type=&quot;3&quot; unique_id=&quot;29972&quot;&gt;&lt;property id=&quot;20148&quot; value=&quot;5&quot;/&gt;&lt;property id=&quot;20300&quot; value=&quot;Slide 4&quot;/&gt;&lt;property id=&quot;20307&quot; value=&quot;333&quot;/&gt;&lt;/object&gt;&lt;object type=&quot;3&quot; unique_id=&quot;30189&quot;&gt;&lt;property id=&quot;20148&quot; value=&quot;5&quot;/&gt;&lt;property id=&quot;20300&quot; value=&quot;Slide 7&quot;/&gt;&lt;property id=&quot;20307&quot; value=&quot;334&quot;/&gt;&lt;/object&gt;&lt;object type=&quot;3&quot; unique_id=&quot;30948&quot;&gt;&lt;property id=&quot;20148&quot; value=&quot;5&quot;/&gt;&lt;property id=&quot;20300&quot; value=&quot;Slide 13&quot;/&gt;&lt;property id=&quot;20307&quot; value=&quot;335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4288</TotalTime>
  <Words>669</Words>
  <Application>Microsoft Office PowerPoint</Application>
  <PresentationFormat>On-screen Show (4:3)</PresentationFormat>
  <Paragraphs>102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Mobile:9096380624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TomJP</dc:creator>
  <cp:lastModifiedBy>Admin</cp:lastModifiedBy>
  <cp:revision>711</cp:revision>
  <dcterms:created xsi:type="dcterms:W3CDTF">2010-11-06T08:36:54Z</dcterms:created>
  <dcterms:modified xsi:type="dcterms:W3CDTF">2021-10-17T06:07:41Z</dcterms:modified>
</cp:coreProperties>
</file>