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Maven Pro Bold Bold" charset="0"/>
      <p:regular r:id="rId11"/>
    </p:embeddedFont>
    <p:embeddedFont>
      <p:font typeface="Alegreya Sans SC Black" charset="0"/>
      <p:regular r:id="rId12"/>
    </p:embeddedFont>
    <p:embeddedFont>
      <p:font typeface="Arimo" charset="0"/>
      <p:regular r:id="rId13"/>
    </p:embeddedFont>
    <p:embeddedFont>
      <p:font typeface="Asap SemiBold Bold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Bungee" charset="0"/>
      <p:regular r:id="rId19"/>
    </p:embeddedFont>
    <p:embeddedFont>
      <p:font typeface="Cormorant Garamond Bold Italics" charset="0"/>
      <p:regular r:id="rId20"/>
    </p:embeddedFont>
    <p:embeddedFont>
      <p:font typeface="Alegreya Bold" charset="0"/>
      <p:regular r:id="rId21"/>
    </p:embeddedFont>
    <p:embeddedFont>
      <p:font typeface="Asap SemiBold" charset="0"/>
      <p:regular r:id="rId22"/>
    </p:embeddedFont>
    <p:embeddedFont>
      <p:font typeface="Gaegu Bold" charset="0"/>
      <p:regular r:id="rId23"/>
    </p:embeddedFont>
    <p:embeddedFont>
      <p:font typeface="Alegreya Bold Bold" charset="0"/>
      <p:regular r:id="rId24"/>
    </p:embeddedFont>
    <p:embeddedFont>
      <p:font typeface="Alegreya Sans Black" charset="0"/>
      <p:regular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9" d="100"/>
          <a:sy n="59" d="100"/>
        </p:scale>
        <p:origin x="-418" y="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83D49-F232-463B-8B7F-C3F55A41217E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688DF-B019-4527-9C32-568A94E24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9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688DF-B019-4527-9C32-568A94E24D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87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08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5.png"/><Relationship Id="rId3" Type="http://schemas.openxmlformats.org/officeDocument/2006/relationships/audio" Target="../media/media1.wav"/><Relationship Id="rId7" Type="http://schemas.openxmlformats.org/officeDocument/2006/relationships/image" Target="../media/image2.png"/><Relationship Id="rId12" Type="http://schemas.openxmlformats.org/officeDocument/2006/relationships/image" Target="../media/image8.svg"/><Relationship Id="rId17" Type="http://schemas.openxmlformats.org/officeDocument/2006/relationships/image" Target="../media/image7.png"/><Relationship Id="rId2" Type="http://schemas.microsoft.com/office/2007/relationships/media" Target="../media/media1.wav"/><Relationship Id="rId16" Type="http://schemas.openxmlformats.org/officeDocument/2006/relationships/image" Target="../media/image12.svg"/><Relationship Id="rId1" Type="http://schemas.openxmlformats.org/officeDocument/2006/relationships/tags" Target="../tags/tag2.xml"/><Relationship Id="rId6" Type="http://schemas.openxmlformats.org/officeDocument/2006/relationships/image" Target="../media/image2.svg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5" Type="http://schemas.openxmlformats.org/officeDocument/2006/relationships/image" Target="../media/image6.png"/><Relationship Id="rId10" Type="http://schemas.openxmlformats.org/officeDocument/2006/relationships/image" Target="../media/image6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Relationship Id="rId1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2.sv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svg"/><Relationship Id="rId12" Type="http://schemas.openxmlformats.org/officeDocument/2006/relationships/image" Target="../media/image12.png"/><Relationship Id="rId17" Type="http://schemas.openxmlformats.org/officeDocument/2006/relationships/image" Target="../media/image26.svg"/><Relationship Id="rId2" Type="http://schemas.openxmlformats.org/officeDocument/2006/relationships/audio" Target="../media/media2.wav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microsoft.com/office/2007/relationships/media" Target="../media/media2.wav"/><Relationship Id="rId6" Type="http://schemas.openxmlformats.org/officeDocument/2006/relationships/image" Target="../media/image9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1.png"/><Relationship Id="rId19" Type="http://schemas.openxmlformats.org/officeDocument/2006/relationships/image" Target="../media/image28.svg"/><Relationship Id="rId4" Type="http://schemas.openxmlformats.org/officeDocument/2006/relationships/image" Target="../media/image8.png"/><Relationship Id="rId9" Type="http://schemas.openxmlformats.org/officeDocument/2006/relationships/image" Target="../media/image18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5.svg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jpeg"/><Relationship Id="rId12" Type="http://schemas.openxmlformats.org/officeDocument/2006/relationships/image" Target="../media/image20.png"/><Relationship Id="rId17" Type="http://schemas.openxmlformats.org/officeDocument/2006/relationships/image" Target="../media/image39.svg"/><Relationship Id="rId2" Type="http://schemas.openxmlformats.org/officeDocument/2006/relationships/audio" Target="../media/media3.wav"/><Relationship Id="rId16" Type="http://schemas.openxmlformats.org/officeDocument/2006/relationships/image" Target="../media/image22.png"/><Relationship Id="rId1" Type="http://schemas.microsoft.com/office/2007/relationships/media" Target="../media/media3.wav"/><Relationship Id="rId6" Type="http://schemas.openxmlformats.org/officeDocument/2006/relationships/image" Target="../media/image30.svg"/><Relationship Id="rId11" Type="http://schemas.openxmlformats.org/officeDocument/2006/relationships/image" Target="../media/image2.svg"/><Relationship Id="rId5" Type="http://schemas.openxmlformats.org/officeDocument/2006/relationships/image" Target="../media/image17.png"/><Relationship Id="rId15" Type="http://schemas.openxmlformats.org/officeDocument/2006/relationships/image" Target="../media/image37.svg"/><Relationship Id="rId10" Type="http://schemas.openxmlformats.org/officeDocument/2006/relationships/image" Target="../media/image1.png"/><Relationship Id="rId19" Type="http://schemas.openxmlformats.org/officeDocument/2006/relationships/image" Target="../media/image1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3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26.png"/><Relationship Id="rId12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15.png"/><Relationship Id="rId5" Type="http://schemas.openxmlformats.org/officeDocument/2006/relationships/image" Target="../media/image41.svg"/><Relationship Id="rId10" Type="http://schemas.openxmlformats.org/officeDocument/2006/relationships/image" Target="../media/image46.sv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56.svg"/><Relationship Id="rId3" Type="http://schemas.openxmlformats.org/officeDocument/2006/relationships/image" Target="../media/image2.svg"/><Relationship Id="rId7" Type="http://schemas.openxmlformats.org/officeDocument/2006/relationships/image" Target="../media/image50.sv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5" Type="http://schemas.openxmlformats.org/officeDocument/2006/relationships/image" Target="../media/image58.sv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52.sv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64.svg"/><Relationship Id="rId3" Type="http://schemas.openxmlformats.org/officeDocument/2006/relationships/image" Target="../media/image11.png"/><Relationship Id="rId7" Type="http://schemas.openxmlformats.org/officeDocument/2006/relationships/image" Target="../media/image36.png"/><Relationship Id="rId12" Type="http://schemas.openxmlformats.org/officeDocument/2006/relationships/image" Target="../media/image3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37.svg"/><Relationship Id="rId5" Type="http://schemas.openxmlformats.org/officeDocument/2006/relationships/image" Target="../media/image12.png"/><Relationship Id="rId15" Type="http://schemas.openxmlformats.org/officeDocument/2006/relationships/image" Target="../media/image28.svg"/><Relationship Id="rId10" Type="http://schemas.openxmlformats.org/officeDocument/2006/relationships/image" Target="../media/image21.png"/><Relationship Id="rId4" Type="http://schemas.openxmlformats.org/officeDocument/2006/relationships/image" Target="../media/image20.svg"/><Relationship Id="rId9" Type="http://schemas.openxmlformats.org/officeDocument/2006/relationships/image" Target="../media/image37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72.svg"/><Relationship Id="rId3" Type="http://schemas.openxmlformats.org/officeDocument/2006/relationships/image" Target="../media/image66.svg"/><Relationship Id="rId7" Type="http://schemas.openxmlformats.org/officeDocument/2006/relationships/image" Target="../media/image68.svg"/><Relationship Id="rId12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26.svg"/><Relationship Id="rId5" Type="http://schemas.openxmlformats.org/officeDocument/2006/relationships/image" Target="../media/image2.svg"/><Relationship Id="rId15" Type="http://schemas.openxmlformats.org/officeDocument/2006/relationships/image" Target="../media/image74.sv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70.sv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8.svg"/><Relationship Id="rId3" Type="http://schemas.openxmlformats.org/officeDocument/2006/relationships/image" Target="../media/image10.svg"/><Relationship Id="rId7" Type="http://schemas.openxmlformats.org/officeDocument/2006/relationships/image" Target="../media/image22.svg"/><Relationship Id="rId12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76.svg"/><Relationship Id="rId5" Type="http://schemas.openxmlformats.org/officeDocument/2006/relationships/image" Target="../media/image20.svg"/><Relationship Id="rId15" Type="http://schemas.openxmlformats.org/officeDocument/2006/relationships/image" Target="../media/image80.svg"/><Relationship Id="rId10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6.svg"/><Relationship Id="rId1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348733"/>
            <a:ext cx="16230600" cy="7798574"/>
            <a:chOff x="0" y="0"/>
            <a:chExt cx="7533409" cy="3619697"/>
          </a:xfrm>
        </p:grpSpPr>
        <p:sp>
          <p:nvSpPr>
            <p:cNvPr id="4" name="Freeform 4"/>
            <p:cNvSpPr/>
            <p:nvPr/>
          </p:nvSpPr>
          <p:spPr>
            <a:xfrm>
              <a:off x="26670" y="26670"/>
              <a:ext cx="7480069" cy="3524447"/>
            </a:xfrm>
            <a:custGeom>
              <a:avLst/>
              <a:gdLst/>
              <a:ahLst/>
              <a:cxnLst/>
              <a:rect l="l" t="t" r="r" b="b"/>
              <a:pathLst>
                <a:path w="7480069" h="3524447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3078677"/>
                  </a:lnTo>
                  <a:lnTo>
                    <a:pt x="0" y="3153607"/>
                  </a:lnTo>
                  <a:lnTo>
                    <a:pt x="0" y="3238697"/>
                  </a:lnTo>
                  <a:lnTo>
                    <a:pt x="3641090" y="3238697"/>
                  </a:lnTo>
                  <a:lnTo>
                    <a:pt x="3759200" y="3524447"/>
                  </a:lnTo>
                  <a:lnTo>
                    <a:pt x="3877310" y="3238697"/>
                  </a:lnTo>
                  <a:lnTo>
                    <a:pt x="7480069" y="3238697"/>
                  </a:lnTo>
                  <a:lnTo>
                    <a:pt x="7480069" y="3153607"/>
                  </a:lnTo>
                  <a:lnTo>
                    <a:pt x="7480069" y="3078677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04134" y="5728228"/>
            <a:ext cx="4188372" cy="45587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18384" t="9330"/>
          <a:stretch>
            <a:fillRect/>
          </a:stretch>
        </p:blipFill>
        <p:spPr>
          <a:xfrm>
            <a:off x="0" y="0"/>
            <a:ext cx="2511433" cy="3957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4817066">
            <a:off x="-798572" y="4121747"/>
            <a:ext cx="2405413" cy="27648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r="2333" b="3053"/>
          <a:stretch>
            <a:fillRect/>
          </a:stretch>
        </p:blipFill>
        <p:spPr>
          <a:xfrm>
            <a:off x="13861401" y="8007614"/>
            <a:ext cx="4426599" cy="227938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648886" y="2658755"/>
            <a:ext cx="4990228" cy="762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6"/>
              </a:lnSpc>
            </a:pPr>
            <a:r>
              <a:rPr lang="en-US" sz="6583">
                <a:solidFill>
                  <a:srgbClr val="BB332A"/>
                </a:solidFill>
                <a:latin typeface="Asap SemiBold"/>
              </a:rPr>
              <a:t>TIN HỌC 4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647898" y="890311"/>
            <a:ext cx="8992204" cy="895972"/>
            <a:chOff x="0" y="0"/>
            <a:chExt cx="60875131" cy="6065520"/>
          </a:xfrm>
        </p:grpSpPr>
        <p:sp>
          <p:nvSpPr>
            <p:cNvPr id="11" name="Freeform 11"/>
            <p:cNvSpPr/>
            <p:nvPr/>
          </p:nvSpPr>
          <p:spPr>
            <a:xfrm>
              <a:off x="-50800" y="0"/>
              <a:ext cx="60976731" cy="6066790"/>
            </a:xfrm>
            <a:custGeom>
              <a:avLst/>
              <a:gdLst/>
              <a:ahLst/>
              <a:cxnLst/>
              <a:rect l="l" t="t" r="r" b="b"/>
              <a:pathLst>
                <a:path w="60976731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59220323" y="6066790"/>
                  </a:lnTo>
                  <a:lnTo>
                    <a:pt x="59220323" y="0"/>
                  </a:lnTo>
                  <a:lnTo>
                    <a:pt x="1692910" y="0"/>
                  </a:lnTo>
                  <a:close/>
                  <a:moveTo>
                    <a:pt x="59677523" y="0"/>
                  </a:moveTo>
                  <a:lnTo>
                    <a:pt x="59220323" y="0"/>
                  </a:lnTo>
                  <a:lnTo>
                    <a:pt x="59220323" y="6065520"/>
                  </a:lnTo>
                  <a:lnTo>
                    <a:pt x="59230481" y="6065520"/>
                  </a:lnTo>
                  <a:cubicBezTo>
                    <a:pt x="59969623" y="6065520"/>
                    <a:pt x="60618588" y="5462270"/>
                    <a:pt x="60671931" y="4725670"/>
                  </a:cubicBezTo>
                  <a:lnTo>
                    <a:pt x="60922123" y="1338580"/>
                  </a:lnTo>
                  <a:cubicBezTo>
                    <a:pt x="60976731" y="603250"/>
                    <a:pt x="60416660" y="0"/>
                    <a:pt x="5967752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18384" t="9330"/>
          <a:stretch>
            <a:fillRect/>
          </a:stretch>
        </p:blipFill>
        <p:spPr>
          <a:xfrm flipH="1">
            <a:off x="15733881" y="0"/>
            <a:ext cx="2511433" cy="3957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4777401" flipH="1">
            <a:off x="16670278" y="4144557"/>
            <a:ext cx="2405413" cy="2764842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544848" y="923925"/>
            <a:ext cx="9198303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FFFFFF"/>
                </a:solidFill>
                <a:latin typeface="Asap SemiBold"/>
              </a:rPr>
              <a:t>TRƯỜNG TIỂU HỌC </a:t>
            </a:r>
            <a:r>
              <a:rPr lang="en-US" sz="4800" dirty="0" smtClean="0">
                <a:solidFill>
                  <a:srgbClr val="FFFFFF"/>
                </a:solidFill>
                <a:latin typeface="Asap SemiBold"/>
              </a:rPr>
              <a:t>LÊ QUÝ ĐÔN</a:t>
            </a:r>
            <a:endParaRPr lang="en-US" sz="4800" dirty="0">
              <a:solidFill>
                <a:srgbClr val="FFFFFF"/>
              </a:solidFill>
              <a:latin typeface="Asap Semi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390143" y="5909988"/>
            <a:ext cx="10588714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 dirty="0" err="1">
                <a:solidFill>
                  <a:srgbClr val="065928"/>
                </a:solidFill>
                <a:latin typeface="Bungee"/>
              </a:rPr>
              <a:t>tHỰC</a:t>
            </a:r>
            <a:r>
              <a:rPr lang="en-US" sz="3800" dirty="0">
                <a:solidFill>
                  <a:srgbClr val="065928"/>
                </a:solidFill>
                <a:latin typeface="Bungee"/>
              </a:rPr>
              <a:t> HIỆN: NGUYỄN </a:t>
            </a:r>
            <a:r>
              <a:rPr lang="en-US" sz="3800" dirty="0" smtClean="0">
                <a:solidFill>
                  <a:srgbClr val="065928"/>
                </a:solidFill>
                <a:latin typeface="Bungee"/>
              </a:rPr>
              <a:t>HOÀNG LONG</a:t>
            </a:r>
            <a:endParaRPr lang="en-US" sz="3800" dirty="0">
              <a:solidFill>
                <a:srgbClr val="065928"/>
              </a:solidFill>
              <a:latin typeface="Bungee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020172" y="4224200"/>
            <a:ext cx="13054528" cy="822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6"/>
              </a:lnSpc>
            </a:pPr>
            <a:r>
              <a:rPr lang="en-US" sz="7183" dirty="0">
                <a:solidFill>
                  <a:srgbClr val="FF5733"/>
                </a:solidFill>
                <a:latin typeface="Asap SemiBold Bold"/>
              </a:rPr>
              <a:t>BÀI 5: THỰC HÀNH TỔNG HỢP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300527" y="203769"/>
            <a:ext cx="1910378" cy="1373084"/>
          </a:xfrm>
          <a:prstGeom prst="rect">
            <a:avLst/>
          </a:prstGeom>
        </p:spPr>
      </p:pic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648238" y="9647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69653" y="3641675"/>
            <a:ext cx="6466279" cy="9782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en-US" sz="6357" b="1" spc="-127" dirty="0">
                <a:solidFill>
                  <a:srgbClr val="065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SC Black Bold"/>
              </a:rPr>
              <a:t>MỤC </a:t>
            </a:r>
            <a:r>
              <a:rPr lang="en-US" sz="6357" b="1" spc="-127" dirty="0" smtClean="0">
                <a:solidFill>
                  <a:srgbClr val="065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SC Black Bold"/>
              </a:rPr>
              <a:t>TIÊU</a:t>
            </a:r>
            <a:endParaRPr lang="en-US" sz="6357" b="1" spc="-127" dirty="0">
              <a:solidFill>
                <a:srgbClr val="0659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greya Sans SC Black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048777" y="3875391"/>
            <a:ext cx="5346110" cy="4284348"/>
            <a:chOff x="0" y="0"/>
            <a:chExt cx="1913890" cy="15337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3890" cy="1533782"/>
            </a:xfrm>
            <a:custGeom>
              <a:avLst/>
              <a:gdLst/>
              <a:ahLst/>
              <a:cxnLst/>
              <a:rect l="l" t="t" r="r" b="b"/>
              <a:pathLst>
                <a:path w="1913890" h="1533782">
                  <a:moveTo>
                    <a:pt x="0" y="0"/>
                  </a:moveTo>
                  <a:lnTo>
                    <a:pt x="1913890" y="0"/>
                  </a:lnTo>
                  <a:lnTo>
                    <a:pt x="1913890" y="1533782"/>
                  </a:lnTo>
                  <a:lnTo>
                    <a:pt x="0" y="153378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944149" y="1028700"/>
            <a:ext cx="5350301" cy="2863784"/>
            <a:chOff x="0" y="0"/>
            <a:chExt cx="7741310" cy="4143588"/>
          </a:xfrm>
        </p:grpSpPr>
        <p:sp>
          <p:nvSpPr>
            <p:cNvPr id="8" name="Freeform 8"/>
            <p:cNvSpPr/>
            <p:nvPr/>
          </p:nvSpPr>
          <p:spPr>
            <a:xfrm>
              <a:off x="26670" y="26670"/>
              <a:ext cx="7687971" cy="4048338"/>
            </a:xfrm>
            <a:custGeom>
              <a:avLst/>
              <a:gdLst/>
              <a:ahLst/>
              <a:cxnLst/>
              <a:rect l="l" t="t" r="r" b="b"/>
              <a:pathLst>
                <a:path w="7687971" h="4048338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3602568"/>
                  </a:lnTo>
                  <a:lnTo>
                    <a:pt x="0" y="3677498"/>
                  </a:lnTo>
                  <a:lnTo>
                    <a:pt x="0" y="3762588"/>
                  </a:lnTo>
                  <a:lnTo>
                    <a:pt x="3641090" y="3762588"/>
                  </a:lnTo>
                  <a:lnTo>
                    <a:pt x="3759200" y="4048338"/>
                  </a:lnTo>
                  <a:lnTo>
                    <a:pt x="3877310" y="3762588"/>
                  </a:lnTo>
                  <a:lnTo>
                    <a:pt x="7687971" y="3762588"/>
                  </a:lnTo>
                  <a:lnTo>
                    <a:pt x="7687971" y="3677498"/>
                  </a:lnTo>
                  <a:lnTo>
                    <a:pt x="7687971" y="3602568"/>
                  </a:lnTo>
                  <a:lnTo>
                    <a:pt x="7687971" y="148590"/>
                  </a:lnTo>
                  <a:lnTo>
                    <a:pt x="7687971" y="107950"/>
                  </a:lnTo>
                  <a:lnTo>
                    <a:pt x="76879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221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6247128" y="1233629"/>
            <a:ext cx="4493954" cy="2020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9"/>
              </a:lnSpc>
            </a:pPr>
            <a:r>
              <a:rPr lang="en-US" sz="3306" dirty="0">
                <a:solidFill>
                  <a:srgbClr val="FFFFFF"/>
                </a:solidFill>
                <a:latin typeface="Alegreya Sans SC Black"/>
              </a:rPr>
              <a:t>1.  VẬN DỤNG KIẾ N THỨC ĐÃ HỌC ĐỂ VẼ TRANH CHỦ ĐỀ TÙY CHỌN.</a:t>
            </a:r>
          </a:p>
          <a:p>
            <a:pPr marL="0" lvl="0" indent="0" algn="ctr">
              <a:lnSpc>
                <a:spcPts val="1589"/>
              </a:lnSpc>
            </a:pPr>
            <a:endParaRPr lang="en-US" sz="3306" dirty="0">
              <a:solidFill>
                <a:srgbClr val="FFFFFF"/>
              </a:solidFill>
              <a:latin typeface="Alegreya Sans SC Black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306090" y="5017411"/>
            <a:ext cx="4926736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8"/>
              </a:lnSpc>
            </a:pPr>
            <a:r>
              <a:rPr lang="en-US" sz="3460" dirty="0">
                <a:solidFill>
                  <a:srgbClr val="065928"/>
                </a:solidFill>
                <a:latin typeface="Alegreya Sans SC Black"/>
              </a:rPr>
              <a:t>2. B</a:t>
            </a:r>
            <a:r>
              <a:rPr lang="en-US" sz="3460" dirty="0" smtClean="0">
                <a:solidFill>
                  <a:srgbClr val="065928"/>
                </a:solidFill>
                <a:latin typeface="Alegreya Sans SC Black"/>
              </a:rPr>
              <a:t>IẾT CÁCH IN BÀI VẼ RA GIẤY</a:t>
            </a:r>
            <a:endParaRPr lang="en-US" sz="1483" dirty="0">
              <a:solidFill>
                <a:srgbClr val="065928"/>
              </a:solidFill>
              <a:latin typeface="Arimo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32" b="6382"/>
          <a:stretch>
            <a:fillRect/>
          </a:stretch>
        </p:blipFill>
        <p:spPr>
          <a:xfrm>
            <a:off x="1028700" y="8347204"/>
            <a:ext cx="3615141" cy="19397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879814" y="6205031"/>
            <a:ext cx="2255089" cy="25267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100174" y="7284200"/>
            <a:ext cx="1243317" cy="217648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413040">
            <a:off x="14320752" y="9594112"/>
            <a:ext cx="2247711" cy="35450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35932" y="9258300"/>
            <a:ext cx="905913" cy="6802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621000" y="604362"/>
            <a:ext cx="1610870" cy="291560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35661" y="5804999"/>
            <a:ext cx="1186079" cy="80006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5184210" y="4392265"/>
            <a:ext cx="1519878" cy="1063914"/>
          </a:xfrm>
          <a:prstGeom prst="rect">
            <a:avLst/>
          </a:prstGeom>
        </p:spPr>
      </p:pic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7648238" y="9647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944214" y="179293"/>
            <a:ext cx="2630171" cy="12050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7"/>
          <a:srcRect l="8008" t="18064" r="11184" b="20620"/>
          <a:stretch>
            <a:fillRect/>
          </a:stretch>
        </p:blipFill>
        <p:spPr>
          <a:xfrm>
            <a:off x="3251898" y="3644046"/>
            <a:ext cx="13639966" cy="52912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b="18120"/>
          <a:stretch>
            <a:fillRect/>
          </a:stretch>
        </p:blipFill>
        <p:spPr>
          <a:xfrm>
            <a:off x="740707" y="781842"/>
            <a:ext cx="3807946" cy="37038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689615" y="0"/>
            <a:ext cx="3802269" cy="15636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3737" y="7915996"/>
            <a:ext cx="2785320" cy="23710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 b="7007"/>
          <a:stretch>
            <a:fillRect/>
          </a:stretch>
        </p:blipFill>
        <p:spPr>
          <a:xfrm>
            <a:off x="15825856" y="8184914"/>
            <a:ext cx="2659408" cy="21020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03734" y="3364548"/>
            <a:ext cx="1632434" cy="74795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327269" y="1423807"/>
            <a:ext cx="9435563" cy="1023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19"/>
              </a:lnSpc>
              <a:spcBef>
                <a:spcPct val="0"/>
              </a:spcBef>
            </a:pPr>
            <a:r>
              <a:rPr lang="en-US" sz="6399" dirty="0" err="1">
                <a:solidFill>
                  <a:srgbClr val="065928"/>
                </a:solidFill>
                <a:latin typeface="Alegreya Bold"/>
              </a:rPr>
              <a:t>Hoạt</a:t>
            </a:r>
            <a:r>
              <a:rPr lang="en-US" sz="6399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6399" dirty="0" err="1">
                <a:solidFill>
                  <a:srgbClr val="065928"/>
                </a:solidFill>
                <a:latin typeface="Alegreya Bold"/>
              </a:rPr>
              <a:t>động</a:t>
            </a:r>
            <a:r>
              <a:rPr lang="en-US" sz="6399" dirty="0">
                <a:solidFill>
                  <a:srgbClr val="065928"/>
                </a:solidFill>
                <a:latin typeface="Alegreya Bold"/>
              </a:rPr>
              <a:t> 1: </a:t>
            </a:r>
            <a:r>
              <a:rPr lang="en-US" sz="6399" dirty="0" err="1">
                <a:solidFill>
                  <a:srgbClr val="065928"/>
                </a:solidFill>
                <a:latin typeface="Alegreya Bold"/>
              </a:rPr>
              <a:t>Nối</a:t>
            </a:r>
            <a:r>
              <a:rPr lang="en-US" sz="6399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6399" dirty="0" err="1">
                <a:solidFill>
                  <a:srgbClr val="065928"/>
                </a:solidFill>
                <a:latin typeface="Alegreya Bold"/>
              </a:rPr>
              <a:t>theo</a:t>
            </a:r>
            <a:r>
              <a:rPr lang="en-US" sz="6399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6399" dirty="0" err="1">
                <a:solidFill>
                  <a:srgbClr val="065928"/>
                </a:solidFill>
                <a:latin typeface="Alegreya Bold"/>
              </a:rPr>
              <a:t>mẫu</a:t>
            </a:r>
            <a:r>
              <a:rPr lang="en-US" sz="6399" dirty="0">
                <a:solidFill>
                  <a:srgbClr val="065928"/>
                </a:solidFill>
                <a:latin typeface="Alegreya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38530" y="1516058"/>
            <a:ext cx="2612300" cy="988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81"/>
              </a:lnSpc>
            </a:pPr>
            <a:r>
              <a:rPr lang="en-US" sz="3146" dirty="0">
                <a:solidFill>
                  <a:srgbClr val="D1581F"/>
                </a:solidFill>
                <a:latin typeface="Alegreya Sans Black"/>
              </a:rPr>
              <a:t>A. HOẠT ĐỘNG THỰC HÀNH</a:t>
            </a: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7648238" y="9647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4">
        <p14:switch dir="r"/>
      </p:transition>
    </mc:Choice>
    <mc:Fallback>
      <p:transition spd="slow" advTm="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9281932" y="-1807206"/>
            <a:ext cx="4902765" cy="11051971"/>
            <a:chOff x="0" y="0"/>
            <a:chExt cx="7533409" cy="16982054"/>
          </a:xfrm>
        </p:grpSpPr>
        <p:sp>
          <p:nvSpPr>
            <p:cNvPr id="3" name="Freeform 3"/>
            <p:cNvSpPr/>
            <p:nvPr/>
          </p:nvSpPr>
          <p:spPr>
            <a:xfrm>
              <a:off x="26670" y="26670"/>
              <a:ext cx="7480069" cy="16886803"/>
            </a:xfrm>
            <a:custGeom>
              <a:avLst/>
              <a:gdLst/>
              <a:ahLst/>
              <a:cxnLst/>
              <a:rect l="l" t="t" r="r" b="b"/>
              <a:pathLst>
                <a:path w="7480069" h="16886803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16441033"/>
                  </a:lnTo>
                  <a:lnTo>
                    <a:pt x="0" y="16515964"/>
                  </a:lnTo>
                  <a:lnTo>
                    <a:pt x="0" y="16601053"/>
                  </a:lnTo>
                  <a:lnTo>
                    <a:pt x="3641090" y="16601053"/>
                  </a:lnTo>
                  <a:lnTo>
                    <a:pt x="3759200" y="16886803"/>
                  </a:lnTo>
                  <a:lnTo>
                    <a:pt x="3877310" y="16601053"/>
                  </a:lnTo>
                  <a:lnTo>
                    <a:pt x="7480069" y="16601053"/>
                  </a:lnTo>
                  <a:lnTo>
                    <a:pt x="7480069" y="16515964"/>
                  </a:lnTo>
                  <a:lnTo>
                    <a:pt x="7480069" y="16441033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127018" y="5637057"/>
            <a:ext cx="4688713" cy="4284311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42161" y="1267397"/>
            <a:ext cx="5065168" cy="506516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88900" y="88900"/>
              <a:ext cx="6172200" cy="6172200"/>
            </a:xfrm>
            <a:custGeom>
              <a:avLst/>
              <a:gdLst/>
              <a:ahLst/>
              <a:cxnLst/>
              <a:rect l="l" t="t" r="r" b="b"/>
              <a:pathLst>
                <a:path w="6172200" h="6172200">
                  <a:moveTo>
                    <a:pt x="6172200" y="5864860"/>
                  </a:moveTo>
                  <a:cubicBezTo>
                    <a:pt x="6172200" y="6033770"/>
                    <a:pt x="6035040" y="6170930"/>
                    <a:pt x="5866130" y="6170930"/>
                  </a:cubicBezTo>
                  <a:lnTo>
                    <a:pt x="307340" y="6170930"/>
                  </a:lnTo>
                  <a:cubicBezTo>
                    <a:pt x="137160" y="6172200"/>
                    <a:pt x="0" y="6035040"/>
                    <a:pt x="0" y="5864860"/>
                  </a:cubicBezTo>
                  <a:lnTo>
                    <a:pt x="0" y="307340"/>
                  </a:lnTo>
                  <a:cubicBezTo>
                    <a:pt x="0" y="137160"/>
                    <a:pt x="137160" y="0"/>
                    <a:pt x="307340" y="0"/>
                  </a:cubicBezTo>
                  <a:lnTo>
                    <a:pt x="5866130" y="0"/>
                  </a:lnTo>
                  <a:cubicBezTo>
                    <a:pt x="6035040" y="0"/>
                    <a:pt x="6172200" y="137160"/>
                    <a:pt x="6172200" y="307340"/>
                  </a:cubicBezTo>
                  <a:lnTo>
                    <a:pt x="6172200" y="5864860"/>
                  </a:lnTo>
                  <a:close/>
                </a:path>
              </a:pathLst>
            </a:custGeom>
            <a:blipFill>
              <a:blip r:embed="rId6"/>
              <a:stretch>
                <a:fillRect l="-43121" r="-52437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953760" y="6350000"/>
                  </a:moveTo>
                  <a:lnTo>
                    <a:pt x="396240" y="6350000"/>
                  </a:lnTo>
                  <a:cubicBezTo>
                    <a:pt x="177800" y="6350000"/>
                    <a:pt x="0" y="6172200"/>
                    <a:pt x="0" y="5953760"/>
                  </a:cubicBezTo>
                  <a:lnTo>
                    <a:pt x="0" y="396240"/>
                  </a:lnTo>
                  <a:cubicBezTo>
                    <a:pt x="0" y="177800"/>
                    <a:pt x="177800" y="0"/>
                    <a:pt x="396240" y="0"/>
                  </a:cubicBezTo>
                  <a:lnTo>
                    <a:pt x="5955030" y="0"/>
                  </a:lnTo>
                  <a:cubicBezTo>
                    <a:pt x="6172200" y="0"/>
                    <a:pt x="6350000" y="177800"/>
                    <a:pt x="6350000" y="396240"/>
                  </a:cubicBezTo>
                  <a:lnTo>
                    <a:pt x="6350000" y="5955030"/>
                  </a:lnTo>
                  <a:cubicBezTo>
                    <a:pt x="6350000" y="6172200"/>
                    <a:pt x="6172200" y="6350000"/>
                    <a:pt x="5953760" y="6350000"/>
                  </a:cubicBezTo>
                  <a:close/>
                  <a:moveTo>
                    <a:pt x="396240" y="179070"/>
                  </a:moveTo>
                  <a:cubicBezTo>
                    <a:pt x="276860" y="179070"/>
                    <a:pt x="179070" y="276860"/>
                    <a:pt x="179070" y="396240"/>
                  </a:cubicBezTo>
                  <a:lnTo>
                    <a:pt x="179070" y="5955030"/>
                  </a:lnTo>
                  <a:cubicBezTo>
                    <a:pt x="179070" y="6074410"/>
                    <a:pt x="276860" y="6172200"/>
                    <a:pt x="396240" y="6172200"/>
                  </a:cubicBezTo>
                  <a:lnTo>
                    <a:pt x="5955030" y="6172200"/>
                  </a:lnTo>
                  <a:cubicBezTo>
                    <a:pt x="6074410" y="6172200"/>
                    <a:pt x="6172200" y="6074410"/>
                    <a:pt x="6172200" y="5955030"/>
                  </a:cubicBezTo>
                  <a:lnTo>
                    <a:pt x="6172200" y="396240"/>
                  </a:lnTo>
                  <a:cubicBezTo>
                    <a:pt x="6172200" y="276860"/>
                    <a:pt x="6074410" y="179070"/>
                    <a:pt x="5955030" y="179070"/>
                  </a:cubicBezTo>
                  <a:lnTo>
                    <a:pt x="396240" y="17907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14300" y="0"/>
            <a:ext cx="1980511" cy="203913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291126" y="5045055"/>
            <a:ext cx="1090178" cy="12113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397967" y="416635"/>
            <a:ext cx="1722666" cy="120586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646964" y="2293071"/>
            <a:ext cx="10172700" cy="2794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424"/>
              </a:lnSpc>
              <a:spcBef>
                <a:spcPct val="0"/>
              </a:spcBef>
            </a:pPr>
            <a:r>
              <a:rPr lang="en-US" sz="5710" dirty="0" err="1">
                <a:solidFill>
                  <a:srgbClr val="065928"/>
                </a:solidFill>
                <a:latin typeface="Alegreya Bold"/>
              </a:rPr>
              <a:t>Thực</a:t>
            </a:r>
            <a:r>
              <a:rPr lang="en-US" sz="5710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5710" dirty="0" err="1">
                <a:solidFill>
                  <a:srgbClr val="065928"/>
                </a:solidFill>
                <a:latin typeface="Alegreya Bold"/>
              </a:rPr>
              <a:t>hành</a:t>
            </a:r>
            <a:r>
              <a:rPr lang="en-US" sz="5710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5710" dirty="0" err="1">
                <a:solidFill>
                  <a:srgbClr val="065928"/>
                </a:solidFill>
                <a:latin typeface="Alegreya Bold"/>
              </a:rPr>
              <a:t>vẽ</a:t>
            </a:r>
            <a:r>
              <a:rPr lang="en-US" sz="5710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5710" dirty="0" err="1">
                <a:solidFill>
                  <a:srgbClr val="065928"/>
                </a:solidFill>
                <a:latin typeface="Alegreya Bold"/>
              </a:rPr>
              <a:t>hình</a:t>
            </a:r>
            <a:r>
              <a:rPr lang="en-US" sz="5710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5710" dirty="0" err="1">
                <a:solidFill>
                  <a:srgbClr val="065928"/>
                </a:solidFill>
                <a:latin typeface="Alegreya Bold"/>
              </a:rPr>
              <a:t>theo</a:t>
            </a:r>
            <a:r>
              <a:rPr lang="en-US" sz="5710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5710" dirty="0" err="1">
                <a:solidFill>
                  <a:srgbClr val="065928"/>
                </a:solidFill>
                <a:latin typeface="Alegreya Bold"/>
              </a:rPr>
              <a:t>mẫu</a:t>
            </a:r>
            <a:r>
              <a:rPr lang="en-US" sz="5710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5710" dirty="0" err="1">
                <a:solidFill>
                  <a:srgbClr val="065928"/>
                </a:solidFill>
                <a:latin typeface="Alegreya Bold"/>
              </a:rPr>
              <a:t>lưu</a:t>
            </a:r>
            <a:r>
              <a:rPr lang="en-US" sz="5710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5710" dirty="0" err="1">
                <a:solidFill>
                  <a:srgbClr val="065928"/>
                </a:solidFill>
                <a:latin typeface="Alegreya Bold"/>
              </a:rPr>
              <a:t>tên</a:t>
            </a:r>
            <a:r>
              <a:rPr lang="en-US" sz="5710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5710" dirty="0" err="1">
                <a:solidFill>
                  <a:srgbClr val="065928"/>
                </a:solidFill>
                <a:latin typeface="Alegreya Bold"/>
              </a:rPr>
              <a:t>bài</a:t>
            </a:r>
            <a:r>
              <a:rPr lang="en-US" sz="5710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5710" dirty="0" err="1">
                <a:solidFill>
                  <a:srgbClr val="065928"/>
                </a:solidFill>
                <a:latin typeface="Alegreya Bold"/>
              </a:rPr>
              <a:t>vẽ</a:t>
            </a:r>
            <a:r>
              <a:rPr lang="en-US" sz="5710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5710" dirty="0" err="1">
                <a:solidFill>
                  <a:srgbClr val="065928"/>
                </a:solidFill>
                <a:latin typeface="Alegreya Bold"/>
              </a:rPr>
              <a:t>có</a:t>
            </a:r>
            <a:r>
              <a:rPr lang="en-US" sz="5710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5710" dirty="0" err="1">
                <a:solidFill>
                  <a:srgbClr val="065928"/>
                </a:solidFill>
                <a:latin typeface="Alegreya Bold"/>
              </a:rPr>
              <a:t>tên</a:t>
            </a:r>
            <a:r>
              <a:rPr lang="en-US" sz="5710" dirty="0">
                <a:solidFill>
                  <a:srgbClr val="065928"/>
                </a:solidFill>
                <a:latin typeface="Alegreya Bold"/>
              </a:rPr>
              <a:t> THỰC HÀNH TỔNG HỢP</a:t>
            </a:r>
            <a:r>
              <a:rPr lang="en-US" sz="3945" dirty="0">
                <a:solidFill>
                  <a:srgbClr val="065928"/>
                </a:solidFill>
                <a:latin typeface="Alegreya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42161" y="6948715"/>
            <a:ext cx="6083230" cy="619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67"/>
              </a:lnSpc>
              <a:spcBef>
                <a:spcPct val="0"/>
              </a:spcBef>
            </a:pPr>
            <a:r>
              <a:rPr lang="en-US" sz="4567" dirty="0">
                <a:solidFill>
                  <a:srgbClr val="D1581F"/>
                </a:solidFill>
                <a:latin typeface="Asap SemiBold"/>
              </a:rPr>
              <a:t>GỢI Ý: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42161" y="7779213"/>
            <a:ext cx="12989412" cy="660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020"/>
              </a:lnSpc>
              <a:spcBef>
                <a:spcPct val="0"/>
              </a:spcBef>
            </a:pPr>
            <a:r>
              <a:rPr lang="en-US" sz="5020" spc="-100" dirty="0" err="1">
                <a:solidFill>
                  <a:srgbClr val="065928"/>
                </a:solidFill>
                <a:latin typeface="Cormorant Garamond Bold Italics"/>
              </a:rPr>
              <a:t>Quan</a:t>
            </a:r>
            <a:r>
              <a:rPr lang="en-US" sz="5020" spc="-100" dirty="0">
                <a:solidFill>
                  <a:srgbClr val="065928"/>
                </a:solidFill>
                <a:latin typeface="Cormorant Garamond Bold Italics"/>
              </a:rPr>
              <a:t> </a:t>
            </a:r>
            <a:r>
              <a:rPr lang="en-US" sz="5020" spc="-100" dirty="0" err="1">
                <a:solidFill>
                  <a:srgbClr val="065928"/>
                </a:solidFill>
                <a:latin typeface="Cormorant Garamond Bold Italics"/>
              </a:rPr>
              <a:t>sát</a:t>
            </a:r>
            <a:r>
              <a:rPr lang="en-US" sz="5020" spc="-100" dirty="0">
                <a:solidFill>
                  <a:srgbClr val="065928"/>
                </a:solidFill>
                <a:latin typeface="Cormorant Garamond Bold Italics"/>
              </a:rPr>
              <a:t> </a:t>
            </a:r>
            <a:r>
              <a:rPr lang="en-US" sz="5020" spc="-100" dirty="0" err="1">
                <a:solidFill>
                  <a:srgbClr val="065928"/>
                </a:solidFill>
                <a:latin typeface="Cormorant Garamond Bold Italics"/>
              </a:rPr>
              <a:t>hình</a:t>
            </a:r>
            <a:r>
              <a:rPr lang="en-US" sz="5020" spc="-100" dirty="0">
                <a:solidFill>
                  <a:srgbClr val="065928"/>
                </a:solidFill>
                <a:latin typeface="Cormorant Garamond Bold Italics"/>
              </a:rPr>
              <a:t> </a:t>
            </a:r>
            <a:r>
              <a:rPr lang="en-US" sz="5020" spc="-100" dirty="0" err="1">
                <a:solidFill>
                  <a:srgbClr val="065928"/>
                </a:solidFill>
                <a:latin typeface="Cormorant Garamond Bold Italics"/>
              </a:rPr>
              <a:t>mẫu</a:t>
            </a:r>
            <a:r>
              <a:rPr lang="en-US" sz="5020" spc="-100" dirty="0">
                <a:solidFill>
                  <a:srgbClr val="065928"/>
                </a:solidFill>
                <a:latin typeface="Cormorant Garamond Bold Italics"/>
              </a:rPr>
              <a:t>, </a:t>
            </a:r>
            <a:r>
              <a:rPr lang="en-US" sz="5020" spc="-100" dirty="0" err="1">
                <a:solidFill>
                  <a:srgbClr val="065928"/>
                </a:solidFill>
                <a:latin typeface="Cormorant Garamond Bold Italics"/>
              </a:rPr>
              <a:t>nhận</a:t>
            </a:r>
            <a:r>
              <a:rPr lang="en-US" sz="5020" spc="-100" dirty="0">
                <a:solidFill>
                  <a:srgbClr val="065928"/>
                </a:solidFill>
                <a:latin typeface="Cormorant Garamond Bold Italics"/>
              </a:rPr>
              <a:t> </a:t>
            </a:r>
            <a:r>
              <a:rPr lang="en-US" sz="5020" spc="-100" dirty="0" err="1">
                <a:solidFill>
                  <a:srgbClr val="065928"/>
                </a:solidFill>
                <a:latin typeface="Cormorant Garamond Bold Italics"/>
              </a:rPr>
              <a:t>biết</a:t>
            </a:r>
            <a:r>
              <a:rPr lang="en-US" sz="5020" spc="-100" dirty="0">
                <a:solidFill>
                  <a:srgbClr val="065928"/>
                </a:solidFill>
                <a:latin typeface="Cormorant Garamond Bold Italics"/>
              </a:rPr>
              <a:t> </a:t>
            </a:r>
            <a:r>
              <a:rPr lang="en-US" sz="5020" spc="-100" dirty="0" err="1">
                <a:solidFill>
                  <a:srgbClr val="065928"/>
                </a:solidFill>
                <a:latin typeface="Cormorant Garamond Bold Italics"/>
              </a:rPr>
              <a:t>công</a:t>
            </a:r>
            <a:r>
              <a:rPr lang="en-US" sz="5020" spc="-100" dirty="0">
                <a:solidFill>
                  <a:srgbClr val="065928"/>
                </a:solidFill>
                <a:latin typeface="Cormorant Garamond Bold Italics"/>
              </a:rPr>
              <a:t> </a:t>
            </a:r>
            <a:r>
              <a:rPr lang="en-US" sz="5020" spc="-100" dirty="0" err="1">
                <a:solidFill>
                  <a:srgbClr val="065928"/>
                </a:solidFill>
                <a:latin typeface="Cormorant Garamond Bold Italics"/>
              </a:rPr>
              <a:t>cụ</a:t>
            </a:r>
            <a:r>
              <a:rPr lang="en-US" sz="5020" spc="-100" dirty="0">
                <a:solidFill>
                  <a:srgbClr val="065928"/>
                </a:solidFill>
                <a:latin typeface="Cormorant Garamond Bold Italics"/>
              </a:rPr>
              <a:t> </a:t>
            </a:r>
            <a:r>
              <a:rPr lang="en-US" sz="5020" spc="-100" dirty="0" err="1">
                <a:solidFill>
                  <a:srgbClr val="065928"/>
                </a:solidFill>
                <a:latin typeface="Cormorant Garamond Bold Italics"/>
              </a:rPr>
              <a:t>vẽ</a:t>
            </a:r>
            <a:r>
              <a:rPr lang="en-US" sz="5020" spc="-100" dirty="0">
                <a:solidFill>
                  <a:srgbClr val="065928"/>
                </a:solidFill>
                <a:latin typeface="Cormorant Garamond Bold Italics"/>
              </a:rPr>
              <a:t> </a:t>
            </a:r>
            <a:r>
              <a:rPr lang="en-US" sz="5020" spc="-100" dirty="0" err="1">
                <a:solidFill>
                  <a:srgbClr val="065928"/>
                </a:solidFill>
                <a:latin typeface="Cormorant Garamond Bold Italics"/>
              </a:rPr>
              <a:t>trong</a:t>
            </a:r>
            <a:r>
              <a:rPr lang="en-US" sz="5020" spc="-100" dirty="0">
                <a:solidFill>
                  <a:srgbClr val="065928"/>
                </a:solidFill>
                <a:latin typeface="Cormorant Garamond Bold Italics"/>
              </a:rPr>
              <a:t> </a:t>
            </a:r>
            <a:r>
              <a:rPr lang="en-US" sz="5020" spc="-100" dirty="0" err="1">
                <a:solidFill>
                  <a:srgbClr val="065928"/>
                </a:solidFill>
                <a:latin typeface="Cormorant Garamond Bold Italics"/>
              </a:rPr>
              <a:t>bài</a:t>
            </a:r>
            <a:r>
              <a:rPr lang="en-US" sz="5020" spc="-100" dirty="0">
                <a:solidFill>
                  <a:srgbClr val="065928"/>
                </a:solidFill>
                <a:latin typeface="Cormorant Garamond Bold Italics"/>
              </a:rPr>
              <a:t> </a:t>
            </a:r>
            <a:r>
              <a:rPr lang="en-US" sz="5020" spc="-100" dirty="0" err="1">
                <a:solidFill>
                  <a:srgbClr val="065928"/>
                </a:solidFill>
                <a:latin typeface="Cormorant Garamond Bold Italics"/>
              </a:rPr>
              <a:t>tập</a:t>
            </a:r>
            <a:endParaRPr lang="en-US" sz="5020" spc="-100" dirty="0">
              <a:solidFill>
                <a:srgbClr val="065928"/>
              </a:solidFill>
              <a:latin typeface="Cormorant Garamond Bold Itali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31139" y="413112"/>
            <a:ext cx="12934202" cy="611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567"/>
              </a:lnSpc>
              <a:spcBef>
                <a:spcPct val="0"/>
              </a:spcBef>
            </a:pPr>
            <a:r>
              <a:rPr lang="en-US" sz="4567" dirty="0">
                <a:solidFill>
                  <a:srgbClr val="D1581F"/>
                </a:solidFill>
                <a:latin typeface="Asap SemiBold Bold"/>
              </a:rPr>
              <a:t>C. HOẠT ĐỘNG LUYỆN TẬP,THỰC HÀNH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20">
        <p14:vortex dir="r"/>
      </p:transition>
    </mc:Choice>
    <mc:Fallback>
      <p:transition spd="slow" advTm="10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482" r="559" b="36052"/>
          <a:stretch>
            <a:fillRect/>
          </a:stretch>
        </p:blipFill>
        <p:spPr>
          <a:xfrm>
            <a:off x="0" y="8935342"/>
            <a:ext cx="18288000" cy="13516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29622">
            <a:off x="15797802" y="57988"/>
            <a:ext cx="2957276" cy="55405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96367" y="8075832"/>
            <a:ext cx="2647342" cy="18332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48721" y="6870256"/>
            <a:ext cx="535071" cy="4982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950728" y="7482840"/>
            <a:ext cx="331393" cy="3086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b="3848"/>
          <a:stretch>
            <a:fillRect/>
          </a:stretch>
        </p:blipFill>
        <p:spPr>
          <a:xfrm>
            <a:off x="527228" y="7297623"/>
            <a:ext cx="2289031" cy="298937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263929">
            <a:off x="3071726" y="5742052"/>
            <a:ext cx="766808" cy="10224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71743" y="1028700"/>
            <a:ext cx="1018242" cy="5816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7183765" y="4293023"/>
            <a:ext cx="3920469" cy="392046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689986" y="1550379"/>
            <a:ext cx="13617139" cy="2412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67"/>
              </a:lnSpc>
            </a:pPr>
            <a:r>
              <a:rPr lang="en-US" sz="4430" dirty="0">
                <a:solidFill>
                  <a:srgbClr val="D1581F"/>
                </a:solidFill>
                <a:latin typeface="Alegreya Bold Bold"/>
              </a:rPr>
              <a:t>1. </a:t>
            </a:r>
            <a:r>
              <a:rPr lang="en-US" sz="4430" dirty="0" err="1">
                <a:solidFill>
                  <a:srgbClr val="D1581F"/>
                </a:solidFill>
                <a:latin typeface="Alegreya Bold Bold"/>
              </a:rPr>
              <a:t>Gửi</a:t>
            </a:r>
            <a:r>
              <a:rPr lang="en-US" sz="4430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430" dirty="0" err="1">
                <a:solidFill>
                  <a:srgbClr val="D1581F"/>
                </a:solidFill>
                <a:latin typeface="Alegreya Bold Bold"/>
              </a:rPr>
              <a:t>sản</a:t>
            </a:r>
            <a:r>
              <a:rPr lang="en-US" sz="4430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430" dirty="0" err="1">
                <a:solidFill>
                  <a:srgbClr val="D1581F"/>
                </a:solidFill>
                <a:latin typeface="Alegreya Bold Bold"/>
              </a:rPr>
              <a:t>phẩm</a:t>
            </a:r>
            <a:r>
              <a:rPr lang="en-US" sz="4430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430" dirty="0" err="1">
                <a:solidFill>
                  <a:srgbClr val="D1581F"/>
                </a:solidFill>
                <a:latin typeface="Alegreya Bold Bold"/>
              </a:rPr>
              <a:t>lên</a:t>
            </a:r>
            <a:r>
              <a:rPr lang="en-US" sz="4430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430" dirty="0" err="1">
                <a:solidFill>
                  <a:srgbClr val="D1581F"/>
                </a:solidFill>
                <a:latin typeface="Alegreya Bold Bold"/>
              </a:rPr>
              <a:t>padlet</a:t>
            </a:r>
            <a:endParaRPr lang="en-US" sz="4430" dirty="0">
              <a:solidFill>
                <a:srgbClr val="D1581F"/>
              </a:solidFill>
              <a:latin typeface="Alegreya Bold Bold"/>
            </a:endParaRPr>
          </a:p>
          <a:p>
            <a:pPr>
              <a:lnSpc>
                <a:spcPts val="6318"/>
              </a:lnSpc>
            </a:pP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2.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Thực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hiện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đánh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giá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bài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vẽ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của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các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bạn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khác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bằng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hình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thức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đánh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giá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sao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,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hoặc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góp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ý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bằng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cách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bình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luận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trên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 </a:t>
            </a:r>
            <a:r>
              <a:rPr lang="en-US" sz="4076" dirty="0" err="1">
                <a:solidFill>
                  <a:srgbClr val="D1581F"/>
                </a:solidFill>
                <a:latin typeface="Alegreya Bold Bold"/>
              </a:rPr>
              <a:t>padlet</a:t>
            </a:r>
            <a:r>
              <a:rPr lang="en-US" sz="4076" dirty="0">
                <a:solidFill>
                  <a:srgbClr val="D1581F"/>
                </a:solidFill>
                <a:latin typeface="Alegreya Bold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740371" y="-801887"/>
            <a:ext cx="7321132" cy="11782581"/>
            <a:chOff x="0" y="0"/>
            <a:chExt cx="9429183" cy="15175264"/>
          </a:xfrm>
        </p:grpSpPr>
        <p:sp>
          <p:nvSpPr>
            <p:cNvPr id="3" name="Freeform 3"/>
            <p:cNvSpPr/>
            <p:nvPr/>
          </p:nvSpPr>
          <p:spPr>
            <a:xfrm>
              <a:off x="26670" y="26670"/>
              <a:ext cx="9375843" cy="15080014"/>
            </a:xfrm>
            <a:custGeom>
              <a:avLst/>
              <a:gdLst/>
              <a:ahLst/>
              <a:cxnLst/>
              <a:rect l="l" t="t" r="r" b="b"/>
              <a:pathLst>
                <a:path w="9375843" h="15080014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14634244"/>
                  </a:lnTo>
                  <a:lnTo>
                    <a:pt x="0" y="14709175"/>
                  </a:lnTo>
                  <a:lnTo>
                    <a:pt x="0" y="14794264"/>
                  </a:lnTo>
                  <a:lnTo>
                    <a:pt x="3641090" y="14794264"/>
                  </a:lnTo>
                  <a:lnTo>
                    <a:pt x="3759200" y="15080014"/>
                  </a:lnTo>
                  <a:lnTo>
                    <a:pt x="3877310" y="14794264"/>
                  </a:lnTo>
                  <a:lnTo>
                    <a:pt x="9375843" y="14794264"/>
                  </a:lnTo>
                  <a:lnTo>
                    <a:pt x="9375843" y="14709175"/>
                  </a:lnTo>
                  <a:lnTo>
                    <a:pt x="9375843" y="14634244"/>
                  </a:lnTo>
                  <a:lnTo>
                    <a:pt x="9375843" y="148590"/>
                  </a:lnTo>
                  <a:lnTo>
                    <a:pt x="9375843" y="107950"/>
                  </a:lnTo>
                  <a:lnTo>
                    <a:pt x="93758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449576" y="2376244"/>
            <a:ext cx="5315138" cy="5315138"/>
            <a:chOff x="0" y="0"/>
            <a:chExt cx="8909050" cy="8909050"/>
          </a:xfrm>
        </p:grpSpPr>
        <p:sp>
          <p:nvSpPr>
            <p:cNvPr id="7" name="Freeform 7"/>
            <p:cNvSpPr/>
            <p:nvPr/>
          </p:nvSpPr>
          <p:spPr>
            <a:xfrm>
              <a:off x="-210012" y="2402"/>
              <a:ext cx="9329074" cy="8904246"/>
            </a:xfrm>
            <a:custGeom>
              <a:avLst/>
              <a:gdLst/>
              <a:ahLst/>
              <a:cxnLst/>
              <a:rect l="l" t="t" r="r" b="b"/>
              <a:pathLst>
                <a:path w="9329074" h="8904246">
                  <a:moveTo>
                    <a:pt x="4664537" y="7123"/>
                  </a:moveTo>
                  <a:cubicBezTo>
                    <a:pt x="3071756" y="0"/>
                    <a:pt x="1596908" y="845651"/>
                    <a:pt x="798454" y="2223865"/>
                  </a:cubicBezTo>
                  <a:cubicBezTo>
                    <a:pt x="0" y="3602079"/>
                    <a:pt x="0" y="5302167"/>
                    <a:pt x="798454" y="6680382"/>
                  </a:cubicBezTo>
                  <a:cubicBezTo>
                    <a:pt x="1596908" y="8058595"/>
                    <a:pt x="3071756" y="8904246"/>
                    <a:pt x="4664537" y="8897123"/>
                  </a:cubicBezTo>
                  <a:cubicBezTo>
                    <a:pt x="6257318" y="8904246"/>
                    <a:pt x="7732166" y="8058595"/>
                    <a:pt x="8530620" y="6680382"/>
                  </a:cubicBezTo>
                  <a:cubicBezTo>
                    <a:pt x="9329074" y="5302167"/>
                    <a:pt x="9329074" y="3602079"/>
                    <a:pt x="8530620" y="2223865"/>
                  </a:cubicBezTo>
                  <a:cubicBezTo>
                    <a:pt x="7732166" y="845651"/>
                    <a:pt x="6257318" y="0"/>
                    <a:pt x="4664537" y="712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3863" y="263805"/>
              <a:ext cx="8781323" cy="8381440"/>
            </a:xfrm>
            <a:custGeom>
              <a:avLst/>
              <a:gdLst/>
              <a:ahLst/>
              <a:cxnLst/>
              <a:rect l="l" t="t" r="r" b="b"/>
              <a:pathLst>
                <a:path w="8781323" h="8381440">
                  <a:moveTo>
                    <a:pt x="4390662" y="6705"/>
                  </a:moveTo>
                  <a:cubicBezTo>
                    <a:pt x="2891400" y="0"/>
                    <a:pt x="1503147" y="795999"/>
                    <a:pt x="751573" y="2093292"/>
                  </a:cubicBezTo>
                  <a:cubicBezTo>
                    <a:pt x="0" y="3390586"/>
                    <a:pt x="0" y="4990854"/>
                    <a:pt x="751573" y="6288148"/>
                  </a:cubicBezTo>
                  <a:cubicBezTo>
                    <a:pt x="1503147" y="7585441"/>
                    <a:pt x="2891400" y="8381440"/>
                    <a:pt x="4390662" y="8374735"/>
                  </a:cubicBezTo>
                  <a:cubicBezTo>
                    <a:pt x="5889924" y="8381440"/>
                    <a:pt x="7278177" y="7585441"/>
                    <a:pt x="8029751" y="6288148"/>
                  </a:cubicBezTo>
                  <a:cubicBezTo>
                    <a:pt x="8781323" y="4990854"/>
                    <a:pt x="8781323" y="3390586"/>
                    <a:pt x="8029751" y="2093292"/>
                  </a:cubicBezTo>
                  <a:cubicBezTo>
                    <a:pt x="7278177" y="795999"/>
                    <a:pt x="5889924" y="0"/>
                    <a:pt x="4390662" y="6705"/>
                  </a:cubicBezTo>
                  <a:close/>
                </a:path>
              </a:pathLst>
            </a:custGeom>
            <a:blipFill>
              <a:blip r:embed="rId2"/>
              <a:stretch>
                <a:fillRect l="-84886" t="-34044" r="-158297" b="-67275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8909050" cy="8909050"/>
            </a:xfrm>
            <a:custGeom>
              <a:avLst/>
              <a:gdLst/>
              <a:ahLst/>
              <a:cxnLst/>
              <a:rect l="l" t="t" r="r" b="b"/>
              <a:pathLst>
                <a:path w="8909050" h="8909050">
                  <a:moveTo>
                    <a:pt x="4454525" y="8909050"/>
                  </a:moveTo>
                  <a:cubicBezTo>
                    <a:pt x="3264662" y="8909050"/>
                    <a:pt x="2146046" y="8445500"/>
                    <a:pt x="1304544" y="7603744"/>
                  </a:cubicBezTo>
                  <a:cubicBezTo>
                    <a:pt x="895477" y="7194550"/>
                    <a:pt x="574294" y="6718173"/>
                    <a:pt x="350012" y="6187694"/>
                  </a:cubicBezTo>
                  <a:cubicBezTo>
                    <a:pt x="117729" y="5638673"/>
                    <a:pt x="0" y="5055489"/>
                    <a:pt x="0" y="4454525"/>
                  </a:cubicBezTo>
                  <a:cubicBezTo>
                    <a:pt x="0" y="3854704"/>
                    <a:pt x="117475" y="3272282"/>
                    <a:pt x="349377" y="2723642"/>
                  </a:cubicBezTo>
                  <a:cubicBezTo>
                    <a:pt x="573405" y="2193163"/>
                    <a:pt x="894207" y="1716786"/>
                    <a:pt x="1302766" y="1307338"/>
                  </a:cubicBezTo>
                  <a:cubicBezTo>
                    <a:pt x="2144141" y="464312"/>
                    <a:pt x="3263519" y="0"/>
                    <a:pt x="4454525" y="0"/>
                  </a:cubicBezTo>
                  <a:cubicBezTo>
                    <a:pt x="5055362" y="0"/>
                    <a:pt x="5638419" y="117729"/>
                    <a:pt x="6187440" y="350012"/>
                  </a:cubicBezTo>
                  <a:cubicBezTo>
                    <a:pt x="6717792" y="574294"/>
                    <a:pt x="7194296" y="895477"/>
                    <a:pt x="7603490" y="1304544"/>
                  </a:cubicBezTo>
                  <a:cubicBezTo>
                    <a:pt x="8445373" y="2146046"/>
                    <a:pt x="8909050" y="3264789"/>
                    <a:pt x="8909050" y="4454652"/>
                  </a:cubicBezTo>
                  <a:cubicBezTo>
                    <a:pt x="8909050" y="5644769"/>
                    <a:pt x="8445246" y="6763766"/>
                    <a:pt x="7602982" y="7605268"/>
                  </a:cubicBezTo>
                  <a:cubicBezTo>
                    <a:pt x="7193789" y="8014208"/>
                    <a:pt x="6717285" y="8335138"/>
                    <a:pt x="6186932" y="8559419"/>
                  </a:cubicBezTo>
                  <a:cubicBezTo>
                    <a:pt x="5637911" y="8791321"/>
                    <a:pt x="5055108" y="8909050"/>
                    <a:pt x="4454525" y="8909050"/>
                  </a:cubicBezTo>
                  <a:close/>
                  <a:moveTo>
                    <a:pt x="4454525" y="19050"/>
                  </a:moveTo>
                  <a:cubicBezTo>
                    <a:pt x="3268599" y="19050"/>
                    <a:pt x="2154047" y="481330"/>
                    <a:pt x="1316228" y="1320800"/>
                  </a:cubicBezTo>
                  <a:cubicBezTo>
                    <a:pt x="909447" y="1728343"/>
                    <a:pt x="590042" y="2202815"/>
                    <a:pt x="366903" y="2731008"/>
                  </a:cubicBezTo>
                  <a:cubicBezTo>
                    <a:pt x="136017" y="3277362"/>
                    <a:pt x="19050" y="3857244"/>
                    <a:pt x="19050" y="4454525"/>
                  </a:cubicBezTo>
                  <a:cubicBezTo>
                    <a:pt x="19050" y="5052949"/>
                    <a:pt x="136271" y="5633593"/>
                    <a:pt x="367538" y="6180328"/>
                  </a:cubicBezTo>
                  <a:cubicBezTo>
                    <a:pt x="590931" y="6708522"/>
                    <a:pt x="910717" y="7182866"/>
                    <a:pt x="1318006" y="7590282"/>
                  </a:cubicBezTo>
                  <a:cubicBezTo>
                    <a:pt x="2155825" y="8428355"/>
                    <a:pt x="3269742" y="8890000"/>
                    <a:pt x="4454525" y="8890000"/>
                  </a:cubicBezTo>
                  <a:cubicBezTo>
                    <a:pt x="5052568" y="8890000"/>
                    <a:pt x="5632958" y="8772779"/>
                    <a:pt x="6179439" y="8541766"/>
                  </a:cubicBezTo>
                  <a:cubicBezTo>
                    <a:pt x="6707632" y="8318500"/>
                    <a:pt x="7181977" y="7998841"/>
                    <a:pt x="7589520" y="7591679"/>
                  </a:cubicBezTo>
                  <a:cubicBezTo>
                    <a:pt x="8428101" y="6753733"/>
                    <a:pt x="8890000" y="5639562"/>
                    <a:pt x="8890000" y="4454525"/>
                  </a:cubicBezTo>
                  <a:cubicBezTo>
                    <a:pt x="8890000" y="3269742"/>
                    <a:pt x="8428355" y="2155825"/>
                    <a:pt x="7590028" y="1317879"/>
                  </a:cubicBezTo>
                  <a:cubicBezTo>
                    <a:pt x="7182612" y="910590"/>
                    <a:pt x="6708140" y="590931"/>
                    <a:pt x="6180074" y="367538"/>
                  </a:cubicBezTo>
                  <a:cubicBezTo>
                    <a:pt x="5633339" y="136271"/>
                    <a:pt x="5052822" y="19050"/>
                    <a:pt x="4454525" y="19050"/>
                  </a:cubicBezTo>
                  <a:close/>
                  <a:moveTo>
                    <a:pt x="4454525" y="8648065"/>
                  </a:moveTo>
                  <a:cubicBezTo>
                    <a:pt x="3334385" y="8648065"/>
                    <a:pt x="2281301" y="8211693"/>
                    <a:pt x="1489075" y="7419213"/>
                  </a:cubicBezTo>
                  <a:cubicBezTo>
                    <a:pt x="697103" y="6626987"/>
                    <a:pt x="260985" y="5574157"/>
                    <a:pt x="260985" y="4454525"/>
                  </a:cubicBezTo>
                  <a:cubicBezTo>
                    <a:pt x="260985" y="3889756"/>
                    <a:pt x="371602" y="3341497"/>
                    <a:pt x="589788" y="2824988"/>
                  </a:cubicBezTo>
                  <a:cubicBezTo>
                    <a:pt x="800735" y="2325624"/>
                    <a:pt x="1102741" y="1877060"/>
                    <a:pt x="1487297" y="1491742"/>
                  </a:cubicBezTo>
                  <a:cubicBezTo>
                    <a:pt x="2279396" y="698119"/>
                    <a:pt x="3333242" y="260985"/>
                    <a:pt x="4454398" y="260985"/>
                  </a:cubicBezTo>
                  <a:cubicBezTo>
                    <a:pt x="5573776" y="260985"/>
                    <a:pt x="6626606" y="697103"/>
                    <a:pt x="7418832" y="1488948"/>
                  </a:cubicBezTo>
                  <a:cubicBezTo>
                    <a:pt x="8211438" y="2281174"/>
                    <a:pt x="8647937" y="3334385"/>
                    <a:pt x="8647937" y="4454398"/>
                  </a:cubicBezTo>
                  <a:cubicBezTo>
                    <a:pt x="8647937" y="5574792"/>
                    <a:pt x="8211311" y="6628130"/>
                    <a:pt x="7418450" y="7420356"/>
                  </a:cubicBezTo>
                  <a:cubicBezTo>
                    <a:pt x="6626225" y="8212074"/>
                    <a:pt x="5573522" y="8648065"/>
                    <a:pt x="4454525" y="8648065"/>
                  </a:cubicBezTo>
                  <a:close/>
                  <a:moveTo>
                    <a:pt x="4454525" y="280035"/>
                  </a:moveTo>
                  <a:cubicBezTo>
                    <a:pt x="3338449" y="280035"/>
                    <a:pt x="2289429" y="715137"/>
                    <a:pt x="1500886" y="1505204"/>
                  </a:cubicBezTo>
                  <a:cubicBezTo>
                    <a:pt x="713613" y="2294001"/>
                    <a:pt x="280035" y="3341370"/>
                    <a:pt x="280035" y="4454525"/>
                  </a:cubicBezTo>
                  <a:cubicBezTo>
                    <a:pt x="280035" y="5569077"/>
                    <a:pt x="714248" y="6617081"/>
                    <a:pt x="1502537" y="7405751"/>
                  </a:cubicBezTo>
                  <a:cubicBezTo>
                    <a:pt x="2291080" y="8194548"/>
                    <a:pt x="3339465" y="8629015"/>
                    <a:pt x="4454525" y="8629015"/>
                  </a:cubicBezTo>
                  <a:cubicBezTo>
                    <a:pt x="5568442" y="8629015"/>
                    <a:pt x="6616319" y="8195056"/>
                    <a:pt x="7405116" y="7407021"/>
                  </a:cubicBezTo>
                  <a:cubicBezTo>
                    <a:pt x="8194422" y="6618477"/>
                    <a:pt x="8629015" y="5569839"/>
                    <a:pt x="8629015" y="4454525"/>
                  </a:cubicBezTo>
                  <a:cubicBezTo>
                    <a:pt x="8629015" y="3339465"/>
                    <a:pt x="8194548" y="2291080"/>
                    <a:pt x="7405497" y="1502537"/>
                  </a:cubicBezTo>
                  <a:cubicBezTo>
                    <a:pt x="6616827" y="714121"/>
                    <a:pt x="5568823" y="280035"/>
                    <a:pt x="4454525" y="28003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275714" y="1675369"/>
            <a:ext cx="10205950" cy="1497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080"/>
              </a:lnSpc>
              <a:spcBef>
                <a:spcPct val="0"/>
              </a:spcBef>
            </a:pPr>
            <a:r>
              <a:rPr lang="en-US" sz="3640" dirty="0" err="1">
                <a:solidFill>
                  <a:srgbClr val="004AAD"/>
                </a:solidFill>
                <a:latin typeface="Maven Pro Bold Bold"/>
              </a:rPr>
              <a:t>Em</a:t>
            </a:r>
            <a:r>
              <a:rPr lang="en-US" sz="3640" dirty="0">
                <a:solidFill>
                  <a:srgbClr val="004AAD"/>
                </a:solidFill>
                <a:latin typeface="Maven Pro Bold Bold"/>
              </a:rPr>
              <a:t> </a:t>
            </a:r>
            <a:r>
              <a:rPr lang="en-US" sz="3640" dirty="0" err="1">
                <a:solidFill>
                  <a:srgbClr val="004AAD"/>
                </a:solidFill>
                <a:latin typeface="Maven Pro Bold Bold"/>
              </a:rPr>
              <a:t>thực</a:t>
            </a:r>
            <a:r>
              <a:rPr lang="en-US" sz="3640" dirty="0">
                <a:solidFill>
                  <a:srgbClr val="004AAD"/>
                </a:solidFill>
                <a:latin typeface="Maven Pro Bold Bold"/>
              </a:rPr>
              <a:t> </a:t>
            </a:r>
            <a:r>
              <a:rPr lang="en-US" sz="3640" dirty="0" err="1">
                <a:solidFill>
                  <a:srgbClr val="004AAD"/>
                </a:solidFill>
                <a:latin typeface="Maven Pro Bold Bold"/>
              </a:rPr>
              <a:t>hiện</a:t>
            </a:r>
            <a:r>
              <a:rPr lang="en-US" sz="3640" dirty="0">
                <a:solidFill>
                  <a:srgbClr val="004AAD"/>
                </a:solidFill>
                <a:latin typeface="Maven Pro Bold Bold"/>
              </a:rPr>
              <a:t> </a:t>
            </a:r>
            <a:r>
              <a:rPr lang="en-US" sz="3640" dirty="0" err="1">
                <a:solidFill>
                  <a:srgbClr val="004AAD"/>
                </a:solidFill>
                <a:latin typeface="Maven Pro Bold Bold"/>
              </a:rPr>
              <a:t>thao</a:t>
            </a:r>
            <a:r>
              <a:rPr lang="en-US" sz="3640" dirty="0">
                <a:solidFill>
                  <a:srgbClr val="004AAD"/>
                </a:solidFill>
                <a:latin typeface="Maven Pro Bold Bold"/>
              </a:rPr>
              <a:t> </a:t>
            </a:r>
            <a:r>
              <a:rPr lang="en-US" sz="3640" dirty="0" err="1">
                <a:solidFill>
                  <a:srgbClr val="004AAD"/>
                </a:solidFill>
                <a:latin typeface="Maven Pro Bold Bold"/>
              </a:rPr>
              <a:t>tác</a:t>
            </a:r>
            <a:r>
              <a:rPr lang="en-US" sz="3640" dirty="0">
                <a:solidFill>
                  <a:srgbClr val="004AAD"/>
                </a:solidFill>
                <a:latin typeface="Maven Pro Bold Bold"/>
              </a:rPr>
              <a:t> in </a:t>
            </a:r>
            <a:r>
              <a:rPr lang="en-US" sz="3640" dirty="0" err="1">
                <a:solidFill>
                  <a:srgbClr val="004AAD"/>
                </a:solidFill>
                <a:latin typeface="Maven Pro Bold Bold"/>
              </a:rPr>
              <a:t>bài</a:t>
            </a:r>
            <a:r>
              <a:rPr lang="en-US" sz="3640" dirty="0">
                <a:solidFill>
                  <a:srgbClr val="004AAD"/>
                </a:solidFill>
                <a:latin typeface="Maven Pro Bold Bold"/>
              </a:rPr>
              <a:t> </a:t>
            </a:r>
            <a:r>
              <a:rPr lang="en-US" sz="3640" dirty="0" err="1">
                <a:solidFill>
                  <a:srgbClr val="004AAD"/>
                </a:solidFill>
                <a:latin typeface="Maven Pro Bold Bold"/>
              </a:rPr>
              <a:t>vẽ</a:t>
            </a:r>
            <a:r>
              <a:rPr lang="en-US" sz="3640" dirty="0">
                <a:solidFill>
                  <a:srgbClr val="004AAD"/>
                </a:solidFill>
                <a:latin typeface="Maven Pro Bold Bold"/>
              </a:rPr>
              <a:t> </a:t>
            </a:r>
            <a:r>
              <a:rPr lang="en-US" sz="3640" dirty="0" err="1">
                <a:solidFill>
                  <a:srgbClr val="004AAD"/>
                </a:solidFill>
                <a:latin typeface="Maven Pro Bold Bold"/>
              </a:rPr>
              <a:t>ra</a:t>
            </a:r>
            <a:r>
              <a:rPr lang="en-US" sz="3640" dirty="0">
                <a:solidFill>
                  <a:srgbClr val="004AAD"/>
                </a:solidFill>
                <a:latin typeface="Maven Pro Bold Bold"/>
              </a:rPr>
              <a:t> </a:t>
            </a:r>
            <a:r>
              <a:rPr lang="en-US" sz="3640" dirty="0" err="1">
                <a:solidFill>
                  <a:srgbClr val="004AAD"/>
                </a:solidFill>
                <a:latin typeface="Maven Pro Bold Bold"/>
              </a:rPr>
              <a:t>giấy</a:t>
            </a:r>
            <a:r>
              <a:rPr lang="en-US" sz="3640" dirty="0">
                <a:solidFill>
                  <a:srgbClr val="004AAD"/>
                </a:solidFill>
                <a:latin typeface="Maven Pro Bold Bold"/>
              </a:rPr>
              <a:t> </a:t>
            </a:r>
            <a:r>
              <a:rPr lang="en-US" sz="3640" dirty="0" err="1">
                <a:solidFill>
                  <a:srgbClr val="004AAD"/>
                </a:solidFill>
                <a:latin typeface="Maven Pro Bold Bold"/>
              </a:rPr>
              <a:t>theo</a:t>
            </a:r>
            <a:r>
              <a:rPr lang="en-US" sz="3640" dirty="0">
                <a:solidFill>
                  <a:srgbClr val="004AAD"/>
                </a:solidFill>
                <a:latin typeface="Maven Pro Bold Bold"/>
              </a:rPr>
              <a:t> </a:t>
            </a:r>
            <a:r>
              <a:rPr lang="en-US" sz="3640" dirty="0" err="1">
                <a:solidFill>
                  <a:srgbClr val="004AAD"/>
                </a:solidFill>
                <a:latin typeface="Maven Pro Bold Bold"/>
              </a:rPr>
              <a:t>hướng</a:t>
            </a:r>
            <a:r>
              <a:rPr lang="en-US" sz="3640" dirty="0">
                <a:solidFill>
                  <a:srgbClr val="004AAD"/>
                </a:solidFill>
                <a:latin typeface="Maven Pro Bold Bold"/>
              </a:rPr>
              <a:t> </a:t>
            </a:r>
            <a:r>
              <a:rPr lang="en-US" sz="3640" dirty="0" err="1">
                <a:solidFill>
                  <a:srgbClr val="004AAD"/>
                </a:solidFill>
                <a:latin typeface="Maven Pro Bold Bold"/>
              </a:rPr>
              <a:t>dẫn</a:t>
            </a:r>
            <a:r>
              <a:rPr lang="en-US" sz="3640" dirty="0">
                <a:solidFill>
                  <a:srgbClr val="004AAD"/>
                </a:solidFill>
                <a:latin typeface="Maven Pro Bold Bold"/>
              </a:rPr>
              <a:t> SGK - 47 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31185">
            <a:off x="2609696" y="9550083"/>
            <a:ext cx="2247711" cy="3545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315983" y="9258300"/>
            <a:ext cx="905913" cy="68025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19771"/>
          <a:stretch>
            <a:fillRect/>
          </a:stretch>
        </p:blipFill>
        <p:spPr>
          <a:xfrm flipH="1">
            <a:off x="10671101" y="7844978"/>
            <a:ext cx="1621126" cy="246561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298682" y="9474962"/>
            <a:ext cx="808463" cy="60708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991814" y="8835180"/>
            <a:ext cx="1296186" cy="110337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450475">
            <a:off x="16619157" y="-49681"/>
            <a:ext cx="2723078" cy="212740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92410" flipH="1">
            <a:off x="-85825" y="-758902"/>
            <a:ext cx="2723078" cy="212740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t="11764"/>
          <a:stretch>
            <a:fillRect/>
          </a:stretch>
        </p:blipFill>
        <p:spPr>
          <a:xfrm>
            <a:off x="149186" y="8243636"/>
            <a:ext cx="1639562" cy="1012667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2964325" y="238125"/>
            <a:ext cx="12359350" cy="94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36"/>
              </a:lnSpc>
              <a:spcBef>
                <a:spcPct val="0"/>
              </a:spcBef>
            </a:pPr>
            <a:r>
              <a:rPr lang="en-US" sz="5797" dirty="0">
                <a:solidFill>
                  <a:srgbClr val="065928"/>
                </a:solidFill>
                <a:latin typeface="Alegreya Bold"/>
              </a:rPr>
              <a:t>D. </a:t>
            </a:r>
            <a:r>
              <a:rPr lang="en-US" sz="5797" dirty="0" err="1">
                <a:solidFill>
                  <a:srgbClr val="065928"/>
                </a:solidFill>
                <a:latin typeface="Alegreya Bold"/>
              </a:rPr>
              <a:t>Hoạt</a:t>
            </a:r>
            <a:r>
              <a:rPr lang="en-US" sz="5797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5797" dirty="0" err="1">
                <a:solidFill>
                  <a:srgbClr val="065928"/>
                </a:solidFill>
                <a:latin typeface="Alegreya Bold"/>
              </a:rPr>
              <a:t>động</a:t>
            </a:r>
            <a:r>
              <a:rPr lang="en-US" sz="5797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5797" dirty="0" err="1">
                <a:solidFill>
                  <a:srgbClr val="065928"/>
                </a:solidFill>
                <a:latin typeface="Alegreya Bold"/>
              </a:rPr>
              <a:t>vận</a:t>
            </a:r>
            <a:r>
              <a:rPr lang="en-US" sz="5797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5797" dirty="0" err="1">
                <a:solidFill>
                  <a:srgbClr val="065928"/>
                </a:solidFill>
                <a:latin typeface="Alegreya Bold"/>
              </a:rPr>
              <a:t>dụng</a:t>
            </a:r>
            <a:r>
              <a:rPr lang="en-US" sz="5797" dirty="0">
                <a:solidFill>
                  <a:srgbClr val="065928"/>
                </a:solidFill>
                <a:latin typeface="Alegreya Bold"/>
              </a:rPr>
              <a:t>, </a:t>
            </a:r>
            <a:r>
              <a:rPr lang="en-US" sz="5797" dirty="0" err="1">
                <a:solidFill>
                  <a:srgbClr val="065928"/>
                </a:solidFill>
                <a:latin typeface="Alegreya Bold"/>
              </a:rPr>
              <a:t>trải</a:t>
            </a:r>
            <a:r>
              <a:rPr lang="en-US" sz="5797" dirty="0">
                <a:solidFill>
                  <a:srgbClr val="065928"/>
                </a:solidFill>
                <a:latin typeface="Alegreya Bold"/>
              </a:rPr>
              <a:t> </a:t>
            </a:r>
            <a:r>
              <a:rPr lang="en-US" sz="5797" dirty="0" err="1">
                <a:solidFill>
                  <a:srgbClr val="065928"/>
                </a:solidFill>
                <a:latin typeface="Alegreya Bold"/>
              </a:rPr>
              <a:t>nghiệm</a:t>
            </a:r>
            <a:endParaRPr lang="en-US" sz="5797" dirty="0">
              <a:solidFill>
                <a:srgbClr val="065928"/>
              </a:solidFill>
              <a:latin typeface="Alegreya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02422" y="3354512"/>
            <a:ext cx="10942762" cy="4490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>
              <a:lnSpc>
                <a:spcPts val="7152"/>
              </a:lnSpc>
              <a:buFont typeface="Arial"/>
              <a:buChar char="•"/>
            </a:pP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Bước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1: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Trong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vùng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vẽ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,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nhấn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tổ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hợp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phím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Ctrl + P</a:t>
            </a:r>
          </a:p>
          <a:p>
            <a:pPr marL="1036320" lvl="1" indent="-518160">
              <a:lnSpc>
                <a:spcPts val="7152"/>
              </a:lnSpc>
              <a:buFont typeface="Arial"/>
              <a:buChar char="•"/>
            </a:pP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Bước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2: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Cửa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sổ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Print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hiện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ra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,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tại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 Select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Printem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nhấn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chọn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tên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máy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in</a:t>
            </a:r>
          </a:p>
          <a:p>
            <a:pPr marL="1036320" lvl="1" indent="-518160">
              <a:lnSpc>
                <a:spcPts val="7152"/>
              </a:lnSpc>
              <a:buFont typeface="Arial"/>
              <a:buChar char="•"/>
            </a:pP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Bước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3: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Nháy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chọn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Print </a:t>
            </a:r>
            <a:r>
              <a:rPr lang="en-US" sz="4800" dirty="0" err="1">
                <a:solidFill>
                  <a:srgbClr val="FF5733"/>
                </a:solidFill>
                <a:latin typeface="Asap SemiBold"/>
              </a:rPr>
              <a:t>để</a:t>
            </a:r>
            <a:r>
              <a:rPr lang="en-US" sz="4800" dirty="0">
                <a:solidFill>
                  <a:srgbClr val="FF5733"/>
                </a:solidFill>
                <a:latin typeface="Asap SemiBold"/>
              </a:rPr>
              <a:t> in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10284"/>
          <a:stretch>
            <a:fillRect/>
          </a:stretch>
        </p:blipFill>
        <p:spPr>
          <a:xfrm>
            <a:off x="6855825" y="1590593"/>
            <a:ext cx="7606015" cy="84910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482" r="559" b="36052"/>
          <a:stretch>
            <a:fillRect/>
          </a:stretch>
        </p:blipFill>
        <p:spPr>
          <a:xfrm>
            <a:off x="-114658" y="8730034"/>
            <a:ext cx="18288000" cy="13516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57300"/>
          <a:stretch>
            <a:fillRect/>
          </a:stretch>
        </p:blipFill>
        <p:spPr>
          <a:xfrm rot="-10800000">
            <a:off x="14954877" y="0"/>
            <a:ext cx="3333123" cy="19363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b="10788"/>
          <a:stretch>
            <a:fillRect/>
          </a:stretch>
        </p:blipFill>
        <p:spPr>
          <a:xfrm>
            <a:off x="5226334" y="8600225"/>
            <a:ext cx="1629491" cy="14814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b="10788"/>
          <a:stretch>
            <a:fillRect/>
          </a:stretch>
        </p:blipFill>
        <p:spPr>
          <a:xfrm>
            <a:off x="11202858" y="8600225"/>
            <a:ext cx="1629491" cy="14814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26329"/>
          <a:stretch>
            <a:fillRect/>
          </a:stretch>
        </p:blipFill>
        <p:spPr>
          <a:xfrm>
            <a:off x="0" y="0"/>
            <a:ext cx="2217803" cy="20306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13768" y="786232"/>
            <a:ext cx="1408071" cy="80436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478771" y="2497822"/>
            <a:ext cx="5145305" cy="894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07"/>
              </a:lnSpc>
            </a:pPr>
            <a:r>
              <a:rPr lang="en-US" sz="2399" dirty="0">
                <a:solidFill>
                  <a:srgbClr val="FFFFFF"/>
                </a:solidFill>
                <a:latin typeface="Alegreya Sans Black"/>
              </a:rPr>
              <a:t>1. VẬN DỤNG KIẾ N THỨC ĐÃ HỌC ĐỂ VẼ TRANH CHỦ ĐỀ TÙY CHỌN.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5701" y="2207581"/>
            <a:ext cx="5440590" cy="3052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04"/>
              </a:lnSpc>
            </a:pPr>
            <a:r>
              <a:rPr lang="en-US" sz="5704" dirty="0" err="1">
                <a:solidFill>
                  <a:srgbClr val="065928"/>
                </a:solidFill>
                <a:latin typeface="Alegreya Sans SC Black"/>
              </a:rPr>
              <a:t>Em</a:t>
            </a:r>
            <a:r>
              <a:rPr lang="en-US" sz="5704" dirty="0">
                <a:solidFill>
                  <a:srgbClr val="065928"/>
                </a:solidFill>
                <a:latin typeface="Alegreya Sans SC Black"/>
              </a:rPr>
              <a:t> </a:t>
            </a:r>
            <a:r>
              <a:rPr lang="en-US" sz="5704" dirty="0" err="1">
                <a:solidFill>
                  <a:srgbClr val="065928"/>
                </a:solidFill>
                <a:latin typeface="Alegreya Sans SC Black"/>
              </a:rPr>
              <a:t>đã</a:t>
            </a:r>
            <a:r>
              <a:rPr lang="en-US" sz="5704" dirty="0">
                <a:solidFill>
                  <a:srgbClr val="065928"/>
                </a:solidFill>
                <a:latin typeface="Alegreya Sans SC Black"/>
              </a:rPr>
              <a:t> </a:t>
            </a:r>
            <a:r>
              <a:rPr lang="en-US" sz="5704" dirty="0" err="1">
                <a:solidFill>
                  <a:srgbClr val="065928"/>
                </a:solidFill>
                <a:latin typeface="Alegreya Sans SC Black"/>
              </a:rPr>
              <a:t>đạt</a:t>
            </a:r>
            <a:r>
              <a:rPr lang="en-US" sz="5704" dirty="0">
                <a:solidFill>
                  <a:srgbClr val="065928"/>
                </a:solidFill>
                <a:latin typeface="Alegreya Sans SC Black"/>
              </a:rPr>
              <a:t> </a:t>
            </a:r>
            <a:r>
              <a:rPr lang="en-US" sz="5704" dirty="0" err="1">
                <a:solidFill>
                  <a:srgbClr val="065928"/>
                </a:solidFill>
                <a:latin typeface="Alegreya Sans SC Black"/>
              </a:rPr>
              <a:t>được</a:t>
            </a:r>
            <a:r>
              <a:rPr lang="en-US" sz="5704" dirty="0">
                <a:solidFill>
                  <a:srgbClr val="065928"/>
                </a:solidFill>
                <a:latin typeface="Alegreya Sans SC Black"/>
              </a:rPr>
              <a:t> </a:t>
            </a:r>
            <a:r>
              <a:rPr lang="en-US" sz="5704" dirty="0" err="1">
                <a:solidFill>
                  <a:srgbClr val="065928"/>
                </a:solidFill>
                <a:latin typeface="Alegreya Sans SC Black"/>
              </a:rPr>
              <a:t>những</a:t>
            </a:r>
            <a:r>
              <a:rPr lang="en-US" sz="5704" dirty="0">
                <a:solidFill>
                  <a:srgbClr val="065928"/>
                </a:solidFill>
                <a:latin typeface="Alegreya Sans SC Black"/>
              </a:rPr>
              <a:t> </a:t>
            </a:r>
            <a:r>
              <a:rPr lang="en-US" sz="5704" dirty="0" err="1">
                <a:solidFill>
                  <a:srgbClr val="065928"/>
                </a:solidFill>
                <a:latin typeface="Alegreya Sans SC Black"/>
              </a:rPr>
              <a:t>mục</a:t>
            </a:r>
            <a:r>
              <a:rPr lang="en-US" sz="5704" dirty="0">
                <a:solidFill>
                  <a:srgbClr val="065928"/>
                </a:solidFill>
                <a:latin typeface="Alegreya Sans SC Black"/>
              </a:rPr>
              <a:t> </a:t>
            </a:r>
            <a:r>
              <a:rPr lang="en-US" sz="5704" dirty="0" err="1">
                <a:solidFill>
                  <a:srgbClr val="065928"/>
                </a:solidFill>
                <a:latin typeface="Alegreya Sans SC Black"/>
              </a:rPr>
              <a:t>tiêu</a:t>
            </a:r>
            <a:r>
              <a:rPr lang="en-US" sz="5704" dirty="0">
                <a:solidFill>
                  <a:srgbClr val="065928"/>
                </a:solidFill>
                <a:latin typeface="Alegreya Sans SC Black"/>
              </a:rPr>
              <a:t> </a:t>
            </a:r>
            <a:r>
              <a:rPr lang="en-US" sz="5704" dirty="0" err="1">
                <a:solidFill>
                  <a:srgbClr val="065928"/>
                </a:solidFill>
                <a:latin typeface="Alegreya Sans SC Black"/>
              </a:rPr>
              <a:t>nào</a:t>
            </a:r>
            <a:r>
              <a:rPr lang="en-US" sz="5704" dirty="0">
                <a:solidFill>
                  <a:srgbClr val="065928"/>
                </a:solidFill>
                <a:latin typeface="Alegreya Sans SC Black"/>
              </a:rPr>
              <a:t> </a:t>
            </a:r>
            <a:r>
              <a:rPr lang="en-US" sz="5704" dirty="0" err="1">
                <a:solidFill>
                  <a:srgbClr val="065928"/>
                </a:solidFill>
                <a:latin typeface="Alegreya Sans SC Black"/>
              </a:rPr>
              <a:t>sau</a:t>
            </a:r>
            <a:r>
              <a:rPr lang="en-US" sz="5704" dirty="0">
                <a:solidFill>
                  <a:srgbClr val="065928"/>
                </a:solidFill>
                <a:latin typeface="Alegreya Sans SC Black"/>
              </a:rPr>
              <a:t> </a:t>
            </a:r>
            <a:r>
              <a:rPr lang="en-US" sz="5704" dirty="0" err="1">
                <a:solidFill>
                  <a:srgbClr val="065928"/>
                </a:solidFill>
                <a:latin typeface="Alegreya Sans SC Black"/>
              </a:rPr>
              <a:t>bài</a:t>
            </a:r>
            <a:r>
              <a:rPr lang="en-US" sz="5704" dirty="0">
                <a:solidFill>
                  <a:srgbClr val="065928"/>
                </a:solidFill>
                <a:latin typeface="Alegreya Sans SC Black"/>
              </a:rPr>
              <a:t> </a:t>
            </a:r>
            <a:r>
              <a:rPr lang="en-US" sz="5704" dirty="0" err="1">
                <a:solidFill>
                  <a:srgbClr val="065928"/>
                </a:solidFill>
                <a:latin typeface="Alegreya Sans SC Black"/>
              </a:rPr>
              <a:t>học</a:t>
            </a:r>
            <a:r>
              <a:rPr lang="en-US" sz="5704" dirty="0">
                <a:solidFill>
                  <a:srgbClr val="065928"/>
                </a:solidFill>
                <a:latin typeface="Alegreya Sans SC Black"/>
              </a:rPr>
              <a:t>?</a:t>
            </a:r>
          </a:p>
          <a:p>
            <a:pPr marL="0" lvl="0" indent="0" algn="ctr">
              <a:lnSpc>
                <a:spcPts val="5704"/>
              </a:lnSpc>
              <a:spcBef>
                <a:spcPct val="0"/>
              </a:spcBef>
            </a:pPr>
            <a:endParaRPr lang="en-US" sz="5704" dirty="0">
              <a:solidFill>
                <a:srgbClr val="065928"/>
              </a:solidFill>
              <a:latin typeface="Alegreya Sans SC Black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65693" y="5152707"/>
            <a:ext cx="4312292" cy="974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98B85C"/>
                </a:solidFill>
                <a:latin typeface="Gaegu Bold"/>
              </a:rPr>
              <a:t>Em</a:t>
            </a:r>
            <a:r>
              <a:rPr lang="en-US" sz="2799" dirty="0">
                <a:solidFill>
                  <a:srgbClr val="98B85C"/>
                </a:solidFill>
                <a:latin typeface="Gaegu Bold"/>
              </a:rPr>
              <a:t> </a:t>
            </a:r>
            <a:r>
              <a:rPr lang="en-US" sz="2799" dirty="0" err="1">
                <a:solidFill>
                  <a:srgbClr val="98B85C"/>
                </a:solidFill>
                <a:latin typeface="Gaegu Bold"/>
              </a:rPr>
              <a:t>hãy</a:t>
            </a:r>
            <a:r>
              <a:rPr lang="en-US" sz="2799" dirty="0">
                <a:solidFill>
                  <a:srgbClr val="98B85C"/>
                </a:solidFill>
                <a:latin typeface="Gaegu Bold"/>
              </a:rPr>
              <a:t> </a:t>
            </a:r>
            <a:r>
              <a:rPr lang="en-US" sz="2799" dirty="0" err="1">
                <a:solidFill>
                  <a:srgbClr val="98B85C"/>
                </a:solidFill>
                <a:latin typeface="Gaegu Bold"/>
              </a:rPr>
              <a:t>chọn</a:t>
            </a:r>
            <a:r>
              <a:rPr lang="en-US" sz="2799" dirty="0">
                <a:solidFill>
                  <a:srgbClr val="98B85C"/>
                </a:solidFill>
                <a:latin typeface="Gaegu Bold"/>
              </a:rPr>
              <a:t> </a:t>
            </a:r>
            <a:r>
              <a:rPr lang="en-US" sz="2799" dirty="0" err="1">
                <a:solidFill>
                  <a:srgbClr val="98B85C"/>
                </a:solidFill>
                <a:latin typeface="Gaegu Bold"/>
              </a:rPr>
              <a:t>các</a:t>
            </a:r>
            <a:r>
              <a:rPr lang="en-US" sz="2799" dirty="0">
                <a:solidFill>
                  <a:srgbClr val="98B85C"/>
                </a:solidFill>
                <a:latin typeface="Gaegu Bold"/>
              </a:rPr>
              <a:t> </a:t>
            </a:r>
            <a:r>
              <a:rPr lang="en-US" sz="2799" dirty="0" err="1">
                <a:solidFill>
                  <a:srgbClr val="98B85C"/>
                </a:solidFill>
                <a:latin typeface="Gaegu Bold"/>
              </a:rPr>
              <a:t>mục</a:t>
            </a:r>
            <a:r>
              <a:rPr lang="en-US" sz="2799" dirty="0">
                <a:solidFill>
                  <a:srgbClr val="98B85C"/>
                </a:solidFill>
                <a:latin typeface="Gaegu Bold"/>
              </a:rPr>
              <a:t> </a:t>
            </a:r>
            <a:r>
              <a:rPr lang="en-US" sz="2799" dirty="0" err="1">
                <a:solidFill>
                  <a:srgbClr val="98B85C"/>
                </a:solidFill>
                <a:latin typeface="Gaegu Bold"/>
              </a:rPr>
              <a:t>tiêu</a:t>
            </a:r>
            <a:r>
              <a:rPr lang="en-US" sz="2799" dirty="0">
                <a:solidFill>
                  <a:srgbClr val="98B85C"/>
                </a:solidFill>
                <a:latin typeface="Gaegu Bold"/>
              </a:rPr>
              <a:t> </a:t>
            </a:r>
            <a:r>
              <a:rPr lang="en-US" sz="2799" dirty="0" err="1">
                <a:solidFill>
                  <a:srgbClr val="98B85C"/>
                </a:solidFill>
                <a:latin typeface="Gaegu Bold"/>
              </a:rPr>
              <a:t>mà</a:t>
            </a:r>
            <a:r>
              <a:rPr lang="en-US" sz="2799" dirty="0">
                <a:solidFill>
                  <a:srgbClr val="98B85C"/>
                </a:solidFill>
                <a:latin typeface="Gaegu Bold"/>
              </a:rPr>
              <a:t> </a:t>
            </a:r>
            <a:r>
              <a:rPr lang="en-US" sz="2799" dirty="0" err="1">
                <a:solidFill>
                  <a:srgbClr val="98B85C"/>
                </a:solidFill>
                <a:latin typeface="Gaegu Bold"/>
              </a:rPr>
              <a:t>mình</a:t>
            </a:r>
            <a:r>
              <a:rPr lang="en-US" sz="2799" dirty="0">
                <a:solidFill>
                  <a:srgbClr val="98B85C"/>
                </a:solidFill>
                <a:latin typeface="Gaegu Bold"/>
              </a:rPr>
              <a:t> </a:t>
            </a:r>
            <a:r>
              <a:rPr lang="en-US" sz="2799" dirty="0" err="1">
                <a:solidFill>
                  <a:srgbClr val="98B85C"/>
                </a:solidFill>
                <a:latin typeface="Gaegu Bold"/>
              </a:rPr>
              <a:t>đạt</a:t>
            </a:r>
            <a:r>
              <a:rPr lang="en-US" sz="2799" dirty="0">
                <a:solidFill>
                  <a:srgbClr val="98B85C"/>
                </a:solidFill>
                <a:latin typeface="Gaegu Bold"/>
              </a:rPr>
              <a:t> </a:t>
            </a:r>
            <a:r>
              <a:rPr lang="en-US" sz="2799" dirty="0" err="1">
                <a:solidFill>
                  <a:srgbClr val="98B85C"/>
                </a:solidFill>
                <a:latin typeface="Gaegu Bold"/>
              </a:rPr>
              <a:t>được</a:t>
            </a:r>
            <a:endParaRPr lang="en-US" sz="2799" dirty="0">
              <a:solidFill>
                <a:srgbClr val="98B85C"/>
              </a:solidFill>
              <a:latin typeface="Gaegu Bold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r="47947" b="78552"/>
          <a:stretch>
            <a:fillRect/>
          </a:stretch>
        </p:blipFill>
        <p:spPr>
          <a:xfrm>
            <a:off x="916290" y="4837573"/>
            <a:ext cx="3636718" cy="10625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859523" y="4602606"/>
            <a:ext cx="4954207" cy="540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</a:pPr>
            <a:r>
              <a:rPr lang="en-US" sz="2799">
                <a:solidFill>
                  <a:srgbClr val="FFFFFF"/>
                </a:solidFill>
                <a:latin typeface="Alegreya Sans Black"/>
              </a:rPr>
              <a:t>2. BIẾT CÁCH IN BÀI VẼ RA GIẤY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59192" y="2523095"/>
            <a:ext cx="13580751" cy="5636898"/>
            <a:chOff x="0" y="0"/>
            <a:chExt cx="4861865" cy="20179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1865" cy="2017991"/>
            </a:xfrm>
            <a:custGeom>
              <a:avLst/>
              <a:gdLst/>
              <a:ahLst/>
              <a:cxnLst/>
              <a:rect l="l" t="t" r="r" b="b"/>
              <a:pathLst>
                <a:path w="4861865" h="2017991">
                  <a:moveTo>
                    <a:pt x="0" y="0"/>
                  </a:moveTo>
                  <a:lnTo>
                    <a:pt x="4861865" y="0"/>
                  </a:lnTo>
                  <a:lnTo>
                    <a:pt x="4861865" y="2017991"/>
                  </a:lnTo>
                  <a:lnTo>
                    <a:pt x="0" y="201799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353624" y="866775"/>
            <a:ext cx="13580751" cy="2011553"/>
            <a:chOff x="0" y="0"/>
            <a:chExt cx="7533409" cy="1115833"/>
          </a:xfrm>
        </p:grpSpPr>
        <p:sp>
          <p:nvSpPr>
            <p:cNvPr id="5" name="Freeform 5"/>
            <p:cNvSpPr/>
            <p:nvPr/>
          </p:nvSpPr>
          <p:spPr>
            <a:xfrm>
              <a:off x="26670" y="26670"/>
              <a:ext cx="7480069" cy="1020583"/>
            </a:xfrm>
            <a:custGeom>
              <a:avLst/>
              <a:gdLst/>
              <a:ahLst/>
              <a:cxnLst/>
              <a:rect l="l" t="t" r="r" b="b"/>
              <a:pathLst>
                <a:path w="7480069" h="1020583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574813"/>
                  </a:lnTo>
                  <a:lnTo>
                    <a:pt x="0" y="649743"/>
                  </a:lnTo>
                  <a:lnTo>
                    <a:pt x="0" y="734833"/>
                  </a:lnTo>
                  <a:lnTo>
                    <a:pt x="3641090" y="734833"/>
                  </a:lnTo>
                  <a:lnTo>
                    <a:pt x="3759200" y="1020583"/>
                  </a:lnTo>
                  <a:lnTo>
                    <a:pt x="3877310" y="734833"/>
                  </a:lnTo>
                  <a:lnTo>
                    <a:pt x="7480069" y="734833"/>
                  </a:lnTo>
                  <a:lnTo>
                    <a:pt x="7480069" y="649743"/>
                  </a:lnTo>
                  <a:lnTo>
                    <a:pt x="7480069" y="574813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922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408340" y="8935481"/>
            <a:ext cx="19104680" cy="229312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333" b="3053"/>
          <a:stretch>
            <a:fillRect/>
          </a:stretch>
        </p:blipFill>
        <p:spPr>
          <a:xfrm>
            <a:off x="14767097" y="8473984"/>
            <a:ext cx="3520903" cy="18130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1185">
            <a:off x="5136878" y="9495278"/>
            <a:ext cx="1829867" cy="2886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333" b="3053"/>
          <a:stretch>
            <a:fillRect/>
          </a:stretch>
        </p:blipFill>
        <p:spPr>
          <a:xfrm>
            <a:off x="0" y="8473984"/>
            <a:ext cx="3520903" cy="18130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35583" y="9299450"/>
            <a:ext cx="905913" cy="6802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18384" t="9330"/>
          <a:stretch>
            <a:fillRect/>
          </a:stretch>
        </p:blipFill>
        <p:spPr>
          <a:xfrm>
            <a:off x="0" y="0"/>
            <a:ext cx="2559192" cy="40327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18384" t="9330"/>
          <a:stretch>
            <a:fillRect/>
          </a:stretch>
        </p:blipFill>
        <p:spPr>
          <a:xfrm rot="-10800000" flipV="1">
            <a:off x="15728808" y="0"/>
            <a:ext cx="2559192" cy="403275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268740" y="4074353"/>
            <a:ext cx="12075385" cy="197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84"/>
              </a:lnSpc>
              <a:spcBef>
                <a:spcPct val="0"/>
              </a:spcBef>
            </a:pPr>
            <a:r>
              <a:rPr lang="en-US" sz="7684" spc="-153">
                <a:solidFill>
                  <a:srgbClr val="065928"/>
                </a:solidFill>
                <a:latin typeface="Times New Roman" pitchFamily="18" charset="0"/>
                <a:cs typeface="Times New Roman" pitchFamily="18" charset="0"/>
              </a:rPr>
              <a:t>Chào tạm biệt và hẹn gặp lại các em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75792" y="1237338"/>
            <a:ext cx="12958584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00"/>
              </a:lnSpc>
              <a:spcBef>
                <a:spcPct val="0"/>
              </a:spcBef>
            </a:pPr>
            <a:r>
              <a:rPr lang="en-US" sz="5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5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LÊ QUÝ ĐÔN</a:t>
            </a:r>
            <a:endParaRPr lang="en-US" sz="5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114310" y="7243046"/>
            <a:ext cx="2059380" cy="270526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51502">
            <a:off x="1639307" y="3940711"/>
            <a:ext cx="1239799" cy="131022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671081">
            <a:off x="15138162" y="3960350"/>
            <a:ext cx="1592428" cy="1415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250004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4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267</Words>
  <Application>Microsoft Office PowerPoint</Application>
  <PresentationFormat>Custom</PresentationFormat>
  <Paragraphs>27</Paragraphs>
  <Slides>8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Arial</vt:lpstr>
      <vt:lpstr>Maven Pro Bold Bold</vt:lpstr>
      <vt:lpstr>Alegreya Sans SC Black</vt:lpstr>
      <vt:lpstr>Alegreya Sans SC Black Bold</vt:lpstr>
      <vt:lpstr>Arimo</vt:lpstr>
      <vt:lpstr>Asap SemiBold Bold</vt:lpstr>
      <vt:lpstr>Calibri</vt:lpstr>
      <vt:lpstr>Bungee</vt:lpstr>
      <vt:lpstr>Cormorant Garamond Bold Italics</vt:lpstr>
      <vt:lpstr>Times New Roman</vt:lpstr>
      <vt:lpstr>Alegreya Bold</vt:lpstr>
      <vt:lpstr>Asap SemiBold</vt:lpstr>
      <vt:lpstr>Gaegu Bold</vt:lpstr>
      <vt:lpstr>Alegreya Bold Bold</vt:lpstr>
      <vt:lpstr>Alegreya Sans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HỌC 4</dc:title>
  <cp:lastModifiedBy>Admin</cp:lastModifiedBy>
  <cp:revision>4</cp:revision>
  <dcterms:created xsi:type="dcterms:W3CDTF">2006-08-16T00:00:00Z</dcterms:created>
  <dcterms:modified xsi:type="dcterms:W3CDTF">2021-11-12T02:49:22Z</dcterms:modified>
  <dc:identifier>DAEurRgPhDE</dc:identifier>
</cp:coreProperties>
</file>