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831" r:id="rId2"/>
  </p:sldMasterIdLst>
  <p:notesMasterIdLst>
    <p:notesMasterId r:id="rId14"/>
  </p:notesMasterIdLst>
  <p:handoutMasterIdLst>
    <p:handoutMasterId r:id="rId15"/>
  </p:handoutMasterIdLst>
  <p:sldIdLst>
    <p:sldId id="304" r:id="rId3"/>
    <p:sldId id="340" r:id="rId4"/>
    <p:sldId id="352" r:id="rId5"/>
    <p:sldId id="324" r:id="rId6"/>
    <p:sldId id="353" r:id="rId7"/>
    <p:sldId id="354" r:id="rId8"/>
    <p:sldId id="355" r:id="rId9"/>
    <p:sldId id="357" r:id="rId10"/>
    <p:sldId id="356" r:id="rId11"/>
    <p:sldId id="359" r:id="rId12"/>
    <p:sldId id="27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AB"/>
    <a:srgbClr val="3200C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32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6F9F4D-3B1C-4303-81DF-C48057D9E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1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6F9F4D-3B1C-4303-81DF-C48057D9E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6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3/6/2022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39CD-3E24-42D6-95CA-4016EF0BD47A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F550D-00A9-4B14-B4BD-41BCD3C02D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00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EEE6B-9742-4CEE-8E9C-A50E723A0CED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2D47E-6596-4C49-95A9-0B77CA938D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359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33A7-4526-4B0E-A704-CBA1ADE91513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DD4F0-8561-4E69-B6FA-A2522B0BA9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46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04E5E-6ACB-46BD-B0F3-8084B443EA93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88BA-E1CE-425E-9ED3-B25B006F8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601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8D350-6878-4BD4-91ED-AB8D115CE91A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0863D-E88D-4CD3-8C02-9C880A1D21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971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FD0B0-8050-4AF9-8D1B-99DB1DF68E82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B43C2-D9D5-489F-BC3B-3BF3B3137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005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051C9-218A-4534-9AD5-E74C37C8F6E3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0F4D1-0AFC-4AF3-877C-3B78B40B21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1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EDFF-25D8-467F-92D8-D5A44810B413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51B50-7AF3-4E2B-83F5-34983884F4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883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3E898-3C0F-4B8C-89B8-E67402B0B9ED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0B817-320D-4ABB-9395-01DEA2696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692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9FC86-2753-486B-851B-BAFC6A284454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CCDB2-057A-4201-86C7-C5D4ACF78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8790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5B6A-DB4A-45BE-99BC-DB1AC887EBF5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56AC0-2253-4B69-B19B-57A6DBE2C4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218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L_blue"/>
          <p:cNvGrpSpPr/>
          <p:nvPr userDrawn="1"/>
        </p:nvGrpSpPr>
        <p:grpSpPr>
          <a:xfrm>
            <a:off x="-1" y="25658"/>
            <a:ext cx="257539" cy="5061369"/>
            <a:chOff x="228152" y="25657"/>
            <a:chExt cx="257539" cy="5061369"/>
          </a:xfrm>
        </p:grpSpPr>
        <p:pic>
          <p:nvPicPr>
            <p:cNvPr id="27" name="Picture 2" descr="F:\1-原创素材\1_mm1102\PPT\PPT_014\materaials\page_1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75"/>
            <a:stretch/>
          </p:blipFill>
          <p:spPr bwMode="auto">
            <a:xfrm>
              <a:off x="228152" y="25657"/>
              <a:ext cx="257539" cy="431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0" descr="F:\1-原创素材\1_mm1102\PPT\PPT_014\materaials\page_9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100"/>
            <a:stretch/>
          </p:blipFill>
          <p:spPr bwMode="auto">
            <a:xfrm>
              <a:off x="228152" y="2303703"/>
              <a:ext cx="122308" cy="2783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R_blue"/>
          <p:cNvGrpSpPr/>
          <p:nvPr userDrawn="1"/>
        </p:nvGrpSpPr>
        <p:grpSpPr>
          <a:xfrm rot="10800000">
            <a:off x="8964555" y="317293"/>
            <a:ext cx="198086" cy="4804239"/>
            <a:chOff x="8912859" y="317293"/>
            <a:chExt cx="198086" cy="4804239"/>
          </a:xfrm>
        </p:grpSpPr>
        <p:grpSp>
          <p:nvGrpSpPr>
            <p:cNvPr id="34" name="组合 33"/>
            <p:cNvGrpSpPr/>
            <p:nvPr/>
          </p:nvGrpSpPr>
          <p:grpSpPr>
            <a:xfrm>
              <a:off x="8912859" y="573309"/>
              <a:ext cx="198086" cy="4548223"/>
              <a:chOff x="8912859" y="573309"/>
              <a:chExt cx="198086" cy="4548223"/>
            </a:xfrm>
          </p:grpSpPr>
          <p:pic>
            <p:nvPicPr>
              <p:cNvPr id="36" name="Picture 3" descr="F:\1-原创素材\1_mm1102\PPT\PPT_014\materaials\page_2.pn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731"/>
              <a:stretch/>
            </p:blipFill>
            <p:spPr bwMode="auto">
              <a:xfrm>
                <a:off x="8939525" y="2572170"/>
                <a:ext cx="171420" cy="2549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8" descr="F:\1-原创素材\1_mm1102\PPT\PPT_014\materaials\page_7.png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512"/>
              <a:stretch/>
            </p:blipFill>
            <p:spPr bwMode="auto">
              <a:xfrm>
                <a:off x="8912859" y="573309"/>
                <a:ext cx="198086" cy="4356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5" name="Picture 9" descr="F:\1-原创素材\1_mm1102\PPT\PPT_014\materaials\page_8.png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3"/>
            <a:stretch/>
          </p:blipFill>
          <p:spPr bwMode="auto">
            <a:xfrm>
              <a:off x="8912859" y="317293"/>
              <a:ext cx="198086" cy="2791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1" name="组合 2050"/>
          <p:cNvGrpSpPr/>
          <p:nvPr userDrawn="1"/>
        </p:nvGrpSpPr>
        <p:grpSpPr>
          <a:xfrm>
            <a:off x="275766" y="3"/>
            <a:ext cx="8976754" cy="285425"/>
            <a:chOff x="275766" y="485353"/>
            <a:chExt cx="8976754" cy="285425"/>
          </a:xfrm>
        </p:grpSpPr>
        <p:pic>
          <p:nvPicPr>
            <p:cNvPr id="30" name="T1_green" descr="F:\1-原创素材\1_mm1102\PPT\PPT_014\materaials\page_3.png"/>
            <p:cNvPicPr>
              <a:picLocks noChangeAspect="1" noChangeArrowheads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555"/>
            <a:stretch/>
          </p:blipFill>
          <p:spPr bwMode="auto">
            <a:xfrm>
              <a:off x="275766" y="485353"/>
              <a:ext cx="3352228" cy="117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T3_red" descr="F:\1-原创素材\1_mm1102\PPT\PPT_014\materaials\page_11.png"/>
            <p:cNvPicPr>
              <a:picLocks noChangeAspect="1" noChangeArrowheads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58"/>
            <a:stretch/>
          </p:blipFill>
          <p:spPr bwMode="auto">
            <a:xfrm>
              <a:off x="4601781" y="485353"/>
              <a:ext cx="4154097" cy="117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T4_orange" descr="F:\1-原创素材\1_mm1102\PPT\PPT_014\materaials\page_5.png"/>
            <p:cNvPicPr>
              <a:picLocks noChangeAspect="1" noChangeArrowheads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483"/>
            <a:stretch/>
          </p:blipFill>
          <p:spPr bwMode="auto">
            <a:xfrm>
              <a:off x="7393557" y="485353"/>
              <a:ext cx="1858963" cy="184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T2_orange" descr="F:\1-原创素材\1_mm1102\PPT\PPT_014\materaials\page_6.png"/>
            <p:cNvPicPr>
              <a:picLocks noChangeAspect="1" noChangeArrowheads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170"/>
            <a:stretch/>
          </p:blipFill>
          <p:spPr bwMode="auto">
            <a:xfrm>
              <a:off x="2914947" y="485353"/>
              <a:ext cx="2239898" cy="285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2" name="组合 2051"/>
          <p:cNvGrpSpPr/>
          <p:nvPr userDrawn="1"/>
        </p:nvGrpSpPr>
        <p:grpSpPr>
          <a:xfrm>
            <a:off x="150298" y="4918300"/>
            <a:ext cx="8605580" cy="225202"/>
            <a:chOff x="150297" y="4506158"/>
            <a:chExt cx="8605580" cy="225202"/>
          </a:xfrm>
        </p:grpSpPr>
        <p:pic>
          <p:nvPicPr>
            <p:cNvPr id="29" name="B2_green" descr="F:\1-原创素材\1_mm1102\PPT\PPT_014\materaials\page_10.png"/>
            <p:cNvPicPr>
              <a:picLocks noChangeAspect="1" noChangeArrowheads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666"/>
            <a:stretch/>
          </p:blipFill>
          <p:spPr bwMode="auto">
            <a:xfrm rot="10800000">
              <a:off x="4612256" y="4506158"/>
              <a:ext cx="4143621" cy="2252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B1_red" descr="F:\1-原创素材\1_mm1102\PPT\PPT_014\materaials\page_4.png"/>
            <p:cNvPicPr>
              <a:picLocks noChangeAspect="1" noChangeArrowheads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952"/>
            <a:stretch/>
          </p:blipFill>
          <p:spPr bwMode="auto">
            <a:xfrm rot="10800000">
              <a:off x="150297" y="4562632"/>
              <a:ext cx="5400707" cy="16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235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>
        <p:split orient="vert"/>
      </p:transition>
    </mc:Choice>
    <mc:Fallback xmlns="">
      <p:transition spd="slow" advTm="1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5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4"/>
            <a:ext cx="6096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70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9Slide.vn - 2019">
            <a:extLst>
              <a:ext uri="{FF2B5EF4-FFF2-40B4-BE49-F238E27FC236}">
                <a16:creationId xmlns:a16="http://schemas.microsoft.com/office/drawing/2014/main" id="{D2FB0754-D7AE-49B6-B9E8-BA34686E80DA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3/6/2022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4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4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9Slide.vn - 2019">
            <a:extLst>
              <a:ext uri="{FF2B5EF4-FFF2-40B4-BE49-F238E27FC236}">
                <a16:creationId xmlns:a16="http://schemas.microsoft.com/office/drawing/2014/main" id="{C3EB1697-BC65-4EAA-8BB4-C905707AA30B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59B23A-3A26-4727-B909-929D5A9545E4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1C94DB0-AB89-49E1-B152-4E5EC46231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79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1416" y="1600201"/>
            <a:ext cx="5152821" cy="513603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4: THẾ GIỚI LOGO</a:t>
            </a:r>
          </a:p>
        </p:txBody>
      </p:sp>
      <p:sp>
        <p:nvSpPr>
          <p:cNvPr id="3" name="Rectangle 2"/>
          <p:cNvSpPr/>
          <p:nvPr/>
        </p:nvSpPr>
        <p:spPr>
          <a:xfrm>
            <a:off x="715761" y="2628901"/>
            <a:ext cx="7776296" cy="490520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5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sz="2850" b="1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LỒNG NHAU (TIẾT 3)</a:t>
            </a:r>
            <a:endParaRPr lang="en-US" sz="285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8B89EA1E-5116-4596-A07E-CDFB909307C3}" type="slidenum">
              <a:rPr lang="en-US" sz="1013">
                <a:cs typeface="Arial" panose="020B0604020202020204" pitchFamily="34" charset="0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013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6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 vẽ hình sau: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485900" y="3844167"/>
            <a:ext cx="29718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2800" b="1" i="0" u="none" strike="noStrike" kern="1200" cap="none" spc="0" normalizeH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100 rt 360/5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8305800" y="3838935"/>
            <a:ext cx="1820325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112152" y="3856335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5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78D457-38F1-4D57-983F-FD8C6C7D158E}"/>
              </a:ext>
            </a:extLst>
          </p:cNvPr>
          <p:cNvSpPr txBox="1"/>
          <p:nvPr/>
        </p:nvSpPr>
        <p:spPr>
          <a:xfrm>
            <a:off x="1214261" y="1165964"/>
            <a:ext cx="238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 1 bông</a:t>
            </a:r>
            <a:r>
              <a:rPr kumimoji="0" lang="en-US" sz="18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tuyết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5D1CE89-7A56-48BE-AADA-723A2C6A89C7}"/>
              </a:ext>
            </a:extLst>
          </p:cNvPr>
          <p:cNvSpPr txBox="1">
            <a:spLocks/>
          </p:cNvSpPr>
          <p:nvPr/>
        </p:nvSpPr>
        <p:spPr>
          <a:xfrm>
            <a:off x="3081158" y="1007700"/>
            <a:ext cx="6367642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6[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10 bk 10 rt 360/6]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46F4914-33D6-4269-B996-6027C04AE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9" y="1101327"/>
            <a:ext cx="737375" cy="62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8748291-DAB7-4EF7-B13E-1ADCF97B3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54" y="1732641"/>
            <a:ext cx="2573517" cy="2108854"/>
          </a:xfrm>
          <a:prstGeom prst="rect">
            <a:avLst/>
          </a:prstGeom>
        </p:spPr>
      </p:pic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F8105677-B5BA-4945-9C19-2F2E9EE0AD2D}"/>
              </a:ext>
            </a:extLst>
          </p:cNvPr>
          <p:cNvSpPr txBox="1">
            <a:spLocks/>
          </p:cNvSpPr>
          <p:nvPr/>
        </p:nvSpPr>
        <p:spPr>
          <a:xfrm>
            <a:off x="3733800" y="3844055"/>
            <a:ext cx="6367642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6[</a:t>
            </a:r>
            <a:r>
              <a:rPr kumimoji="0" lang="en-US" sz="28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10 bk 10 rt 360/6]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460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5" grpId="0"/>
      <p:bldP spid="14" grpId="0"/>
      <p:bldP spid="5" grpId="0"/>
      <p:bldP spid="16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19050"/>
            <a:ext cx="2941638" cy="311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42022"/>
            <a:ext cx="4286250" cy="2135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5620" cy="96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900571" y="-28991"/>
            <a:ext cx="925116" cy="122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744750" y="4095750"/>
            <a:ext cx="1307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76776" y="4030100"/>
            <a:ext cx="864394" cy="114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0" y="1352550"/>
            <a:ext cx="4724400" cy="622697"/>
            <a:chOff x="2895600" y="84138"/>
            <a:chExt cx="4724400" cy="830262"/>
          </a:xfrm>
        </p:grpSpPr>
        <p:sp>
          <p:nvSpPr>
            <p:cNvPr id="3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500"/>
            </a:p>
          </p:txBody>
        </p:sp>
        <p:grpSp>
          <p:nvGrpSpPr>
            <p:cNvPr id="4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681037"/>
              <a:chOff x="720" y="240"/>
              <a:chExt cx="4752" cy="505"/>
            </a:xfrm>
          </p:grpSpPr>
          <p:sp>
            <p:nvSpPr>
              <p:cNvPr id="5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50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411"/>
              </a:xfrm>
              <a:prstGeom prst="rect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100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7" name="Flowchart: Terminator 6"/>
          <p:cNvSpPr/>
          <p:nvPr/>
        </p:nvSpPr>
        <p:spPr>
          <a:xfrm>
            <a:off x="1295400" y="2419350"/>
            <a:ext cx="7848600" cy="990601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 eaLnBrk="1" hangingPunct="1">
              <a:defRPr/>
            </a:pPr>
            <a:r>
              <a:rPr lang="en-US" sz="2800">
                <a:solidFill>
                  <a:schemeClr val="tx1"/>
                </a:solidFill>
              </a:rPr>
              <a:t>Biết cách sử dụng các câu lệnh lặp lồng nhau;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1371601" y="3867150"/>
            <a:ext cx="7772400" cy="1066800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>
              <a:defRPr/>
            </a:pPr>
            <a:r>
              <a:rPr lang="en-US" sz="2800">
                <a:solidFill>
                  <a:schemeClr val="tx1"/>
                </a:solidFill>
              </a:rPr>
              <a:t>Sử dụng được câu lệnh lặp lồng nhau để vẽ các hình trang trí.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21532" y="2563930"/>
            <a:ext cx="950069" cy="2159758"/>
            <a:chOff x="350844" y="1808350"/>
            <a:chExt cx="1554156" cy="2880303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4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5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 rot="5400000">
              <a:off x="283125" y="1883211"/>
              <a:ext cx="786309" cy="636587"/>
              <a:chOff x="1908" y="1824"/>
              <a:chExt cx="1953" cy="1615"/>
            </a:xfrm>
          </p:grpSpPr>
          <p:sp>
            <p:nvSpPr>
              <p:cNvPr id="19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gray">
              <a:xfrm>
                <a:off x="1908" y="2099"/>
                <a:ext cx="1935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500"/>
              </a:p>
            </p:txBody>
          </p:sp>
          <p:sp>
            <p:nvSpPr>
              <p:cNvPr id="23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919" y="2085"/>
                <a:ext cx="1935" cy="1095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7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281043" y="3979090"/>
              <a:ext cx="779364" cy="639762"/>
              <a:chOff x="3986" y="1832"/>
              <a:chExt cx="1941" cy="1610"/>
            </a:xfrm>
          </p:grpSpPr>
          <p:sp>
            <p:nvSpPr>
              <p:cNvPr id="15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6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86" y="2090"/>
                <a:ext cx="1941" cy="1091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0" y="133350"/>
            <a:ext cx="8839200" cy="7620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CÂU LỆNH LẶP LỒNG NHAU</a:t>
            </a:r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285750"/>
            <a:ext cx="8839200" cy="677467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SG" sz="32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nhớ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BC2FA3-C5D5-4FF2-9CFE-B94069D1CA77}"/>
              </a:ext>
            </a:extLst>
          </p:cNvPr>
          <p:cNvSpPr txBox="1"/>
          <p:nvPr/>
        </p:nvSpPr>
        <p:spPr>
          <a:xfrm>
            <a:off x="638176" y="947509"/>
            <a:ext cx="86963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 trúc câu lệnh lặp 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</a:t>
            </a:r>
            <a:r>
              <a:rPr lang="en-SG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 fd </a:t>
            </a:r>
            <a:r>
              <a:rPr lang="en-SG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 360/</a:t>
            </a:r>
            <a:r>
              <a:rPr lang="en-SG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US" sz="32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số cạnh của hình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SG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số bước đi của rùa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 trúc câu lệnh lặp lồng nhau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</a:t>
            </a:r>
            <a:r>
              <a:rPr lang="en-SG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[Repeat </a:t>
            </a:r>
            <a:r>
              <a:rPr lang="en-SG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 fd d rt 360/</a:t>
            </a:r>
            <a:r>
              <a:rPr lang="en-SG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rt 360/</a:t>
            </a:r>
            <a:r>
              <a:rPr lang="en-SG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SG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số lần hình lặp lại 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5560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2181" y="1047750"/>
            <a:ext cx="8763000" cy="990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03D10516-A62C-4FFF-BFBF-9BAA785C4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4" y="1543050"/>
            <a:ext cx="2971800" cy="21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140DE2-B4F8-4581-A1F9-15979E6F0747}"/>
              </a:ext>
            </a:extLst>
          </p:cNvPr>
          <p:cNvSpPr txBox="1"/>
          <p:nvPr/>
        </p:nvSpPr>
        <p:spPr>
          <a:xfrm>
            <a:off x="446088" y="859630"/>
            <a:ext cx="58023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1800" b="1">
                <a:solidFill>
                  <a:srgbClr val="2888E1"/>
                </a:solidFill>
                <a:latin typeface="OpenSans"/>
              </a:rPr>
              <a:t>Câu </a:t>
            </a:r>
            <a:r>
              <a:rPr lang="en-US" sz="1800" b="1">
                <a:solidFill>
                  <a:srgbClr val="2888E1"/>
                </a:solidFill>
                <a:latin typeface="OpenSans"/>
              </a:rPr>
              <a:t>2:</a:t>
            </a:r>
            <a:endParaRPr lang="vi-VN" sz="1800" b="1">
              <a:solidFill>
                <a:srgbClr val="000000"/>
              </a:solidFill>
              <a:latin typeface="OpenSans"/>
            </a:endParaRPr>
          </a:p>
          <a:p>
            <a:r>
              <a:rPr lang="vi-VN" sz="1800" b="1">
                <a:solidFill>
                  <a:srgbClr val="000000"/>
                </a:solidFill>
                <a:latin typeface="OpenSans"/>
              </a:rPr>
              <a:t>Thực hiện các yêu cầu sau:</a:t>
            </a:r>
          </a:p>
          <a:p>
            <a:r>
              <a:rPr lang="vi-VN" sz="1800" b="1">
                <a:solidFill>
                  <a:srgbClr val="000000"/>
                </a:solidFill>
                <a:latin typeface="OpenSans"/>
              </a:rPr>
              <a:t>a) Cho Rùa thực hiện các lệnh sau và quan sát kết quả trên màn hình máy tính:</a:t>
            </a:r>
          </a:p>
          <a:p>
            <a:r>
              <a:rPr lang="vi-VN" sz="1800" b="1">
                <a:solidFill>
                  <a:srgbClr val="FF0000"/>
                </a:solidFill>
                <a:latin typeface="OpenSans"/>
              </a:rPr>
              <a:t>REPEAT 90 [FD 2 RT 2]  </a:t>
            </a:r>
          </a:p>
          <a:p>
            <a:r>
              <a:rPr lang="vi-VN" sz="1800" b="1">
                <a:solidFill>
                  <a:srgbClr val="FF0000"/>
                </a:solidFill>
                <a:latin typeface="OpenSans"/>
              </a:rPr>
              <a:t>REPEAT 4 [REPEAT 90 [FD 2 RT 2] RT 90]    </a:t>
            </a:r>
            <a:r>
              <a:rPr lang="vi-VN" sz="1800" b="1">
                <a:solidFill>
                  <a:srgbClr val="000000"/>
                </a:solidFill>
                <a:latin typeface="OpenSans"/>
              </a:rPr>
              <a:t>                </a:t>
            </a:r>
          </a:p>
          <a:p>
            <a:r>
              <a:rPr lang="vi-VN" sz="1800" b="1">
                <a:solidFill>
                  <a:srgbClr val="000000"/>
                </a:solidFill>
                <a:latin typeface="OpenSans"/>
              </a:rPr>
              <a:t>b) Thêm lệnh WAIT 10 vào vị trí thích hợp trong các câu lệnh trên rồi cho Rùa thực hiện và quan sát kết quả trên màn hình máy tính</a:t>
            </a:r>
          </a:p>
          <a:p>
            <a:r>
              <a:rPr lang="vi-VN" sz="1800" b="1">
                <a:solidFill>
                  <a:srgbClr val="000000"/>
                </a:solidFill>
                <a:latin typeface="OpenSans"/>
              </a:rPr>
              <a:t>c) Điền góc thích hợp vào chỗ chấm trong câu lệnh sau để Rùa vẽ được hình bên:  </a:t>
            </a:r>
            <a:endParaRPr lang="en-US" b="1">
              <a:solidFill>
                <a:srgbClr val="000000"/>
              </a:solidFill>
              <a:latin typeface="OpenSans"/>
            </a:endParaRPr>
          </a:p>
          <a:p>
            <a:r>
              <a:rPr lang="en-US" sz="1800" b="1">
                <a:solidFill>
                  <a:srgbClr val="FF0000"/>
                </a:solidFill>
                <a:latin typeface="OpenSans"/>
              </a:rPr>
              <a:t>Câu lệnh: REPEAT 3 [REPEAT 90 [FD 2 RT 2] RT </a:t>
            </a:r>
            <a:r>
              <a:rPr lang="en-US" b="1">
                <a:solidFill>
                  <a:srgbClr val="FF0000"/>
                </a:solidFill>
                <a:latin typeface="OpenSans"/>
              </a:rPr>
              <a:t>............</a:t>
            </a:r>
            <a:r>
              <a:rPr lang="en-US" sz="1800" b="1">
                <a:solidFill>
                  <a:srgbClr val="FF0000"/>
                </a:solidFill>
                <a:latin typeface="OpenSans"/>
              </a:rPr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08319D-C272-450E-88D3-16A1922D4E90}"/>
              </a:ext>
            </a:extLst>
          </p:cNvPr>
          <p:cNvSpPr txBox="1"/>
          <p:nvPr/>
        </p:nvSpPr>
        <p:spPr>
          <a:xfrm>
            <a:off x="4896678" y="379258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360/3</a:t>
            </a:r>
          </a:p>
        </p:txBody>
      </p:sp>
    </p:spTree>
    <p:extLst>
      <p:ext uri="{BB962C8B-B14F-4D97-AF65-F5344CB8AC3E}">
        <p14:creationId xmlns:p14="http://schemas.microsoft.com/office/powerpoint/2010/main" val="29925802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2181" y="1047750"/>
            <a:ext cx="8763000" cy="990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Lặp lại 4 lần, trong mỗi lần vẽ một hình lục cạnh dài 50 b</a:t>
            </a:r>
            <a:r>
              <a:rPr kumimoji="0" lang="vi-V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ước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vẽ xong quay một góc 90 </a:t>
            </a:r>
            <a:r>
              <a:rPr kumimoji="0" lang="vi-V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209800" y="2343150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6[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360/6]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6409275" y="2341827"/>
            <a:ext cx="1143000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 90]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58115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1581150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533400" y="2038350"/>
            <a:ext cx="1219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9288" y="2038350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609600" y="2419351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4[</a:t>
            </a: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F3B7C44-407C-436C-B423-675926271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75" y="2865092"/>
            <a:ext cx="2590800" cy="21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717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25" grpId="0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 vẽ hình sau: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492376" y="4044688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6[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360/6]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6691850" y="4043365"/>
            <a:ext cx="1820325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 360/5]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892176" y="4120889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5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1F1C195-E8AA-466A-86A7-947D7CDAA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451" y="1065652"/>
            <a:ext cx="3009549" cy="2305972"/>
          </a:xfrm>
          <a:prstGeom prst="rect">
            <a:avLst/>
          </a:prstGeom>
        </p:spPr>
      </p:pic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EE8664F1-9558-4B2F-80E9-BA1773E575B2}"/>
              </a:ext>
            </a:extLst>
          </p:cNvPr>
          <p:cNvSpPr txBox="1">
            <a:spLocks/>
          </p:cNvSpPr>
          <p:nvPr/>
        </p:nvSpPr>
        <p:spPr>
          <a:xfrm>
            <a:off x="1066800" y="3236337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6[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360/6]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77148B-3A91-4D5C-96CE-F6631B750E20}"/>
              </a:ext>
            </a:extLst>
          </p:cNvPr>
          <p:cNvSpPr txBox="1"/>
          <p:nvPr/>
        </p:nvSpPr>
        <p:spPr>
          <a:xfrm>
            <a:off x="5486400" y="3371624"/>
            <a:ext cx="186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vẽ hình lục giác</a:t>
            </a:r>
          </a:p>
        </p:txBody>
      </p:sp>
    </p:spTree>
    <p:extLst>
      <p:ext uri="{BB962C8B-B14F-4D97-AF65-F5344CB8AC3E}">
        <p14:creationId xmlns:p14="http://schemas.microsoft.com/office/powerpoint/2010/main" val="2275129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6" grpId="0"/>
      <p:bldP spid="25" grpId="0"/>
      <p:bldP spid="14" grpId="0"/>
      <p:bldP spid="21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1416" y="1600201"/>
            <a:ext cx="5152821" cy="513603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all" spc="0" normalizeH="0" baseline="0" noProof="0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CHỦ ĐỀ 4: THẾ GIỚI LOGO</a:t>
            </a:r>
          </a:p>
        </p:txBody>
      </p:sp>
      <p:sp>
        <p:nvSpPr>
          <p:cNvPr id="3" name="Rectangle 2"/>
          <p:cNvSpPr/>
          <p:nvPr/>
        </p:nvSpPr>
        <p:spPr>
          <a:xfrm>
            <a:off x="715761" y="2628901"/>
            <a:ext cx="7776296" cy="490520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50" b="1" i="0" u="none" strike="noStrike" kern="1200" cap="none" spc="0" normalizeH="0" baseline="0" noProof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2: </a:t>
            </a:r>
            <a:r>
              <a:rPr kumimoji="0" lang="en-US" sz="2850" b="1" i="0" u="none" strike="noStrike" kern="1200" cap="none" spc="0" normalizeH="0" baseline="0" noProof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 LỆNH LẶP LỒNG NHAU (TIẾT 4)</a:t>
            </a:r>
            <a:endParaRPr kumimoji="0" lang="en-US" sz="285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89EA1E-5116-4596-A07E-CDFB909307C3}" type="slidenum">
              <a:rPr kumimoji="0" lang="en-US" sz="1013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75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 vẽ hình sau: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362200" y="3787770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3[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360/3]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6575786" y="3828919"/>
            <a:ext cx="1820325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 360/5]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776112" y="3906443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5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78D457-38F1-4D57-983F-FD8C6C7D158E}"/>
              </a:ext>
            </a:extLst>
          </p:cNvPr>
          <p:cNvSpPr txBox="1"/>
          <p:nvPr/>
        </p:nvSpPr>
        <p:spPr>
          <a:xfrm>
            <a:off x="827266" y="3137703"/>
            <a:ext cx="238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 1 hình tam giác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5D1CE89-7A56-48BE-AADA-723A2C6A89C7}"/>
              </a:ext>
            </a:extLst>
          </p:cNvPr>
          <p:cNvSpPr txBox="1">
            <a:spLocks/>
          </p:cNvSpPr>
          <p:nvPr/>
        </p:nvSpPr>
        <p:spPr>
          <a:xfrm>
            <a:off x="2694163" y="2979439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3[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360/3]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46B330-6521-49B1-8F7C-C533304A9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85" y="1389411"/>
            <a:ext cx="1673939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FE864CC-86A3-4884-B5CB-F6A745187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691633"/>
              </p:ext>
            </p:extLst>
          </p:nvPr>
        </p:nvGraphicFramePr>
        <p:xfrm>
          <a:off x="3446285" y="1147763"/>
          <a:ext cx="2040115" cy="164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4" imgW="2048161" imgH="2019048" progId="Paint.Picture">
                  <p:embed/>
                </p:oleObj>
              </mc:Choice>
              <mc:Fallback>
                <p:oleObj name="Bitmap Image" r:id="rId4" imgW="2048161" imgH="201904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285" y="1147763"/>
                        <a:ext cx="2040115" cy="1648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0503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6" grpId="0"/>
      <p:bldP spid="25" grpId="0"/>
      <p:bldP spid="14" grpId="0"/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 vẽ hình sau: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FDFAE-DDA1-4748-9C85-76C91A92A9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362200" y="3787770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5[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720/5]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6575786" y="3828919"/>
            <a:ext cx="1820325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 360/3]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776112" y="3906443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3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04A0535-B0FC-42E4-850E-4C5E01257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9315" y="966171"/>
            <a:ext cx="2835769" cy="18633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78D457-38F1-4D57-983F-FD8C6C7D158E}"/>
              </a:ext>
            </a:extLst>
          </p:cNvPr>
          <p:cNvSpPr txBox="1"/>
          <p:nvPr/>
        </p:nvSpPr>
        <p:spPr>
          <a:xfrm>
            <a:off x="827266" y="3137703"/>
            <a:ext cx="238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vẽ 1 hình ngôi sao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5D1CE89-7A56-48BE-AADA-723A2C6A89C7}"/>
              </a:ext>
            </a:extLst>
          </p:cNvPr>
          <p:cNvSpPr txBox="1">
            <a:spLocks/>
          </p:cNvSpPr>
          <p:nvPr/>
        </p:nvSpPr>
        <p:spPr>
          <a:xfrm>
            <a:off x="2694163" y="2979439"/>
            <a:ext cx="44196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 5[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50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rt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3515AB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720/5]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515AB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63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6" grpId="0"/>
      <p:bldP spid="25" grpId="0"/>
      <p:bldP spid="14" grpId="0"/>
      <p:bldP spid="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5523</TotalTime>
  <Words>524</Words>
  <Application>Microsoft Office PowerPoint</Application>
  <PresentationFormat>On-screen Show (16:9)</PresentationFormat>
  <Paragraphs>73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Constantia</vt:lpstr>
      <vt:lpstr>OpenSans</vt:lpstr>
      <vt:lpstr>Times New Roman</vt:lpstr>
      <vt:lpstr>Wingdings 2</vt:lpstr>
      <vt:lpstr>Flow</vt:lpstr>
      <vt:lpstr>Office Theme</vt:lpstr>
      <vt:lpstr>Paintbrush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subject>9Slide.vn</dc:subject>
  <dc:creator>ADMIN</dc:creator>
  <dc:description>9Slide.vn</dc:description>
  <cp:lastModifiedBy>20.Trần Hoàng Phương Nhi</cp:lastModifiedBy>
  <cp:revision>455</cp:revision>
  <cp:lastPrinted>2019-01-13T14:31:43Z</cp:lastPrinted>
  <dcterms:created xsi:type="dcterms:W3CDTF">2014-10-11T13:38:36Z</dcterms:created>
  <dcterms:modified xsi:type="dcterms:W3CDTF">2022-03-06T04:05:45Z</dcterms:modified>
  <cp:category>9Slide.vn</cp:category>
</cp:coreProperties>
</file>