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9" r:id="rId3"/>
    <p:sldMasterId id="2147483691" r:id="rId4"/>
    <p:sldMasterId id="2147483703" r:id="rId5"/>
  </p:sldMasterIdLst>
  <p:sldIdLst>
    <p:sldId id="257" r:id="rId6"/>
    <p:sldId id="292" r:id="rId7"/>
    <p:sldId id="287" r:id="rId8"/>
    <p:sldId id="293" r:id="rId9"/>
    <p:sldId id="277" r:id="rId10"/>
    <p:sldId id="278" r:id="rId11"/>
    <p:sldId id="294" r:id="rId12"/>
    <p:sldId id="279" r:id="rId13"/>
    <p:sldId id="288" r:id="rId14"/>
    <p:sldId id="289" r:id="rId15"/>
    <p:sldId id="282" r:id="rId16"/>
    <p:sldId id="283" r:id="rId17"/>
    <p:sldId id="291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934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5EA88A6-B9E3-4CF7-9E43-00A246D19EFA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596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0E9A182-66C7-4BBF-A235-41F97A8E9117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158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FDCD11E-8874-49BA-BF13-F5EC4CB06F5A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462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3C883D-3DBE-4B5A-A378-A9526435D044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39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7141B80-ED3D-467F-BDE1-D82C91EF879E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5458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F6F716-D1EE-4583-9D1E-124DCB5822CB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521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8452D5E-AB3B-4A4C-8BD2-545D80DA2AD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189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AD9B81-AF33-454F-97E7-9807FD521D74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999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 smtClean="0"/>
              <a:t>Click to edit Master subtitle style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CF65EB-284C-40EC-A62D-AB5578FAC62B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466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ED7947-4A1E-4DE4-93AE-C81B8673005C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3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012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E94935-BD68-40B4-944B-1A522C1F2576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39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3BBE44-6A2B-44C5-8B6C-0ADCF295ECFB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8615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9E3122-2606-4D7B-96E5-D2CEF6B5B98A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843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4A670D-F6A8-4042-A6E2-A1172088FBCF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39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22FDB-3560-4128-BDA4-6FE67FF1BBD2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06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1463DD-59DD-41A7-8C49-E13AC7570F56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4480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6B59FE-4A8B-4966-8378-EFC1D1506075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401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5B0816-AD23-4870-ACF4-EB14B93744B6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816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3BA8E4-0E84-4453-8C91-396D07F5BCED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1878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995A164-4BE0-4CA9-A945-E9F6E2034D5A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128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7806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E663DF6-0B7E-4DA3-9B71-131E418C993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453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4024D5-A955-4256-9B2D-C3A1E98B58C4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3530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5EA88A6-B9E3-4CF7-9E43-00A246D19EFA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4695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0E9A182-66C7-4BBF-A235-41F97A8E9117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780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FDCD11E-8874-49BA-BF13-F5EC4CB06F5A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428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3C883D-3DBE-4B5A-A378-A9526435D044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259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7141B80-ED3D-467F-BDE1-D82C91EF879E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9758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F6F716-D1EE-4583-9D1E-124DCB5822CB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8084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8452D5E-AB3B-4A4C-8BD2-545D80DA2AD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2328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AD9B81-AF33-454F-97E7-9807FD521D74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225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649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995A164-4BE0-4CA9-A945-E9F6E2034D5A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035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E663DF6-0B7E-4DA3-9B71-131E418C993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3133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4024D5-A955-4256-9B2D-C3A1E98B58C4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0491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5EA88A6-B9E3-4CF7-9E43-00A246D19EFA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6815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0E9A182-66C7-4BBF-A235-41F97A8E9117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7900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FDCD11E-8874-49BA-BF13-F5EC4CB06F5A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1221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3C883D-3DBE-4B5A-A378-A9526435D044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6212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7141B80-ED3D-467F-BDE1-D82C91EF879E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5162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F6F716-D1EE-4583-9D1E-124DCB5822CB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5799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8452D5E-AB3B-4A4C-8BD2-545D80DA2AD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622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682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AD9B81-AF33-454F-97E7-9807FD521D74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6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634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995A164-4BE0-4CA9-A945-E9F6E2034D5A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05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E663DF6-0B7E-4DA3-9B71-131E418C9932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262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4024D5-A955-4256-9B2D-C3A1E98B58C4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927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44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BDC0FD9-39D0-490D-90C0-C8FBD158E928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67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C5312A-4451-4366-9B0C-63FC0DF0B612}" type="slidenum">
              <a:rPr lang="en-US" altLang="zh-C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730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BDC0FD9-39D0-490D-90C0-C8FBD158E928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61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BDC0FD9-39D0-490D-90C0-C8FBD158E928}" type="slidenum">
              <a:rPr lang="en-US" altLang="en-US" smtClean="0"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11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006E38-CE35-4C3D-901D-F1607B879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833E7C1-54F3-4747-B588-70ACC893A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04" y="5162498"/>
            <a:ext cx="12192000" cy="19367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3976B2D-8249-4081-82CE-633DB473B9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26" t="-216" b="-216"/>
          <a:stretch>
            <a:fillRect/>
          </a:stretch>
        </p:blipFill>
        <p:spPr>
          <a:xfrm>
            <a:off x="-101599" y="-14820"/>
            <a:ext cx="2902857" cy="6887640"/>
          </a:xfrm>
          <a:custGeom>
            <a:avLst/>
            <a:gdLst>
              <a:gd name="connsiteX0" fmla="*/ 0 w 2902857"/>
              <a:gd name="connsiteY0" fmla="*/ 0 h 6887640"/>
              <a:gd name="connsiteX1" fmla="*/ 2902857 w 2902857"/>
              <a:gd name="connsiteY1" fmla="*/ 0 h 6887640"/>
              <a:gd name="connsiteX2" fmla="*/ 2902857 w 2902857"/>
              <a:gd name="connsiteY2" fmla="*/ 14820 h 6887640"/>
              <a:gd name="connsiteX3" fmla="*/ 101600 w 2902857"/>
              <a:gd name="connsiteY3" fmla="*/ 14820 h 6887640"/>
              <a:gd name="connsiteX4" fmla="*/ 101600 w 2902857"/>
              <a:gd name="connsiteY4" fmla="*/ 6872820 h 6887640"/>
              <a:gd name="connsiteX5" fmla="*/ 2902857 w 2902857"/>
              <a:gd name="connsiteY5" fmla="*/ 6872820 h 6887640"/>
              <a:gd name="connsiteX6" fmla="*/ 2902857 w 2902857"/>
              <a:gd name="connsiteY6" fmla="*/ 6887640 h 6887640"/>
              <a:gd name="connsiteX7" fmla="*/ 0 w 2902857"/>
              <a:gd name="connsiteY7" fmla="*/ 6887640 h 6887640"/>
              <a:gd name="connsiteX8" fmla="*/ 0 w 2902857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2857" h="6887640">
                <a:moveTo>
                  <a:pt x="0" y="0"/>
                </a:moveTo>
                <a:lnTo>
                  <a:pt x="2902857" y="0"/>
                </a:lnTo>
                <a:lnTo>
                  <a:pt x="2902857" y="14820"/>
                </a:lnTo>
                <a:lnTo>
                  <a:pt x="101600" y="14820"/>
                </a:lnTo>
                <a:lnTo>
                  <a:pt x="101600" y="6872820"/>
                </a:lnTo>
                <a:lnTo>
                  <a:pt x="2902857" y="6872820"/>
                </a:lnTo>
                <a:lnTo>
                  <a:pt x="2902857" y="6887640"/>
                </a:lnTo>
                <a:lnTo>
                  <a:pt x="0" y="688764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B60B39C-AC7A-4686-B34E-E78B5479FA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6" r="-3211" b="-216"/>
          <a:stretch>
            <a:fillRect/>
          </a:stretch>
        </p:blipFill>
        <p:spPr>
          <a:xfrm>
            <a:off x="9917460" y="-14820"/>
            <a:ext cx="2347543" cy="6887640"/>
          </a:xfrm>
          <a:custGeom>
            <a:avLst/>
            <a:gdLst>
              <a:gd name="connsiteX0" fmla="*/ 0 w 2347543"/>
              <a:gd name="connsiteY0" fmla="*/ 0 h 6887640"/>
              <a:gd name="connsiteX1" fmla="*/ 2347543 w 2347543"/>
              <a:gd name="connsiteY1" fmla="*/ 0 h 6887640"/>
              <a:gd name="connsiteX2" fmla="*/ 2347543 w 2347543"/>
              <a:gd name="connsiteY2" fmla="*/ 6887640 h 6887640"/>
              <a:gd name="connsiteX3" fmla="*/ 0 w 2347543"/>
              <a:gd name="connsiteY3" fmla="*/ 6887640 h 6887640"/>
              <a:gd name="connsiteX4" fmla="*/ 0 w 2347543"/>
              <a:gd name="connsiteY4" fmla="*/ 6872820 h 6887640"/>
              <a:gd name="connsiteX5" fmla="*/ 2274541 w 2347543"/>
              <a:gd name="connsiteY5" fmla="*/ 6872820 h 6887640"/>
              <a:gd name="connsiteX6" fmla="*/ 2274541 w 2347543"/>
              <a:gd name="connsiteY6" fmla="*/ 14820 h 6887640"/>
              <a:gd name="connsiteX7" fmla="*/ 0 w 2347543"/>
              <a:gd name="connsiteY7" fmla="*/ 14820 h 6887640"/>
              <a:gd name="connsiteX8" fmla="*/ 0 w 2347543"/>
              <a:gd name="connsiteY8" fmla="*/ 0 h 688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543" h="6887640">
                <a:moveTo>
                  <a:pt x="0" y="0"/>
                </a:moveTo>
                <a:lnTo>
                  <a:pt x="2347543" y="0"/>
                </a:lnTo>
                <a:lnTo>
                  <a:pt x="2347543" y="6887640"/>
                </a:lnTo>
                <a:lnTo>
                  <a:pt x="0" y="6887640"/>
                </a:lnTo>
                <a:lnTo>
                  <a:pt x="0" y="6872820"/>
                </a:lnTo>
                <a:lnTo>
                  <a:pt x="2274541" y="6872820"/>
                </a:lnTo>
                <a:lnTo>
                  <a:pt x="2274541" y="14820"/>
                </a:lnTo>
                <a:lnTo>
                  <a:pt x="0" y="148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A4930F2-1A74-4B24-A8B7-0FF103E3FD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88" y="5952771"/>
            <a:ext cx="3564824" cy="63529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B388D3-FF4C-4D19-B139-A911A3632C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566" y="0"/>
            <a:ext cx="2801257" cy="6858000"/>
          </a:xfrm>
          <a:custGeom>
            <a:avLst/>
            <a:gdLst>
              <a:gd name="connsiteX0" fmla="*/ 0 w 2801257"/>
              <a:gd name="connsiteY0" fmla="*/ 0 h 6858000"/>
              <a:gd name="connsiteX1" fmla="*/ 2801257 w 2801257"/>
              <a:gd name="connsiteY1" fmla="*/ 0 h 6858000"/>
              <a:gd name="connsiteX2" fmla="*/ 2801257 w 2801257"/>
              <a:gd name="connsiteY2" fmla="*/ 6858000 h 6858000"/>
              <a:gd name="connsiteX3" fmla="*/ 0 w 2801257"/>
              <a:gd name="connsiteY3" fmla="*/ 6858000 h 6858000"/>
              <a:gd name="connsiteX4" fmla="*/ 0 w 280125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1257" h="6858000">
                <a:moveTo>
                  <a:pt x="0" y="0"/>
                </a:moveTo>
                <a:lnTo>
                  <a:pt x="2801257" y="0"/>
                </a:lnTo>
                <a:lnTo>
                  <a:pt x="280125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2125B28-B401-4A49-9D49-023666C8BE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52062" y="40067"/>
            <a:ext cx="2274541" cy="6858000"/>
          </a:xfrm>
          <a:custGeom>
            <a:avLst/>
            <a:gdLst>
              <a:gd name="connsiteX0" fmla="*/ 0 w 2274541"/>
              <a:gd name="connsiteY0" fmla="*/ 0 h 6858000"/>
              <a:gd name="connsiteX1" fmla="*/ 2274541 w 2274541"/>
              <a:gd name="connsiteY1" fmla="*/ 0 h 6858000"/>
              <a:gd name="connsiteX2" fmla="*/ 2274541 w 2274541"/>
              <a:gd name="connsiteY2" fmla="*/ 6858000 h 6858000"/>
              <a:gd name="connsiteX3" fmla="*/ 0 w 2274541"/>
              <a:gd name="connsiteY3" fmla="*/ 6858000 h 6858000"/>
              <a:gd name="connsiteX4" fmla="*/ 0 w 22745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4541" h="6858000">
                <a:moveTo>
                  <a:pt x="0" y="0"/>
                </a:moveTo>
                <a:lnTo>
                  <a:pt x="2274541" y="0"/>
                </a:lnTo>
                <a:lnTo>
                  <a:pt x="227454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19795243">
            <a:hlinkClick r:id="" action="ppaction://media"/>
            <a:extLst>
              <a:ext uri="{FF2B5EF4-FFF2-40B4-BE49-F238E27FC236}">
                <a16:creationId xmlns:a16="http://schemas.microsoft.com/office/drawing/2014/main" id="{9D977887-769F-48CD-BE7F-214F5A03B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82604" y="-1616947"/>
            <a:ext cx="609600" cy="609600"/>
          </a:xfrm>
          <a:prstGeom prst="rect">
            <a:avLst/>
          </a:prstGeom>
        </p:spPr>
      </p:pic>
      <p:sp>
        <p:nvSpPr>
          <p:cNvPr id="27" name="文本框 15"/>
          <p:cNvSpPr txBox="1"/>
          <p:nvPr/>
        </p:nvSpPr>
        <p:spPr>
          <a:xfrm>
            <a:off x="2402326" y="2247990"/>
            <a:ext cx="7387348" cy="1107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155403"/>
              </a:avLst>
            </a:prstTxWarp>
            <a:spAutoFit/>
          </a:bodyPr>
          <a:lstStyle/>
          <a:p>
            <a:pPr algn="ctr">
              <a:lnSpc>
                <a:spcPts val="2500"/>
              </a:lnSpc>
              <a:defRPr/>
            </a:pPr>
            <a:r>
              <a:rPr lang="en-US" altLang="zh-CN" sz="6600" b="1" dirty="0">
                <a:ln w="63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TOÁN – LỚP </a:t>
            </a:r>
            <a:r>
              <a:rPr lang="en-US" altLang="zh-CN" sz="6600" b="1" dirty="0" smtClean="0">
                <a:ln w="63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4</a:t>
            </a:r>
            <a:endParaRPr lang="zh-CN" altLang="en-US" sz="6600" b="1" dirty="0">
              <a:ln w="635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方正尚酷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8" name="Content Placeholder 2"/>
          <p:cNvSpPr txBox="1"/>
          <p:nvPr/>
        </p:nvSpPr>
        <p:spPr>
          <a:xfrm>
            <a:off x="659932" y="193037"/>
            <a:ext cx="10872136" cy="782455"/>
          </a:xfrm>
          <a:prstGeom prst="rect">
            <a:avLst/>
          </a:prstGeom>
          <a:ln>
            <a:noFill/>
          </a:ln>
        </p:spPr>
        <p:txBody>
          <a:bodyPr vert="horz" lIns="121920" tIns="60960" rIns="121920" bIns="6096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zh-CN" sz="2400" b="1" dirty="0">
                <a:ln w="6350">
                  <a:noFill/>
                </a:ln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zh-CN" sz="2400" b="1" dirty="0">
                <a:ln w="6350">
                  <a:noFill/>
                </a:ln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TR</a:t>
            </a:r>
            <a:r>
              <a:rPr lang="vi-VN" altLang="zh-CN" sz="2400" b="1" dirty="0">
                <a:ln w="6350">
                  <a:noFill/>
                </a:ln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ƯỜNG</a:t>
            </a:r>
            <a:r>
              <a:rPr lang="en-US" altLang="zh-CN" sz="2400" b="1" dirty="0">
                <a:ln w="6350">
                  <a:noFill/>
                </a:ln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 TIỂU HỌC </a:t>
            </a:r>
            <a:r>
              <a:rPr lang="en-US" altLang="zh-CN" sz="2400" b="1" dirty="0" smtClean="0">
                <a:ln w="6350">
                  <a:noFill/>
                </a:ln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LÊ QUÝ ĐÔN</a:t>
            </a:r>
            <a:endParaRPr lang="zh-CN" altLang="en-US" sz="2400" b="1" dirty="0">
              <a:ln w="6350">
                <a:noFill/>
              </a:ln>
              <a:solidFill>
                <a:srgbClr val="70AD47">
                  <a:lumMod val="50000"/>
                </a:srgbClr>
              </a:solidFill>
              <a:latin typeface="Times New Roman" panose="02020603050405020304" pitchFamily="18" charset="0"/>
              <a:ea typeface="方正尚酷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文本框 21"/>
          <p:cNvSpPr txBox="1"/>
          <p:nvPr/>
        </p:nvSpPr>
        <p:spPr>
          <a:xfrm>
            <a:off x="1509850" y="3008295"/>
            <a:ext cx="9355108" cy="95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NHÂN MỘT SỐ VỚI MỘT HIỆU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1" name="Content Placeholder 2"/>
          <p:cNvSpPr txBox="1"/>
          <p:nvPr/>
        </p:nvSpPr>
        <p:spPr>
          <a:xfrm>
            <a:off x="3716216" y="4611183"/>
            <a:ext cx="7072923" cy="536495"/>
          </a:xfrm>
          <a:prstGeom prst="rect">
            <a:avLst/>
          </a:prstGeom>
          <a:ln>
            <a:noFill/>
          </a:ln>
        </p:spPr>
        <p:txBody>
          <a:bodyPr vert="horz" lIns="121920" tIns="60960" rIns="121920" bIns="6096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2400" b="1" dirty="0">
                <a:ln w="63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THỰC </a:t>
            </a:r>
            <a:r>
              <a:rPr lang="en-US" altLang="zh-CN" sz="2400" b="1" dirty="0" smtClean="0">
                <a:ln w="63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HIỆN: NHÓM </a:t>
            </a:r>
            <a:r>
              <a:rPr lang="en-US" altLang="zh-CN" sz="2400" b="1" dirty="0">
                <a:ln w="63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GIÁO VIÊN KHỐI </a:t>
            </a:r>
            <a:r>
              <a:rPr lang="en-US" altLang="zh-CN" sz="2400" b="1" dirty="0" smtClean="0">
                <a:ln w="635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尚酷简体" panose="02000000000000000000" pitchFamily="2" charset="-122"/>
                <a:cs typeface="Times New Roman" panose="02020603050405020304" pitchFamily="18" charset="0"/>
              </a:rPr>
              <a:t>4</a:t>
            </a:r>
            <a:endParaRPr lang="zh-CN" altLang="en-US" sz="2400" b="1" dirty="0">
              <a:ln w="635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方正尚酷简体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75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5"/>
          <p:cNvSpPr txBox="1">
            <a:spLocks noChangeArrowheads="1"/>
          </p:cNvSpPr>
          <p:nvPr/>
        </p:nvSpPr>
        <p:spPr bwMode="auto">
          <a:xfrm>
            <a:off x="778057" y="585377"/>
            <a:ext cx="2486025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</a:rPr>
              <a:t>a/  47 x 9 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40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</a:rPr>
              <a:t>    24 x 99</a:t>
            </a:r>
          </a:p>
        </p:txBody>
      </p:sp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6350321" y="580572"/>
            <a:ext cx="266700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</a:rPr>
              <a:t>b/ 138 x 9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10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2">
                    <a:lumMod val="75000"/>
                  </a:schemeClr>
                </a:solidFill>
              </a:rPr>
              <a:t> 123 x 99 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249670" y="612387"/>
            <a:ext cx="2838450" cy="2347913"/>
            <a:chOff x="873" y="552"/>
            <a:chExt cx="1788" cy="1479"/>
          </a:xfrm>
        </p:grpSpPr>
        <p:sp>
          <p:nvSpPr>
            <p:cNvPr id="14357" name="Text Box 8"/>
            <p:cNvSpPr txBox="1">
              <a:spLocks noChangeArrowheads="1"/>
            </p:cNvSpPr>
            <p:nvPr/>
          </p:nvSpPr>
          <p:spPr bwMode="auto">
            <a:xfrm>
              <a:off x="885" y="552"/>
              <a:ext cx="153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chemeClr val="accent3">
                      <a:lumMod val="50000"/>
                    </a:schemeClr>
                  </a:solidFill>
                </a:rPr>
                <a:t>= 47 x (10 – 1)  </a:t>
              </a:r>
            </a:p>
          </p:txBody>
        </p:sp>
        <p:sp>
          <p:nvSpPr>
            <p:cNvPr id="14358" name="Text Box 9"/>
            <p:cNvSpPr txBox="1">
              <a:spLocks noChangeArrowheads="1"/>
            </p:cNvSpPr>
            <p:nvPr/>
          </p:nvSpPr>
          <p:spPr bwMode="auto">
            <a:xfrm>
              <a:off x="873" y="888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chemeClr val="accent3">
                      <a:lumMod val="50000"/>
                    </a:schemeClr>
                  </a:solidFill>
                </a:rPr>
                <a:t>= 47 x 10 – 47 x 1  </a:t>
              </a:r>
            </a:p>
          </p:txBody>
        </p:sp>
        <p:sp>
          <p:nvSpPr>
            <p:cNvPr id="14359" name="Text Box 10"/>
            <p:cNvSpPr txBox="1">
              <a:spLocks noChangeArrowheads="1"/>
            </p:cNvSpPr>
            <p:nvPr/>
          </p:nvSpPr>
          <p:spPr bwMode="auto">
            <a:xfrm>
              <a:off x="882" y="1272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470 - 47</a:t>
              </a:r>
            </a:p>
          </p:txBody>
        </p:sp>
        <p:sp>
          <p:nvSpPr>
            <p:cNvPr id="14360" name="Text Box 11"/>
            <p:cNvSpPr txBox="1">
              <a:spLocks noChangeArrowheads="1"/>
            </p:cNvSpPr>
            <p:nvPr/>
          </p:nvSpPr>
          <p:spPr bwMode="auto">
            <a:xfrm>
              <a:off x="888" y="1704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chemeClr val="accent3">
                      <a:lumMod val="50000"/>
                    </a:schemeClr>
                  </a:solidFill>
                </a:rPr>
                <a:t>= 423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259194" y="3426140"/>
            <a:ext cx="3143250" cy="2347912"/>
            <a:chOff x="891" y="2331"/>
            <a:chExt cx="1980" cy="1479"/>
          </a:xfrm>
        </p:grpSpPr>
        <p:sp>
          <p:nvSpPr>
            <p:cNvPr id="14353" name="Text Box 14"/>
            <p:cNvSpPr txBox="1">
              <a:spLocks noChangeArrowheads="1"/>
            </p:cNvSpPr>
            <p:nvPr/>
          </p:nvSpPr>
          <p:spPr bwMode="auto">
            <a:xfrm>
              <a:off x="903" y="2331"/>
              <a:ext cx="16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chemeClr val="accent3">
                      <a:lumMod val="50000"/>
                    </a:schemeClr>
                  </a:solidFill>
                </a:rPr>
                <a:t>= 24 x (100 – 1)  </a:t>
              </a:r>
            </a:p>
          </p:txBody>
        </p:sp>
        <p:sp>
          <p:nvSpPr>
            <p:cNvPr id="14354" name="Text Box 15"/>
            <p:cNvSpPr txBox="1">
              <a:spLocks noChangeArrowheads="1"/>
            </p:cNvSpPr>
            <p:nvPr/>
          </p:nvSpPr>
          <p:spPr bwMode="auto">
            <a:xfrm>
              <a:off x="891" y="2667"/>
              <a:ext cx="19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24 x 100 – 24 x 1  </a:t>
              </a:r>
            </a:p>
          </p:txBody>
        </p:sp>
        <p:sp>
          <p:nvSpPr>
            <p:cNvPr id="14355" name="Text Box 16"/>
            <p:cNvSpPr txBox="1">
              <a:spLocks noChangeArrowheads="1"/>
            </p:cNvSpPr>
            <p:nvPr/>
          </p:nvSpPr>
          <p:spPr bwMode="auto">
            <a:xfrm>
              <a:off x="900" y="3051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</a:t>
              </a:r>
              <a:r>
                <a:rPr lang="en-US" altLang="en-US" sz="2800" b="1" dirty="0" smtClean="0">
                  <a:solidFill>
                    <a:schemeClr val="accent3">
                      <a:lumMod val="50000"/>
                    </a:schemeClr>
                  </a:solidFill>
                </a:rPr>
                <a:t>2 400 </a:t>
              </a: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- 24</a:t>
              </a:r>
            </a:p>
          </p:txBody>
        </p:sp>
        <p:sp>
          <p:nvSpPr>
            <p:cNvPr id="14356" name="Text Box 17"/>
            <p:cNvSpPr txBox="1">
              <a:spLocks noChangeArrowheads="1"/>
            </p:cNvSpPr>
            <p:nvPr/>
          </p:nvSpPr>
          <p:spPr bwMode="auto">
            <a:xfrm>
              <a:off x="906" y="3483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</a:t>
              </a:r>
              <a:r>
                <a:rPr lang="en-US" altLang="en-US" sz="2800" b="1" dirty="0" smtClean="0">
                  <a:solidFill>
                    <a:schemeClr val="accent3">
                      <a:lumMod val="50000"/>
                    </a:schemeClr>
                  </a:solidFill>
                </a:rPr>
                <a:t>2 376</a:t>
              </a:r>
              <a:endParaRPr lang="en-US" altLang="en-US" sz="28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7841524" y="629328"/>
            <a:ext cx="3143250" cy="2347912"/>
            <a:chOff x="3708" y="561"/>
            <a:chExt cx="1980" cy="1479"/>
          </a:xfrm>
        </p:grpSpPr>
        <p:sp>
          <p:nvSpPr>
            <p:cNvPr id="14349" name="Text Box 19"/>
            <p:cNvSpPr txBox="1">
              <a:spLocks noChangeArrowheads="1"/>
            </p:cNvSpPr>
            <p:nvPr/>
          </p:nvSpPr>
          <p:spPr bwMode="auto">
            <a:xfrm>
              <a:off x="3720" y="561"/>
              <a:ext cx="16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chemeClr val="accent3">
                      <a:lumMod val="50000"/>
                    </a:schemeClr>
                  </a:solidFill>
                </a:rPr>
                <a:t>= 138 x (10 – 1)  </a:t>
              </a:r>
            </a:p>
          </p:txBody>
        </p:sp>
        <p:sp>
          <p:nvSpPr>
            <p:cNvPr id="14350" name="Text Box 20"/>
            <p:cNvSpPr txBox="1">
              <a:spLocks noChangeArrowheads="1"/>
            </p:cNvSpPr>
            <p:nvPr/>
          </p:nvSpPr>
          <p:spPr bwMode="auto">
            <a:xfrm>
              <a:off x="3708" y="897"/>
              <a:ext cx="198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138 x 10 – 138 x 1  </a:t>
              </a:r>
            </a:p>
          </p:txBody>
        </p:sp>
        <p:sp>
          <p:nvSpPr>
            <p:cNvPr id="14351" name="Text Box 21"/>
            <p:cNvSpPr txBox="1">
              <a:spLocks noChangeArrowheads="1"/>
            </p:cNvSpPr>
            <p:nvPr/>
          </p:nvSpPr>
          <p:spPr bwMode="auto">
            <a:xfrm>
              <a:off x="3717" y="1281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1380 - 138</a:t>
              </a:r>
            </a:p>
          </p:txBody>
        </p:sp>
        <p:sp>
          <p:nvSpPr>
            <p:cNvPr id="14352" name="Text Box 22"/>
            <p:cNvSpPr txBox="1">
              <a:spLocks noChangeArrowheads="1"/>
            </p:cNvSpPr>
            <p:nvPr/>
          </p:nvSpPr>
          <p:spPr bwMode="auto">
            <a:xfrm>
              <a:off x="3723" y="1713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</a:t>
              </a:r>
              <a:r>
                <a:rPr lang="en-US" altLang="en-US" sz="2800" b="1" dirty="0" smtClean="0">
                  <a:solidFill>
                    <a:schemeClr val="accent3">
                      <a:lumMod val="50000"/>
                    </a:schemeClr>
                  </a:solidFill>
                </a:rPr>
                <a:t>1 242</a:t>
              </a:r>
              <a:endParaRPr lang="en-US" altLang="en-US" sz="28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7895412" y="3395183"/>
            <a:ext cx="3386137" cy="2347913"/>
            <a:chOff x="3627" y="2304"/>
            <a:chExt cx="2133" cy="1479"/>
          </a:xfrm>
        </p:grpSpPr>
        <p:sp>
          <p:nvSpPr>
            <p:cNvPr id="14345" name="Text Box 24"/>
            <p:cNvSpPr txBox="1">
              <a:spLocks noChangeArrowheads="1"/>
            </p:cNvSpPr>
            <p:nvPr/>
          </p:nvSpPr>
          <p:spPr bwMode="auto">
            <a:xfrm>
              <a:off x="3639" y="2304"/>
              <a:ext cx="178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123 x (100 – 1)  </a:t>
              </a:r>
            </a:p>
          </p:txBody>
        </p:sp>
        <p:sp>
          <p:nvSpPr>
            <p:cNvPr id="14346" name="Text Box 25"/>
            <p:cNvSpPr txBox="1">
              <a:spLocks noChangeArrowheads="1"/>
            </p:cNvSpPr>
            <p:nvPr/>
          </p:nvSpPr>
          <p:spPr bwMode="auto">
            <a:xfrm>
              <a:off x="3627" y="2640"/>
              <a:ext cx="213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123 x 100 – 123 x 1  </a:t>
              </a:r>
            </a:p>
          </p:txBody>
        </p:sp>
        <p:sp>
          <p:nvSpPr>
            <p:cNvPr id="14347" name="Text Box 26"/>
            <p:cNvSpPr txBox="1">
              <a:spLocks noChangeArrowheads="1"/>
            </p:cNvSpPr>
            <p:nvPr/>
          </p:nvSpPr>
          <p:spPr bwMode="auto">
            <a:xfrm>
              <a:off x="3636" y="3024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</a:t>
              </a:r>
              <a:r>
                <a:rPr lang="en-US" altLang="en-US" sz="2800" b="1" dirty="0" smtClean="0">
                  <a:solidFill>
                    <a:schemeClr val="accent3">
                      <a:lumMod val="50000"/>
                    </a:schemeClr>
                  </a:solidFill>
                </a:rPr>
                <a:t>12 300 </a:t>
              </a: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- 123</a:t>
              </a:r>
            </a:p>
          </p:txBody>
        </p:sp>
        <p:sp>
          <p:nvSpPr>
            <p:cNvPr id="14348" name="Text Box 27"/>
            <p:cNvSpPr txBox="1">
              <a:spLocks noChangeArrowheads="1"/>
            </p:cNvSpPr>
            <p:nvPr/>
          </p:nvSpPr>
          <p:spPr bwMode="auto">
            <a:xfrm>
              <a:off x="3642" y="3456"/>
              <a:ext cx="177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 b="1" dirty="0">
                  <a:solidFill>
                    <a:schemeClr val="accent3">
                      <a:lumMod val="50000"/>
                    </a:schemeClr>
                  </a:solidFill>
                </a:rPr>
                <a:t>= </a:t>
              </a:r>
              <a:r>
                <a:rPr lang="en-US" altLang="en-US" sz="2800" b="1" dirty="0" smtClean="0">
                  <a:solidFill>
                    <a:schemeClr val="accent3">
                      <a:lumMod val="50000"/>
                    </a:schemeClr>
                  </a:solidFill>
                </a:rPr>
                <a:t>12 177</a:t>
              </a:r>
              <a:endParaRPr lang="en-US" altLang="en-US" sz="28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pic>
        <p:nvPicPr>
          <p:cNvPr id="25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6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73468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8884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9"/>
          <p:cNvSpPr txBox="1">
            <a:spLocks noChangeArrowheads="1"/>
          </p:cNvSpPr>
          <p:nvPr/>
        </p:nvSpPr>
        <p:spPr bwMode="auto">
          <a:xfrm>
            <a:off x="264772" y="260211"/>
            <a:ext cx="1162594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u="sng" dirty="0" err="1" smtClean="0">
                <a:solidFill>
                  <a:srgbClr val="FF0000"/>
                </a:solidFill>
              </a:rPr>
              <a:t>Bài</a:t>
            </a:r>
            <a:r>
              <a:rPr lang="en-US" altLang="en-US" sz="2400" b="1" u="sng" dirty="0" smtClean="0">
                <a:solidFill>
                  <a:srgbClr val="FF0000"/>
                </a:solidFill>
              </a:rPr>
              <a:t> 3</a:t>
            </a:r>
            <a:r>
              <a:rPr lang="en-US" altLang="en-US" sz="2400" b="1" dirty="0">
                <a:solidFill>
                  <a:srgbClr val="FF0000"/>
                </a:solidFill>
              </a:rPr>
              <a:t>.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Một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cửa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hàng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bán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trứng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40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giá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trứng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mỗi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giá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trứng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175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quả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Cửa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hàng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đã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bán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hết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10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giá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trứng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Hỏi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cửa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hàng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đó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còn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lại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bao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nhiêu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quả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</a:rPr>
              <a:t>trứng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287691" y="796834"/>
            <a:ext cx="1332412" cy="67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875349" y="796834"/>
            <a:ext cx="1969588" cy="67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88571" y="1460540"/>
            <a:ext cx="28738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522720" y="1358537"/>
            <a:ext cx="818606" cy="212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743325" y="2564675"/>
            <a:ext cx="4668266" cy="331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prstClr val="black"/>
                </a:solidFill>
              </a:rPr>
              <a:t>Có         :40 giá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prstClr val="black"/>
                </a:solidFill>
              </a:rPr>
              <a:t>Bán hết : 10 giá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prstClr val="black"/>
                </a:solidFill>
              </a:rPr>
              <a:t>Mỗi giá : 175 quả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prstClr val="black"/>
                </a:solidFill>
              </a:rPr>
              <a:t>Còn lại  :…quả trứng?</a:t>
            </a:r>
            <a:endParaRPr lang="en-US" altLang="en-US" sz="360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699001" y="1980474"/>
            <a:ext cx="1687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0000"/>
                </a:solidFill>
              </a:rPr>
              <a:t>Tóm tắt </a:t>
            </a:r>
            <a:endParaRPr lang="en-US" altLang="en-US" sz="3200">
              <a:solidFill>
                <a:srgbClr val="FF0000"/>
              </a:solidFill>
            </a:endParaRPr>
          </a:p>
        </p:txBody>
      </p:sp>
      <p:pic>
        <p:nvPicPr>
          <p:cNvPr id="19" name="图片 8">
            <a:extLst>
              <a:ext uri="{FF2B5EF4-FFF2-40B4-BE49-F238E27FC236}">
                <a16:creationId xmlns:a16="http://schemas.microsoft.com/office/drawing/2014/main" id="{D73AF226-192D-4C6E-BA0C-535E10088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52" y="3184644"/>
            <a:ext cx="2455248" cy="3689556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53FFC0A3-5744-4F22-AE80-C1E5551EF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" y="3190187"/>
            <a:ext cx="4231710" cy="368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2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918755" y="1027114"/>
            <a:ext cx="4711336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Số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trứng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lúc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đầu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có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là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chemeClr val="accent3">
                    <a:lumMod val="50000"/>
                  </a:schemeClr>
                </a:solidFill>
              </a:rPr>
              <a:t>     175 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x 40 = </a:t>
            </a:r>
            <a:r>
              <a:rPr lang="en-US" altLang="en-US" sz="2800" b="1" dirty="0" smtClean="0">
                <a:solidFill>
                  <a:schemeClr val="accent3">
                    <a:lumMod val="50000"/>
                  </a:schemeClr>
                </a:solidFill>
              </a:rPr>
              <a:t>7 000 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(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Số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trứng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đã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bán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là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chemeClr val="accent3">
                    <a:lumMod val="50000"/>
                  </a:schemeClr>
                </a:solidFill>
              </a:rPr>
              <a:t>     175 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x 10 = </a:t>
            </a:r>
            <a:r>
              <a:rPr lang="en-US" altLang="en-US" sz="2800" b="1" dirty="0" smtClean="0">
                <a:solidFill>
                  <a:schemeClr val="accent3">
                    <a:lumMod val="50000"/>
                  </a:schemeClr>
                </a:solidFill>
              </a:rPr>
              <a:t>1 750 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(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Số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trứng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còn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lại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là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chemeClr val="accent3">
                    <a:lumMod val="50000"/>
                  </a:schemeClr>
                </a:solidFill>
              </a:rPr>
              <a:t>   7 000 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– 1750 = </a:t>
            </a:r>
            <a:r>
              <a:rPr lang="en-US" altLang="en-US" sz="2800" b="1" dirty="0" smtClean="0">
                <a:solidFill>
                  <a:schemeClr val="accent3">
                    <a:lumMod val="50000"/>
                  </a:schemeClr>
                </a:solidFill>
              </a:rPr>
              <a:t>5 250 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(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    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Đáp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số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: </a:t>
            </a:r>
            <a:r>
              <a:rPr lang="en-US" altLang="en-US" sz="2800" b="1" dirty="0" smtClean="0">
                <a:solidFill>
                  <a:schemeClr val="accent3">
                    <a:lumMod val="50000"/>
                  </a:schemeClr>
                </a:solidFill>
              </a:rPr>
              <a:t>5 250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accent3">
                    <a:lumMod val="50000"/>
                  </a:schemeClr>
                </a:solidFill>
              </a:rPr>
              <a:t>trứng</a:t>
            </a:r>
            <a:endParaRPr lang="en-US" alt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6828880" y="1157742"/>
            <a:ext cx="44323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Số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giá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trứng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còn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lại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là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       40 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– 10 = 30 (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giá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Số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trứng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còn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lại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là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chemeClr val="accent3">
                    <a:lumMod val="50000"/>
                  </a:schemeClr>
                </a:solidFill>
              </a:rPr>
              <a:t>          175 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x 30 = </a:t>
            </a:r>
            <a:r>
              <a:rPr lang="en-US" altLang="en-US" sz="2400" b="1" dirty="0" smtClean="0">
                <a:solidFill>
                  <a:schemeClr val="accent3">
                    <a:lumMod val="50000"/>
                  </a:schemeClr>
                </a:solidFill>
              </a:rPr>
              <a:t>5 250 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(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)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   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Đáp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số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: </a:t>
            </a:r>
            <a:r>
              <a:rPr lang="en-US" altLang="en-US" sz="2400" b="1" dirty="0" smtClean="0">
                <a:solidFill>
                  <a:schemeClr val="accent3">
                    <a:lumMod val="50000"/>
                  </a:schemeClr>
                </a:solidFill>
              </a:rPr>
              <a:t>5 250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quả</a:t>
            </a:r>
            <a:r>
              <a:rPr lang="en-US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trứng</a:t>
            </a:r>
            <a:endParaRPr lang="en-US" alt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269" name="Text Box 9"/>
          <p:cNvSpPr txBox="1">
            <a:spLocks noChangeArrowheads="1"/>
          </p:cNvSpPr>
          <p:nvPr/>
        </p:nvSpPr>
        <p:spPr bwMode="auto">
          <a:xfrm>
            <a:off x="381000" y="231732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u="sng" dirty="0" err="1">
                <a:solidFill>
                  <a:srgbClr val="FF3300"/>
                </a:solidFill>
              </a:rPr>
              <a:t>Cách</a:t>
            </a:r>
            <a:r>
              <a:rPr lang="en-US" altLang="en-US" sz="2800" b="1" u="sng" dirty="0">
                <a:solidFill>
                  <a:srgbClr val="FF3300"/>
                </a:solidFill>
              </a:rPr>
              <a:t> 1</a:t>
            </a:r>
          </a:p>
        </p:txBody>
      </p:sp>
      <p:sp>
        <p:nvSpPr>
          <p:cNvPr id="55306" name="Rectangle 10"/>
          <p:cNvSpPr>
            <a:spLocks noChangeArrowheads="1"/>
          </p:cNvSpPr>
          <p:nvPr/>
        </p:nvSpPr>
        <p:spPr bwMode="auto">
          <a:xfrm>
            <a:off x="6152605" y="307117"/>
            <a:ext cx="13525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 dirty="0" err="1">
                <a:solidFill>
                  <a:srgbClr val="FF3300"/>
                </a:solidFill>
              </a:rPr>
              <a:t>Cách</a:t>
            </a:r>
            <a:r>
              <a:rPr lang="en-US" altLang="en-US" sz="2800" b="1" u="sng" dirty="0">
                <a:solidFill>
                  <a:srgbClr val="FF3300"/>
                </a:solidFill>
              </a:rPr>
              <a:t> 2</a:t>
            </a:r>
          </a:p>
        </p:txBody>
      </p:sp>
      <p:sp>
        <p:nvSpPr>
          <p:cNvPr id="2" name="Rectangle 1"/>
          <p:cNvSpPr/>
          <p:nvPr/>
        </p:nvSpPr>
        <p:spPr>
          <a:xfrm>
            <a:off x="2033450" y="228601"/>
            <a:ext cx="1789612" cy="578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19998" y="308389"/>
            <a:ext cx="1789612" cy="578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giải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28">
            <a:extLst>
              <a:ext uri="{FF2B5EF4-FFF2-40B4-BE49-F238E27FC236}">
                <a16:creationId xmlns:a16="http://schemas.microsoft.com/office/drawing/2014/main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" y="4605136"/>
            <a:ext cx="12192000" cy="2188464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FE537A54-5AD7-4ED9-BEE3-64B27BBE24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610" y="4133513"/>
            <a:ext cx="2682990" cy="266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2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2" grpId="0"/>
      <p:bldP spid="55304" grpId="0"/>
      <p:bldP spid="5530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6523038" y="2189163"/>
            <a:ext cx="3429000" cy="1752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   7 x 3 – 5 x 3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=     21   –   15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=       6</a:t>
            </a: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2636838" y="2265364"/>
            <a:ext cx="2971800" cy="1470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   ( 7 – 5 ) x 3</a:t>
            </a:r>
            <a:b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</a:b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=      2      x 3</a:t>
            </a:r>
            <a:b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</a:b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=      6</a:t>
            </a:r>
          </a:p>
        </p:txBody>
      </p:sp>
      <p:sp>
        <p:nvSpPr>
          <p:cNvPr id="9220" name="Line 6"/>
          <p:cNvSpPr>
            <a:spLocks noChangeShapeType="1"/>
          </p:cNvSpPr>
          <p:nvPr/>
        </p:nvSpPr>
        <p:spPr bwMode="auto">
          <a:xfrm>
            <a:off x="5989638" y="2265363"/>
            <a:ext cx="0" cy="16002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3482788" y="4513261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Vậy</a:t>
            </a:r>
            <a:r>
              <a:rPr lang="en-US" altLang="en-US" sz="3200" b="1" dirty="0">
                <a:solidFill>
                  <a:srgbClr val="FF0000"/>
                </a:solidFill>
              </a:rPr>
              <a:t>:  (7 – 5) x 3   =  7 x 3 – 5 x 3</a:t>
            </a:r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2743200" y="1447800"/>
            <a:ext cx="1828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</a:rPr>
              <a:t>Ta </a:t>
            </a:r>
            <a:r>
              <a:rPr lang="en-US" altLang="en-US" sz="32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altLang="en-US" sz="32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9223" name="Text Box 9"/>
          <p:cNvSpPr txBox="1">
            <a:spLocks noChangeArrowheads="1"/>
          </p:cNvSpPr>
          <p:nvPr/>
        </p:nvSpPr>
        <p:spPr bwMode="auto">
          <a:xfrm>
            <a:off x="3482788" y="582613"/>
            <a:ext cx="5562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</a:rPr>
              <a:t>  (7 – 5) x 3    </a:t>
            </a:r>
            <a:r>
              <a:rPr lang="en-US" altLang="en-US" sz="3200" b="1" dirty="0" err="1">
                <a:solidFill>
                  <a:schemeClr val="accent3">
                    <a:lumMod val="50000"/>
                  </a:schemeClr>
                </a:solidFill>
              </a:rPr>
              <a:t>và</a:t>
            </a:r>
            <a:r>
              <a:rPr lang="en-US" altLang="en-US" sz="3200" b="1" dirty="0">
                <a:solidFill>
                  <a:schemeClr val="accent3">
                    <a:lumMod val="50000"/>
                  </a:schemeClr>
                </a:solidFill>
              </a:rPr>
              <a:t>    7 x 3 – 5 x 3</a:t>
            </a:r>
          </a:p>
        </p:txBody>
      </p:sp>
      <p:pic>
        <p:nvPicPr>
          <p:cNvPr id="10" name="图片 25">
            <a:extLst>
              <a:ext uri="{FF2B5EF4-FFF2-40B4-BE49-F238E27FC236}">
                <a16:creationId xmlns:a16="http://schemas.microsoft.com/office/drawing/2014/main" id="{ADFDA202-EF32-4B64-984A-19CDA5DF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2106611" cy="4484914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7D798B31-56CC-4B6F-8642-045F69162A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085389" y="0"/>
            <a:ext cx="2106611" cy="4484914"/>
          </a:xfrm>
          <a:prstGeom prst="rect">
            <a:avLst/>
          </a:prstGeom>
        </p:spPr>
      </p:pic>
      <p:pic>
        <p:nvPicPr>
          <p:cNvPr id="12" name="图片 24">
            <a:extLst>
              <a:ext uri="{FF2B5EF4-FFF2-40B4-BE49-F238E27FC236}">
                <a16:creationId xmlns:a16="http://schemas.microsoft.com/office/drawing/2014/main" id="{0F707AE0-DC6C-464F-A190-716081BBFD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607" y="4262718"/>
            <a:ext cx="1318780" cy="238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6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9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9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7" grpId="0"/>
      <p:bldP spid="5939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D1B7BE2-6A36-4DD2-9177-6A71025E4E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748" y="0"/>
            <a:ext cx="2124692" cy="3534463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898F585D-C426-4E31-8030-BA8758F40B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4658" y="4761877"/>
            <a:ext cx="2766396" cy="2096123"/>
          </a:xfrm>
          <a:prstGeom prst="rect">
            <a:avLst/>
          </a:prstGeom>
        </p:spPr>
      </p:pic>
      <p:sp>
        <p:nvSpPr>
          <p:cNvPr id="10" name="文本框 8"/>
          <p:cNvSpPr txBox="1">
            <a:spLocks noChangeArrowheads="1"/>
          </p:cNvSpPr>
          <p:nvPr/>
        </p:nvSpPr>
        <p:spPr bwMode="auto">
          <a:xfrm>
            <a:off x="1827892" y="2363698"/>
            <a:ext cx="99678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/>
            <a:r>
              <a:rPr lang="en-US" altLang="zh-CN" sz="54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zh-CN" sz="5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zh-CN" sz="5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5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altLang="zh-CN" sz="5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zh-CN" sz="5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zh-CN" sz="5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5400" b="1" dirty="0">
                <a:solidFill>
                  <a:srgbClr val="E94B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!</a:t>
            </a:r>
          </a:p>
        </p:txBody>
      </p:sp>
    </p:spTree>
    <p:extLst>
      <p:ext uri="{BB962C8B-B14F-4D97-AF65-F5344CB8AC3E}">
        <p14:creationId xmlns:p14="http://schemas.microsoft.com/office/powerpoint/2010/main" val="158363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C36B3F1F-D417-4FF9-8060-71BAB174A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8151" y="0"/>
            <a:ext cx="11572498" cy="77201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A914FA5-02FB-48FB-AD7C-249B3D6039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81397C39-A999-4B56-86CB-9EB942CC7FAF}"/>
              </a:ext>
            </a:extLst>
          </p:cNvPr>
          <p:cNvGrpSpPr/>
          <p:nvPr/>
        </p:nvGrpSpPr>
        <p:grpSpPr>
          <a:xfrm>
            <a:off x="2531495" y="1032417"/>
            <a:ext cx="6577454" cy="3685128"/>
            <a:chOff x="2531495" y="1032417"/>
            <a:chExt cx="6577454" cy="368512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03F3311-52DD-41C6-9852-B57367E53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1495" y="1032417"/>
              <a:ext cx="6577454" cy="3685128"/>
            </a:xfrm>
            <a:prstGeom prst="rect">
              <a:avLst/>
            </a:prstGeom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1EA2334-C319-438D-AEC8-44FB52532342}"/>
                </a:ext>
              </a:extLst>
            </p:cNvPr>
            <p:cNvSpPr/>
            <p:nvPr/>
          </p:nvSpPr>
          <p:spPr>
            <a:xfrm>
              <a:off x="2780617" y="1254448"/>
              <a:ext cx="6051534" cy="3203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324E167D-6185-4561-8B29-039824B2AA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262" y="2680396"/>
            <a:ext cx="717373" cy="21215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05D47DA-9F40-4A69-973B-51EA179F4C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614" y="3190451"/>
            <a:ext cx="1675762" cy="181594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998C72C8-C1F5-4432-9CC4-5AD17F620035}"/>
              </a:ext>
            </a:extLst>
          </p:cNvPr>
          <p:cNvSpPr txBox="1"/>
          <p:nvPr/>
        </p:nvSpPr>
        <p:spPr>
          <a:xfrm>
            <a:off x="2684892" y="2239858"/>
            <a:ext cx="6065370" cy="11729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i="0" u="none" strike="noStrike" kern="1200" normalizeH="0" baseline="0" noProof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kumimoji="0" lang="en-US" altLang="zh-CN" sz="6000" i="0" u="none" strike="noStrike" kern="1200" normalizeH="0" noProof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ĐỘNG</a:t>
            </a:r>
            <a:endParaRPr kumimoji="0" lang="zh-CN" altLang="en-US" sz="6000" i="0" u="none" strike="noStrike" kern="1200" normalizeH="0" baseline="0" noProof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04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1721224" y="644425"/>
            <a:ext cx="3733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FF"/>
                </a:solidFill>
              </a:rPr>
              <a:t>   </a:t>
            </a:r>
            <a:r>
              <a:rPr lang="en-US" altLang="en-US" sz="3200" b="1" dirty="0" err="1">
                <a:solidFill>
                  <a:srgbClr val="0000FF"/>
                </a:solidFill>
              </a:rPr>
              <a:t>Tính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bằng</a:t>
            </a:r>
            <a:r>
              <a:rPr lang="en-US" altLang="en-US" sz="3200" b="1" dirty="0">
                <a:solidFill>
                  <a:srgbClr val="0000FF"/>
                </a:solidFill>
              </a:rPr>
              <a:t> 2 </a:t>
            </a:r>
            <a:r>
              <a:rPr lang="en-US" altLang="en-US" sz="3200" b="1" dirty="0" err="1">
                <a:solidFill>
                  <a:srgbClr val="0000FF"/>
                </a:solidFill>
              </a:rPr>
              <a:t>cách</a:t>
            </a:r>
            <a:r>
              <a:rPr lang="en-US" altLang="en-US" sz="3200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4566397" y="652362"/>
            <a:ext cx="350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6600CC"/>
                </a:solidFill>
              </a:rPr>
              <a:t>  15 x (7 + 3)</a:t>
            </a:r>
          </a:p>
        </p:txBody>
      </p:sp>
      <p:sp>
        <p:nvSpPr>
          <p:cNvPr id="14" name="Hình Chữ nhật 13"/>
          <p:cNvSpPr>
            <a:spLocks noChangeArrowheads="1"/>
          </p:cNvSpPr>
          <p:nvPr/>
        </p:nvSpPr>
        <p:spPr bwMode="auto">
          <a:xfrm>
            <a:off x="3315447" y="1595997"/>
            <a:ext cx="48387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6600CC"/>
                </a:solidFill>
              </a:rPr>
              <a:t>15 x (7 + 3) = 15 x 10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6600CC"/>
                </a:solidFill>
              </a:rPr>
              <a:t>               = 150</a:t>
            </a:r>
          </a:p>
        </p:txBody>
      </p:sp>
      <p:sp>
        <p:nvSpPr>
          <p:cNvPr id="15" name="Hộp_Văn_Bản 14"/>
          <p:cNvSpPr txBox="1">
            <a:spLocks noChangeArrowheads="1"/>
          </p:cNvSpPr>
          <p:nvPr/>
        </p:nvSpPr>
        <p:spPr bwMode="auto">
          <a:xfrm>
            <a:off x="2528047" y="1583298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prstClr val="black"/>
                </a:solidFill>
              </a:rPr>
              <a:t>Cách 1:</a:t>
            </a:r>
          </a:p>
        </p:txBody>
      </p:sp>
      <p:sp>
        <p:nvSpPr>
          <p:cNvPr id="16" name="Hộp_Văn_Bản 15"/>
          <p:cNvSpPr txBox="1">
            <a:spLocks noChangeArrowheads="1"/>
          </p:cNvSpPr>
          <p:nvPr/>
        </p:nvSpPr>
        <p:spPr bwMode="auto">
          <a:xfrm>
            <a:off x="2566147" y="2954898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prstClr val="black"/>
                </a:solidFill>
              </a:rPr>
              <a:t>Cách</a:t>
            </a:r>
            <a:r>
              <a:rPr lang="en-US" altLang="en-US" sz="2800" b="1" dirty="0">
                <a:solidFill>
                  <a:prstClr val="black"/>
                </a:solidFill>
              </a:rPr>
              <a:t> 2:</a:t>
            </a:r>
          </a:p>
        </p:txBody>
      </p:sp>
      <p:sp>
        <p:nvSpPr>
          <p:cNvPr id="17" name="Hình Chữ nhật 16"/>
          <p:cNvSpPr>
            <a:spLocks noChangeArrowheads="1"/>
          </p:cNvSpPr>
          <p:nvPr/>
        </p:nvSpPr>
        <p:spPr bwMode="auto">
          <a:xfrm>
            <a:off x="3899647" y="2954897"/>
            <a:ext cx="48387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6600CC"/>
                </a:solidFill>
              </a:rPr>
              <a:t>15 x (7 + 3) = 15 x 7 + 15 x 3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6600CC"/>
                </a:solidFill>
              </a:rPr>
              <a:t>          = 105 + 45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6600CC"/>
                </a:solidFill>
              </a:rPr>
              <a:t>  = 150              </a:t>
            </a:r>
          </a:p>
        </p:txBody>
      </p:sp>
      <p:pic>
        <p:nvPicPr>
          <p:cNvPr id="20" name="图片 5">
            <a:extLst>
              <a:ext uri="{FF2B5EF4-FFF2-40B4-BE49-F238E27FC236}">
                <a16:creationId xmlns:a16="http://schemas.microsoft.com/office/drawing/2014/main" id="{3491EEDD-CFBC-4684-829D-77990CEC84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359" y="4864427"/>
            <a:ext cx="2607768" cy="1977845"/>
          </a:xfrm>
          <a:prstGeom prst="rect">
            <a:avLst/>
          </a:prstGeom>
        </p:spPr>
      </p:pic>
      <p:pic>
        <p:nvPicPr>
          <p:cNvPr id="22" name="图片 28">
            <a:extLst>
              <a:ext uri="{FF2B5EF4-FFF2-40B4-BE49-F238E27FC236}">
                <a16:creationId xmlns:a16="http://schemas.microsoft.com/office/drawing/2014/main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2514"/>
            <a:ext cx="12192000" cy="2188464"/>
          </a:xfrm>
          <a:prstGeom prst="rect">
            <a:avLst/>
          </a:prstGeom>
        </p:spPr>
      </p:pic>
      <p:pic>
        <p:nvPicPr>
          <p:cNvPr id="23" name="图片 19">
            <a:extLst>
              <a:ext uri="{FF2B5EF4-FFF2-40B4-BE49-F238E27FC236}">
                <a16:creationId xmlns:a16="http://schemas.microsoft.com/office/drawing/2014/main" id="{8D6942F6-F7D2-4A3E-904F-56C124C89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24" name="图片 20">
            <a:extLst>
              <a:ext uri="{FF2B5EF4-FFF2-40B4-BE49-F238E27FC236}">
                <a16:creationId xmlns:a16="http://schemas.microsoft.com/office/drawing/2014/main" id="{C71641AD-E4BC-4B7B-9FE5-62CF532DB9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sp>
        <p:nvSpPr>
          <p:cNvPr id="2" name="TextBox 1"/>
          <p:cNvSpPr txBox="1"/>
          <p:nvPr/>
        </p:nvSpPr>
        <p:spPr>
          <a:xfrm>
            <a:off x="1338594" y="4852059"/>
            <a:ext cx="9960805" cy="12003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 có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từng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hạng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rồi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cộng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quả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90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8" grpId="0"/>
      <p:bldP spid="49159" grpId="0"/>
      <p:bldP spid="14" grpId="0"/>
      <p:bldP spid="15" grpId="0"/>
      <p:bldP spid="16" grpId="0"/>
      <p:bldP spid="17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11B10A9-D529-44ED-9AB5-071390CE9925}"/>
              </a:ext>
            </a:extLst>
          </p:cNvPr>
          <p:cNvGrpSpPr/>
          <p:nvPr/>
        </p:nvGrpSpPr>
        <p:grpSpPr>
          <a:xfrm>
            <a:off x="2560551" y="1488313"/>
            <a:ext cx="7076105" cy="3296082"/>
            <a:chOff x="2657482" y="566057"/>
            <a:chExt cx="4881246" cy="511039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8F8D89D-5D40-41C1-8D52-CB77DAE2925F}"/>
                </a:ext>
              </a:extLst>
            </p:cNvPr>
            <p:cNvSpPr/>
            <p:nvPr/>
          </p:nvSpPr>
          <p:spPr>
            <a:xfrm>
              <a:off x="2657482" y="566057"/>
              <a:ext cx="4881246" cy="5110390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61D6928D-6CFF-4DC8-BAF6-E98BD044950C}"/>
                </a:ext>
              </a:extLst>
            </p:cNvPr>
            <p:cNvSpPr/>
            <p:nvPr/>
          </p:nvSpPr>
          <p:spPr>
            <a:xfrm>
              <a:off x="2842933" y="743850"/>
              <a:ext cx="4541604" cy="4754804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0F707AE0-DC6C-464F-A190-716081BBFD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87" y="3814228"/>
            <a:ext cx="1566799" cy="28332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52436E4-2009-4BED-AEEB-9149BA2A1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88" y="3136354"/>
            <a:ext cx="2455248" cy="368955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986A794-26FF-4FA3-88C3-D3BCF3FC19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1897"/>
            <a:ext cx="4231710" cy="36895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64000" cy="2514044"/>
          </a:xfrm>
          <a:prstGeom prst="rect">
            <a:avLst/>
          </a:prstGeom>
        </p:spPr>
      </p:pic>
      <p:sp>
        <p:nvSpPr>
          <p:cNvPr id="10" name="文本框 14">
            <a:extLst>
              <a:ext uri="{FF2B5EF4-FFF2-40B4-BE49-F238E27FC236}">
                <a16:creationId xmlns:a16="http://schemas.microsoft.com/office/drawing/2014/main" id="{998C72C8-C1F5-4432-9CC4-5AD17F620035}"/>
              </a:ext>
            </a:extLst>
          </p:cNvPr>
          <p:cNvSpPr txBox="1"/>
          <p:nvPr/>
        </p:nvSpPr>
        <p:spPr>
          <a:xfrm>
            <a:off x="3088576" y="2514044"/>
            <a:ext cx="6065370" cy="11729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KHÁM PHÁ</a:t>
            </a:r>
            <a:endParaRPr kumimoji="0" lang="zh-CN" altLang="en-US" sz="6000" i="0" u="none" strike="noStrike" kern="1200" normalizeH="0" baseline="0" noProof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73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>
            <a:extLst>
              <a:ext uri="{FF2B5EF4-FFF2-40B4-BE49-F238E27FC236}">
                <a16:creationId xmlns:a16="http://schemas.microsoft.com/office/drawing/2014/main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5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73468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839539" y="740342"/>
            <a:ext cx="6324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 smtClean="0"/>
              <a:t>  </a:t>
            </a:r>
            <a:r>
              <a:rPr lang="en-US" altLang="en-US" sz="3200" b="1" dirty="0"/>
              <a:t>3 x ( 7 - 5 ) </a:t>
            </a:r>
            <a:r>
              <a:rPr lang="en-US" altLang="en-US" sz="3200" b="1" dirty="0" err="1"/>
              <a:t>và</a:t>
            </a:r>
            <a:r>
              <a:rPr lang="en-US" altLang="en-US" sz="3200" b="1" dirty="0"/>
              <a:t> 3 x 7 – 3 x 5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001339" y="1413790"/>
            <a:ext cx="40005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/>
              <a:t> Ta </a:t>
            </a:r>
            <a:r>
              <a:rPr lang="en-US" altLang="en-US" sz="3200" b="1" dirty="0" err="1"/>
              <a:t>có</a:t>
            </a:r>
            <a:r>
              <a:rPr lang="en-US" altLang="en-US" sz="3200" b="1" dirty="0"/>
              <a:t>: </a:t>
            </a:r>
            <a:r>
              <a:rPr lang="en-US" altLang="en-US" sz="3200" b="1" dirty="0">
                <a:solidFill>
                  <a:srgbClr val="FF0000"/>
                </a:solidFill>
              </a:rPr>
              <a:t>3 x ( 7 - 5 ) 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/>
              <a:t>          = 3 x 2 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/>
              <a:t>          = 6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876125" y="1413343"/>
            <a:ext cx="3429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</a:rPr>
              <a:t>   3 x 7 – 3 x 5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/>
              <a:t>= 21 – 15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/>
              <a:t>= 6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955472" y="3503522"/>
            <a:ext cx="6324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Vậy</a:t>
            </a:r>
            <a:r>
              <a:rPr lang="en-US" altLang="en-US" sz="3200" b="1" dirty="0">
                <a:solidFill>
                  <a:srgbClr val="FF0000"/>
                </a:solidFill>
              </a:rPr>
              <a:t>: 3 x ( 7 - 5 ) = 3 x 7 – 3 x 5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355646" y="4349353"/>
            <a:ext cx="6286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/>
              <a:t>số</a:t>
            </a:r>
            <a:endParaRPr lang="en-US" altLang="en-US" sz="2800" b="1" dirty="0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219156" y="4469473"/>
            <a:ext cx="1257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 err="1"/>
              <a:t>hiệu</a:t>
            </a:r>
            <a:endParaRPr lang="en-US" altLang="en-US" sz="2400" b="1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587241" y="3981359"/>
            <a:ext cx="0" cy="31591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788751" y="4256866"/>
            <a:ext cx="9525" cy="2921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 Brace 16"/>
          <p:cNvSpPr/>
          <p:nvPr/>
        </p:nvSpPr>
        <p:spPr>
          <a:xfrm rot="16200000">
            <a:off x="5641114" y="3535827"/>
            <a:ext cx="314325" cy="131445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1428206" y="5257437"/>
            <a:ext cx="853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/>
              <a:t>Khi nhân một số với một hiệu, ta làm thế nào?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062446" y="5242603"/>
            <a:ext cx="10110652" cy="130753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nhân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một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với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một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hiệu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ta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thể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lần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lượt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nhân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đó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với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trừ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trừ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rồi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trừ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kết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cho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nhau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8549" y="245553"/>
            <a:ext cx="6753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Tính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so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sánh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́ trị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của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biểu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thức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图片 19">
            <a:extLst>
              <a:ext uri="{FF2B5EF4-FFF2-40B4-BE49-F238E27FC236}">
                <a16:creationId xmlns:a16="http://schemas.microsoft.com/office/drawing/2014/main" id="{8D6942F6-F7D2-4A3E-904F-56C124C896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8317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 animBg="1"/>
      <p:bldP spid="18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6"/>
          <p:cNvSpPr txBox="1">
            <a:spLocks noChangeArrowheads="1"/>
          </p:cNvSpPr>
          <p:nvPr/>
        </p:nvSpPr>
        <p:spPr bwMode="auto">
          <a:xfrm>
            <a:off x="757646" y="208702"/>
            <a:ext cx="10672353" cy="1477328"/>
          </a:xfrm>
          <a:prstGeom prst="rect">
            <a:avLst/>
          </a:prstGeom>
          <a:ln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, ta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lần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lượt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trừ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quả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2854599" y="1946343"/>
            <a:ext cx="6324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</a:rPr>
              <a:t> 3 x ( 7 - 5 ) = 3 x 7 – 3 x 5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294337" y="2605086"/>
            <a:ext cx="0" cy="685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73764" y="3167131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6600"/>
                </a:solidFill>
              </a:rPr>
              <a:t>a</a:t>
            </a:r>
            <a:endParaRPr lang="en-US" altLang="en-US" sz="4000" dirty="0">
              <a:solidFill>
                <a:srgbClr val="006600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156299" y="3195706"/>
            <a:ext cx="47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7030A0"/>
                </a:solidFill>
              </a:rPr>
              <a:t>b</a:t>
            </a:r>
            <a:endParaRPr lang="en-US" altLang="en-US" sz="4000" dirty="0">
              <a:solidFill>
                <a:srgbClr val="7030A0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947153" y="3187632"/>
            <a:ext cx="4122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0000FF"/>
                </a:solidFill>
              </a:rPr>
              <a:t>c</a:t>
            </a:r>
            <a:endParaRPr lang="en-US" altLang="en-US" sz="4000" dirty="0">
              <a:solidFill>
                <a:srgbClr val="0000FF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153299" y="2530474"/>
            <a:ext cx="0" cy="68421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391299" y="2566986"/>
            <a:ext cx="0" cy="6842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2111650" y="4151311"/>
            <a:ext cx="27494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FF0000"/>
                </a:solidFill>
              </a:rPr>
              <a:t>a x (b – c)</a:t>
            </a:r>
            <a:endParaRPr lang="en-US" altLang="en-US" sz="48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6234388" y="4140199"/>
            <a:ext cx="32624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FF0000"/>
                </a:solidFill>
              </a:rPr>
              <a:t>a x b – a x c</a:t>
            </a:r>
            <a:endParaRPr lang="en-US" altLang="en-US" sz="48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5585099" y="4151311"/>
            <a:ext cx="5357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FF0000"/>
                </a:solidFill>
              </a:rPr>
              <a:t>=</a:t>
            </a:r>
            <a:endParaRPr lang="en-US" altLang="en-US" sz="4800">
              <a:solidFill>
                <a:srgbClr val="FF0000"/>
              </a:solidFill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A986A794-26FF-4FA3-88C3-D3BCF3FC1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5017"/>
            <a:ext cx="3390863" cy="2956436"/>
          </a:xfrm>
          <a:prstGeom prst="rect">
            <a:avLst/>
          </a:prstGeom>
        </p:spPr>
      </p:pic>
      <p:pic>
        <p:nvPicPr>
          <p:cNvPr id="15" name="图片 21">
            <a:extLst>
              <a:ext uri="{FF2B5EF4-FFF2-40B4-BE49-F238E27FC236}">
                <a16:creationId xmlns:a16="http://schemas.microsoft.com/office/drawing/2014/main" id="{252436E4-2009-4BED-AEEB-9149BA2A1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88" y="3136354"/>
            <a:ext cx="2455248" cy="368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8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11B10A9-D529-44ED-9AB5-071390CE9925}"/>
              </a:ext>
            </a:extLst>
          </p:cNvPr>
          <p:cNvGrpSpPr/>
          <p:nvPr/>
        </p:nvGrpSpPr>
        <p:grpSpPr>
          <a:xfrm>
            <a:off x="2560551" y="1488313"/>
            <a:ext cx="7076105" cy="3296082"/>
            <a:chOff x="2657482" y="566057"/>
            <a:chExt cx="4881246" cy="511039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8F8D89D-5D40-41C1-8D52-CB77DAE2925F}"/>
                </a:ext>
              </a:extLst>
            </p:cNvPr>
            <p:cNvSpPr/>
            <p:nvPr/>
          </p:nvSpPr>
          <p:spPr>
            <a:xfrm>
              <a:off x="2657482" y="566057"/>
              <a:ext cx="4881246" cy="5110390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61D6928D-6CFF-4DC8-BAF6-E98BD044950C}"/>
                </a:ext>
              </a:extLst>
            </p:cNvPr>
            <p:cNvSpPr/>
            <p:nvPr/>
          </p:nvSpPr>
          <p:spPr>
            <a:xfrm>
              <a:off x="2842933" y="743850"/>
              <a:ext cx="4541604" cy="4754804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0F707AE0-DC6C-464F-A190-716081BBFD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87" y="3814228"/>
            <a:ext cx="1566799" cy="28332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52436E4-2009-4BED-AEEB-9149BA2A1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588" y="3136354"/>
            <a:ext cx="2455248" cy="368955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986A794-26FF-4FA3-88C3-D3BCF3FC19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1897"/>
            <a:ext cx="4231710" cy="36895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64000" cy="2514044"/>
          </a:xfrm>
          <a:prstGeom prst="rect">
            <a:avLst/>
          </a:prstGeom>
        </p:spPr>
      </p:pic>
      <p:sp>
        <p:nvSpPr>
          <p:cNvPr id="10" name="文本框 14">
            <a:extLst>
              <a:ext uri="{FF2B5EF4-FFF2-40B4-BE49-F238E27FC236}">
                <a16:creationId xmlns:a16="http://schemas.microsoft.com/office/drawing/2014/main" id="{998C72C8-C1F5-4432-9CC4-5AD17F620035}"/>
              </a:ext>
            </a:extLst>
          </p:cNvPr>
          <p:cNvSpPr txBox="1"/>
          <p:nvPr/>
        </p:nvSpPr>
        <p:spPr>
          <a:xfrm>
            <a:off x="3088576" y="2514044"/>
            <a:ext cx="6065370" cy="11729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LUYỆN</a:t>
            </a:r>
            <a:r>
              <a:rPr kumimoji="0" lang="en-US" altLang="zh-CN" sz="6000" b="1" i="0" u="none" strike="noStrike" kern="1200" cap="none" spc="0" normalizeH="0" noProof="0" dirty="0" smtClean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TẬP</a:t>
            </a:r>
            <a:endParaRPr kumimoji="0" lang="zh-CN" altLang="en-US" sz="6000" b="1" i="0" u="none" strike="noStrike" kern="1200" cap="none" spc="0" normalizeH="0" baseline="0" noProof="0" dirty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62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64"/>
          <p:cNvSpPr txBox="1">
            <a:spLocks noChangeArrowheads="1"/>
          </p:cNvSpPr>
          <p:nvPr/>
        </p:nvSpPr>
        <p:spPr bwMode="auto">
          <a:xfrm>
            <a:off x="1905000" y="260004"/>
            <a:ext cx="89183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Bài</a:t>
            </a:r>
            <a:r>
              <a:rPr lang="en-US" altLang="en-US" sz="2400" b="1" dirty="0" smtClean="0">
                <a:solidFill>
                  <a:prstClr val="black"/>
                </a:solidFill>
                <a:latin typeface=".VnTime" panose="020B7200000000000000" pitchFamily="34" charset="0"/>
              </a:rPr>
              <a:t> 1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.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TÝnh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gi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¸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trÞ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cña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biÓu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thøc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råi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viÕt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vµo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«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trèng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(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theo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.VnTime" panose="020B7200000000000000" pitchFamily="34" charset="0"/>
              </a:rPr>
              <a:t>mÉu</a:t>
            </a:r>
            <a:r>
              <a:rPr lang="en-US" altLang="en-US" sz="2400" b="1" dirty="0">
                <a:solidFill>
                  <a:prstClr val="black"/>
                </a:solidFill>
                <a:latin typeface=".VnTime" panose="020B7200000000000000" pitchFamily="34" charset="0"/>
              </a:rPr>
              <a:t>):</a:t>
            </a:r>
          </a:p>
        </p:txBody>
      </p:sp>
      <p:graphicFrame>
        <p:nvGraphicFramePr>
          <p:cNvPr id="52290" name="Group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142606"/>
              </p:ext>
            </p:extLst>
          </p:nvPr>
        </p:nvGraphicFramePr>
        <p:xfrm>
          <a:off x="1214846" y="1254033"/>
          <a:ext cx="10077994" cy="4923972"/>
        </p:xfrm>
        <a:graphic>
          <a:graphicData uri="http://schemas.openxmlformats.org/drawingml/2006/table">
            <a:tbl>
              <a:tblPr/>
              <a:tblGrid>
                <a:gridCol w="1028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99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68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111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812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309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09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omic Sans MS" pitchFamily="66" charset="0"/>
                        </a:rPr>
                        <a:t>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09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09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203" name="Text Box 99"/>
          <p:cNvSpPr txBox="1">
            <a:spLocks noChangeArrowheads="1"/>
          </p:cNvSpPr>
          <p:nvPr/>
        </p:nvSpPr>
        <p:spPr bwMode="auto">
          <a:xfrm>
            <a:off x="1531331" y="1569643"/>
            <a:ext cx="4070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204" name="Text Box 100"/>
          <p:cNvSpPr txBox="1">
            <a:spLocks noChangeArrowheads="1"/>
          </p:cNvSpPr>
          <p:nvPr/>
        </p:nvSpPr>
        <p:spPr bwMode="auto">
          <a:xfrm>
            <a:off x="2631092" y="1607743"/>
            <a:ext cx="3664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205" name="Text Box 101"/>
          <p:cNvSpPr txBox="1">
            <a:spLocks noChangeArrowheads="1"/>
          </p:cNvSpPr>
          <p:nvPr/>
        </p:nvSpPr>
        <p:spPr bwMode="auto">
          <a:xfrm>
            <a:off x="3567268" y="1607743"/>
            <a:ext cx="5497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7206" name="Text Box 102"/>
          <p:cNvSpPr txBox="1">
            <a:spLocks noChangeArrowheads="1"/>
          </p:cNvSpPr>
          <p:nvPr/>
        </p:nvSpPr>
        <p:spPr bwMode="auto">
          <a:xfrm>
            <a:off x="3690270" y="1618445"/>
            <a:ext cx="2748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7207" name="Text Box 103"/>
          <p:cNvSpPr txBox="1">
            <a:spLocks noChangeArrowheads="1"/>
          </p:cNvSpPr>
          <p:nvPr/>
        </p:nvSpPr>
        <p:spPr bwMode="auto">
          <a:xfrm>
            <a:off x="4871731" y="1607742"/>
            <a:ext cx="22904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a x ( b – c )</a:t>
            </a:r>
          </a:p>
        </p:txBody>
      </p:sp>
      <p:sp>
        <p:nvSpPr>
          <p:cNvPr id="7208" name="Text Box 104"/>
          <p:cNvSpPr txBox="1">
            <a:spLocks noChangeArrowheads="1"/>
          </p:cNvSpPr>
          <p:nvPr/>
        </p:nvSpPr>
        <p:spPr bwMode="auto">
          <a:xfrm>
            <a:off x="8291639" y="1684917"/>
            <a:ext cx="23820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a x b – a x c</a:t>
            </a:r>
          </a:p>
        </p:txBody>
      </p:sp>
      <p:sp>
        <p:nvSpPr>
          <p:cNvPr id="7209" name="Text Box 105"/>
          <p:cNvSpPr txBox="1">
            <a:spLocks noChangeArrowheads="1"/>
          </p:cNvSpPr>
          <p:nvPr/>
        </p:nvSpPr>
        <p:spPr bwMode="auto">
          <a:xfrm>
            <a:off x="1586097" y="2824326"/>
            <a:ext cx="2748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210" name="Text Box 106"/>
          <p:cNvSpPr txBox="1">
            <a:spLocks noChangeArrowheads="1"/>
          </p:cNvSpPr>
          <p:nvPr/>
        </p:nvSpPr>
        <p:spPr bwMode="auto">
          <a:xfrm>
            <a:off x="2676901" y="2858405"/>
            <a:ext cx="6413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211" name="Text Box 107"/>
          <p:cNvSpPr txBox="1">
            <a:spLocks noChangeArrowheads="1"/>
          </p:cNvSpPr>
          <p:nvPr/>
        </p:nvSpPr>
        <p:spPr bwMode="auto">
          <a:xfrm>
            <a:off x="3603602" y="2829028"/>
            <a:ext cx="2748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212" name="Text Box 108"/>
          <p:cNvSpPr txBox="1">
            <a:spLocks noChangeArrowheads="1"/>
          </p:cNvSpPr>
          <p:nvPr/>
        </p:nvSpPr>
        <p:spPr bwMode="auto">
          <a:xfrm>
            <a:off x="4551730" y="2887185"/>
            <a:ext cx="24736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3 x ( 7 – 3 ) = </a:t>
            </a:r>
          </a:p>
        </p:txBody>
      </p:sp>
      <p:sp>
        <p:nvSpPr>
          <p:cNvPr id="7213" name="Text Box 109"/>
          <p:cNvSpPr txBox="1">
            <a:spLocks noChangeArrowheads="1"/>
          </p:cNvSpPr>
          <p:nvPr/>
        </p:nvSpPr>
        <p:spPr bwMode="auto">
          <a:xfrm>
            <a:off x="6937516" y="2887186"/>
            <a:ext cx="7329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7214" name="Text Box 110"/>
          <p:cNvSpPr txBox="1">
            <a:spLocks noChangeArrowheads="1"/>
          </p:cNvSpPr>
          <p:nvPr/>
        </p:nvSpPr>
        <p:spPr bwMode="auto">
          <a:xfrm>
            <a:off x="7925166" y="2895294"/>
            <a:ext cx="27485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3 x 7 – 3 x 3 =</a:t>
            </a:r>
          </a:p>
        </p:txBody>
      </p:sp>
      <p:sp>
        <p:nvSpPr>
          <p:cNvPr id="7215" name="Text Box 111"/>
          <p:cNvSpPr txBox="1">
            <a:spLocks noChangeArrowheads="1"/>
          </p:cNvSpPr>
          <p:nvPr/>
        </p:nvSpPr>
        <p:spPr bwMode="auto">
          <a:xfrm>
            <a:off x="10410173" y="2895122"/>
            <a:ext cx="6604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7216" name="Text Box 112"/>
          <p:cNvSpPr txBox="1">
            <a:spLocks noChangeArrowheads="1"/>
          </p:cNvSpPr>
          <p:nvPr/>
        </p:nvSpPr>
        <p:spPr bwMode="auto">
          <a:xfrm>
            <a:off x="1549413" y="3995630"/>
            <a:ext cx="3664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217" name="Text Box 113"/>
          <p:cNvSpPr txBox="1">
            <a:spLocks noChangeArrowheads="1"/>
          </p:cNvSpPr>
          <p:nvPr/>
        </p:nvSpPr>
        <p:spPr bwMode="auto">
          <a:xfrm>
            <a:off x="1571914" y="5250313"/>
            <a:ext cx="3664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7218" name="Text Box 114"/>
          <p:cNvSpPr txBox="1">
            <a:spLocks noChangeArrowheads="1"/>
          </p:cNvSpPr>
          <p:nvPr/>
        </p:nvSpPr>
        <p:spPr bwMode="auto">
          <a:xfrm>
            <a:off x="2631092" y="3995629"/>
            <a:ext cx="2748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219" name="Text Box 115"/>
          <p:cNvSpPr txBox="1">
            <a:spLocks noChangeArrowheads="1"/>
          </p:cNvSpPr>
          <p:nvPr/>
        </p:nvSpPr>
        <p:spPr bwMode="auto">
          <a:xfrm>
            <a:off x="2620745" y="5246291"/>
            <a:ext cx="5497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220" name="Text Box 116"/>
          <p:cNvSpPr txBox="1">
            <a:spLocks noChangeArrowheads="1"/>
          </p:cNvSpPr>
          <p:nvPr/>
        </p:nvSpPr>
        <p:spPr bwMode="auto">
          <a:xfrm>
            <a:off x="3603602" y="4009039"/>
            <a:ext cx="2748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2060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221" name="Text Box 117"/>
          <p:cNvSpPr txBox="1">
            <a:spLocks noChangeArrowheads="1"/>
          </p:cNvSpPr>
          <p:nvPr/>
        </p:nvSpPr>
        <p:spPr bwMode="auto">
          <a:xfrm>
            <a:off x="3649410" y="5244461"/>
            <a:ext cx="4580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2342" name="Text Box 118"/>
          <p:cNvSpPr txBox="1">
            <a:spLocks noChangeArrowheads="1"/>
          </p:cNvSpPr>
          <p:nvPr/>
        </p:nvSpPr>
        <p:spPr bwMode="auto">
          <a:xfrm>
            <a:off x="4576112" y="4132489"/>
            <a:ext cx="29317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6 x ( 9 – 5 ) </a:t>
            </a:r>
            <a:r>
              <a:rPr lang="en-US" altLang="en-US" sz="3200" b="1" dirty="0" smtClean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=</a:t>
            </a:r>
            <a:endParaRPr lang="en-US" altLang="en-US" sz="3200" b="1" dirty="0">
              <a:solidFill>
                <a:schemeClr val="accent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2343" name="Text Box 119"/>
          <p:cNvSpPr txBox="1">
            <a:spLocks noChangeArrowheads="1"/>
          </p:cNvSpPr>
          <p:nvPr/>
        </p:nvSpPr>
        <p:spPr bwMode="auto">
          <a:xfrm>
            <a:off x="7926087" y="4105327"/>
            <a:ext cx="31150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6 x 9 – 6 x 5 </a:t>
            </a:r>
            <a:r>
              <a:rPr lang="en-US" altLang="en-US" sz="3200" b="1" dirty="0" smtClean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=</a:t>
            </a:r>
            <a:endParaRPr lang="en-US" altLang="en-US" sz="3200" b="1" dirty="0">
              <a:solidFill>
                <a:schemeClr val="accent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2344" name="Text Box 120"/>
          <p:cNvSpPr txBox="1">
            <a:spLocks noChangeArrowheads="1"/>
          </p:cNvSpPr>
          <p:nvPr/>
        </p:nvSpPr>
        <p:spPr bwMode="auto">
          <a:xfrm>
            <a:off x="4586457" y="5270598"/>
            <a:ext cx="29317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8 x ( 5 – 2 ) </a:t>
            </a:r>
            <a:r>
              <a:rPr lang="en-US" altLang="en-US" sz="3200" b="1" dirty="0" smtClean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=</a:t>
            </a:r>
            <a:endParaRPr lang="en-US" altLang="en-US" sz="3200" b="1" dirty="0">
              <a:solidFill>
                <a:schemeClr val="accent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2345" name="Text Box 121"/>
          <p:cNvSpPr txBox="1">
            <a:spLocks noChangeArrowheads="1"/>
          </p:cNvSpPr>
          <p:nvPr/>
        </p:nvSpPr>
        <p:spPr bwMode="auto">
          <a:xfrm>
            <a:off x="7908823" y="5294397"/>
            <a:ext cx="32066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8 x 5 – 8 x 2 </a:t>
            </a:r>
            <a:r>
              <a:rPr lang="en-US" altLang="en-US" sz="3200" b="1" dirty="0" smtClean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=</a:t>
            </a:r>
            <a:endParaRPr lang="en-US" altLang="en-US" sz="3200" b="1" dirty="0">
              <a:solidFill>
                <a:schemeClr val="accent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2346" name="Line 122"/>
          <p:cNvSpPr>
            <a:spLocks noChangeShapeType="1"/>
          </p:cNvSpPr>
          <p:nvPr/>
        </p:nvSpPr>
        <p:spPr bwMode="auto">
          <a:xfrm>
            <a:off x="2895600" y="743531"/>
            <a:ext cx="32004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92996" y="4167150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3" name="Rectangle 2"/>
          <p:cNvSpPr/>
          <p:nvPr/>
        </p:nvSpPr>
        <p:spPr>
          <a:xfrm>
            <a:off x="6937516" y="5275833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4" name="Rectangle 3"/>
          <p:cNvSpPr/>
          <p:nvPr/>
        </p:nvSpPr>
        <p:spPr>
          <a:xfrm>
            <a:off x="10475300" y="4084192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5" name="Rectangle 4"/>
          <p:cNvSpPr/>
          <p:nvPr/>
        </p:nvSpPr>
        <p:spPr>
          <a:xfrm>
            <a:off x="10390830" y="5294397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24</a:t>
            </a:r>
          </a:p>
        </p:txBody>
      </p:sp>
      <p:pic>
        <p:nvPicPr>
          <p:cNvPr id="34" name="图片 24">
            <a:extLst>
              <a:ext uri="{FF2B5EF4-FFF2-40B4-BE49-F238E27FC236}">
                <a16:creationId xmlns:a16="http://schemas.microsoft.com/office/drawing/2014/main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7030" y="1"/>
            <a:ext cx="1794971" cy="5571156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图片 27">
            <a:extLst>
              <a:ext uri="{FF2B5EF4-FFF2-40B4-BE49-F238E27FC236}">
                <a16:creationId xmlns:a16="http://schemas.microsoft.com/office/drawing/2014/main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521489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2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2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42" grpId="0"/>
      <p:bldP spid="52343" grpId="0"/>
      <p:bldP spid="52344" grpId="0"/>
      <p:bldP spid="52345" grpId="0"/>
      <p:bldP spid="52346" grpId="0" animBg="1"/>
      <p:bldP spid="2" grpId="0"/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444137" y="217349"/>
            <a:ext cx="113516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u="sng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Bài</a:t>
            </a:r>
            <a:r>
              <a:rPr lang="en-US" altLang="en-US" sz="2800" b="1" u="sng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2:</a:t>
            </a:r>
            <a:r>
              <a:rPr lang="en-US" altLang="en-US" sz="28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Áp</a:t>
            </a:r>
            <a:r>
              <a:rPr lang="en-US" altLang="en-US" sz="28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dụng</a:t>
            </a:r>
            <a:r>
              <a:rPr lang="en-US" altLang="en-US" sz="28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tính</a:t>
            </a:r>
            <a:r>
              <a:rPr lang="en-US" altLang="en-US" sz="28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chất</a:t>
            </a:r>
            <a:r>
              <a:rPr lang="en-US" altLang="en-US" sz="28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nhân</a:t>
            </a:r>
            <a:r>
              <a:rPr lang="en-US" altLang="en-US" sz="28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một</a:t>
            </a:r>
            <a:r>
              <a:rPr lang="en-US" altLang="en-US" sz="28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sô</a:t>
            </a:r>
            <a:r>
              <a:rPr lang="en-US" altLang="en-US" sz="28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́ </a:t>
            </a:r>
            <a:r>
              <a:rPr lang="en-US" altLang="en-US" sz="2800" b="1" dirty="0" err="1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với</a:t>
            </a:r>
            <a:r>
              <a:rPr lang="en-US" altLang="en-US" sz="28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một</a:t>
            </a:r>
            <a:r>
              <a:rPr lang="en-US" altLang="en-US" sz="28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hiệu</a:t>
            </a:r>
            <a:r>
              <a:rPr lang="en-US" altLang="en-US" sz="28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đê</a:t>
            </a:r>
            <a:r>
              <a:rPr lang="en-US" altLang="en-US" sz="28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̉ </a:t>
            </a:r>
            <a:r>
              <a:rPr lang="en-US" altLang="en-US" sz="2800" b="1" dirty="0" err="1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tính</a:t>
            </a:r>
            <a:r>
              <a:rPr lang="en-US" altLang="en-US" sz="28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( </a:t>
            </a:r>
            <a:r>
              <a:rPr lang="en-US" altLang="en-US" sz="2800" b="1" dirty="0" err="1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theo</a:t>
            </a:r>
            <a:r>
              <a:rPr lang="en-US" altLang="en-US" sz="28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mẫu</a:t>
            </a:r>
            <a:r>
              <a:rPr lang="en-US" altLang="en-US" sz="28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):</a:t>
            </a:r>
            <a:endParaRPr lang="en-US" altLang="en-US" sz="2800" b="1" dirty="0">
              <a:solidFill>
                <a:schemeClr val="tx2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2899954" y="1212301"/>
            <a:ext cx="205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26 x 9  </a:t>
            </a:r>
            <a:r>
              <a:rPr lang="en-US" altLang="en-US" sz="32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4652554" y="1180551"/>
            <a:ext cx="3276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26 x (10 -1)</a:t>
            </a:r>
          </a:p>
        </p:txBody>
      </p:sp>
      <p:sp>
        <p:nvSpPr>
          <p:cNvPr id="13317" name="Text Box 8"/>
          <p:cNvSpPr txBox="1">
            <a:spLocks noChangeArrowheads="1"/>
          </p:cNvSpPr>
          <p:nvPr/>
        </p:nvSpPr>
        <p:spPr bwMode="auto">
          <a:xfrm>
            <a:off x="4042954" y="1745702"/>
            <a:ext cx="37338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  26 x 10 – 26 x 1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  260    –    26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=   234</a:t>
            </a:r>
          </a:p>
        </p:txBody>
      </p:sp>
      <p:sp>
        <p:nvSpPr>
          <p:cNvPr id="13319" name="Text Box 12"/>
          <p:cNvSpPr txBox="1">
            <a:spLocks noChangeArrowheads="1"/>
          </p:cNvSpPr>
          <p:nvPr/>
        </p:nvSpPr>
        <p:spPr bwMode="auto">
          <a:xfrm>
            <a:off x="2531654" y="4082502"/>
            <a:ext cx="2362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a)  47 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x 9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    24 x 99</a:t>
            </a:r>
          </a:p>
        </p:txBody>
      </p:sp>
      <p:sp>
        <p:nvSpPr>
          <p:cNvPr id="13320" name="Text Box 13"/>
          <p:cNvSpPr txBox="1">
            <a:spLocks noChangeArrowheads="1"/>
          </p:cNvSpPr>
          <p:nvPr/>
        </p:nvSpPr>
        <p:spPr bwMode="auto">
          <a:xfrm>
            <a:off x="6012543" y="4082502"/>
            <a:ext cx="2667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b)  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138 x 9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  </a:t>
            </a:r>
            <a:r>
              <a:rPr lang="en-US" altLang="en-US" sz="3600" b="1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123 x 99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69423" y="1208660"/>
            <a:ext cx="1985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Mẫu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42">
            <a:extLst>
              <a:ext uri="{FF2B5EF4-FFF2-40B4-BE49-F238E27FC236}">
                <a16:creationId xmlns:a16="http://schemas.microsoft.com/office/drawing/2014/main" id="{56D82BED-B18C-470B-BC85-3F05ED8EAB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359" y="4864427"/>
            <a:ext cx="2607768" cy="197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2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847</Words>
  <Application>Microsoft Office PowerPoint</Application>
  <PresentationFormat>Widescreen</PresentationFormat>
  <Paragraphs>142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微软雅黑</vt:lpstr>
      <vt:lpstr>宋体</vt:lpstr>
      <vt:lpstr>.VnTime</vt:lpstr>
      <vt:lpstr>Arial</vt:lpstr>
      <vt:lpstr>Calibri</vt:lpstr>
      <vt:lpstr>Comic Sans MS</vt:lpstr>
      <vt:lpstr>等线</vt:lpstr>
      <vt:lpstr>Times New Roman</vt:lpstr>
      <vt:lpstr>思源黑体 CN Bold</vt:lpstr>
      <vt:lpstr>方正尚酷简体</vt:lpstr>
      <vt:lpstr>Office 主题​​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duong hang</dc:creator>
  <cp:lastModifiedBy>duong hang</cp:lastModifiedBy>
  <cp:revision>13</cp:revision>
  <dcterms:created xsi:type="dcterms:W3CDTF">2021-11-16T14:19:22Z</dcterms:created>
  <dcterms:modified xsi:type="dcterms:W3CDTF">2021-11-27T14:08:10Z</dcterms:modified>
</cp:coreProperties>
</file>