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76" r:id="rId7"/>
    <p:sldId id="268" r:id="rId8"/>
    <p:sldId id="277" r:id="rId9"/>
    <p:sldId id="269" r:id="rId10"/>
    <p:sldId id="272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73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70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31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159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64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4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29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02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49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5"/>
          <p:cNvSpPr txBox="1"/>
          <p:nvPr/>
        </p:nvSpPr>
        <p:spPr>
          <a:xfrm>
            <a:off x="2458264" y="2621551"/>
            <a:ext cx="7387348" cy="110799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155403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 w="635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方正尚酷简体" panose="02000000000000000000" pitchFamily="2" charset="-122"/>
                <a:cs typeface="Times New Roman" panose="02020603050405020304" pitchFamily="18" charset="0"/>
              </a:rPr>
              <a:t>TOÁN – LỚP 4</a:t>
            </a:r>
            <a:endParaRPr kumimoji="0" lang="zh-CN" altLang="en-US" sz="6600" b="1" i="0" u="none" strike="noStrike" kern="1200" cap="none" spc="0" normalizeH="0" baseline="0" noProof="0" dirty="0">
              <a:ln w="635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方正尚酷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 txBox="1"/>
          <p:nvPr/>
        </p:nvSpPr>
        <p:spPr>
          <a:xfrm>
            <a:off x="715871" y="389915"/>
            <a:ext cx="10872136" cy="782455"/>
          </a:xfrm>
          <a:prstGeom prst="rect">
            <a:avLst/>
          </a:prstGeom>
          <a:ln>
            <a:noFill/>
          </a:ln>
        </p:spPr>
        <p:txBody>
          <a:bodyPr vert="horz" lIns="121920" tIns="60960" rIns="121920" bIns="6096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PHÒNG GIÁO DỤC VÀ ĐÀO TẠO QUẬN LONG BIÊN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TR</a:t>
            </a:r>
            <a:r>
              <a:rPr kumimoji="0" lang="vi-VN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ƯỜNG</a:t>
            </a:r>
            <a:r>
              <a:rPr kumimoji="0" lang="en-US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 TIỂU HỌC LÊ</a:t>
            </a:r>
            <a:r>
              <a:rPr kumimoji="0" lang="en-US" altLang="zh-CN" sz="2400" b="1" i="0" u="none" strike="noStrike" kern="1200" cap="none" spc="0" normalizeH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 QUÝ ĐÔN</a:t>
            </a:r>
            <a:endParaRPr kumimoji="0" lang="zh-CN" altLang="en-US" sz="2400" b="1" i="0" u="none" strike="noStrike" kern="1200" cap="none" spc="0" normalizeH="0" baseline="0" noProof="0" dirty="0">
              <a:ln w="6350"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方正尚酷简体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2615477" y="3461300"/>
            <a:ext cx="7072923" cy="536495"/>
          </a:xfrm>
          <a:prstGeom prst="rect">
            <a:avLst/>
          </a:prstGeom>
          <a:ln>
            <a:noFill/>
          </a:ln>
        </p:spPr>
        <p:txBody>
          <a:bodyPr vert="horz" lIns="121920" tIns="60960" rIns="121920" bIns="6096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LUYỆN</a:t>
            </a:r>
            <a:r>
              <a:rPr kumimoji="0" lang="en-US" altLang="zh-CN" sz="6600" b="1" i="0" u="none" strike="noStrike" kern="1200" cap="none" spc="0" normalizeH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 TẬP</a:t>
            </a:r>
            <a:endParaRPr kumimoji="0" lang="zh-CN" altLang="en-US" sz="6600" b="1" i="0" u="none" strike="noStrike" kern="1200" cap="none" spc="0" normalizeH="0" baseline="0" noProof="0" dirty="0">
              <a:ln w="6350"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方正尚酷简体" panose="02000000000000000000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99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3843" y="1231785"/>
            <a:ext cx="11041481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</a:t>
            </a:r>
            <a:r>
              <a:rPr kumimoji="0" lang="en-US" sz="28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Tính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nhẩm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hiệu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lớn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có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chữ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bé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có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chữ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1" y="2448943"/>
            <a:ext cx="1139081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-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lớn</a:t>
            </a:r>
            <a:r>
              <a:rPr lang="en-US" sz="2400" b="1" dirty="0"/>
              <a:t> </a:t>
            </a:r>
            <a:r>
              <a:rPr lang="en-US" sz="2400" b="1" dirty="0" err="1"/>
              <a:t>nhất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năm</a:t>
            </a:r>
            <a:r>
              <a:rPr lang="en-US" sz="2400" b="1" dirty="0"/>
              <a:t> </a:t>
            </a:r>
            <a:r>
              <a:rPr lang="en-US" sz="2400" b="1" dirty="0" err="1"/>
              <a:t>chữ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 </a:t>
            </a:r>
            <a:r>
              <a:rPr lang="en-US" sz="2400" b="1" dirty="0">
                <a:solidFill>
                  <a:srgbClr val="FF0000"/>
                </a:solidFill>
              </a:rPr>
              <a:t>99 999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1" y="3158216"/>
            <a:ext cx="1139081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-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nhất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năm</a:t>
            </a:r>
            <a:r>
              <a:rPr lang="en-US" sz="2400" b="1" dirty="0"/>
              <a:t> </a:t>
            </a:r>
            <a:r>
              <a:rPr lang="en-US" sz="2400" b="1" dirty="0" err="1"/>
              <a:t>chữ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 </a:t>
            </a:r>
            <a:r>
              <a:rPr lang="en-US" sz="2400" b="1" dirty="0">
                <a:solidFill>
                  <a:srgbClr val="FF0000"/>
                </a:solidFill>
              </a:rPr>
              <a:t>10 000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1" y="3867489"/>
            <a:ext cx="12100559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- </a:t>
            </a:r>
            <a:r>
              <a:rPr lang="en-US" sz="2400" b="1" dirty="0" err="1"/>
              <a:t>Hiệu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lớn</a:t>
            </a:r>
            <a:r>
              <a:rPr lang="en-US" sz="2400" b="1" dirty="0"/>
              <a:t> </a:t>
            </a:r>
            <a:r>
              <a:rPr lang="en-US" sz="2400" b="1" dirty="0" err="1"/>
              <a:t>nhất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năm</a:t>
            </a:r>
            <a:r>
              <a:rPr lang="en-US" sz="2400" b="1" dirty="0"/>
              <a:t> </a:t>
            </a:r>
            <a:r>
              <a:rPr lang="en-US" sz="2400" b="1" dirty="0" err="1"/>
              <a:t>chữ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nhất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năm</a:t>
            </a:r>
            <a:r>
              <a:rPr lang="en-US" sz="2400" b="1" dirty="0"/>
              <a:t> </a:t>
            </a:r>
            <a:r>
              <a:rPr lang="en-US" sz="2400" b="1" dirty="0" err="1"/>
              <a:t>chữ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 </a:t>
            </a:r>
            <a:r>
              <a:rPr lang="en-US" sz="2400" b="1" dirty="0">
                <a:solidFill>
                  <a:srgbClr val="FF0000"/>
                </a:solidFill>
              </a:rPr>
              <a:t>99 999 - 10 000 = 89 999</a:t>
            </a:r>
          </a:p>
        </p:txBody>
      </p:sp>
    </p:spTree>
    <p:extLst>
      <p:ext uri="{BB962C8B-B14F-4D97-AF65-F5344CB8AC3E}">
        <p14:creationId xmlns:p14="http://schemas.microsoft.com/office/powerpoint/2010/main" val="202396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7994" y="2034251"/>
            <a:ext cx="9430904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  <a:defRPr/>
            </a:pPr>
            <a:r>
              <a:rPr lang="pt-BR" sz="4000" b="1" dirty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Ôn lại cách thực hiện các phép tính cộng, trừ các số tự nhiên.</a:t>
            </a: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Chuẩn bị bài: Biểu</a:t>
            </a:r>
            <a:r>
              <a:rPr kumimoji="0" lang="pt-BR" sz="40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thức có chứa hai chữ</a:t>
            </a: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文本框 15"/>
          <p:cNvSpPr txBox="1"/>
          <p:nvPr/>
        </p:nvSpPr>
        <p:spPr>
          <a:xfrm>
            <a:off x="2479772" y="926255"/>
            <a:ext cx="7387348" cy="110799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155403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 w="635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方正尚酷简体" panose="02000000000000000000" pitchFamily="2" charset="-122"/>
                <a:cs typeface="Times New Roman" panose="02020603050405020304" pitchFamily="18" charset="0"/>
              </a:rPr>
              <a:t>DẶN DÒ</a:t>
            </a:r>
            <a:endParaRPr kumimoji="0" lang="zh-CN" altLang="en-US" sz="6000" b="1" i="0" u="none" strike="noStrike" kern="1200" cap="none" spc="0" normalizeH="0" baseline="0" noProof="0" dirty="0">
              <a:ln w="635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方正尚酷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21"/>
          <p:cNvSpPr txBox="1"/>
          <p:nvPr/>
        </p:nvSpPr>
        <p:spPr>
          <a:xfrm>
            <a:off x="1457994" y="2896766"/>
            <a:ext cx="8917893" cy="21896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Chào</a:t>
            </a: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8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tạm</a:t>
            </a: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8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biệt</a:t>
            </a: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8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các</a:t>
            </a: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11763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6"/>
          <p:cNvGrpSpPr/>
          <p:nvPr/>
        </p:nvGrpSpPr>
        <p:grpSpPr>
          <a:xfrm>
            <a:off x="757973" y="2094392"/>
            <a:ext cx="1025381" cy="968416"/>
            <a:chOff x="3128671" y="1872384"/>
            <a:chExt cx="769036" cy="726312"/>
          </a:xfrm>
        </p:grpSpPr>
        <p:pic>
          <p:nvPicPr>
            <p:cNvPr id="5" name="图片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28671" y="1872384"/>
              <a:ext cx="769036" cy="726312"/>
            </a:xfrm>
            <a:prstGeom prst="rect">
              <a:avLst/>
            </a:prstGeom>
          </p:spPr>
        </p:pic>
        <p:sp>
          <p:nvSpPr>
            <p:cNvPr id="6" name="文本框 18"/>
            <p:cNvSpPr txBox="1"/>
            <p:nvPr/>
          </p:nvSpPr>
          <p:spPr>
            <a:xfrm>
              <a:off x="3279154" y="2021833"/>
              <a:ext cx="398186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667" b="0" i="0" u="none" strike="noStrike" kern="1200" cap="none" spc="0" normalizeH="0" baseline="0" noProof="0" dirty="0">
                  <a:ln>
                    <a:noFill/>
                  </a:ln>
                  <a:solidFill>
                    <a:srgbClr val="E13810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01</a:t>
              </a:r>
              <a:endParaRPr kumimoji="0" lang="zh-CN" altLang="en-US" sz="2667" b="0" i="0" u="none" strike="noStrike" kern="1200" cap="none" spc="0" normalizeH="0" baseline="0" noProof="0" dirty="0">
                <a:ln>
                  <a:noFill/>
                </a:ln>
                <a:solidFill>
                  <a:srgbClr val="E13810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7" name="组合 23"/>
          <p:cNvGrpSpPr/>
          <p:nvPr/>
        </p:nvGrpSpPr>
        <p:grpSpPr>
          <a:xfrm>
            <a:off x="757973" y="4118910"/>
            <a:ext cx="1025381" cy="968416"/>
            <a:chOff x="5192698" y="1872384"/>
            <a:chExt cx="769036" cy="726312"/>
          </a:xfrm>
        </p:grpSpPr>
        <p:pic>
          <p:nvPicPr>
            <p:cNvPr id="8" name="图片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2698" y="1872384"/>
              <a:ext cx="769036" cy="726312"/>
            </a:xfrm>
            <a:prstGeom prst="rect">
              <a:avLst/>
            </a:prstGeom>
          </p:spPr>
        </p:pic>
        <p:sp>
          <p:nvSpPr>
            <p:cNvPr id="9" name="文本框 25"/>
            <p:cNvSpPr txBox="1"/>
            <p:nvPr/>
          </p:nvSpPr>
          <p:spPr>
            <a:xfrm>
              <a:off x="5343181" y="2021833"/>
              <a:ext cx="398186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667" b="0" i="0" u="none" strike="noStrike" kern="1200" cap="none" spc="0" normalizeH="0" baseline="0" noProof="0" dirty="0">
                  <a:ln>
                    <a:noFill/>
                  </a:ln>
                  <a:solidFill>
                    <a:srgbClr val="E13810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02</a:t>
              </a:r>
              <a:endParaRPr kumimoji="0" lang="zh-CN" altLang="en-US" sz="2667" b="0" i="0" u="none" strike="noStrike" kern="1200" cap="none" spc="0" normalizeH="0" baseline="0" noProof="0" dirty="0">
                <a:ln>
                  <a:noFill/>
                </a:ln>
                <a:solidFill>
                  <a:srgbClr val="E13810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</p:grpSp>
      <p:sp>
        <p:nvSpPr>
          <p:cNvPr id="10" name="文本框 21"/>
          <p:cNvSpPr txBox="1"/>
          <p:nvPr/>
        </p:nvSpPr>
        <p:spPr>
          <a:xfrm>
            <a:off x="4137921" y="0"/>
            <a:ext cx="372709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MỤC TIÊU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33660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文本框 21"/>
          <p:cNvSpPr txBox="1"/>
          <p:nvPr/>
        </p:nvSpPr>
        <p:spPr>
          <a:xfrm>
            <a:off x="1783354" y="1967862"/>
            <a:ext cx="10224870" cy="115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Biết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thực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hiện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tính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cộng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trừ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số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tự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nhiên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và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cách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thử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lại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cộng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trừ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số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tự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nhiên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660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文本框 21"/>
          <p:cNvSpPr txBox="1"/>
          <p:nvPr/>
        </p:nvSpPr>
        <p:spPr>
          <a:xfrm>
            <a:off x="2091575" y="4025941"/>
            <a:ext cx="8831495" cy="115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Vận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dụng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kiến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thức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để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giải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toán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và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tìm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thành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phần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chưa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biết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của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tính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660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9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1794086" y="616559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u="sng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vi-VN" b="1" u="sng" dirty="0">
                <a:solidFill>
                  <a:prstClr val="black"/>
                </a:solidFill>
                <a:latin typeface="Times New Roman" pitchFamily="18" charset="0"/>
              </a:rPr>
              <a:t> 1</a:t>
            </a:r>
            <a:r>
              <a:rPr lang="en-US" altLang="vi-VN">
                <a:solidFill>
                  <a:prstClr val="black"/>
                </a:solidFill>
                <a:latin typeface="Times New Roman" pitchFamily="18" charset="0"/>
              </a:rPr>
              <a:t>: </a:t>
            </a: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</a:rPr>
              <a:t>Thử lại phép cộng: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20603" y="141108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Mẫu: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042058" y="2385862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2 416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061108" y="3101825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5 164</a:t>
            </a: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3108733" y="3681262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3832636" y="2233461"/>
            <a:ext cx="74341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52"/>
          <p:cNvSpPr txBox="1">
            <a:spLocks noChangeArrowheads="1"/>
          </p:cNvSpPr>
          <p:nvPr/>
        </p:nvSpPr>
        <p:spPr bwMode="auto">
          <a:xfrm>
            <a:off x="2738846" y="274810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55873" y="3891100"/>
            <a:ext cx="1254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7 580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29646" y="1375917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625046" y="236710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7 580</a:t>
            </a:r>
          </a:p>
          <a:p>
            <a:pPr>
              <a:spcBef>
                <a:spcPct val="50000"/>
              </a:spcBef>
            </a:pPr>
            <a:endParaRPr lang="en-US" altLang="vi-V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644096" y="3083063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2 416</a:t>
            </a:r>
            <a:endParaRPr lang="en-US" altLang="vi-VN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6691721" y="3662500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6321834" y="272933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8861" y="3872338"/>
            <a:ext cx="1342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5 164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A"/>
          <p:cNvSpPr txBox="1"/>
          <p:nvPr/>
        </p:nvSpPr>
        <p:spPr>
          <a:xfrm>
            <a:off x="348789" y="4750227"/>
            <a:ext cx="11658600" cy="113877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33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70626" y="691575"/>
            <a:ext cx="702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64880" y="1462392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 + 27 519  </a:t>
            </a:r>
            <a:r>
              <a:rPr lang="en-US" altLang="vi-VN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73923" y="1462392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 + 2 074  </a:t>
            </a:r>
            <a:r>
              <a:rPr lang="en-US" altLang="vi-VN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7759337" y="1462392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26 7345 + 31 925  </a:t>
            </a:r>
            <a:r>
              <a:rPr lang="en-US" altLang="vi-VN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83139" y="2529532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 + 27 519</a:t>
            </a:r>
            <a:endParaRPr lang="en-US" altLang="vi-VN" sz="4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2963681" y="3470078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962093" y="4149376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27 519</a:t>
            </a:r>
            <a:r>
              <a:rPr lang="en-US" altLang="vi-VN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2982731" y="4865557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4211459" y="3317677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2660469" y="3832316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25086" y="4975316"/>
            <a:ext cx="1929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62 981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870269" y="3427158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7308669" y="3451316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62 981</a:t>
            </a:r>
          </a:p>
          <a:p>
            <a:pPr>
              <a:spcBef>
                <a:spcPct val="50000"/>
              </a:spcBef>
            </a:pPr>
            <a:endParaRPr lang="en-US" altLang="vi-VN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7327719" y="4167279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</a:t>
            </a:r>
            <a:endParaRPr lang="en-US" altLang="vi-VN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3"/>
          <p:cNvSpPr>
            <a:spLocks noChangeShapeType="1"/>
          </p:cNvSpPr>
          <p:nvPr/>
        </p:nvSpPr>
        <p:spPr bwMode="auto">
          <a:xfrm>
            <a:off x="7388886" y="4853991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53" name="Text Box 52"/>
          <p:cNvSpPr txBox="1">
            <a:spLocks noChangeArrowheads="1"/>
          </p:cNvSpPr>
          <p:nvPr/>
        </p:nvSpPr>
        <p:spPr bwMode="auto">
          <a:xfrm>
            <a:off x="7005457" y="381355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308670" y="4875165"/>
            <a:ext cx="1745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27 519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9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42" grpId="0"/>
      <p:bldP spid="43" grpId="0"/>
      <p:bldP spid="44" grpId="0"/>
      <p:bldP spid="45" grpId="0" animBg="1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187661" y="1158035"/>
            <a:ext cx="4087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 + 2 074</a:t>
            </a:r>
            <a:endParaRPr lang="en-US" alt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442058" y="1994924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05139" y="2791528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2 074</a:t>
            </a:r>
            <a:r>
              <a:rPr lang="en-US" alt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5" name="Line 13"/>
          <p:cNvSpPr>
            <a:spLocks noChangeShapeType="1"/>
          </p:cNvSpPr>
          <p:nvPr/>
        </p:nvSpPr>
        <p:spPr bwMode="auto">
          <a:xfrm>
            <a:off x="370159" y="3376391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1598887" y="1828511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166196" y="2366292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0416" y="3486149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71 182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67498" y="1938269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551017" y="2019984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71 182</a:t>
            </a: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3538598" y="2781950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</a:t>
            </a:r>
            <a:r>
              <a:rPr lang="en-US" alt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3483084" y="3364825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63" name="Text Box 52"/>
          <p:cNvSpPr txBox="1">
            <a:spLocks noChangeArrowheads="1"/>
          </p:cNvSpPr>
          <p:nvPr/>
        </p:nvSpPr>
        <p:spPr bwMode="auto">
          <a:xfrm>
            <a:off x="3099655" y="2324388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25412" y="3384406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2 074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449773" y="1094854"/>
            <a:ext cx="4087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267 345 + 31 925</a:t>
            </a:r>
            <a:endParaRPr lang="en-US" alt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6516793" y="198091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267 345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747309" y="2710138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31 925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>
            <a:off x="6535843" y="3376391"/>
            <a:ext cx="160043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cs typeface="Times New Roman" pitchFamily="18" charset="0"/>
            </a:endParaRPr>
          </a:p>
        </p:txBody>
      </p:sp>
      <p:sp>
        <p:nvSpPr>
          <p:cNvPr id="69" name="Text Box 35"/>
          <p:cNvSpPr txBox="1">
            <a:spLocks noChangeArrowheads="1"/>
          </p:cNvSpPr>
          <p:nvPr/>
        </p:nvSpPr>
        <p:spPr bwMode="auto">
          <a:xfrm>
            <a:off x="7764571" y="1828511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52"/>
          <p:cNvSpPr txBox="1">
            <a:spLocks noChangeArrowheads="1"/>
          </p:cNvSpPr>
          <p:nvPr/>
        </p:nvSpPr>
        <p:spPr bwMode="auto">
          <a:xfrm>
            <a:off x="6213581" y="2343150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08954" y="3439364"/>
            <a:ext cx="1768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299 270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169177" y="1926100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3" name="Text Box 6"/>
          <p:cNvSpPr txBox="1">
            <a:spLocks noChangeArrowheads="1"/>
          </p:cNvSpPr>
          <p:nvPr/>
        </p:nvSpPr>
        <p:spPr bwMode="auto">
          <a:xfrm>
            <a:off x="9921251" y="1962150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299 270</a:t>
            </a:r>
          </a:p>
          <a:p>
            <a:pPr eaLnBrk="1" hangingPunct="1">
              <a:spcBef>
                <a:spcPct val="50000"/>
              </a:spcBef>
            </a:pPr>
            <a:endParaRPr lang="en-US" alt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9940300" y="2678113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267 345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5" name="Line 13"/>
          <p:cNvSpPr>
            <a:spLocks noChangeShapeType="1"/>
          </p:cNvSpPr>
          <p:nvPr/>
        </p:nvSpPr>
        <p:spPr bwMode="auto">
          <a:xfrm>
            <a:off x="10001468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cs typeface="Times New Roman" pitchFamily="18" charset="0"/>
            </a:endParaRPr>
          </a:p>
        </p:txBody>
      </p:sp>
      <p:sp>
        <p:nvSpPr>
          <p:cNvPr id="76" name="Text Box 52"/>
          <p:cNvSpPr txBox="1">
            <a:spLocks noChangeArrowheads="1"/>
          </p:cNvSpPr>
          <p:nvPr/>
        </p:nvSpPr>
        <p:spPr bwMode="auto">
          <a:xfrm>
            <a:off x="9493678" y="2335613"/>
            <a:ext cx="684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177890" y="3396511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>
                <a:latin typeface="Times New Roman" pitchFamily="18" charset="0"/>
                <a:cs typeface="Times New Roman" pitchFamily="18" charset="0"/>
              </a:rPr>
              <a:t>31 925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6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 animBg="1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/>
      <p:bldP spid="65" grpId="0"/>
      <p:bldP spid="66" grpId="0"/>
      <p:bldP spid="67" grpId="0"/>
      <p:bldP spid="68" grpId="0" animBg="1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303140" y="250437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u="sng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vi-VN" b="1" u="sng" dirty="0">
                <a:solidFill>
                  <a:prstClr val="black"/>
                </a:solidFill>
                <a:latin typeface="Times New Roman" pitchFamily="18" charset="0"/>
              </a:rPr>
              <a:t> 2</a:t>
            </a:r>
            <a:r>
              <a:rPr lang="en-US" altLang="vi-VN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Thử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5757" y="100613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27212" y="1980912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6 839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117738" y="2712751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893887" y="3276312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2617790" y="1828511"/>
            <a:ext cx="74341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1524000" y="234315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71642" y="3467385"/>
            <a:ext cx="1539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6 357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0871" y="1937906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10200" y="196215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6 357</a:t>
            </a:r>
          </a:p>
          <a:p>
            <a:pPr>
              <a:spcBef>
                <a:spcPct val="50000"/>
              </a:spcBef>
            </a:pPr>
            <a:endParaRPr lang="en-US" altLang="vi-V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681677" y="2638205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476875" y="3257550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52"/>
          <p:cNvSpPr txBox="1">
            <a:spLocks noChangeArrowheads="1"/>
          </p:cNvSpPr>
          <p:nvPr/>
        </p:nvSpPr>
        <p:spPr bwMode="auto">
          <a:xfrm>
            <a:off x="5106988" y="23243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35363" y="3467385"/>
            <a:ext cx="1357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6 839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7393002" y="1133989"/>
            <a:ext cx="3810000" cy="3587870"/>
          </a:xfrm>
          <a:prstGeom prst="cloudCallout">
            <a:avLst>
              <a:gd name="adj1" fmla="val -60262"/>
              <a:gd name="adj2" fmla="val 58495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thử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phép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trừ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ta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057" y="4514641"/>
            <a:ext cx="2890143" cy="2343359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524000" y="4997050"/>
            <a:ext cx="9292046" cy="954107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lvl="0" algn="just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155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  <p:bldP spid="18" grpId="1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97197" y="313799"/>
            <a:ext cx="6544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64947" y="1167004"/>
            <a:ext cx="34090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4 025 - 312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972949" y="1083432"/>
            <a:ext cx="34090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5 901 - 638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497227" y="4729340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7 521 - 98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42549" y="184644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4 025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709285" y="2499160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329837" y="3049254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1690327" y="1694041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139337" y="2208680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2549" y="3104999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3 713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88296" y="1790698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329403" y="1797585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3 713</a:t>
            </a: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618683" y="2485769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3201749" y="3051135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auto">
          <a:xfrm>
            <a:off x="3112731" y="2189918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86148" y="3134841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4 025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802624" y="171197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5 901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7082492" y="2427935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6673704" y="3049254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7485628" y="1815064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52"/>
          <p:cNvSpPr txBox="1">
            <a:spLocks noChangeArrowheads="1"/>
          </p:cNvSpPr>
          <p:nvPr/>
        </p:nvSpPr>
        <p:spPr bwMode="auto">
          <a:xfrm>
            <a:off x="6499412" y="2074210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80412" y="3152346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5 263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56572" y="1697186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10192875" y="1679763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5 263</a:t>
            </a: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10397201" y="2443916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0080163" y="3094004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9889663" y="2042001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206690" y="3103612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5 901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4325466" y="4187753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7 521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746475" y="4742687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98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4170903" y="5315285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5495456" y="3912796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3944466" y="4427435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46985" y="5339738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7 423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702204" y="4145636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7772470" y="4096356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7 423</a:t>
            </a: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13"/>
          <p:cNvSpPr>
            <a:spLocks noChangeShapeType="1"/>
          </p:cNvSpPr>
          <p:nvPr/>
        </p:nvSpPr>
        <p:spPr bwMode="auto">
          <a:xfrm>
            <a:off x="7723091" y="5314115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52" name="Text Box 52"/>
          <p:cNvSpPr txBox="1">
            <a:spLocks noChangeArrowheads="1"/>
          </p:cNvSpPr>
          <p:nvPr/>
        </p:nvSpPr>
        <p:spPr bwMode="auto">
          <a:xfrm>
            <a:off x="7342091" y="4449363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88247" y="5425087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7 521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175634" y="4709477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latin typeface="Times New Roman" pitchFamily="18" charset="0"/>
                <a:cs typeface="Times New Roman" pitchFamily="18" charset="0"/>
              </a:rPr>
              <a:t>98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219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0" grpId="0"/>
      <p:bldP spid="21" grpId="0" animBg="1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/>
      <p:bldP spid="33" grpId="0" animBg="1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/>
      <p:bldP spid="44" grpId="0"/>
      <p:bldP spid="45" grpId="0" animBg="1"/>
      <p:bldP spid="47" grpId="0"/>
      <p:bldP spid="48" grpId="0"/>
      <p:bldP spid="49" grpId="0"/>
      <p:bldP spid="50" grpId="0"/>
      <p:bldP spid="51" grpId="0" animBg="1"/>
      <p:bldP spid="52" grpId="0"/>
      <p:bldP spid="53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201271" y="191621"/>
            <a:ext cx="67043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u="sng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vi-VN" sz="4000" b="1" u="sng" dirty="0">
                <a:solidFill>
                  <a:prstClr val="black"/>
                </a:solidFill>
                <a:latin typeface="Times New Roman" pitchFamily="18" charset="0"/>
              </a:rPr>
              <a:t> 3</a:t>
            </a:r>
            <a:r>
              <a:rPr lang="en-US" altLang="vi-VN" sz="4000" dirty="0">
                <a:solidFill>
                  <a:prstClr val="black"/>
                </a:solidFill>
                <a:latin typeface="Times New Roman" pitchFamily="18" charset="0"/>
              </a:rPr>
              <a:t>: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x: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2365" y="1231165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x + 262 = 4 848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3515" y="1110502"/>
            <a:ext cx="4936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x - 707  = 3 535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41151" y="2332264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4 848 - 262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41151" y="3168144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    4 586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53720" y="2097020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3 535 + 707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08117" y="3145094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    4 242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6412" y="4360774"/>
            <a:ext cx="10367682" cy="927847"/>
          </a:xfrm>
          <a:prstGeom prst="rect">
            <a:avLst/>
          </a:prstGeom>
          <a:ln w="38100"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6412" y="4824261"/>
            <a:ext cx="10367682" cy="927847"/>
          </a:xfrm>
          <a:prstGeom prst="rect">
            <a:avLst/>
          </a:prstGeom>
          <a:ln w="38100"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 animBg="1"/>
      <p:bldP spid="12" grpId="1" animBg="1"/>
      <p:bldP spid="13" grpId="0" animBg="1"/>
      <p:bldP spid="1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843" y="1016341"/>
            <a:ext cx="10578343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kumimoji="0" lang="en-US" sz="28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Núi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Phan-xi-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păng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( ở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tỉnh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Lào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Cai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3 143m .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Núi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Tây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Côn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Lĩnh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Ở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tỉnh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Giang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2 428m.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Hỏi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núi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nào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hơn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hơn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bao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nhiêu</a:t>
            </a:r>
            <a:r>
              <a:rPr kumimoji="0" lang="en-US" sz="2800" b="1" i="0" u="none" strike="noStrike" kern="1200" cap="none" spc="0" normalizeH="0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mét</a:t>
            </a:r>
            <a:r>
              <a:rPr lang="en-US" sz="2800" b="1" noProof="0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kumimoji="0" lang="en-US" sz="2800" b="1" i="0" u="none" strike="noStrike" kern="1200" cap="none" spc="0" normalizeH="0" baseline="0" noProof="0" dirty="0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3844" y="2702860"/>
            <a:ext cx="9627968" cy="260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han-xi-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păng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3 143 – 2 428 = 715 (m)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715m 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498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611</Words>
  <Application>Microsoft Macintosh PowerPoint</Application>
  <PresentationFormat>Widescreen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 hang</dc:creator>
  <cp:lastModifiedBy>Microsoft Office User</cp:lastModifiedBy>
  <cp:revision>16</cp:revision>
  <dcterms:created xsi:type="dcterms:W3CDTF">2021-10-11T12:33:24Z</dcterms:created>
  <dcterms:modified xsi:type="dcterms:W3CDTF">2021-10-17T18:01:53Z</dcterms:modified>
</cp:coreProperties>
</file>