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59" r:id="rId7"/>
    <p:sldId id="257" r:id="rId8"/>
    <p:sldId id="266" r:id="rId9"/>
    <p:sldId id="273" r:id="rId10"/>
    <p:sldId id="268" r:id="rId11"/>
    <p:sldId id="274" r:id="rId12"/>
    <p:sldId id="269" r:id="rId13"/>
    <p:sldId id="270" r:id="rId14"/>
    <p:sldId id="276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3D6"/>
    <a:srgbClr val="E2C2B9"/>
    <a:srgbClr val="FEF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00" y="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5B9CA-B5C4-46F1-93D0-CD42AD006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3C7F2-FDF3-47C9-ABC8-F2C3093F0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66AC7-1CEB-4999-8B19-9223BF639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8F51-C5BB-4024-954F-76B2E27077C6}" type="datetimeFigureOut">
              <a:rPr lang="en-US" smtClean="0"/>
              <a:pPr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87C06-6088-4888-8694-586A8E650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CC8E9-64E5-4662-943B-18EFDF2AC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A1E9-62D8-49FF-AA0B-D8D788071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2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C0EBE-9C3F-49CA-9495-E07232A1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0A9993-C14C-421D-8CC5-7911FC969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34F80-A647-4738-8BCD-320436DE5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8F51-C5BB-4024-954F-76B2E27077C6}" type="datetimeFigureOut">
              <a:rPr lang="en-US" smtClean="0"/>
              <a:pPr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D79CC-3BB1-457C-8FE9-90641DB25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C8BDA-6802-43E0-9464-7DE2F7E71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A1E9-62D8-49FF-AA0B-D8D788071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6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64A550-D676-4E8C-B0D5-E8A323B40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2867BF-7CCC-4BC3-993E-21A7C320B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1F700-07FA-4497-87F2-A47AB79C6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8F51-C5BB-4024-954F-76B2E27077C6}" type="datetimeFigureOut">
              <a:rPr lang="en-US" smtClean="0"/>
              <a:pPr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D0DC-5391-459F-9323-CD2AB85E2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A5117-5861-4597-B0EB-FA9F25346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A1E9-62D8-49FF-AA0B-D8D788071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009BB-282A-40A0-9193-246FDCED5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17B68-F641-43D4-B0DE-72756F8FF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03D6E-A741-4E35-A39F-B13B9822E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8F51-C5BB-4024-954F-76B2E27077C6}" type="datetimeFigureOut">
              <a:rPr lang="en-US" smtClean="0"/>
              <a:pPr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BB03F-3BD5-4A95-AC58-4CCA4C848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A6D29-6BE9-4FDA-A8FF-AE480BC8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A1E9-62D8-49FF-AA0B-D8D788071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4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515D6-3300-45BD-ADBB-2BA722391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B921F-77A9-48D5-B6A1-D22FC4BCA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1A1D8-3872-4193-AECD-F9013DDA5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8F51-C5BB-4024-954F-76B2E27077C6}" type="datetimeFigureOut">
              <a:rPr lang="en-US" smtClean="0"/>
              <a:pPr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E294D-D7A1-48C5-9114-F4920B34D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3600D-56DC-411C-8836-222F7033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A1E9-62D8-49FF-AA0B-D8D788071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5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F0761-B958-4127-9644-561635D33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90ED5-7FB6-4A10-BADD-B2ABA7EA80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4F2A7-4B3B-464B-9DAC-249E8282E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7E332-7C5E-4F76-970E-B22A64D18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8F51-C5BB-4024-954F-76B2E27077C6}" type="datetimeFigureOut">
              <a:rPr lang="en-US" smtClean="0"/>
              <a:pPr/>
              <a:t>9/28/21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07BE9-D3E6-49E2-AF0F-F5C256766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39B73-CFB7-473B-B063-6726CFF5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A1E9-62D8-49FF-AA0B-D8D788071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6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527A-BB34-445B-BCCF-51921628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DE04E-194D-4026-9371-AF18A0F2C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5B185-D363-42F7-B1D3-968AE6BFD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102F42-B63D-4664-8F4E-A7B7B02D8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2BD09C-7FB8-488A-80A1-7CB73773B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2FD46C-F58C-4745-8C86-88DB383F5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8F51-C5BB-4024-954F-76B2E27077C6}" type="datetimeFigureOut">
              <a:rPr lang="en-US" smtClean="0"/>
              <a:pPr/>
              <a:t>9/28/21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2AFADC-825B-45C5-A8CB-5E6202F2A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EAD256-FC38-487F-B7E2-86B76BF4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A1E9-62D8-49FF-AA0B-D8D788071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8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3BEFA-6086-4173-B1E9-B3A8286D5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4C545E-31EB-49C3-8A57-40E93BA9E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8F51-C5BB-4024-954F-76B2E27077C6}" type="datetimeFigureOut">
              <a:rPr lang="en-US" smtClean="0"/>
              <a:pPr/>
              <a:t>9/28/21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B5F36E-E807-4CB3-A3C3-D549404F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2B4AA-4D48-41EA-92CE-D2C4CF05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A1E9-62D8-49FF-AA0B-D8D788071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5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5D9061-FE05-4312-9139-C4B0D17D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8F51-C5BB-4024-954F-76B2E27077C6}" type="datetimeFigureOut">
              <a:rPr lang="en-US" smtClean="0"/>
              <a:pPr/>
              <a:t>9/28/21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20E3D5-BA67-435C-94D9-A2B71FB7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444F8-EEC6-441A-8B2F-B7ADDACA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A1E9-62D8-49FF-AA0B-D8D788071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0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745A2-0D50-4494-9D17-739BDE9D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70B1B-F552-4B12-AC1F-4E6D98C89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30CD3-6FE9-4AF0-A60C-8D09B25F3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B0605-A4BC-4399-84E9-91B9348B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8F51-C5BB-4024-954F-76B2E27077C6}" type="datetimeFigureOut">
              <a:rPr lang="en-US" smtClean="0"/>
              <a:pPr/>
              <a:t>9/28/21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1FDC2-1B80-47AF-8110-EC38EA660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F3D25-CAED-4F96-B78D-44A296DD7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A1E9-62D8-49FF-AA0B-D8D788071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0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D7E2A-2A16-4CFE-91C8-38BA452B1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AB23B6-87A0-4344-A2C2-B866A1F2F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0ED24-6E34-46AD-B78A-EE0C9F3EE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6B626-8B7B-4457-824F-C28840379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8F51-C5BB-4024-954F-76B2E27077C6}" type="datetimeFigureOut">
              <a:rPr lang="en-US" smtClean="0"/>
              <a:pPr/>
              <a:t>9/28/21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A236E-03A7-4E71-88A4-B51EC7424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3152BB-ABE0-451F-A1C0-E16C59FF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A1E9-62D8-49FF-AA0B-D8D788071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5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D91CA3-5D3F-415D-B4BF-94313DC56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F6779-3F2F-46B0-9790-9EC76E1CF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C669D-08D5-4A38-A7B4-DA8C35E7B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78F51-C5BB-4024-954F-76B2E27077C6}" type="datetimeFigureOut">
              <a:rPr lang="en-US" smtClean="0"/>
              <a:pPr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9225C-5046-4F4B-ABDE-F9A1746258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7CF56-2C91-4D91-AEDF-339A8AF3E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1A1E9-62D8-49FF-AA0B-D8D788071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2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svg"/><Relationship Id="rId7" Type="http://schemas.openxmlformats.org/officeDocument/2006/relationships/image" Target="../media/image44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4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svg"/><Relationship Id="rId7" Type="http://schemas.openxmlformats.org/officeDocument/2006/relationships/image" Target="../media/image44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4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2.svg"/><Relationship Id="rId7" Type="http://schemas.openxmlformats.org/officeDocument/2006/relationships/image" Target="../media/image44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2.svg"/><Relationship Id="rId7" Type="http://schemas.openxmlformats.org/officeDocument/2006/relationships/image" Target="../media/image1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2.svg"/><Relationship Id="rId7" Type="http://schemas.openxmlformats.org/officeDocument/2006/relationships/image" Target="../media/image1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4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audio" Target="../media/audio10.wav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46.svg"/><Relationship Id="rId4" Type="http://schemas.openxmlformats.org/officeDocument/2006/relationships/image" Target="../media/image42.sv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svg"/><Relationship Id="rId7" Type="http://schemas.openxmlformats.org/officeDocument/2006/relationships/image" Target="../media/image44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4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414333">
            <a:off x="-2270889" y="4143184"/>
            <a:ext cx="7629945" cy="50635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00000">
            <a:off x="7182858" y="-2157689"/>
            <a:ext cx="7629945" cy="506350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607639" y="1952246"/>
            <a:ext cx="6307315" cy="2475577"/>
            <a:chOff x="-2856550" y="420247"/>
            <a:chExt cx="12614630" cy="4951154"/>
          </a:xfrm>
        </p:grpSpPr>
        <p:sp>
          <p:nvSpPr>
            <p:cNvPr id="5" name="TextBox 5"/>
            <p:cNvSpPr txBox="1"/>
            <p:nvPr/>
          </p:nvSpPr>
          <p:spPr>
            <a:xfrm>
              <a:off x="-2856550" y="420247"/>
              <a:ext cx="12614630" cy="23511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algn="ctr">
                <a:lnSpc>
                  <a:spcPts val="10000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rgbClr val="FFFFFF"/>
                  </a:solidFill>
                  <a:latin typeface="Kristen ITC" panose="03050502040202030202" pitchFamily="66" charset="0"/>
                </a:rPr>
                <a:t> </a:t>
              </a:r>
              <a:r>
                <a:rPr lang="en-US" sz="6000" dirty="0" err="1">
                  <a:solidFill>
                    <a:srgbClr val="FFFFFF"/>
                  </a:solidFill>
                  <a:latin typeface="Kristen ITC" panose="03050502040202030202" pitchFamily="66" charset="0"/>
                </a:rPr>
                <a:t>Luyện</a:t>
              </a:r>
              <a:r>
                <a:rPr lang="en-US" sz="6000" dirty="0">
                  <a:solidFill>
                    <a:srgbClr val="FFFFFF"/>
                  </a:solidFill>
                  <a:latin typeface="Kristen ITC" panose="03050502040202030202" pitchFamily="66" charset="0"/>
                </a:rPr>
                <a:t> </a:t>
              </a:r>
              <a:r>
                <a:rPr lang="en-US" sz="6000" dirty="0" err="1">
                  <a:solidFill>
                    <a:srgbClr val="FFFFFF"/>
                  </a:solidFill>
                  <a:latin typeface="Kristen ITC" panose="03050502040202030202" pitchFamily="66" charset="0"/>
                </a:rPr>
                <a:t>từ</a:t>
              </a:r>
              <a:r>
                <a:rPr lang="en-US" sz="6000" dirty="0">
                  <a:solidFill>
                    <a:srgbClr val="FFFFFF"/>
                  </a:solidFill>
                  <a:latin typeface="Kristen ITC" panose="03050502040202030202" pitchFamily="66" charset="0"/>
                </a:rPr>
                <a:t> </a:t>
              </a:r>
              <a:r>
                <a:rPr lang="en-US" sz="6000" dirty="0" err="1">
                  <a:solidFill>
                    <a:srgbClr val="FFFFFF"/>
                  </a:solidFill>
                  <a:latin typeface="Kristen ITC" panose="03050502040202030202" pitchFamily="66" charset="0"/>
                </a:rPr>
                <a:t>và</a:t>
              </a:r>
              <a:r>
                <a:rPr lang="en-US" sz="6000" dirty="0">
                  <a:solidFill>
                    <a:srgbClr val="FFFFFF"/>
                  </a:solidFill>
                  <a:latin typeface="Kristen ITC" panose="03050502040202030202" pitchFamily="66" charset="0"/>
                </a:rPr>
                <a:t> </a:t>
              </a:r>
              <a:r>
                <a:rPr lang="en-US" sz="6000" dirty="0" err="1">
                  <a:solidFill>
                    <a:srgbClr val="FFFFFF"/>
                  </a:solidFill>
                  <a:latin typeface="Kristen ITC" panose="03050502040202030202" pitchFamily="66" charset="0"/>
                </a:rPr>
                <a:t>câu</a:t>
              </a:r>
              <a:endParaRPr lang="en-US" sz="6000" dirty="0">
                <a:solidFill>
                  <a:srgbClr val="FFFFFF"/>
                </a:solidFill>
                <a:latin typeface="Kristen ITC" panose="03050502040202030202" pitchFamily="66" charset="0"/>
              </a:endParaRPr>
            </a:p>
          </p:txBody>
        </p: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982448">
              <a:off x="3044382" y="2906646"/>
              <a:ext cx="2151582" cy="1498283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0" y="4525015"/>
              <a:ext cx="8240346" cy="846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0"/>
                </a:lnSpc>
                <a:spcBef>
                  <a:spcPct val="0"/>
                </a:spcBef>
              </a:pPr>
              <a:r>
                <a:rPr lang="en-US" sz="3000" dirty="0" err="1">
                  <a:solidFill>
                    <a:srgbClr val="FFFFFF"/>
                  </a:solidFill>
                  <a:latin typeface="Kristen ITC" panose="03050502040202030202" pitchFamily="66" charset="0"/>
                </a:rPr>
                <a:t>Từ</a:t>
              </a:r>
              <a:r>
                <a:rPr lang="en-US" sz="3000" dirty="0">
                  <a:solidFill>
                    <a:srgbClr val="FFFFFF"/>
                  </a:solidFill>
                  <a:latin typeface="Kristen ITC" panose="03050502040202030202" pitchFamily="66" charset="0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Kristen ITC" panose="03050502040202030202" pitchFamily="66" charset="0"/>
                </a:rPr>
                <a:t>ghép</a:t>
              </a:r>
              <a:r>
                <a:rPr lang="en-US" sz="3000" dirty="0">
                  <a:solidFill>
                    <a:srgbClr val="FFFFFF"/>
                  </a:solidFill>
                  <a:latin typeface="Kristen ITC" panose="03050502040202030202" pitchFamily="66" charset="0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Kristen ITC" panose="03050502040202030202" pitchFamily="66" charset="0"/>
                </a:rPr>
                <a:t>và</a:t>
              </a:r>
              <a:r>
                <a:rPr lang="en-US" sz="3000" dirty="0">
                  <a:solidFill>
                    <a:srgbClr val="FFFFFF"/>
                  </a:solidFill>
                  <a:latin typeface="Kristen ITC" panose="03050502040202030202" pitchFamily="66" charset="0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Kristen ITC" panose="03050502040202030202" pitchFamily="66" charset="0"/>
                </a:rPr>
                <a:t>từ</a:t>
              </a:r>
              <a:r>
                <a:rPr lang="en-US" sz="3000" dirty="0">
                  <a:solidFill>
                    <a:srgbClr val="FFFFFF"/>
                  </a:solidFill>
                  <a:latin typeface="Kristen ITC" panose="03050502040202030202" pitchFamily="66" charset="0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Kristen ITC" panose="03050502040202030202" pitchFamily="66" charset="0"/>
                </a:rPr>
                <a:t>láy</a:t>
              </a:r>
              <a:endParaRPr lang="en-US" sz="3000" dirty="0">
                <a:solidFill>
                  <a:srgbClr val="FFFFFF"/>
                </a:solidFill>
                <a:latin typeface="Kristen ITC" panose="03050502040202030202" pitchFamily="66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14103">
            <a:off x="447492" y="4319415"/>
            <a:ext cx="1061326" cy="19588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34830">
            <a:off x="1405685" y="5372158"/>
            <a:ext cx="636197" cy="65896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07851">
            <a:off x="9912552" y="2270285"/>
            <a:ext cx="1525729" cy="175554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40825" t="37132"/>
          <a:stretch>
            <a:fillRect/>
          </a:stretch>
        </p:blipFill>
        <p:spPr>
          <a:xfrm rot="-7829515">
            <a:off x="10499113" y="1241017"/>
            <a:ext cx="733608" cy="7482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0"/>
            <a:ext cx="12192000" cy="685359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73073" y="55384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8060632" y="-218378"/>
            <a:ext cx="4180328" cy="3937221"/>
            <a:chOff x="2311604" y="-1261346"/>
            <a:chExt cx="8360657" cy="787444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37" b="137"/>
            <a:stretch>
              <a:fillRect/>
            </a:stretch>
          </p:blipFill>
          <p:spPr>
            <a:xfrm>
              <a:off x="2311604" y="-1261346"/>
              <a:ext cx="8360657" cy="7874443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3134276" y="-422326"/>
              <a:ext cx="6931975" cy="5115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20"/>
                </a:lnSpc>
              </a:pP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Bài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1.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Sắp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xếp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từ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in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nghiêng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thành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2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loại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từ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ghép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và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từ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láy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vào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cột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.</a:t>
              </a:r>
            </a:p>
          </p:txBody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07991">
            <a:off x="9416220" y="4813276"/>
            <a:ext cx="1207626" cy="1848653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80178" y="3214035"/>
            <a:ext cx="1430827" cy="1770291"/>
          </a:xfrm>
          <a:prstGeom prst="rect">
            <a:avLst/>
          </a:prstGeom>
        </p:spPr>
      </p:pic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91E91FD-5978-4D4F-8D95-1FA73326EC7E}"/>
              </a:ext>
            </a:extLst>
          </p:cNvPr>
          <p:cNvSpPr/>
          <p:nvPr/>
        </p:nvSpPr>
        <p:spPr>
          <a:xfrm>
            <a:off x="5280968" y="3682485"/>
            <a:ext cx="45719" cy="2642513"/>
          </a:xfrm>
          <a:custGeom>
            <a:avLst/>
            <a:gdLst>
              <a:gd name="connsiteX0" fmla="*/ 0 w 213360"/>
              <a:gd name="connsiteY0" fmla="*/ 0 h 3108960"/>
              <a:gd name="connsiteX1" fmla="*/ 40640 w 213360"/>
              <a:gd name="connsiteY1" fmla="*/ 81280 h 3108960"/>
              <a:gd name="connsiteX2" fmla="*/ 60960 w 213360"/>
              <a:gd name="connsiteY2" fmla="*/ 152400 h 3108960"/>
              <a:gd name="connsiteX3" fmla="*/ 81280 w 213360"/>
              <a:gd name="connsiteY3" fmla="*/ 203200 h 3108960"/>
              <a:gd name="connsiteX4" fmla="*/ 101600 w 213360"/>
              <a:gd name="connsiteY4" fmla="*/ 243840 h 3108960"/>
              <a:gd name="connsiteX5" fmla="*/ 111760 w 213360"/>
              <a:gd name="connsiteY5" fmla="*/ 274320 h 3108960"/>
              <a:gd name="connsiteX6" fmla="*/ 142240 w 213360"/>
              <a:gd name="connsiteY6" fmla="*/ 365760 h 3108960"/>
              <a:gd name="connsiteX7" fmla="*/ 142240 w 213360"/>
              <a:gd name="connsiteY7" fmla="*/ 680720 h 3108960"/>
              <a:gd name="connsiteX8" fmla="*/ 121920 w 213360"/>
              <a:gd name="connsiteY8" fmla="*/ 751840 h 3108960"/>
              <a:gd name="connsiteX9" fmla="*/ 111760 w 213360"/>
              <a:gd name="connsiteY9" fmla="*/ 1137920 h 3108960"/>
              <a:gd name="connsiteX10" fmla="*/ 30480 w 213360"/>
              <a:gd name="connsiteY10" fmla="*/ 1351280 h 3108960"/>
              <a:gd name="connsiteX11" fmla="*/ 30480 w 213360"/>
              <a:gd name="connsiteY11" fmla="*/ 1503680 h 3108960"/>
              <a:gd name="connsiteX12" fmla="*/ 60960 w 213360"/>
              <a:gd name="connsiteY12" fmla="*/ 1544320 h 3108960"/>
              <a:gd name="connsiteX13" fmla="*/ 81280 w 213360"/>
              <a:gd name="connsiteY13" fmla="*/ 1574800 h 3108960"/>
              <a:gd name="connsiteX14" fmla="*/ 111760 w 213360"/>
              <a:gd name="connsiteY14" fmla="*/ 1635760 h 3108960"/>
              <a:gd name="connsiteX15" fmla="*/ 172720 w 213360"/>
              <a:gd name="connsiteY15" fmla="*/ 1737360 h 3108960"/>
              <a:gd name="connsiteX16" fmla="*/ 182880 w 213360"/>
              <a:gd name="connsiteY16" fmla="*/ 1849120 h 3108960"/>
              <a:gd name="connsiteX17" fmla="*/ 193040 w 213360"/>
              <a:gd name="connsiteY17" fmla="*/ 1889760 h 3108960"/>
              <a:gd name="connsiteX18" fmla="*/ 213360 w 213360"/>
              <a:gd name="connsiteY18" fmla="*/ 2062480 h 3108960"/>
              <a:gd name="connsiteX19" fmla="*/ 203200 w 213360"/>
              <a:gd name="connsiteY19" fmla="*/ 2316480 h 3108960"/>
              <a:gd name="connsiteX20" fmla="*/ 172720 w 213360"/>
              <a:gd name="connsiteY20" fmla="*/ 2367280 h 3108960"/>
              <a:gd name="connsiteX21" fmla="*/ 152400 w 213360"/>
              <a:gd name="connsiteY21" fmla="*/ 2458720 h 3108960"/>
              <a:gd name="connsiteX22" fmla="*/ 162560 w 213360"/>
              <a:gd name="connsiteY22" fmla="*/ 2804160 h 3108960"/>
              <a:gd name="connsiteX23" fmla="*/ 172720 w 213360"/>
              <a:gd name="connsiteY23" fmla="*/ 2875280 h 3108960"/>
              <a:gd name="connsiteX24" fmla="*/ 182880 w 213360"/>
              <a:gd name="connsiteY24" fmla="*/ 2956560 h 3108960"/>
              <a:gd name="connsiteX25" fmla="*/ 182880 w 213360"/>
              <a:gd name="connsiteY25" fmla="*/ 3108960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13360" h="3108960">
                <a:moveTo>
                  <a:pt x="0" y="0"/>
                </a:moveTo>
                <a:cubicBezTo>
                  <a:pt x="13547" y="27093"/>
                  <a:pt x="28105" y="53704"/>
                  <a:pt x="40640" y="81280"/>
                </a:cubicBezTo>
                <a:cubicBezTo>
                  <a:pt x="52871" y="108187"/>
                  <a:pt x="51260" y="123300"/>
                  <a:pt x="60960" y="152400"/>
                </a:cubicBezTo>
                <a:cubicBezTo>
                  <a:pt x="66727" y="169702"/>
                  <a:pt x="73873" y="186534"/>
                  <a:pt x="81280" y="203200"/>
                </a:cubicBezTo>
                <a:cubicBezTo>
                  <a:pt x="87431" y="217040"/>
                  <a:pt x="95634" y="229919"/>
                  <a:pt x="101600" y="243840"/>
                </a:cubicBezTo>
                <a:cubicBezTo>
                  <a:pt x="105819" y="253684"/>
                  <a:pt x="108000" y="264292"/>
                  <a:pt x="111760" y="274320"/>
                </a:cubicBezTo>
                <a:cubicBezTo>
                  <a:pt x="140454" y="350838"/>
                  <a:pt x="125216" y="297663"/>
                  <a:pt x="142240" y="365760"/>
                </a:cubicBezTo>
                <a:cubicBezTo>
                  <a:pt x="153677" y="525878"/>
                  <a:pt x="158627" y="508653"/>
                  <a:pt x="142240" y="680720"/>
                </a:cubicBezTo>
                <a:cubicBezTo>
                  <a:pt x="140539" y="698580"/>
                  <a:pt x="128016" y="733553"/>
                  <a:pt x="121920" y="751840"/>
                </a:cubicBezTo>
                <a:cubicBezTo>
                  <a:pt x="118533" y="880533"/>
                  <a:pt x="126242" y="1009999"/>
                  <a:pt x="111760" y="1137920"/>
                </a:cubicBezTo>
                <a:cubicBezTo>
                  <a:pt x="103275" y="1212875"/>
                  <a:pt x="63907" y="1284426"/>
                  <a:pt x="30480" y="1351280"/>
                </a:cubicBezTo>
                <a:cubicBezTo>
                  <a:pt x="18254" y="1412411"/>
                  <a:pt x="9518" y="1430314"/>
                  <a:pt x="30480" y="1503680"/>
                </a:cubicBezTo>
                <a:cubicBezTo>
                  <a:pt x="35132" y="1519962"/>
                  <a:pt x="51118" y="1530541"/>
                  <a:pt x="60960" y="1544320"/>
                </a:cubicBezTo>
                <a:cubicBezTo>
                  <a:pt x="68057" y="1554256"/>
                  <a:pt x="75350" y="1564126"/>
                  <a:pt x="81280" y="1574800"/>
                </a:cubicBezTo>
                <a:cubicBezTo>
                  <a:pt x="92313" y="1594659"/>
                  <a:pt x="100313" y="1616136"/>
                  <a:pt x="111760" y="1635760"/>
                </a:cubicBezTo>
                <a:cubicBezTo>
                  <a:pt x="197582" y="1782884"/>
                  <a:pt x="118668" y="1629255"/>
                  <a:pt x="172720" y="1737360"/>
                </a:cubicBezTo>
                <a:cubicBezTo>
                  <a:pt x="176107" y="1774613"/>
                  <a:pt x="177936" y="1812041"/>
                  <a:pt x="182880" y="1849120"/>
                </a:cubicBezTo>
                <a:cubicBezTo>
                  <a:pt x="184725" y="1862961"/>
                  <a:pt x="191498" y="1875882"/>
                  <a:pt x="193040" y="1889760"/>
                </a:cubicBezTo>
                <a:cubicBezTo>
                  <a:pt x="213066" y="2069990"/>
                  <a:pt x="186118" y="1980753"/>
                  <a:pt x="213360" y="2062480"/>
                </a:cubicBezTo>
                <a:cubicBezTo>
                  <a:pt x="209973" y="2147147"/>
                  <a:pt x="214399" y="2232489"/>
                  <a:pt x="203200" y="2316480"/>
                </a:cubicBezTo>
                <a:cubicBezTo>
                  <a:pt x="200590" y="2336054"/>
                  <a:pt x="180740" y="2349235"/>
                  <a:pt x="172720" y="2367280"/>
                </a:cubicBezTo>
                <a:cubicBezTo>
                  <a:pt x="167502" y="2379019"/>
                  <a:pt x="154007" y="2450687"/>
                  <a:pt x="152400" y="2458720"/>
                </a:cubicBezTo>
                <a:cubicBezTo>
                  <a:pt x="155787" y="2573867"/>
                  <a:pt x="156947" y="2689100"/>
                  <a:pt x="162560" y="2804160"/>
                </a:cubicBezTo>
                <a:cubicBezTo>
                  <a:pt x="163727" y="2828079"/>
                  <a:pt x="169555" y="2851543"/>
                  <a:pt x="172720" y="2875280"/>
                </a:cubicBezTo>
                <a:cubicBezTo>
                  <a:pt x="176329" y="2902345"/>
                  <a:pt x="181694" y="2929282"/>
                  <a:pt x="182880" y="2956560"/>
                </a:cubicBezTo>
                <a:cubicBezTo>
                  <a:pt x="185087" y="3007312"/>
                  <a:pt x="182880" y="3058160"/>
                  <a:pt x="182880" y="310896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9FB86C9-299D-4F58-B638-A91E2690FB4B}"/>
              </a:ext>
            </a:extLst>
          </p:cNvPr>
          <p:cNvSpPr/>
          <p:nvPr/>
        </p:nvSpPr>
        <p:spPr>
          <a:xfrm>
            <a:off x="1390379" y="4071560"/>
            <a:ext cx="7915578" cy="327311"/>
          </a:xfrm>
          <a:custGeom>
            <a:avLst/>
            <a:gdLst>
              <a:gd name="connsiteX0" fmla="*/ 0 w 8453120"/>
              <a:gd name="connsiteY0" fmla="*/ 254000 h 327311"/>
              <a:gd name="connsiteX1" fmla="*/ 1076960 w 8453120"/>
              <a:gd name="connsiteY1" fmla="*/ 325120 h 327311"/>
              <a:gd name="connsiteX2" fmla="*/ 2448560 w 8453120"/>
              <a:gd name="connsiteY2" fmla="*/ 264160 h 327311"/>
              <a:gd name="connsiteX3" fmla="*/ 2834640 w 8453120"/>
              <a:gd name="connsiteY3" fmla="*/ 294640 h 327311"/>
              <a:gd name="connsiteX4" fmla="*/ 3749040 w 8453120"/>
              <a:gd name="connsiteY4" fmla="*/ 294640 h 327311"/>
              <a:gd name="connsiteX5" fmla="*/ 4165600 w 8453120"/>
              <a:gd name="connsiteY5" fmla="*/ 254000 h 327311"/>
              <a:gd name="connsiteX6" fmla="*/ 4500880 w 8453120"/>
              <a:gd name="connsiteY6" fmla="*/ 233680 h 327311"/>
              <a:gd name="connsiteX7" fmla="*/ 4724400 w 8453120"/>
              <a:gd name="connsiteY7" fmla="*/ 182880 h 327311"/>
              <a:gd name="connsiteX8" fmla="*/ 4795520 w 8453120"/>
              <a:gd name="connsiteY8" fmla="*/ 172720 h 327311"/>
              <a:gd name="connsiteX9" fmla="*/ 5130800 w 8453120"/>
              <a:gd name="connsiteY9" fmla="*/ 111760 h 327311"/>
              <a:gd name="connsiteX10" fmla="*/ 5527040 w 8453120"/>
              <a:gd name="connsiteY10" fmla="*/ 81280 h 327311"/>
              <a:gd name="connsiteX11" fmla="*/ 5943600 w 8453120"/>
              <a:gd name="connsiteY11" fmla="*/ 121920 h 327311"/>
              <a:gd name="connsiteX12" fmla="*/ 6106160 w 8453120"/>
              <a:gd name="connsiteY12" fmla="*/ 142240 h 327311"/>
              <a:gd name="connsiteX13" fmla="*/ 6309360 w 8453120"/>
              <a:gd name="connsiteY13" fmla="*/ 132080 h 327311"/>
              <a:gd name="connsiteX14" fmla="*/ 6492240 w 8453120"/>
              <a:gd name="connsiteY14" fmla="*/ 81280 h 327311"/>
              <a:gd name="connsiteX15" fmla="*/ 6624320 w 8453120"/>
              <a:gd name="connsiteY15" fmla="*/ 60960 h 327311"/>
              <a:gd name="connsiteX16" fmla="*/ 6736080 w 8453120"/>
              <a:gd name="connsiteY16" fmla="*/ 40640 h 327311"/>
              <a:gd name="connsiteX17" fmla="*/ 6847840 w 8453120"/>
              <a:gd name="connsiteY17" fmla="*/ 10160 h 327311"/>
              <a:gd name="connsiteX18" fmla="*/ 7051040 w 8453120"/>
              <a:gd name="connsiteY18" fmla="*/ 0 h 327311"/>
              <a:gd name="connsiteX19" fmla="*/ 7325360 w 8453120"/>
              <a:gd name="connsiteY19" fmla="*/ 10160 h 327311"/>
              <a:gd name="connsiteX20" fmla="*/ 7447280 w 8453120"/>
              <a:gd name="connsiteY20" fmla="*/ 30480 h 327311"/>
              <a:gd name="connsiteX21" fmla="*/ 7589520 w 8453120"/>
              <a:gd name="connsiteY21" fmla="*/ 40640 h 327311"/>
              <a:gd name="connsiteX22" fmla="*/ 7772400 w 8453120"/>
              <a:gd name="connsiteY22" fmla="*/ 81280 h 327311"/>
              <a:gd name="connsiteX23" fmla="*/ 7843520 w 8453120"/>
              <a:gd name="connsiteY23" fmla="*/ 91440 h 327311"/>
              <a:gd name="connsiteX24" fmla="*/ 7965440 w 8453120"/>
              <a:gd name="connsiteY24" fmla="*/ 121920 h 327311"/>
              <a:gd name="connsiteX25" fmla="*/ 8036560 w 8453120"/>
              <a:gd name="connsiteY25" fmla="*/ 152400 h 327311"/>
              <a:gd name="connsiteX26" fmla="*/ 8209280 w 8453120"/>
              <a:gd name="connsiteY26" fmla="*/ 162560 h 327311"/>
              <a:gd name="connsiteX27" fmla="*/ 8351520 w 8453120"/>
              <a:gd name="connsiteY27" fmla="*/ 172720 h 327311"/>
              <a:gd name="connsiteX28" fmla="*/ 8453120 w 8453120"/>
              <a:gd name="connsiteY28" fmla="*/ 182880 h 32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53120" h="327311">
                <a:moveTo>
                  <a:pt x="0" y="254000"/>
                </a:moveTo>
                <a:cubicBezTo>
                  <a:pt x="358987" y="277707"/>
                  <a:pt x="717487" y="339693"/>
                  <a:pt x="1076960" y="325120"/>
                </a:cubicBezTo>
                <a:lnTo>
                  <a:pt x="2448560" y="264160"/>
                </a:lnTo>
                <a:cubicBezTo>
                  <a:pt x="2577253" y="274320"/>
                  <a:pt x="2705679" y="288778"/>
                  <a:pt x="2834640" y="294640"/>
                </a:cubicBezTo>
                <a:cubicBezTo>
                  <a:pt x="3245638" y="313322"/>
                  <a:pt x="3359334" y="304383"/>
                  <a:pt x="3749040" y="294640"/>
                </a:cubicBezTo>
                <a:lnTo>
                  <a:pt x="4165600" y="254000"/>
                </a:lnTo>
                <a:cubicBezTo>
                  <a:pt x="4277199" y="244951"/>
                  <a:pt x="4389396" y="244051"/>
                  <a:pt x="4500880" y="233680"/>
                </a:cubicBezTo>
                <a:cubicBezTo>
                  <a:pt x="4556710" y="228487"/>
                  <a:pt x="4674312" y="193425"/>
                  <a:pt x="4724400" y="182880"/>
                </a:cubicBezTo>
                <a:cubicBezTo>
                  <a:pt x="4747834" y="177947"/>
                  <a:pt x="4771931" y="176848"/>
                  <a:pt x="4795520" y="172720"/>
                </a:cubicBezTo>
                <a:cubicBezTo>
                  <a:pt x="4907412" y="153139"/>
                  <a:pt x="5018580" y="129363"/>
                  <a:pt x="5130800" y="111760"/>
                </a:cubicBezTo>
                <a:cubicBezTo>
                  <a:pt x="5278218" y="88636"/>
                  <a:pt x="5375728" y="88485"/>
                  <a:pt x="5527040" y="81280"/>
                </a:cubicBezTo>
                <a:cubicBezTo>
                  <a:pt x="5983224" y="134949"/>
                  <a:pt x="5357136" y="63274"/>
                  <a:pt x="5943600" y="121920"/>
                </a:cubicBezTo>
                <a:cubicBezTo>
                  <a:pt x="5997937" y="127354"/>
                  <a:pt x="6051973" y="135467"/>
                  <a:pt x="6106160" y="142240"/>
                </a:cubicBezTo>
                <a:cubicBezTo>
                  <a:pt x="6173893" y="138853"/>
                  <a:pt x="6242066" y="140492"/>
                  <a:pt x="6309360" y="132080"/>
                </a:cubicBezTo>
                <a:cubicBezTo>
                  <a:pt x="6526295" y="104963"/>
                  <a:pt x="6353582" y="110471"/>
                  <a:pt x="6492240" y="81280"/>
                </a:cubicBezTo>
                <a:cubicBezTo>
                  <a:pt x="6535829" y="72103"/>
                  <a:pt x="6580381" y="68283"/>
                  <a:pt x="6624320" y="60960"/>
                </a:cubicBezTo>
                <a:cubicBezTo>
                  <a:pt x="6661669" y="54735"/>
                  <a:pt x="6699056" y="48574"/>
                  <a:pt x="6736080" y="40640"/>
                </a:cubicBezTo>
                <a:cubicBezTo>
                  <a:pt x="6809487" y="24910"/>
                  <a:pt x="6713319" y="24573"/>
                  <a:pt x="6847840" y="10160"/>
                </a:cubicBezTo>
                <a:cubicBezTo>
                  <a:pt x="6915272" y="2935"/>
                  <a:pt x="6983307" y="3387"/>
                  <a:pt x="7051040" y="0"/>
                </a:cubicBezTo>
                <a:cubicBezTo>
                  <a:pt x="7142480" y="3387"/>
                  <a:pt x="7234127" y="3142"/>
                  <a:pt x="7325360" y="10160"/>
                </a:cubicBezTo>
                <a:cubicBezTo>
                  <a:pt x="7366439" y="13320"/>
                  <a:pt x="7406351" y="25757"/>
                  <a:pt x="7447280" y="30480"/>
                </a:cubicBezTo>
                <a:cubicBezTo>
                  <a:pt x="7494501" y="35929"/>
                  <a:pt x="7542107" y="37253"/>
                  <a:pt x="7589520" y="40640"/>
                </a:cubicBezTo>
                <a:cubicBezTo>
                  <a:pt x="7609026" y="45141"/>
                  <a:pt x="7726749" y="73671"/>
                  <a:pt x="7772400" y="81280"/>
                </a:cubicBezTo>
                <a:cubicBezTo>
                  <a:pt x="7796022" y="85217"/>
                  <a:pt x="7820086" y="86507"/>
                  <a:pt x="7843520" y="91440"/>
                </a:cubicBezTo>
                <a:cubicBezTo>
                  <a:pt x="7884512" y="100070"/>
                  <a:pt x="7925494" y="109305"/>
                  <a:pt x="7965440" y="121920"/>
                </a:cubicBezTo>
                <a:cubicBezTo>
                  <a:pt x="7990035" y="129687"/>
                  <a:pt x="8011119" y="148160"/>
                  <a:pt x="8036560" y="152400"/>
                </a:cubicBezTo>
                <a:cubicBezTo>
                  <a:pt x="8093448" y="161881"/>
                  <a:pt x="8151727" y="158847"/>
                  <a:pt x="8209280" y="162560"/>
                </a:cubicBezTo>
                <a:lnTo>
                  <a:pt x="8351520" y="172720"/>
                </a:lnTo>
                <a:cubicBezTo>
                  <a:pt x="8385438" y="175547"/>
                  <a:pt x="8453120" y="182880"/>
                  <a:pt x="8453120" y="18288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4CDE85-DC0C-4963-9AE6-1E559AB99860}"/>
              </a:ext>
            </a:extLst>
          </p:cNvPr>
          <p:cNvSpPr txBox="1"/>
          <p:nvPr/>
        </p:nvSpPr>
        <p:spPr>
          <a:xfrm>
            <a:off x="2397536" y="3784142"/>
            <a:ext cx="17540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Kristen ITC" panose="03050502040202030202" pitchFamily="66" charset="0"/>
              </a:rPr>
              <a:t>TỪ GHÉP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62F85F5-5F6F-4B11-BC23-7BB52E324783}"/>
              </a:ext>
            </a:extLst>
          </p:cNvPr>
          <p:cNvSpPr txBox="1"/>
          <p:nvPr/>
        </p:nvSpPr>
        <p:spPr>
          <a:xfrm>
            <a:off x="6648349" y="3647054"/>
            <a:ext cx="14943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Kristen ITC" panose="03050502040202030202" pitchFamily="66" charset="0"/>
              </a:rPr>
              <a:t>TỪ LÁY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93C96F-0B83-4A3E-807F-C3315DDC6EF2}"/>
              </a:ext>
            </a:extLst>
          </p:cNvPr>
          <p:cNvGrpSpPr/>
          <p:nvPr/>
        </p:nvGrpSpPr>
        <p:grpSpPr>
          <a:xfrm>
            <a:off x="1247486" y="1136378"/>
            <a:ext cx="647095" cy="646244"/>
            <a:chOff x="0" y="0"/>
            <a:chExt cx="1294189" cy="129248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ABEBD84-3760-4E4C-8442-22ACCD8A17E2}"/>
                </a:ext>
              </a:extLst>
            </p:cNvPr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D4209B14-803F-40C8-95C8-4308D08DFE49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ADBCD"/>
              </a:solidFill>
            </p:spPr>
          </p:sp>
        </p:grp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0E261EE6-46B4-4DBE-9321-5D5BEAECADBB}"/>
                </a:ext>
              </a:extLst>
            </p:cNvPr>
            <p:cNvSpPr txBox="1"/>
            <p:nvPr/>
          </p:nvSpPr>
          <p:spPr>
            <a:xfrm>
              <a:off x="361376" y="228628"/>
              <a:ext cx="634730" cy="913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7"/>
                </a:lnSpc>
                <a:spcBef>
                  <a:spcPct val="0"/>
                </a:spcBef>
              </a:pPr>
              <a:r>
                <a:rPr lang="en-US" sz="3130" dirty="0">
                  <a:solidFill>
                    <a:srgbClr val="FFFFFF"/>
                  </a:solidFill>
                  <a:latin typeface="KG Primary Penmanship"/>
                </a:rPr>
                <a:t>2</a:t>
              </a:r>
            </a:p>
          </p:txBody>
        </p:sp>
      </p:grpSp>
      <p:sp>
        <p:nvSpPr>
          <p:cNvPr id="26" name="Text Box 33">
            <a:extLst>
              <a:ext uri="{FF2B5EF4-FFF2-40B4-BE49-F238E27FC236}">
                <a16:creationId xmlns:a16="http://schemas.microsoft.com/office/drawing/2014/main" id="{DF269BE9-FE82-46AD-9AC4-B083C97DA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585" y="1136378"/>
            <a:ext cx="6095047" cy="150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nhũn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nhặn</a:t>
            </a:r>
            <a:r>
              <a:rPr lang="en-US" altLang="en-US" sz="23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altLang="en-US" sz="23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altLang="en-US" sz="23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3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Tre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8276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0"/>
            <a:ext cx="12192000" cy="685359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73073" y="55384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8060632" y="-218378"/>
            <a:ext cx="4180328" cy="3937221"/>
            <a:chOff x="2311604" y="-1261346"/>
            <a:chExt cx="8360657" cy="787444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37" b="137"/>
            <a:stretch>
              <a:fillRect/>
            </a:stretch>
          </p:blipFill>
          <p:spPr>
            <a:xfrm>
              <a:off x="2311604" y="-1261346"/>
              <a:ext cx="8360657" cy="7874443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3134276" y="-422326"/>
              <a:ext cx="6931975" cy="5115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20"/>
                </a:lnSpc>
              </a:pP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Bài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1.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Sắp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xếp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từ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in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nghiêng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thành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2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loại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từ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ghép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và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từ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láy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vào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cột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.</a:t>
              </a:r>
            </a:p>
          </p:txBody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07991">
            <a:off x="9416220" y="4813276"/>
            <a:ext cx="1207626" cy="1848653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80178" y="3214035"/>
            <a:ext cx="1430827" cy="1770291"/>
          </a:xfrm>
          <a:prstGeom prst="rect">
            <a:avLst/>
          </a:prstGeom>
        </p:spPr>
      </p:pic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91E91FD-5978-4D4F-8D95-1FA73326EC7E}"/>
              </a:ext>
            </a:extLst>
          </p:cNvPr>
          <p:cNvSpPr/>
          <p:nvPr/>
        </p:nvSpPr>
        <p:spPr>
          <a:xfrm>
            <a:off x="5280968" y="3682485"/>
            <a:ext cx="45719" cy="2642513"/>
          </a:xfrm>
          <a:custGeom>
            <a:avLst/>
            <a:gdLst>
              <a:gd name="connsiteX0" fmla="*/ 0 w 213360"/>
              <a:gd name="connsiteY0" fmla="*/ 0 h 3108960"/>
              <a:gd name="connsiteX1" fmla="*/ 40640 w 213360"/>
              <a:gd name="connsiteY1" fmla="*/ 81280 h 3108960"/>
              <a:gd name="connsiteX2" fmla="*/ 60960 w 213360"/>
              <a:gd name="connsiteY2" fmla="*/ 152400 h 3108960"/>
              <a:gd name="connsiteX3" fmla="*/ 81280 w 213360"/>
              <a:gd name="connsiteY3" fmla="*/ 203200 h 3108960"/>
              <a:gd name="connsiteX4" fmla="*/ 101600 w 213360"/>
              <a:gd name="connsiteY4" fmla="*/ 243840 h 3108960"/>
              <a:gd name="connsiteX5" fmla="*/ 111760 w 213360"/>
              <a:gd name="connsiteY5" fmla="*/ 274320 h 3108960"/>
              <a:gd name="connsiteX6" fmla="*/ 142240 w 213360"/>
              <a:gd name="connsiteY6" fmla="*/ 365760 h 3108960"/>
              <a:gd name="connsiteX7" fmla="*/ 142240 w 213360"/>
              <a:gd name="connsiteY7" fmla="*/ 680720 h 3108960"/>
              <a:gd name="connsiteX8" fmla="*/ 121920 w 213360"/>
              <a:gd name="connsiteY8" fmla="*/ 751840 h 3108960"/>
              <a:gd name="connsiteX9" fmla="*/ 111760 w 213360"/>
              <a:gd name="connsiteY9" fmla="*/ 1137920 h 3108960"/>
              <a:gd name="connsiteX10" fmla="*/ 30480 w 213360"/>
              <a:gd name="connsiteY10" fmla="*/ 1351280 h 3108960"/>
              <a:gd name="connsiteX11" fmla="*/ 30480 w 213360"/>
              <a:gd name="connsiteY11" fmla="*/ 1503680 h 3108960"/>
              <a:gd name="connsiteX12" fmla="*/ 60960 w 213360"/>
              <a:gd name="connsiteY12" fmla="*/ 1544320 h 3108960"/>
              <a:gd name="connsiteX13" fmla="*/ 81280 w 213360"/>
              <a:gd name="connsiteY13" fmla="*/ 1574800 h 3108960"/>
              <a:gd name="connsiteX14" fmla="*/ 111760 w 213360"/>
              <a:gd name="connsiteY14" fmla="*/ 1635760 h 3108960"/>
              <a:gd name="connsiteX15" fmla="*/ 172720 w 213360"/>
              <a:gd name="connsiteY15" fmla="*/ 1737360 h 3108960"/>
              <a:gd name="connsiteX16" fmla="*/ 182880 w 213360"/>
              <a:gd name="connsiteY16" fmla="*/ 1849120 h 3108960"/>
              <a:gd name="connsiteX17" fmla="*/ 193040 w 213360"/>
              <a:gd name="connsiteY17" fmla="*/ 1889760 h 3108960"/>
              <a:gd name="connsiteX18" fmla="*/ 213360 w 213360"/>
              <a:gd name="connsiteY18" fmla="*/ 2062480 h 3108960"/>
              <a:gd name="connsiteX19" fmla="*/ 203200 w 213360"/>
              <a:gd name="connsiteY19" fmla="*/ 2316480 h 3108960"/>
              <a:gd name="connsiteX20" fmla="*/ 172720 w 213360"/>
              <a:gd name="connsiteY20" fmla="*/ 2367280 h 3108960"/>
              <a:gd name="connsiteX21" fmla="*/ 152400 w 213360"/>
              <a:gd name="connsiteY21" fmla="*/ 2458720 h 3108960"/>
              <a:gd name="connsiteX22" fmla="*/ 162560 w 213360"/>
              <a:gd name="connsiteY22" fmla="*/ 2804160 h 3108960"/>
              <a:gd name="connsiteX23" fmla="*/ 172720 w 213360"/>
              <a:gd name="connsiteY23" fmla="*/ 2875280 h 3108960"/>
              <a:gd name="connsiteX24" fmla="*/ 182880 w 213360"/>
              <a:gd name="connsiteY24" fmla="*/ 2956560 h 3108960"/>
              <a:gd name="connsiteX25" fmla="*/ 182880 w 213360"/>
              <a:gd name="connsiteY25" fmla="*/ 3108960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13360" h="3108960">
                <a:moveTo>
                  <a:pt x="0" y="0"/>
                </a:moveTo>
                <a:cubicBezTo>
                  <a:pt x="13547" y="27093"/>
                  <a:pt x="28105" y="53704"/>
                  <a:pt x="40640" y="81280"/>
                </a:cubicBezTo>
                <a:cubicBezTo>
                  <a:pt x="52871" y="108187"/>
                  <a:pt x="51260" y="123300"/>
                  <a:pt x="60960" y="152400"/>
                </a:cubicBezTo>
                <a:cubicBezTo>
                  <a:pt x="66727" y="169702"/>
                  <a:pt x="73873" y="186534"/>
                  <a:pt x="81280" y="203200"/>
                </a:cubicBezTo>
                <a:cubicBezTo>
                  <a:pt x="87431" y="217040"/>
                  <a:pt x="95634" y="229919"/>
                  <a:pt x="101600" y="243840"/>
                </a:cubicBezTo>
                <a:cubicBezTo>
                  <a:pt x="105819" y="253684"/>
                  <a:pt x="108000" y="264292"/>
                  <a:pt x="111760" y="274320"/>
                </a:cubicBezTo>
                <a:cubicBezTo>
                  <a:pt x="140454" y="350838"/>
                  <a:pt x="125216" y="297663"/>
                  <a:pt x="142240" y="365760"/>
                </a:cubicBezTo>
                <a:cubicBezTo>
                  <a:pt x="153677" y="525878"/>
                  <a:pt x="158627" y="508653"/>
                  <a:pt x="142240" y="680720"/>
                </a:cubicBezTo>
                <a:cubicBezTo>
                  <a:pt x="140539" y="698580"/>
                  <a:pt x="128016" y="733553"/>
                  <a:pt x="121920" y="751840"/>
                </a:cubicBezTo>
                <a:cubicBezTo>
                  <a:pt x="118533" y="880533"/>
                  <a:pt x="126242" y="1009999"/>
                  <a:pt x="111760" y="1137920"/>
                </a:cubicBezTo>
                <a:cubicBezTo>
                  <a:pt x="103275" y="1212875"/>
                  <a:pt x="63907" y="1284426"/>
                  <a:pt x="30480" y="1351280"/>
                </a:cubicBezTo>
                <a:cubicBezTo>
                  <a:pt x="18254" y="1412411"/>
                  <a:pt x="9518" y="1430314"/>
                  <a:pt x="30480" y="1503680"/>
                </a:cubicBezTo>
                <a:cubicBezTo>
                  <a:pt x="35132" y="1519962"/>
                  <a:pt x="51118" y="1530541"/>
                  <a:pt x="60960" y="1544320"/>
                </a:cubicBezTo>
                <a:cubicBezTo>
                  <a:pt x="68057" y="1554256"/>
                  <a:pt x="75350" y="1564126"/>
                  <a:pt x="81280" y="1574800"/>
                </a:cubicBezTo>
                <a:cubicBezTo>
                  <a:pt x="92313" y="1594659"/>
                  <a:pt x="100313" y="1616136"/>
                  <a:pt x="111760" y="1635760"/>
                </a:cubicBezTo>
                <a:cubicBezTo>
                  <a:pt x="197582" y="1782884"/>
                  <a:pt x="118668" y="1629255"/>
                  <a:pt x="172720" y="1737360"/>
                </a:cubicBezTo>
                <a:cubicBezTo>
                  <a:pt x="176107" y="1774613"/>
                  <a:pt x="177936" y="1812041"/>
                  <a:pt x="182880" y="1849120"/>
                </a:cubicBezTo>
                <a:cubicBezTo>
                  <a:pt x="184725" y="1862961"/>
                  <a:pt x="191498" y="1875882"/>
                  <a:pt x="193040" y="1889760"/>
                </a:cubicBezTo>
                <a:cubicBezTo>
                  <a:pt x="213066" y="2069990"/>
                  <a:pt x="186118" y="1980753"/>
                  <a:pt x="213360" y="2062480"/>
                </a:cubicBezTo>
                <a:cubicBezTo>
                  <a:pt x="209973" y="2147147"/>
                  <a:pt x="214399" y="2232489"/>
                  <a:pt x="203200" y="2316480"/>
                </a:cubicBezTo>
                <a:cubicBezTo>
                  <a:pt x="200590" y="2336054"/>
                  <a:pt x="180740" y="2349235"/>
                  <a:pt x="172720" y="2367280"/>
                </a:cubicBezTo>
                <a:cubicBezTo>
                  <a:pt x="167502" y="2379019"/>
                  <a:pt x="154007" y="2450687"/>
                  <a:pt x="152400" y="2458720"/>
                </a:cubicBezTo>
                <a:cubicBezTo>
                  <a:pt x="155787" y="2573867"/>
                  <a:pt x="156947" y="2689100"/>
                  <a:pt x="162560" y="2804160"/>
                </a:cubicBezTo>
                <a:cubicBezTo>
                  <a:pt x="163727" y="2828079"/>
                  <a:pt x="169555" y="2851543"/>
                  <a:pt x="172720" y="2875280"/>
                </a:cubicBezTo>
                <a:cubicBezTo>
                  <a:pt x="176329" y="2902345"/>
                  <a:pt x="181694" y="2929282"/>
                  <a:pt x="182880" y="2956560"/>
                </a:cubicBezTo>
                <a:cubicBezTo>
                  <a:pt x="185087" y="3007312"/>
                  <a:pt x="182880" y="3058160"/>
                  <a:pt x="182880" y="310896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9FB86C9-299D-4F58-B638-A91E2690FB4B}"/>
              </a:ext>
            </a:extLst>
          </p:cNvPr>
          <p:cNvSpPr/>
          <p:nvPr/>
        </p:nvSpPr>
        <p:spPr>
          <a:xfrm>
            <a:off x="1390379" y="4071560"/>
            <a:ext cx="7915578" cy="327311"/>
          </a:xfrm>
          <a:custGeom>
            <a:avLst/>
            <a:gdLst>
              <a:gd name="connsiteX0" fmla="*/ 0 w 8453120"/>
              <a:gd name="connsiteY0" fmla="*/ 254000 h 327311"/>
              <a:gd name="connsiteX1" fmla="*/ 1076960 w 8453120"/>
              <a:gd name="connsiteY1" fmla="*/ 325120 h 327311"/>
              <a:gd name="connsiteX2" fmla="*/ 2448560 w 8453120"/>
              <a:gd name="connsiteY2" fmla="*/ 264160 h 327311"/>
              <a:gd name="connsiteX3" fmla="*/ 2834640 w 8453120"/>
              <a:gd name="connsiteY3" fmla="*/ 294640 h 327311"/>
              <a:gd name="connsiteX4" fmla="*/ 3749040 w 8453120"/>
              <a:gd name="connsiteY4" fmla="*/ 294640 h 327311"/>
              <a:gd name="connsiteX5" fmla="*/ 4165600 w 8453120"/>
              <a:gd name="connsiteY5" fmla="*/ 254000 h 327311"/>
              <a:gd name="connsiteX6" fmla="*/ 4500880 w 8453120"/>
              <a:gd name="connsiteY6" fmla="*/ 233680 h 327311"/>
              <a:gd name="connsiteX7" fmla="*/ 4724400 w 8453120"/>
              <a:gd name="connsiteY7" fmla="*/ 182880 h 327311"/>
              <a:gd name="connsiteX8" fmla="*/ 4795520 w 8453120"/>
              <a:gd name="connsiteY8" fmla="*/ 172720 h 327311"/>
              <a:gd name="connsiteX9" fmla="*/ 5130800 w 8453120"/>
              <a:gd name="connsiteY9" fmla="*/ 111760 h 327311"/>
              <a:gd name="connsiteX10" fmla="*/ 5527040 w 8453120"/>
              <a:gd name="connsiteY10" fmla="*/ 81280 h 327311"/>
              <a:gd name="connsiteX11" fmla="*/ 5943600 w 8453120"/>
              <a:gd name="connsiteY11" fmla="*/ 121920 h 327311"/>
              <a:gd name="connsiteX12" fmla="*/ 6106160 w 8453120"/>
              <a:gd name="connsiteY12" fmla="*/ 142240 h 327311"/>
              <a:gd name="connsiteX13" fmla="*/ 6309360 w 8453120"/>
              <a:gd name="connsiteY13" fmla="*/ 132080 h 327311"/>
              <a:gd name="connsiteX14" fmla="*/ 6492240 w 8453120"/>
              <a:gd name="connsiteY14" fmla="*/ 81280 h 327311"/>
              <a:gd name="connsiteX15" fmla="*/ 6624320 w 8453120"/>
              <a:gd name="connsiteY15" fmla="*/ 60960 h 327311"/>
              <a:gd name="connsiteX16" fmla="*/ 6736080 w 8453120"/>
              <a:gd name="connsiteY16" fmla="*/ 40640 h 327311"/>
              <a:gd name="connsiteX17" fmla="*/ 6847840 w 8453120"/>
              <a:gd name="connsiteY17" fmla="*/ 10160 h 327311"/>
              <a:gd name="connsiteX18" fmla="*/ 7051040 w 8453120"/>
              <a:gd name="connsiteY18" fmla="*/ 0 h 327311"/>
              <a:gd name="connsiteX19" fmla="*/ 7325360 w 8453120"/>
              <a:gd name="connsiteY19" fmla="*/ 10160 h 327311"/>
              <a:gd name="connsiteX20" fmla="*/ 7447280 w 8453120"/>
              <a:gd name="connsiteY20" fmla="*/ 30480 h 327311"/>
              <a:gd name="connsiteX21" fmla="*/ 7589520 w 8453120"/>
              <a:gd name="connsiteY21" fmla="*/ 40640 h 327311"/>
              <a:gd name="connsiteX22" fmla="*/ 7772400 w 8453120"/>
              <a:gd name="connsiteY22" fmla="*/ 81280 h 327311"/>
              <a:gd name="connsiteX23" fmla="*/ 7843520 w 8453120"/>
              <a:gd name="connsiteY23" fmla="*/ 91440 h 327311"/>
              <a:gd name="connsiteX24" fmla="*/ 7965440 w 8453120"/>
              <a:gd name="connsiteY24" fmla="*/ 121920 h 327311"/>
              <a:gd name="connsiteX25" fmla="*/ 8036560 w 8453120"/>
              <a:gd name="connsiteY25" fmla="*/ 152400 h 327311"/>
              <a:gd name="connsiteX26" fmla="*/ 8209280 w 8453120"/>
              <a:gd name="connsiteY26" fmla="*/ 162560 h 327311"/>
              <a:gd name="connsiteX27" fmla="*/ 8351520 w 8453120"/>
              <a:gd name="connsiteY27" fmla="*/ 172720 h 327311"/>
              <a:gd name="connsiteX28" fmla="*/ 8453120 w 8453120"/>
              <a:gd name="connsiteY28" fmla="*/ 182880 h 32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53120" h="327311">
                <a:moveTo>
                  <a:pt x="0" y="254000"/>
                </a:moveTo>
                <a:cubicBezTo>
                  <a:pt x="358987" y="277707"/>
                  <a:pt x="717487" y="339693"/>
                  <a:pt x="1076960" y="325120"/>
                </a:cubicBezTo>
                <a:lnTo>
                  <a:pt x="2448560" y="264160"/>
                </a:lnTo>
                <a:cubicBezTo>
                  <a:pt x="2577253" y="274320"/>
                  <a:pt x="2705679" y="288778"/>
                  <a:pt x="2834640" y="294640"/>
                </a:cubicBezTo>
                <a:cubicBezTo>
                  <a:pt x="3245638" y="313322"/>
                  <a:pt x="3359334" y="304383"/>
                  <a:pt x="3749040" y="294640"/>
                </a:cubicBezTo>
                <a:lnTo>
                  <a:pt x="4165600" y="254000"/>
                </a:lnTo>
                <a:cubicBezTo>
                  <a:pt x="4277199" y="244951"/>
                  <a:pt x="4389396" y="244051"/>
                  <a:pt x="4500880" y="233680"/>
                </a:cubicBezTo>
                <a:cubicBezTo>
                  <a:pt x="4556710" y="228487"/>
                  <a:pt x="4674312" y="193425"/>
                  <a:pt x="4724400" y="182880"/>
                </a:cubicBezTo>
                <a:cubicBezTo>
                  <a:pt x="4747834" y="177947"/>
                  <a:pt x="4771931" y="176848"/>
                  <a:pt x="4795520" y="172720"/>
                </a:cubicBezTo>
                <a:cubicBezTo>
                  <a:pt x="4907412" y="153139"/>
                  <a:pt x="5018580" y="129363"/>
                  <a:pt x="5130800" y="111760"/>
                </a:cubicBezTo>
                <a:cubicBezTo>
                  <a:pt x="5278218" y="88636"/>
                  <a:pt x="5375728" y="88485"/>
                  <a:pt x="5527040" y="81280"/>
                </a:cubicBezTo>
                <a:cubicBezTo>
                  <a:pt x="5983224" y="134949"/>
                  <a:pt x="5357136" y="63274"/>
                  <a:pt x="5943600" y="121920"/>
                </a:cubicBezTo>
                <a:cubicBezTo>
                  <a:pt x="5997937" y="127354"/>
                  <a:pt x="6051973" y="135467"/>
                  <a:pt x="6106160" y="142240"/>
                </a:cubicBezTo>
                <a:cubicBezTo>
                  <a:pt x="6173893" y="138853"/>
                  <a:pt x="6242066" y="140492"/>
                  <a:pt x="6309360" y="132080"/>
                </a:cubicBezTo>
                <a:cubicBezTo>
                  <a:pt x="6526295" y="104963"/>
                  <a:pt x="6353582" y="110471"/>
                  <a:pt x="6492240" y="81280"/>
                </a:cubicBezTo>
                <a:cubicBezTo>
                  <a:pt x="6535829" y="72103"/>
                  <a:pt x="6580381" y="68283"/>
                  <a:pt x="6624320" y="60960"/>
                </a:cubicBezTo>
                <a:cubicBezTo>
                  <a:pt x="6661669" y="54735"/>
                  <a:pt x="6699056" y="48574"/>
                  <a:pt x="6736080" y="40640"/>
                </a:cubicBezTo>
                <a:cubicBezTo>
                  <a:pt x="6809487" y="24910"/>
                  <a:pt x="6713319" y="24573"/>
                  <a:pt x="6847840" y="10160"/>
                </a:cubicBezTo>
                <a:cubicBezTo>
                  <a:pt x="6915272" y="2935"/>
                  <a:pt x="6983307" y="3387"/>
                  <a:pt x="7051040" y="0"/>
                </a:cubicBezTo>
                <a:cubicBezTo>
                  <a:pt x="7142480" y="3387"/>
                  <a:pt x="7234127" y="3142"/>
                  <a:pt x="7325360" y="10160"/>
                </a:cubicBezTo>
                <a:cubicBezTo>
                  <a:pt x="7366439" y="13320"/>
                  <a:pt x="7406351" y="25757"/>
                  <a:pt x="7447280" y="30480"/>
                </a:cubicBezTo>
                <a:cubicBezTo>
                  <a:pt x="7494501" y="35929"/>
                  <a:pt x="7542107" y="37253"/>
                  <a:pt x="7589520" y="40640"/>
                </a:cubicBezTo>
                <a:cubicBezTo>
                  <a:pt x="7609026" y="45141"/>
                  <a:pt x="7726749" y="73671"/>
                  <a:pt x="7772400" y="81280"/>
                </a:cubicBezTo>
                <a:cubicBezTo>
                  <a:pt x="7796022" y="85217"/>
                  <a:pt x="7820086" y="86507"/>
                  <a:pt x="7843520" y="91440"/>
                </a:cubicBezTo>
                <a:cubicBezTo>
                  <a:pt x="7884512" y="100070"/>
                  <a:pt x="7925494" y="109305"/>
                  <a:pt x="7965440" y="121920"/>
                </a:cubicBezTo>
                <a:cubicBezTo>
                  <a:pt x="7990035" y="129687"/>
                  <a:pt x="8011119" y="148160"/>
                  <a:pt x="8036560" y="152400"/>
                </a:cubicBezTo>
                <a:cubicBezTo>
                  <a:pt x="8093448" y="161881"/>
                  <a:pt x="8151727" y="158847"/>
                  <a:pt x="8209280" y="162560"/>
                </a:cubicBezTo>
                <a:lnTo>
                  <a:pt x="8351520" y="172720"/>
                </a:lnTo>
                <a:cubicBezTo>
                  <a:pt x="8385438" y="175547"/>
                  <a:pt x="8453120" y="182880"/>
                  <a:pt x="8453120" y="18288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4CDE85-DC0C-4963-9AE6-1E559AB99860}"/>
              </a:ext>
            </a:extLst>
          </p:cNvPr>
          <p:cNvSpPr txBox="1"/>
          <p:nvPr/>
        </p:nvSpPr>
        <p:spPr>
          <a:xfrm>
            <a:off x="2397536" y="3784142"/>
            <a:ext cx="17540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Kristen ITC" panose="03050502040202030202" pitchFamily="66" charset="0"/>
              </a:rPr>
              <a:t>TỪ GHÉP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62F85F5-5F6F-4B11-BC23-7BB52E324783}"/>
              </a:ext>
            </a:extLst>
          </p:cNvPr>
          <p:cNvSpPr txBox="1"/>
          <p:nvPr/>
        </p:nvSpPr>
        <p:spPr>
          <a:xfrm>
            <a:off x="6648349" y="3647054"/>
            <a:ext cx="14943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Kristen ITC" panose="03050502040202030202" pitchFamily="66" charset="0"/>
              </a:rPr>
              <a:t>TỪ LÁY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93C96F-0B83-4A3E-807F-C3315DDC6EF2}"/>
              </a:ext>
            </a:extLst>
          </p:cNvPr>
          <p:cNvGrpSpPr/>
          <p:nvPr/>
        </p:nvGrpSpPr>
        <p:grpSpPr>
          <a:xfrm>
            <a:off x="1247486" y="1136378"/>
            <a:ext cx="647095" cy="646244"/>
            <a:chOff x="0" y="0"/>
            <a:chExt cx="1294189" cy="129248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ABEBD84-3760-4E4C-8442-22ACCD8A17E2}"/>
                </a:ext>
              </a:extLst>
            </p:cNvPr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D4209B14-803F-40C8-95C8-4308D08DFE49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ADBCD"/>
              </a:solidFill>
            </p:spPr>
          </p:sp>
        </p:grp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0E261EE6-46B4-4DBE-9321-5D5BEAECADBB}"/>
                </a:ext>
              </a:extLst>
            </p:cNvPr>
            <p:cNvSpPr txBox="1"/>
            <p:nvPr/>
          </p:nvSpPr>
          <p:spPr>
            <a:xfrm>
              <a:off x="361376" y="228628"/>
              <a:ext cx="634730" cy="913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7"/>
                </a:lnSpc>
                <a:spcBef>
                  <a:spcPct val="0"/>
                </a:spcBef>
              </a:pPr>
              <a:r>
                <a:rPr lang="en-US" sz="3130" dirty="0">
                  <a:solidFill>
                    <a:srgbClr val="FFFFFF"/>
                  </a:solidFill>
                  <a:latin typeface="KG Primary Penmanship"/>
                </a:rPr>
                <a:t>2</a:t>
              </a:r>
            </a:p>
          </p:txBody>
        </p:sp>
      </p:grpSp>
      <p:sp>
        <p:nvSpPr>
          <p:cNvPr id="26" name="Text Box 33">
            <a:extLst>
              <a:ext uri="{FF2B5EF4-FFF2-40B4-BE49-F238E27FC236}">
                <a16:creationId xmlns:a16="http://schemas.microsoft.com/office/drawing/2014/main" id="{DF269BE9-FE82-46AD-9AC4-B083C97DA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585" y="1136378"/>
            <a:ext cx="6095047" cy="150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nhũn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nhặn</a:t>
            </a:r>
            <a:r>
              <a:rPr lang="en-US" altLang="en-US" sz="23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altLang="en-US" sz="23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altLang="en-US" sz="23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3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Tre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 Box 74">
            <a:extLst>
              <a:ext uri="{FF2B5EF4-FFF2-40B4-BE49-F238E27FC236}">
                <a16:creationId xmlns:a16="http://schemas.microsoft.com/office/drawing/2014/main" id="{E04DF0BF-35B2-4525-A50F-00234433B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420" y="4434855"/>
            <a:ext cx="1892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nhũn</a:t>
            </a:r>
            <a:r>
              <a:rPr lang="en-US" altLang="en-US" sz="2400" b="1" i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nhặn</a:t>
            </a:r>
            <a:r>
              <a:rPr lang="en-US" altLang="en-US" sz="24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9" name="Text Box 75">
            <a:extLst>
              <a:ext uri="{FF2B5EF4-FFF2-40B4-BE49-F238E27FC236}">
                <a16:creationId xmlns:a16="http://schemas.microsoft.com/office/drawing/2014/main" id="{BE765486-FA8C-41A0-A413-AA57F2F5E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8322" y="4433787"/>
            <a:ext cx="17301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cứng</a:t>
            </a:r>
            <a:r>
              <a:rPr lang="en-US" altLang="en-US" sz="2400" b="1" i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cáp</a:t>
            </a:r>
            <a:endParaRPr lang="en-US" altLang="en-US" sz="2400" b="1" dirty="0">
              <a:solidFill>
                <a:srgbClr val="990000"/>
              </a:solidFill>
              <a:latin typeface="KG Primary Penmanship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30" name="Text Box 70">
            <a:extLst>
              <a:ext uri="{FF2B5EF4-FFF2-40B4-BE49-F238E27FC236}">
                <a16:creationId xmlns:a16="http://schemas.microsoft.com/office/drawing/2014/main" id="{078736E2-4831-4501-8765-F7E35AEB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610" y="4450375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vững</a:t>
            </a:r>
            <a:r>
              <a:rPr lang="en-US" altLang="en-US" sz="2400" b="1" i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chắc</a:t>
            </a:r>
            <a:r>
              <a:rPr lang="en-US" altLang="en-US" sz="24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1" name="Text Box 71">
            <a:extLst>
              <a:ext uri="{FF2B5EF4-FFF2-40B4-BE49-F238E27FC236}">
                <a16:creationId xmlns:a16="http://schemas.microsoft.com/office/drawing/2014/main" id="{0C72488F-A500-44CD-BB72-A4B27FA3C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784" y="5026309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thanh</a:t>
            </a:r>
            <a:r>
              <a:rPr lang="en-US" altLang="en-US" sz="2400" b="1" i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cao</a:t>
            </a:r>
            <a:endParaRPr lang="en-US" altLang="en-US" sz="2400" b="1" dirty="0">
              <a:solidFill>
                <a:srgbClr val="990000"/>
              </a:solidFill>
              <a:latin typeface="KG Primary Penmanship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32" name="Text Box 76">
            <a:extLst>
              <a:ext uri="{FF2B5EF4-FFF2-40B4-BE49-F238E27FC236}">
                <a16:creationId xmlns:a16="http://schemas.microsoft.com/office/drawing/2014/main" id="{79094FD4-212F-4B0D-B1A3-2F3630EE5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480" y="4425751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dẻo</a:t>
            </a:r>
            <a:r>
              <a:rPr lang="en-US" altLang="en-US" sz="2400" b="1" i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dai</a:t>
            </a:r>
            <a:r>
              <a:rPr lang="en-US" altLang="en-US" sz="2400" b="1" i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,</a:t>
            </a:r>
            <a:endParaRPr lang="en-US" altLang="en-US" sz="2400" b="1" dirty="0">
              <a:solidFill>
                <a:srgbClr val="990000"/>
              </a:solidFill>
              <a:latin typeface="KG Primary Penmanship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17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0"/>
            <a:ext cx="12192000" cy="685359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54045" y="365761"/>
            <a:ext cx="9540419" cy="6233680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507128" y="3881335"/>
            <a:ext cx="1430827" cy="1770291"/>
          </a:xfrm>
          <a:prstGeom prst="rect">
            <a:avLst/>
          </a:prstGeom>
        </p:spPr>
      </p:pic>
      <p:graphicFrame>
        <p:nvGraphicFramePr>
          <p:cNvPr id="27" name="Group 57">
            <a:extLst>
              <a:ext uri="{FF2B5EF4-FFF2-40B4-BE49-F238E27FC236}">
                <a16:creationId xmlns:a16="http://schemas.microsoft.com/office/drawing/2014/main" id="{F60F3A8E-1DA0-435F-9462-AD7EEDB280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145550"/>
              </p:ext>
            </p:extLst>
          </p:nvPr>
        </p:nvGraphicFramePr>
        <p:xfrm>
          <a:off x="780927" y="1426490"/>
          <a:ext cx="8230993" cy="4385137"/>
        </p:xfrm>
        <a:graphic>
          <a:graphicData uri="http://schemas.openxmlformats.org/drawingml/2006/table">
            <a:tbl>
              <a:tblPr/>
              <a:tblGrid>
                <a:gridCol w="124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4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0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TỪ GHÉP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TỪ LÁY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Ngay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4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Thẳng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2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Thật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7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07991">
            <a:off x="9024207" y="4881681"/>
            <a:ext cx="1207626" cy="184865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8130653" y="-236345"/>
            <a:ext cx="4180328" cy="3937221"/>
            <a:chOff x="2311604" y="-1261346"/>
            <a:chExt cx="8360657" cy="787444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t="137" b="137"/>
            <a:stretch>
              <a:fillRect/>
            </a:stretch>
          </p:blipFill>
          <p:spPr>
            <a:xfrm>
              <a:off x="2311604" y="-1261346"/>
              <a:ext cx="8360657" cy="7874443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3079732" y="477350"/>
              <a:ext cx="6931975" cy="37644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20"/>
                </a:lnSpc>
              </a:pPr>
              <a:r>
                <a:rPr lang="en-US" sz="2800" dirty="0" err="1">
                  <a:latin typeface="Kristen ITC" panose="03050502040202030202" pitchFamily="66" charset="0"/>
                </a:rPr>
                <a:t>Bài</a:t>
              </a:r>
              <a:r>
                <a:rPr lang="en-US" sz="2800" dirty="0">
                  <a:latin typeface="Kristen ITC" panose="03050502040202030202" pitchFamily="66" charset="0"/>
                </a:rPr>
                <a:t> 2. </a:t>
              </a:r>
              <a:r>
                <a:rPr lang="en-US" sz="2800" dirty="0" err="1">
                  <a:latin typeface="Kristen ITC" panose="03050502040202030202" pitchFamily="66" charset="0"/>
                </a:rPr>
                <a:t>Tìm</a:t>
              </a:r>
              <a:r>
                <a:rPr lang="en-US" sz="2800" dirty="0">
                  <a:latin typeface="Kristen ITC" panose="03050502040202030202" pitchFamily="66" charset="0"/>
                </a:rPr>
                <a:t> </a:t>
              </a:r>
              <a:r>
                <a:rPr lang="en-US" altLang="en-US" sz="2800" dirty="0" err="1">
                  <a:latin typeface="Kristen ITC" panose="03050502040202030202" pitchFamily="66" charset="0"/>
                </a:rPr>
                <a:t>các</a:t>
              </a:r>
              <a:r>
                <a:rPr lang="en-US" altLang="en-US" sz="2800" dirty="0">
                  <a:latin typeface="Kristen ITC" panose="03050502040202030202" pitchFamily="66" charset="0"/>
                </a:rPr>
                <a:t> </a:t>
              </a:r>
              <a:r>
                <a:rPr lang="en-US" altLang="en-US" sz="2800" dirty="0" err="1">
                  <a:latin typeface="Kristen ITC" panose="03050502040202030202" pitchFamily="66" charset="0"/>
                </a:rPr>
                <a:t>từ</a:t>
              </a:r>
              <a:r>
                <a:rPr lang="en-US" altLang="en-US" sz="2800" dirty="0">
                  <a:latin typeface="Kristen ITC" panose="03050502040202030202" pitchFamily="66" charset="0"/>
                </a:rPr>
                <a:t> </a:t>
              </a:r>
              <a:r>
                <a:rPr lang="en-US" altLang="en-US" sz="2800" dirty="0" err="1">
                  <a:latin typeface="Kristen ITC" panose="03050502040202030202" pitchFamily="66" charset="0"/>
                </a:rPr>
                <a:t>ghép</a:t>
              </a:r>
              <a:r>
                <a:rPr lang="en-US" altLang="en-US" sz="2800" dirty="0">
                  <a:latin typeface="Kristen ITC" panose="03050502040202030202" pitchFamily="66" charset="0"/>
                </a:rPr>
                <a:t> </a:t>
              </a:r>
              <a:r>
                <a:rPr lang="en-US" altLang="en-US" sz="2800" dirty="0" err="1">
                  <a:latin typeface="Kristen ITC" panose="03050502040202030202" pitchFamily="66" charset="0"/>
                </a:rPr>
                <a:t>và</a:t>
              </a:r>
              <a:r>
                <a:rPr lang="en-US" altLang="en-US" sz="2800" dirty="0">
                  <a:latin typeface="Kristen ITC" panose="03050502040202030202" pitchFamily="66" charset="0"/>
                </a:rPr>
                <a:t> </a:t>
              </a:r>
              <a:r>
                <a:rPr lang="en-US" altLang="en-US" sz="2800" dirty="0" err="1">
                  <a:latin typeface="Kristen ITC" panose="03050502040202030202" pitchFamily="66" charset="0"/>
                </a:rPr>
                <a:t>từ</a:t>
              </a:r>
              <a:r>
                <a:rPr lang="en-US" altLang="en-US" sz="2800" dirty="0">
                  <a:latin typeface="Kristen ITC" panose="03050502040202030202" pitchFamily="66" charset="0"/>
                </a:rPr>
                <a:t> </a:t>
              </a:r>
              <a:r>
                <a:rPr lang="en-US" altLang="en-US" sz="2800" dirty="0" err="1">
                  <a:latin typeface="Kristen ITC" panose="03050502040202030202" pitchFamily="66" charset="0"/>
                </a:rPr>
                <a:t>láy</a:t>
              </a:r>
              <a:r>
                <a:rPr lang="en-US" altLang="en-US" sz="2800" dirty="0">
                  <a:latin typeface="Kristen ITC" panose="03050502040202030202" pitchFamily="66" charset="0"/>
                </a:rPr>
                <a:t> </a:t>
              </a:r>
              <a:r>
                <a:rPr lang="en-US" altLang="en-US" sz="2800" dirty="0" err="1">
                  <a:latin typeface="Kristen ITC" panose="03050502040202030202" pitchFamily="66" charset="0"/>
                </a:rPr>
                <a:t>chứa</a:t>
              </a:r>
              <a:r>
                <a:rPr lang="en-US" altLang="en-US" sz="2800" dirty="0">
                  <a:latin typeface="Kristen ITC" panose="03050502040202030202" pitchFamily="66" charset="0"/>
                </a:rPr>
                <a:t> </a:t>
              </a:r>
              <a:r>
                <a:rPr lang="en-US" altLang="en-US" sz="2800" dirty="0" err="1">
                  <a:latin typeface="Kristen ITC" panose="03050502040202030202" pitchFamily="66" charset="0"/>
                </a:rPr>
                <a:t>các</a:t>
              </a:r>
              <a:r>
                <a:rPr lang="en-US" altLang="en-US" sz="2800" dirty="0">
                  <a:latin typeface="Kristen ITC" panose="03050502040202030202" pitchFamily="66" charset="0"/>
                </a:rPr>
                <a:t> </a:t>
              </a:r>
              <a:r>
                <a:rPr lang="en-US" altLang="en-US" sz="2800" dirty="0" err="1">
                  <a:latin typeface="Kristen ITC" panose="03050502040202030202" pitchFamily="66" charset="0"/>
                </a:rPr>
                <a:t>tiếng</a:t>
              </a:r>
              <a:r>
                <a:rPr lang="en-US" altLang="en-US" sz="2800" dirty="0">
                  <a:latin typeface="Kristen ITC" panose="03050502040202030202" pitchFamily="66" charset="0"/>
                </a:rPr>
                <a:t> </a:t>
              </a:r>
              <a:r>
                <a:rPr lang="en-US" altLang="en-US" sz="2800" dirty="0" err="1">
                  <a:latin typeface="Kristen ITC" panose="03050502040202030202" pitchFamily="66" charset="0"/>
                </a:rPr>
                <a:t>sau</a:t>
              </a:r>
              <a:r>
                <a:rPr lang="en-US" altLang="en-US" sz="2800" dirty="0">
                  <a:latin typeface="Kristen ITC" panose="03050502040202030202" pitchFamily="66" charset="0"/>
                </a:rPr>
                <a:t> </a:t>
              </a:r>
              <a:r>
                <a:rPr lang="en-US" altLang="en-US" sz="2800" dirty="0" err="1">
                  <a:latin typeface="Kristen ITC" panose="03050502040202030202" pitchFamily="66" charset="0"/>
                </a:rPr>
                <a:t>đây</a:t>
              </a:r>
              <a:r>
                <a:rPr lang="en-US" altLang="en-US" sz="2800" dirty="0">
                  <a:latin typeface="Kristen ITC" panose="03050502040202030202" pitchFamily="66" charset="0"/>
                </a:rPr>
                <a:t>:</a:t>
              </a:r>
              <a:endParaRPr lang="en-US" sz="2800" dirty="0">
                <a:latin typeface="Kristen ITC" panose="03050502040202030202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8063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0"/>
            <a:ext cx="12192000" cy="685359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54045" y="365761"/>
            <a:ext cx="9540419" cy="6233680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507128" y="3881335"/>
            <a:ext cx="1430827" cy="1770291"/>
          </a:xfrm>
          <a:prstGeom prst="rect">
            <a:avLst/>
          </a:prstGeom>
        </p:spPr>
      </p:pic>
      <p:graphicFrame>
        <p:nvGraphicFramePr>
          <p:cNvPr id="27" name="Group 57">
            <a:extLst>
              <a:ext uri="{FF2B5EF4-FFF2-40B4-BE49-F238E27FC236}">
                <a16:creationId xmlns:a16="http://schemas.microsoft.com/office/drawing/2014/main" id="{F60F3A8E-1DA0-435F-9462-AD7EEDB280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613887"/>
              </p:ext>
            </p:extLst>
          </p:nvPr>
        </p:nvGraphicFramePr>
        <p:xfrm>
          <a:off x="780927" y="1426490"/>
          <a:ext cx="8230993" cy="4385137"/>
        </p:xfrm>
        <a:graphic>
          <a:graphicData uri="http://schemas.openxmlformats.org/drawingml/2006/table">
            <a:tbl>
              <a:tblPr/>
              <a:tblGrid>
                <a:gridCol w="124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TỪ GHÉP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TỪ LÁY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Ngay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4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Thẳng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2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Thật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Group 8"/>
          <p:cNvGrpSpPr/>
          <p:nvPr/>
        </p:nvGrpSpPr>
        <p:grpSpPr>
          <a:xfrm>
            <a:off x="8130653" y="-236345"/>
            <a:ext cx="4180328" cy="3937221"/>
            <a:chOff x="2311604" y="-1261346"/>
            <a:chExt cx="8360657" cy="787444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137" b="137"/>
            <a:stretch>
              <a:fillRect/>
            </a:stretch>
          </p:blipFill>
          <p:spPr>
            <a:xfrm>
              <a:off x="2311604" y="-1261346"/>
              <a:ext cx="8360657" cy="7874443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3221774" y="1194986"/>
              <a:ext cx="6931975" cy="1265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20"/>
                </a:lnSpc>
              </a:pPr>
              <a:r>
                <a:rPr lang="en-US" sz="4000" dirty="0" err="1">
                  <a:latin typeface="Kristen ITC" panose="03050502040202030202" pitchFamily="66" charset="0"/>
                </a:rPr>
                <a:t>Đáp</a:t>
              </a:r>
              <a:r>
                <a:rPr lang="en-US" sz="4000" dirty="0">
                  <a:latin typeface="Kristen ITC" panose="03050502040202030202" pitchFamily="66" charset="0"/>
                </a:rPr>
                <a:t> </a:t>
              </a:r>
              <a:r>
                <a:rPr lang="en-US" sz="4000" dirty="0" err="1">
                  <a:latin typeface="Kristen ITC" panose="03050502040202030202" pitchFamily="66" charset="0"/>
                </a:rPr>
                <a:t>án</a:t>
              </a:r>
              <a:endParaRPr lang="en-US" sz="4000" dirty="0">
                <a:latin typeface="Kristen ITC" panose="03050502040202030202" pitchFamily="66" charset="0"/>
              </a:endParaRPr>
            </a:p>
          </p:txBody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07991">
            <a:off x="9024207" y="4881681"/>
            <a:ext cx="1207626" cy="1848653"/>
          </a:xfrm>
          <a:prstGeom prst="rect">
            <a:avLst/>
          </a:prstGeom>
        </p:spPr>
      </p:pic>
      <p:sp>
        <p:nvSpPr>
          <p:cNvPr id="14" name="Text Box 41">
            <a:extLst>
              <a:ext uri="{FF2B5EF4-FFF2-40B4-BE49-F238E27FC236}">
                <a16:creationId xmlns:a16="http://schemas.microsoft.com/office/drawing/2014/main" id="{FC878B25-99DE-4201-9604-4EF39C5B7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689" y="2025500"/>
            <a:ext cx="40703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A41FE8A0-79C1-48ED-A9FE-2FF420122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2138" y="2060646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6" name="Text Box 43">
            <a:extLst>
              <a:ext uri="{FF2B5EF4-FFF2-40B4-BE49-F238E27FC236}">
                <a16:creationId xmlns:a16="http://schemas.microsoft.com/office/drawing/2014/main" id="{16FD3DA7-6904-4B26-B225-13EF14039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489" y="2874644"/>
            <a:ext cx="433955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đuột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tắp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tuột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46">
            <a:extLst>
              <a:ext uri="{FF2B5EF4-FFF2-40B4-BE49-F238E27FC236}">
                <a16:creationId xmlns:a16="http://schemas.microsoft.com/office/drawing/2014/main" id="{ACE86FD4-36AF-431F-BC6C-2B0F8D5DD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932" y="3028807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8" name="Text Box 47">
            <a:extLst>
              <a:ext uri="{FF2B5EF4-FFF2-40B4-BE49-F238E27FC236}">
                <a16:creationId xmlns:a16="http://schemas.microsoft.com/office/drawing/2014/main" id="{AFF7DEB8-8243-46B8-86C8-128549BF4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689" y="4504370"/>
            <a:ext cx="38264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endParaRPr lang="en-US" alt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48">
            <a:extLst>
              <a:ext uri="{FF2B5EF4-FFF2-40B4-BE49-F238E27FC236}">
                <a16:creationId xmlns:a16="http://schemas.microsoft.com/office/drawing/2014/main" id="{C309D133-E0E2-4C33-B00B-952649239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824" y="4591435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thật thà,..</a:t>
            </a:r>
          </a:p>
        </p:txBody>
      </p:sp>
    </p:spTree>
    <p:extLst>
      <p:ext uri="{BB962C8B-B14F-4D97-AF65-F5344CB8AC3E}">
        <p14:creationId xmlns:p14="http://schemas.microsoft.com/office/powerpoint/2010/main" val="885244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0"/>
            <a:ext cx="12192000" cy="685359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54045" y="365761"/>
            <a:ext cx="9540419" cy="6233680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507128" y="3881335"/>
            <a:ext cx="1430827" cy="1770291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8130653" y="-236345"/>
            <a:ext cx="4180328" cy="3937221"/>
            <a:chOff x="2311604" y="-1261346"/>
            <a:chExt cx="8360657" cy="787444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137" b="137"/>
            <a:stretch>
              <a:fillRect/>
            </a:stretch>
          </p:blipFill>
          <p:spPr>
            <a:xfrm>
              <a:off x="2311604" y="-1261346"/>
              <a:ext cx="8360657" cy="7874443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3221774" y="1194986"/>
              <a:ext cx="6931975" cy="1265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20"/>
                </a:lnSpc>
              </a:pPr>
              <a:r>
                <a:rPr lang="en-US" sz="4000" dirty="0" err="1">
                  <a:latin typeface="Kristen ITC" panose="03050502040202030202" pitchFamily="66" charset="0"/>
                </a:rPr>
                <a:t>Đáp</a:t>
              </a:r>
              <a:r>
                <a:rPr lang="en-US" sz="4000" dirty="0">
                  <a:latin typeface="Kristen ITC" panose="03050502040202030202" pitchFamily="66" charset="0"/>
                </a:rPr>
                <a:t> </a:t>
              </a:r>
              <a:r>
                <a:rPr lang="en-US" sz="4000" dirty="0" err="1">
                  <a:latin typeface="Kristen ITC" panose="03050502040202030202" pitchFamily="66" charset="0"/>
                </a:rPr>
                <a:t>án</a:t>
              </a:r>
              <a:endParaRPr lang="en-US" sz="4000" dirty="0">
                <a:latin typeface="Kristen ITC" panose="03050502040202030202" pitchFamily="66" charset="0"/>
              </a:endParaRPr>
            </a:p>
          </p:txBody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07991">
            <a:off x="9024207" y="4881681"/>
            <a:ext cx="1207626" cy="1848653"/>
          </a:xfrm>
          <a:prstGeom prst="rect">
            <a:avLst/>
          </a:prstGeom>
        </p:spPr>
      </p:pic>
      <p:sp>
        <p:nvSpPr>
          <p:cNvPr id="18" name="Text Box 47">
            <a:extLst>
              <a:ext uri="{FF2B5EF4-FFF2-40B4-BE49-F238E27FC236}">
                <a16:creationId xmlns:a16="http://schemas.microsoft.com/office/drawing/2014/main" id="{AFF7DEB8-8243-46B8-86C8-128549BF4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963" y="991821"/>
            <a:ext cx="382647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AutoNum type="alphaLcParenR"/>
            </a:pP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</a:pP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–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</a:pP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–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599772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651000" y="1308531"/>
            <a:ext cx="8890000" cy="25648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10001"/>
              </a:lnSpc>
              <a:spcBef>
                <a:spcPct val="0"/>
              </a:spcBef>
            </a:pPr>
            <a:r>
              <a:rPr lang="en-US" sz="10001" dirty="0" err="1">
                <a:solidFill>
                  <a:srgbClr val="FEFBF3"/>
                </a:solidFill>
                <a:latin typeface="Londrina Solid Regular"/>
              </a:rPr>
              <a:t>Tạm</a:t>
            </a:r>
            <a:r>
              <a:rPr lang="en-US" sz="10001" dirty="0">
                <a:solidFill>
                  <a:srgbClr val="FEFBF3"/>
                </a:solidFill>
                <a:latin typeface="Londrina Solid Regular"/>
              </a:rPr>
              <a:t> </a:t>
            </a:r>
            <a:r>
              <a:rPr lang="en-US" sz="10001" dirty="0" err="1">
                <a:solidFill>
                  <a:srgbClr val="FEFBF3"/>
                </a:solidFill>
                <a:latin typeface="Londrina Solid Regular"/>
              </a:rPr>
              <a:t>biệt</a:t>
            </a:r>
            <a:endParaRPr lang="en-US" sz="10001" dirty="0">
              <a:solidFill>
                <a:srgbClr val="FEFBF3"/>
              </a:solidFill>
              <a:latin typeface="Londrina Solid Regular"/>
            </a:endParaRPr>
          </a:p>
          <a:p>
            <a:pPr marL="0" lvl="1" algn="ctr">
              <a:lnSpc>
                <a:spcPts val="10001"/>
              </a:lnSpc>
              <a:spcBef>
                <a:spcPct val="0"/>
              </a:spcBef>
            </a:pPr>
            <a:r>
              <a:rPr lang="en-US" sz="10001" dirty="0">
                <a:solidFill>
                  <a:srgbClr val="FEFBF3"/>
                </a:solidFill>
                <a:latin typeface="Londrina Solid Regular"/>
              </a:rPr>
              <a:t> </a:t>
            </a:r>
            <a:r>
              <a:rPr lang="en-US" sz="10001" dirty="0" err="1">
                <a:solidFill>
                  <a:srgbClr val="FEFBF3"/>
                </a:solidFill>
                <a:latin typeface="Londrina Solid Regular"/>
              </a:rPr>
              <a:t>các</a:t>
            </a:r>
            <a:r>
              <a:rPr lang="en-US" sz="10001" dirty="0">
                <a:solidFill>
                  <a:srgbClr val="FEFBF3"/>
                </a:solidFill>
                <a:latin typeface="Londrina Solid Regular"/>
              </a:rPr>
              <a:t> </a:t>
            </a:r>
            <a:r>
              <a:rPr lang="en-US" sz="10001" dirty="0" err="1">
                <a:solidFill>
                  <a:srgbClr val="FEFBF3"/>
                </a:solidFill>
                <a:latin typeface="Londrina Solid Regular"/>
              </a:rPr>
              <a:t>em</a:t>
            </a:r>
            <a:endParaRPr lang="en-US" sz="10001" dirty="0">
              <a:solidFill>
                <a:srgbClr val="FEFBF3"/>
              </a:solidFill>
              <a:latin typeface="Londrina Solid Regular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970261" y="4408584"/>
            <a:ext cx="17313190" cy="5432233"/>
            <a:chOff x="0" y="0"/>
            <a:chExt cx="34626380" cy="10864466"/>
          </a:xfrm>
          <a:solidFill>
            <a:srgbClr val="FEFBF3"/>
          </a:solidFill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flipV="1">
              <a:off x="0" y="0"/>
              <a:ext cx="16371114" cy="1086446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flipV="1">
              <a:off x="9428124" y="0"/>
              <a:ext cx="16371114" cy="10864466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flipV="1">
              <a:off x="18255267" y="0"/>
              <a:ext cx="16371114" cy="10864466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95454">
            <a:off x="330337" y="4024145"/>
            <a:ext cx="1656779" cy="153327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4770" flipH="1">
            <a:off x="10178343" y="806918"/>
            <a:ext cx="1656779" cy="1533274"/>
          </a:xfrm>
          <a:prstGeom prst="rect">
            <a:avLst/>
          </a:prstGeom>
        </p:spPr>
      </p:pic>
      <p:pic>
        <p:nvPicPr>
          <p:cNvPr id="12" name="Picture 35">
            <a:extLst>
              <a:ext uri="{FF2B5EF4-FFF2-40B4-BE49-F238E27FC236}">
                <a16:creationId xmlns:a16="http://schemas.microsoft.com/office/drawing/2014/main" id="{6A95FA6C-248B-4526-96B5-3FCABFDB7A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93195" y="417264"/>
            <a:ext cx="268535" cy="268535"/>
          </a:xfrm>
          <a:prstGeom prst="rect">
            <a:avLst/>
          </a:prstGeom>
        </p:spPr>
      </p:pic>
      <p:grpSp>
        <p:nvGrpSpPr>
          <p:cNvPr id="13" name="Group 24">
            <a:extLst>
              <a:ext uri="{FF2B5EF4-FFF2-40B4-BE49-F238E27FC236}">
                <a16:creationId xmlns:a16="http://schemas.microsoft.com/office/drawing/2014/main" id="{F86665C4-49D4-4DB4-A334-0A9FDD04AAF0}"/>
              </a:ext>
            </a:extLst>
          </p:cNvPr>
          <p:cNvGrpSpPr>
            <a:grpSpLocks noChangeAspect="1"/>
          </p:cNvGrpSpPr>
          <p:nvPr/>
        </p:nvGrpSpPr>
        <p:grpSpPr>
          <a:xfrm>
            <a:off x="592317" y="-72745"/>
            <a:ext cx="624276" cy="624276"/>
            <a:chOff x="0" y="0"/>
            <a:chExt cx="1708150" cy="1708150"/>
          </a:xfrm>
        </p:grpSpPr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FD084B07-02C2-4C7F-8392-6CA75B8B7BB4}"/>
                </a:ext>
              </a:extLst>
            </p:cNvPr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DC3C4D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3786"/>
          <a:stretch>
            <a:fillRect/>
          </a:stretch>
        </p:blipFill>
        <p:spPr>
          <a:xfrm>
            <a:off x="0" y="4405"/>
            <a:ext cx="12192000" cy="685359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72E00F-7398-45A2-997C-3F60DDE54514}"/>
              </a:ext>
            </a:extLst>
          </p:cNvPr>
          <p:cNvGrpSpPr/>
          <p:nvPr/>
        </p:nvGrpSpPr>
        <p:grpSpPr>
          <a:xfrm>
            <a:off x="422293" y="333095"/>
            <a:ext cx="4750279" cy="4486375"/>
            <a:chOff x="422293" y="333095"/>
            <a:chExt cx="4750279" cy="4486375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422293" y="333095"/>
              <a:ext cx="4750279" cy="4486375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957870" y="1593064"/>
              <a:ext cx="3465987" cy="1529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60"/>
                </a:lnSpc>
              </a:pPr>
              <a:r>
                <a:rPr lang="en-US" sz="6400" dirty="0" err="1">
                  <a:solidFill>
                    <a:srgbClr val="000000"/>
                  </a:solidFill>
                  <a:latin typeface="Kristen ITC" panose="03050502040202030202" pitchFamily="66" charset="0"/>
                </a:rPr>
                <a:t>Kiểm</a:t>
              </a:r>
              <a:r>
                <a:rPr lang="en-US" sz="6400" dirty="0">
                  <a:solidFill>
                    <a:srgbClr val="000000"/>
                  </a:solidFill>
                  <a:latin typeface="Kristen ITC" panose="03050502040202030202" pitchFamily="66" charset="0"/>
                </a:rPr>
                <a:t> </a:t>
              </a:r>
              <a:r>
                <a:rPr lang="en-US" sz="6400" dirty="0" err="1">
                  <a:solidFill>
                    <a:srgbClr val="000000"/>
                  </a:solidFill>
                  <a:latin typeface="Kristen ITC" panose="03050502040202030202" pitchFamily="66" charset="0"/>
                </a:rPr>
                <a:t>tra</a:t>
              </a:r>
              <a:r>
                <a:rPr lang="en-US" sz="6400" dirty="0">
                  <a:solidFill>
                    <a:srgbClr val="000000"/>
                  </a:solidFill>
                  <a:latin typeface="Kristen ITC" panose="03050502040202030202" pitchFamily="66" charset="0"/>
                </a:rPr>
                <a:t> </a:t>
              </a:r>
              <a:r>
                <a:rPr lang="en-US" sz="6400" dirty="0" err="1">
                  <a:solidFill>
                    <a:srgbClr val="000000"/>
                  </a:solidFill>
                  <a:latin typeface="Kristen ITC" panose="03050502040202030202" pitchFamily="66" charset="0"/>
                </a:rPr>
                <a:t>bài</a:t>
              </a:r>
              <a:r>
                <a:rPr lang="en-US" sz="6400" dirty="0">
                  <a:solidFill>
                    <a:srgbClr val="000000"/>
                  </a:solidFill>
                  <a:latin typeface="Kristen ITC" panose="03050502040202030202" pitchFamily="66" charset="0"/>
                </a:rPr>
                <a:t> </a:t>
              </a:r>
              <a:r>
                <a:rPr lang="en-US" sz="6400" dirty="0" err="1">
                  <a:solidFill>
                    <a:srgbClr val="000000"/>
                  </a:solidFill>
                  <a:latin typeface="Kristen ITC" panose="03050502040202030202" pitchFamily="66" charset="0"/>
                </a:rPr>
                <a:t>cũ</a:t>
              </a:r>
              <a:endParaRPr lang="en-US" sz="6400" dirty="0">
                <a:solidFill>
                  <a:srgbClr val="000000"/>
                </a:solidFill>
                <a:latin typeface="Kristen ITC" panose="03050502040202030202" pitchFamily="66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345347" y="1182695"/>
            <a:ext cx="4875875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dirty="0" err="1">
                <a:solidFill>
                  <a:srgbClr val="000000"/>
                </a:solidFill>
                <a:latin typeface="KG Primary Penmanship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G Primary Penmanship"/>
              </a:rPr>
              <a:t>phức</a:t>
            </a:r>
            <a:r>
              <a:rPr lang="en-US" sz="3200" dirty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G Primary Penmanship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G Primary Penmanship"/>
              </a:rPr>
              <a:t>gì</a:t>
            </a:r>
            <a:r>
              <a:rPr lang="en-US" sz="3200" dirty="0">
                <a:solidFill>
                  <a:srgbClr val="000000"/>
                </a:solidFill>
                <a:latin typeface="KG Primary Penmanship"/>
              </a:rPr>
              <a:t>? Cho </a:t>
            </a:r>
            <a:r>
              <a:rPr lang="en-US" sz="3200" dirty="0" err="1">
                <a:solidFill>
                  <a:srgbClr val="000000"/>
                </a:solidFill>
                <a:latin typeface="KG Primary Penmanship"/>
              </a:rPr>
              <a:t>ví</a:t>
            </a:r>
            <a:r>
              <a:rPr lang="en-US" sz="3200" dirty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G Primary Penmanship"/>
              </a:rPr>
              <a:t>dụ</a:t>
            </a:r>
            <a:r>
              <a:rPr lang="en-US" sz="3200" dirty="0">
                <a:solidFill>
                  <a:srgbClr val="000000"/>
                </a:solidFill>
                <a:latin typeface="KG Primary Penmanship"/>
              </a:rPr>
              <a:t>.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762934">
            <a:off x="246119" y="5623417"/>
            <a:ext cx="1565616" cy="5123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720983">
            <a:off x="1159056" y="3608499"/>
            <a:ext cx="1196378" cy="2058611"/>
          </a:xfrm>
          <a:prstGeom prst="rect">
            <a:avLst/>
          </a:prstGeom>
        </p:spPr>
      </p:pic>
      <p:sp>
        <p:nvSpPr>
          <p:cNvPr id="14" name="TextBox 10">
            <a:extLst>
              <a:ext uri="{FF2B5EF4-FFF2-40B4-BE49-F238E27FC236}">
                <a16:creationId xmlns:a16="http://schemas.microsoft.com/office/drawing/2014/main" id="{1B93AEEE-E9E4-40EF-934D-8BE54681CC30}"/>
              </a:ext>
            </a:extLst>
          </p:cNvPr>
          <p:cNvSpPr txBox="1"/>
          <p:nvPr/>
        </p:nvSpPr>
        <p:spPr>
          <a:xfrm>
            <a:off x="5340807" y="1988796"/>
            <a:ext cx="5718234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dirty="0" err="1">
                <a:solidFill>
                  <a:srgbClr val="000000"/>
                </a:solidFill>
                <a:latin typeface="KG Primary Penmanship"/>
              </a:rPr>
              <a:t>Hãy</a:t>
            </a:r>
            <a:r>
              <a:rPr lang="en-US" sz="3200" dirty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G Primary Penmanship"/>
              </a:rPr>
              <a:t>đặt</a:t>
            </a:r>
            <a:r>
              <a:rPr lang="en-US" sz="3200" dirty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G Primary Penmanship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G Primary Penmanship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G Primary Penmanship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G Primary Penmanship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G Primary Penmanship"/>
              </a:rPr>
              <a:t>vừa</a:t>
            </a:r>
            <a:r>
              <a:rPr lang="en-US" sz="3200" dirty="0">
                <a:solidFill>
                  <a:srgbClr val="000000"/>
                </a:solidFill>
                <a:latin typeface="KG Primary Penmanship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KG Primary Penmanship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KG Primary Penmanship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11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4405"/>
            <a:ext cx="12192000" cy="685359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732900" y="52435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62934">
            <a:off x="9140" y="5953455"/>
            <a:ext cx="1565616" cy="512383"/>
          </a:xfrm>
          <a:prstGeom prst="rect">
            <a:avLst/>
          </a:prstGeom>
        </p:spPr>
      </p:pic>
      <p:sp>
        <p:nvSpPr>
          <p:cNvPr id="14" name="TextBox 10">
            <a:extLst>
              <a:ext uri="{FF2B5EF4-FFF2-40B4-BE49-F238E27FC236}">
                <a16:creationId xmlns:a16="http://schemas.microsoft.com/office/drawing/2014/main" id="{1B93AEEE-E9E4-40EF-934D-8BE54681CC30}"/>
              </a:ext>
            </a:extLst>
          </p:cNvPr>
          <p:cNvSpPr txBox="1"/>
          <p:nvPr/>
        </p:nvSpPr>
        <p:spPr>
          <a:xfrm>
            <a:off x="3236883" y="1933119"/>
            <a:ext cx="571823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eaLnBrk="1" hangingPunct="1"/>
            <a:r>
              <a:rPr lang="en-US" altLang="en-US" sz="2800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nghe</a:t>
            </a:r>
            <a:r>
              <a:rPr lang="en-US" altLang="en-US" sz="28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cổ</a:t>
            </a:r>
            <a:r>
              <a:rPr lang="en-US" altLang="en-US" sz="28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thầm</a:t>
            </a:r>
            <a:r>
              <a:rPr lang="en-US" altLang="en-US" sz="28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thì</a:t>
            </a:r>
            <a:endParaRPr lang="en-US" altLang="en-US" sz="2800" b="1" dirty="0">
              <a:solidFill>
                <a:srgbClr val="0000FF"/>
              </a:solidFill>
              <a:latin typeface="KG Primary Penmanship" panose="020B060402020202020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cha </a:t>
            </a:r>
            <a:r>
              <a:rPr lang="en-US" altLang="en-US" sz="28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dạy</a:t>
            </a:r>
            <a:r>
              <a:rPr lang="en-US" altLang="en-US" sz="28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cũng</a:t>
            </a:r>
            <a:r>
              <a:rPr lang="en-US" altLang="en-US" sz="28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đời</a:t>
            </a:r>
            <a:r>
              <a:rPr lang="en-US" altLang="en-US" sz="28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KG Primary Penmanship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96768D7E-8B24-4204-9325-3335B5C1C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526" y="1065255"/>
            <a:ext cx="73648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1.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Tìm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các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phức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các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câu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thơ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sau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DB681FCE-BFC5-4381-A93D-2F71538D3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526" y="3394554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phức</a:t>
            </a:r>
            <a:r>
              <a:rPr lang="en-US" altLang="en-US" sz="28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cổ</a:t>
            </a:r>
            <a:r>
              <a:rPr lang="en-US" altLang="en-US" sz="28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thầm</a:t>
            </a:r>
            <a:r>
              <a:rPr lang="en-US" altLang="en-US" sz="28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cha.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AA8FD-9ACC-4B9D-BF17-C97F1E41ED26}"/>
              </a:ext>
            </a:extLst>
          </p:cNvPr>
          <p:cNvSpPr/>
          <p:nvPr/>
        </p:nvSpPr>
        <p:spPr>
          <a:xfrm>
            <a:off x="5433134" y="1933119"/>
            <a:ext cx="1562399" cy="42834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21F341-FCB8-4125-97EA-015712F134A0}"/>
              </a:ext>
            </a:extLst>
          </p:cNvPr>
          <p:cNvSpPr/>
          <p:nvPr/>
        </p:nvSpPr>
        <p:spPr>
          <a:xfrm>
            <a:off x="6962755" y="1933119"/>
            <a:ext cx="1562399" cy="42834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9DC5F0-8E65-42D5-B0D1-DFE7121133D1}"/>
              </a:ext>
            </a:extLst>
          </p:cNvPr>
          <p:cNvSpPr/>
          <p:nvPr/>
        </p:nvSpPr>
        <p:spPr>
          <a:xfrm>
            <a:off x="4227616" y="2387352"/>
            <a:ext cx="1309629" cy="42834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6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1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4405"/>
            <a:ext cx="12192000" cy="685359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804020" y="52435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62934">
            <a:off x="9140" y="5953455"/>
            <a:ext cx="1565616" cy="512383"/>
          </a:xfrm>
          <a:prstGeom prst="rect">
            <a:avLst/>
          </a:prstGeom>
        </p:spPr>
      </p:pic>
      <p:sp>
        <p:nvSpPr>
          <p:cNvPr id="16" name="Text Box 8">
            <a:extLst>
              <a:ext uri="{FF2B5EF4-FFF2-40B4-BE49-F238E27FC236}">
                <a16:creationId xmlns:a16="http://schemas.microsoft.com/office/drawing/2014/main" id="{96768D7E-8B24-4204-9325-3335B5C1C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646" y="916057"/>
            <a:ext cx="74387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1.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Tìm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các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phức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các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câu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thơ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sau</a:t>
            </a:r>
            <a:r>
              <a:rPr lang="en-US" altLang="en-US" sz="26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AF6CB44C-2AA7-4DE9-9144-FEF92A125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780" y="1644652"/>
            <a:ext cx="73914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*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Thuyền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ta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chầm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chậm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vào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Ba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Bể</a:t>
            </a:r>
            <a:endParaRPr lang="en-US" altLang="en-US" sz="2600" b="1" dirty="0">
              <a:solidFill>
                <a:srgbClr val="0000FF"/>
              </a:solidFill>
              <a:latin typeface="KG Primary Penmanship" panose="020B060402020202020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Núi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dựng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cheo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leo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hồ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lặng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im</a:t>
            </a:r>
            <a:endParaRPr lang="en-US" altLang="en-US" sz="2600" b="1" dirty="0">
              <a:solidFill>
                <a:srgbClr val="0000FF"/>
              </a:solidFill>
              <a:latin typeface="KG Primary Penmanship" panose="020B060402020202020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Lá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rừng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với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gió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ngân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se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sẽ</a:t>
            </a:r>
            <a:endParaRPr lang="en-US" altLang="en-US" sz="2600" b="1" dirty="0">
              <a:solidFill>
                <a:srgbClr val="0000FF"/>
              </a:solidFill>
              <a:latin typeface="KG Primary Penmanship" panose="020B060402020202020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Họa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lòng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ta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với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chim</a:t>
            </a:r>
            <a:r>
              <a:rPr lang="en-US" altLang="en-US" sz="26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.</a:t>
            </a:r>
            <a:endParaRPr lang="en-US" altLang="en-US" sz="2600" dirty="0">
              <a:solidFill>
                <a:srgbClr val="0000FF"/>
              </a:solidFill>
              <a:latin typeface="KG Primary Penmanship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025B240C-B534-4529-B9B5-F5C576A34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051" y="3864300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- </a:t>
            </a:r>
            <a:r>
              <a:rPr lang="en-US" altLang="en-US" sz="2600" b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phức</a:t>
            </a:r>
            <a:r>
              <a:rPr lang="en-US" altLang="en-US" sz="26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: </a:t>
            </a:r>
            <a:r>
              <a:rPr lang="en-US" altLang="en-US" sz="2600" b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chầm</a:t>
            </a:r>
            <a:r>
              <a:rPr lang="en-US" altLang="en-US" sz="26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chậm</a:t>
            </a:r>
            <a:r>
              <a:rPr lang="en-US" altLang="en-US" sz="26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cheo</a:t>
            </a:r>
            <a:r>
              <a:rPr lang="en-US" altLang="en-US" sz="26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leo</a:t>
            </a:r>
            <a:r>
              <a:rPr lang="en-US" altLang="en-US" sz="26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lặng</a:t>
            </a:r>
            <a:r>
              <a:rPr lang="en-US" altLang="en-US" sz="26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im</a:t>
            </a:r>
            <a:r>
              <a:rPr lang="en-US" altLang="en-US" sz="26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, se </a:t>
            </a:r>
            <a:r>
              <a:rPr lang="en-US" altLang="en-US" sz="2600" b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sẽ</a:t>
            </a:r>
            <a:r>
              <a:rPr lang="en-US" altLang="en-US" sz="2600" b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..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AF58D9-04DB-46E7-BA29-51CEC381AED9}"/>
              </a:ext>
            </a:extLst>
          </p:cNvPr>
          <p:cNvSpPr/>
          <p:nvPr/>
        </p:nvSpPr>
        <p:spPr>
          <a:xfrm>
            <a:off x="5379522" y="1644652"/>
            <a:ext cx="1776988" cy="42462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BC39A5-AC1B-4BC7-93C8-952A48A12C9F}"/>
              </a:ext>
            </a:extLst>
          </p:cNvPr>
          <p:cNvSpPr/>
          <p:nvPr/>
        </p:nvSpPr>
        <p:spPr>
          <a:xfrm>
            <a:off x="5379522" y="2069273"/>
            <a:ext cx="1326078" cy="42462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6D2DF8-D599-4C5C-8075-D11CCB2B83FF}"/>
              </a:ext>
            </a:extLst>
          </p:cNvPr>
          <p:cNvSpPr/>
          <p:nvPr/>
        </p:nvSpPr>
        <p:spPr>
          <a:xfrm>
            <a:off x="7139206" y="2069272"/>
            <a:ext cx="1190483" cy="42462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E52381-AF63-4651-9791-45B688FAFB62}"/>
              </a:ext>
            </a:extLst>
          </p:cNvPr>
          <p:cNvSpPr/>
          <p:nvPr/>
        </p:nvSpPr>
        <p:spPr>
          <a:xfrm>
            <a:off x="7156510" y="2515523"/>
            <a:ext cx="946151" cy="42462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2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  <p:bldP spid="18" grpId="0"/>
      <p:bldP spid="9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4405"/>
            <a:ext cx="12192000" cy="685359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742789" y="469943"/>
            <a:ext cx="9555131" cy="6195110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62934">
            <a:off x="9140" y="5953455"/>
            <a:ext cx="1565616" cy="512383"/>
          </a:xfrm>
          <a:prstGeom prst="rect">
            <a:avLst/>
          </a:prstGeom>
        </p:spPr>
      </p:pic>
      <p:sp>
        <p:nvSpPr>
          <p:cNvPr id="16" name="Text Box 8">
            <a:extLst>
              <a:ext uri="{FF2B5EF4-FFF2-40B4-BE49-F238E27FC236}">
                <a16:creationId xmlns:a16="http://schemas.microsoft.com/office/drawing/2014/main" id="{96768D7E-8B24-4204-9325-3335B5C1C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646" y="916057"/>
            <a:ext cx="6907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Sắp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xếp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phức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3074C8D8-4EA2-4E2B-8C98-CFF58D281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278" y="1690156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phức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5" name="Text Box 41">
            <a:extLst>
              <a:ext uri="{FF2B5EF4-FFF2-40B4-BE49-F238E27FC236}">
                <a16:creationId xmlns:a16="http://schemas.microsoft.com/office/drawing/2014/main" id="{E784887D-7AAB-452B-AA10-0016BB204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900" y="1721160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ông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cha, </a:t>
            </a:r>
          </a:p>
        </p:txBody>
      </p:sp>
      <p:sp>
        <p:nvSpPr>
          <p:cNvPr id="17" name="Text Box 42">
            <a:extLst>
              <a:ext uri="{FF2B5EF4-FFF2-40B4-BE49-F238E27FC236}">
                <a16:creationId xmlns:a16="http://schemas.microsoft.com/office/drawing/2014/main" id="{88B9956A-8352-4DAA-A92B-23336FA7C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678" y="1690156"/>
            <a:ext cx="220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truyện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cổ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9" name="Text Box 43">
            <a:extLst>
              <a:ext uri="{FF2B5EF4-FFF2-40B4-BE49-F238E27FC236}">
                <a16:creationId xmlns:a16="http://schemas.microsoft.com/office/drawing/2014/main" id="{85471349-161D-4F34-95B4-A39DFDA75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606" y="1719812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thầm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0" name="Text Box 44">
            <a:extLst>
              <a:ext uri="{FF2B5EF4-FFF2-40B4-BE49-F238E27FC236}">
                <a16:creationId xmlns:a16="http://schemas.microsoft.com/office/drawing/2014/main" id="{35F9169C-788F-415A-B5C5-F9DFDD7A6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532" y="1734489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chầm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chậm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1" name="Text Box 45">
            <a:extLst>
              <a:ext uri="{FF2B5EF4-FFF2-40B4-BE49-F238E27FC236}">
                <a16:creationId xmlns:a16="http://schemas.microsoft.com/office/drawing/2014/main" id="{6B065CB0-FAA7-434A-A5A2-0FC26A595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478" y="2223556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cheo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leo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2" name="Text Box 46">
            <a:extLst>
              <a:ext uri="{FF2B5EF4-FFF2-40B4-BE49-F238E27FC236}">
                <a16:creationId xmlns:a16="http://schemas.microsoft.com/office/drawing/2014/main" id="{FA2BE314-879E-4F80-A19B-C718DEFF1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2613" y="2254780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se </a:t>
            </a: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sẽ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 Box 47">
            <a:extLst>
              <a:ext uri="{FF2B5EF4-FFF2-40B4-BE49-F238E27FC236}">
                <a16:creationId xmlns:a16="http://schemas.microsoft.com/office/drawing/2014/main" id="{414C777A-0655-4BD8-92A3-AE0F45C0D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9579" y="2240772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lặng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im</a:t>
            </a:r>
            <a:r>
              <a:rPr lang="en-US" altLang="en-US" sz="2400" b="1" dirty="0">
                <a:solidFill>
                  <a:srgbClr val="0066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,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D7C2307-73D6-4587-A32E-40AB8C062426}"/>
              </a:ext>
            </a:extLst>
          </p:cNvPr>
          <p:cNvGrpSpPr/>
          <p:nvPr/>
        </p:nvGrpSpPr>
        <p:grpSpPr>
          <a:xfrm>
            <a:off x="2173339" y="3161899"/>
            <a:ext cx="8717517" cy="3226158"/>
            <a:chOff x="2102219" y="3169182"/>
            <a:chExt cx="8717517" cy="322615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33EC277-4D1E-4CA4-85BA-ADB315CC3922}"/>
                </a:ext>
              </a:extLst>
            </p:cNvPr>
            <p:cNvSpPr/>
            <p:nvPr/>
          </p:nvSpPr>
          <p:spPr>
            <a:xfrm>
              <a:off x="6198262" y="3169182"/>
              <a:ext cx="129218" cy="3226158"/>
            </a:xfrm>
            <a:custGeom>
              <a:avLst/>
              <a:gdLst>
                <a:gd name="connsiteX0" fmla="*/ 0 w 213360"/>
                <a:gd name="connsiteY0" fmla="*/ 0 h 3108960"/>
                <a:gd name="connsiteX1" fmla="*/ 40640 w 213360"/>
                <a:gd name="connsiteY1" fmla="*/ 81280 h 3108960"/>
                <a:gd name="connsiteX2" fmla="*/ 60960 w 213360"/>
                <a:gd name="connsiteY2" fmla="*/ 152400 h 3108960"/>
                <a:gd name="connsiteX3" fmla="*/ 81280 w 213360"/>
                <a:gd name="connsiteY3" fmla="*/ 203200 h 3108960"/>
                <a:gd name="connsiteX4" fmla="*/ 101600 w 213360"/>
                <a:gd name="connsiteY4" fmla="*/ 243840 h 3108960"/>
                <a:gd name="connsiteX5" fmla="*/ 111760 w 213360"/>
                <a:gd name="connsiteY5" fmla="*/ 274320 h 3108960"/>
                <a:gd name="connsiteX6" fmla="*/ 142240 w 213360"/>
                <a:gd name="connsiteY6" fmla="*/ 365760 h 3108960"/>
                <a:gd name="connsiteX7" fmla="*/ 142240 w 213360"/>
                <a:gd name="connsiteY7" fmla="*/ 680720 h 3108960"/>
                <a:gd name="connsiteX8" fmla="*/ 121920 w 213360"/>
                <a:gd name="connsiteY8" fmla="*/ 751840 h 3108960"/>
                <a:gd name="connsiteX9" fmla="*/ 111760 w 213360"/>
                <a:gd name="connsiteY9" fmla="*/ 1137920 h 3108960"/>
                <a:gd name="connsiteX10" fmla="*/ 30480 w 213360"/>
                <a:gd name="connsiteY10" fmla="*/ 1351280 h 3108960"/>
                <a:gd name="connsiteX11" fmla="*/ 30480 w 213360"/>
                <a:gd name="connsiteY11" fmla="*/ 1503680 h 3108960"/>
                <a:gd name="connsiteX12" fmla="*/ 60960 w 213360"/>
                <a:gd name="connsiteY12" fmla="*/ 1544320 h 3108960"/>
                <a:gd name="connsiteX13" fmla="*/ 81280 w 213360"/>
                <a:gd name="connsiteY13" fmla="*/ 1574800 h 3108960"/>
                <a:gd name="connsiteX14" fmla="*/ 111760 w 213360"/>
                <a:gd name="connsiteY14" fmla="*/ 1635760 h 3108960"/>
                <a:gd name="connsiteX15" fmla="*/ 172720 w 213360"/>
                <a:gd name="connsiteY15" fmla="*/ 1737360 h 3108960"/>
                <a:gd name="connsiteX16" fmla="*/ 182880 w 213360"/>
                <a:gd name="connsiteY16" fmla="*/ 1849120 h 3108960"/>
                <a:gd name="connsiteX17" fmla="*/ 193040 w 213360"/>
                <a:gd name="connsiteY17" fmla="*/ 1889760 h 3108960"/>
                <a:gd name="connsiteX18" fmla="*/ 213360 w 213360"/>
                <a:gd name="connsiteY18" fmla="*/ 2062480 h 3108960"/>
                <a:gd name="connsiteX19" fmla="*/ 203200 w 213360"/>
                <a:gd name="connsiteY19" fmla="*/ 2316480 h 3108960"/>
                <a:gd name="connsiteX20" fmla="*/ 172720 w 213360"/>
                <a:gd name="connsiteY20" fmla="*/ 2367280 h 3108960"/>
                <a:gd name="connsiteX21" fmla="*/ 152400 w 213360"/>
                <a:gd name="connsiteY21" fmla="*/ 2458720 h 3108960"/>
                <a:gd name="connsiteX22" fmla="*/ 162560 w 213360"/>
                <a:gd name="connsiteY22" fmla="*/ 2804160 h 3108960"/>
                <a:gd name="connsiteX23" fmla="*/ 172720 w 213360"/>
                <a:gd name="connsiteY23" fmla="*/ 2875280 h 3108960"/>
                <a:gd name="connsiteX24" fmla="*/ 182880 w 213360"/>
                <a:gd name="connsiteY24" fmla="*/ 2956560 h 3108960"/>
                <a:gd name="connsiteX25" fmla="*/ 182880 w 213360"/>
                <a:gd name="connsiteY25" fmla="*/ 3108960 h 310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3360" h="3108960">
                  <a:moveTo>
                    <a:pt x="0" y="0"/>
                  </a:moveTo>
                  <a:cubicBezTo>
                    <a:pt x="13547" y="27093"/>
                    <a:pt x="28105" y="53704"/>
                    <a:pt x="40640" y="81280"/>
                  </a:cubicBezTo>
                  <a:cubicBezTo>
                    <a:pt x="52871" y="108187"/>
                    <a:pt x="51260" y="123300"/>
                    <a:pt x="60960" y="152400"/>
                  </a:cubicBezTo>
                  <a:cubicBezTo>
                    <a:pt x="66727" y="169702"/>
                    <a:pt x="73873" y="186534"/>
                    <a:pt x="81280" y="203200"/>
                  </a:cubicBezTo>
                  <a:cubicBezTo>
                    <a:pt x="87431" y="217040"/>
                    <a:pt x="95634" y="229919"/>
                    <a:pt x="101600" y="243840"/>
                  </a:cubicBezTo>
                  <a:cubicBezTo>
                    <a:pt x="105819" y="253684"/>
                    <a:pt x="108000" y="264292"/>
                    <a:pt x="111760" y="274320"/>
                  </a:cubicBezTo>
                  <a:cubicBezTo>
                    <a:pt x="140454" y="350838"/>
                    <a:pt x="125216" y="297663"/>
                    <a:pt x="142240" y="365760"/>
                  </a:cubicBezTo>
                  <a:cubicBezTo>
                    <a:pt x="153677" y="525878"/>
                    <a:pt x="158627" y="508653"/>
                    <a:pt x="142240" y="680720"/>
                  </a:cubicBezTo>
                  <a:cubicBezTo>
                    <a:pt x="140539" y="698580"/>
                    <a:pt x="128016" y="733553"/>
                    <a:pt x="121920" y="751840"/>
                  </a:cubicBezTo>
                  <a:cubicBezTo>
                    <a:pt x="118533" y="880533"/>
                    <a:pt x="126242" y="1009999"/>
                    <a:pt x="111760" y="1137920"/>
                  </a:cubicBezTo>
                  <a:cubicBezTo>
                    <a:pt x="103275" y="1212875"/>
                    <a:pt x="63907" y="1284426"/>
                    <a:pt x="30480" y="1351280"/>
                  </a:cubicBezTo>
                  <a:cubicBezTo>
                    <a:pt x="18254" y="1412411"/>
                    <a:pt x="9518" y="1430314"/>
                    <a:pt x="30480" y="1503680"/>
                  </a:cubicBezTo>
                  <a:cubicBezTo>
                    <a:pt x="35132" y="1519962"/>
                    <a:pt x="51118" y="1530541"/>
                    <a:pt x="60960" y="1544320"/>
                  </a:cubicBezTo>
                  <a:cubicBezTo>
                    <a:pt x="68057" y="1554256"/>
                    <a:pt x="75350" y="1564126"/>
                    <a:pt x="81280" y="1574800"/>
                  </a:cubicBezTo>
                  <a:cubicBezTo>
                    <a:pt x="92313" y="1594659"/>
                    <a:pt x="100313" y="1616136"/>
                    <a:pt x="111760" y="1635760"/>
                  </a:cubicBezTo>
                  <a:cubicBezTo>
                    <a:pt x="197582" y="1782884"/>
                    <a:pt x="118668" y="1629255"/>
                    <a:pt x="172720" y="1737360"/>
                  </a:cubicBezTo>
                  <a:cubicBezTo>
                    <a:pt x="176107" y="1774613"/>
                    <a:pt x="177936" y="1812041"/>
                    <a:pt x="182880" y="1849120"/>
                  </a:cubicBezTo>
                  <a:cubicBezTo>
                    <a:pt x="184725" y="1862961"/>
                    <a:pt x="191498" y="1875882"/>
                    <a:pt x="193040" y="1889760"/>
                  </a:cubicBezTo>
                  <a:cubicBezTo>
                    <a:pt x="213066" y="2069990"/>
                    <a:pt x="186118" y="1980753"/>
                    <a:pt x="213360" y="2062480"/>
                  </a:cubicBezTo>
                  <a:cubicBezTo>
                    <a:pt x="209973" y="2147147"/>
                    <a:pt x="214399" y="2232489"/>
                    <a:pt x="203200" y="2316480"/>
                  </a:cubicBezTo>
                  <a:cubicBezTo>
                    <a:pt x="200590" y="2336054"/>
                    <a:pt x="180740" y="2349235"/>
                    <a:pt x="172720" y="2367280"/>
                  </a:cubicBezTo>
                  <a:cubicBezTo>
                    <a:pt x="167502" y="2379019"/>
                    <a:pt x="154007" y="2450687"/>
                    <a:pt x="152400" y="2458720"/>
                  </a:cubicBezTo>
                  <a:cubicBezTo>
                    <a:pt x="155787" y="2573867"/>
                    <a:pt x="156947" y="2689100"/>
                    <a:pt x="162560" y="2804160"/>
                  </a:cubicBezTo>
                  <a:cubicBezTo>
                    <a:pt x="163727" y="2828079"/>
                    <a:pt x="169555" y="2851543"/>
                    <a:pt x="172720" y="2875280"/>
                  </a:cubicBezTo>
                  <a:cubicBezTo>
                    <a:pt x="176329" y="2902345"/>
                    <a:pt x="181694" y="2929282"/>
                    <a:pt x="182880" y="2956560"/>
                  </a:cubicBezTo>
                  <a:cubicBezTo>
                    <a:pt x="185087" y="3007312"/>
                    <a:pt x="182880" y="3058160"/>
                    <a:pt x="182880" y="3108960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KG Primary Penmanship" panose="020B0604020202020204" charset="0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E988139-8972-4282-A281-232C589A0B46}"/>
                </a:ext>
              </a:extLst>
            </p:cNvPr>
            <p:cNvSpPr/>
            <p:nvPr/>
          </p:nvSpPr>
          <p:spPr>
            <a:xfrm rot="10800000">
              <a:off x="2102219" y="3951676"/>
              <a:ext cx="8717517" cy="327311"/>
            </a:xfrm>
            <a:custGeom>
              <a:avLst/>
              <a:gdLst>
                <a:gd name="connsiteX0" fmla="*/ 0 w 8453120"/>
                <a:gd name="connsiteY0" fmla="*/ 254000 h 327311"/>
                <a:gd name="connsiteX1" fmla="*/ 1076960 w 8453120"/>
                <a:gd name="connsiteY1" fmla="*/ 325120 h 327311"/>
                <a:gd name="connsiteX2" fmla="*/ 2448560 w 8453120"/>
                <a:gd name="connsiteY2" fmla="*/ 264160 h 327311"/>
                <a:gd name="connsiteX3" fmla="*/ 2834640 w 8453120"/>
                <a:gd name="connsiteY3" fmla="*/ 294640 h 327311"/>
                <a:gd name="connsiteX4" fmla="*/ 3749040 w 8453120"/>
                <a:gd name="connsiteY4" fmla="*/ 294640 h 327311"/>
                <a:gd name="connsiteX5" fmla="*/ 4165600 w 8453120"/>
                <a:gd name="connsiteY5" fmla="*/ 254000 h 327311"/>
                <a:gd name="connsiteX6" fmla="*/ 4500880 w 8453120"/>
                <a:gd name="connsiteY6" fmla="*/ 233680 h 327311"/>
                <a:gd name="connsiteX7" fmla="*/ 4724400 w 8453120"/>
                <a:gd name="connsiteY7" fmla="*/ 182880 h 327311"/>
                <a:gd name="connsiteX8" fmla="*/ 4795520 w 8453120"/>
                <a:gd name="connsiteY8" fmla="*/ 172720 h 327311"/>
                <a:gd name="connsiteX9" fmla="*/ 5130800 w 8453120"/>
                <a:gd name="connsiteY9" fmla="*/ 111760 h 327311"/>
                <a:gd name="connsiteX10" fmla="*/ 5527040 w 8453120"/>
                <a:gd name="connsiteY10" fmla="*/ 81280 h 327311"/>
                <a:gd name="connsiteX11" fmla="*/ 5943600 w 8453120"/>
                <a:gd name="connsiteY11" fmla="*/ 121920 h 327311"/>
                <a:gd name="connsiteX12" fmla="*/ 6106160 w 8453120"/>
                <a:gd name="connsiteY12" fmla="*/ 142240 h 327311"/>
                <a:gd name="connsiteX13" fmla="*/ 6309360 w 8453120"/>
                <a:gd name="connsiteY13" fmla="*/ 132080 h 327311"/>
                <a:gd name="connsiteX14" fmla="*/ 6492240 w 8453120"/>
                <a:gd name="connsiteY14" fmla="*/ 81280 h 327311"/>
                <a:gd name="connsiteX15" fmla="*/ 6624320 w 8453120"/>
                <a:gd name="connsiteY15" fmla="*/ 60960 h 327311"/>
                <a:gd name="connsiteX16" fmla="*/ 6736080 w 8453120"/>
                <a:gd name="connsiteY16" fmla="*/ 40640 h 327311"/>
                <a:gd name="connsiteX17" fmla="*/ 6847840 w 8453120"/>
                <a:gd name="connsiteY17" fmla="*/ 10160 h 327311"/>
                <a:gd name="connsiteX18" fmla="*/ 7051040 w 8453120"/>
                <a:gd name="connsiteY18" fmla="*/ 0 h 327311"/>
                <a:gd name="connsiteX19" fmla="*/ 7325360 w 8453120"/>
                <a:gd name="connsiteY19" fmla="*/ 10160 h 327311"/>
                <a:gd name="connsiteX20" fmla="*/ 7447280 w 8453120"/>
                <a:gd name="connsiteY20" fmla="*/ 30480 h 327311"/>
                <a:gd name="connsiteX21" fmla="*/ 7589520 w 8453120"/>
                <a:gd name="connsiteY21" fmla="*/ 40640 h 327311"/>
                <a:gd name="connsiteX22" fmla="*/ 7772400 w 8453120"/>
                <a:gd name="connsiteY22" fmla="*/ 81280 h 327311"/>
                <a:gd name="connsiteX23" fmla="*/ 7843520 w 8453120"/>
                <a:gd name="connsiteY23" fmla="*/ 91440 h 327311"/>
                <a:gd name="connsiteX24" fmla="*/ 7965440 w 8453120"/>
                <a:gd name="connsiteY24" fmla="*/ 121920 h 327311"/>
                <a:gd name="connsiteX25" fmla="*/ 8036560 w 8453120"/>
                <a:gd name="connsiteY25" fmla="*/ 152400 h 327311"/>
                <a:gd name="connsiteX26" fmla="*/ 8209280 w 8453120"/>
                <a:gd name="connsiteY26" fmla="*/ 162560 h 327311"/>
                <a:gd name="connsiteX27" fmla="*/ 8351520 w 8453120"/>
                <a:gd name="connsiteY27" fmla="*/ 172720 h 327311"/>
                <a:gd name="connsiteX28" fmla="*/ 8453120 w 8453120"/>
                <a:gd name="connsiteY28" fmla="*/ 182880 h 32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453120" h="327311">
                  <a:moveTo>
                    <a:pt x="0" y="254000"/>
                  </a:moveTo>
                  <a:cubicBezTo>
                    <a:pt x="358987" y="277707"/>
                    <a:pt x="717487" y="339693"/>
                    <a:pt x="1076960" y="325120"/>
                  </a:cubicBezTo>
                  <a:lnTo>
                    <a:pt x="2448560" y="264160"/>
                  </a:lnTo>
                  <a:cubicBezTo>
                    <a:pt x="2577253" y="274320"/>
                    <a:pt x="2705679" y="288778"/>
                    <a:pt x="2834640" y="294640"/>
                  </a:cubicBezTo>
                  <a:cubicBezTo>
                    <a:pt x="3245638" y="313322"/>
                    <a:pt x="3359334" y="304383"/>
                    <a:pt x="3749040" y="294640"/>
                  </a:cubicBezTo>
                  <a:lnTo>
                    <a:pt x="4165600" y="254000"/>
                  </a:lnTo>
                  <a:cubicBezTo>
                    <a:pt x="4277199" y="244951"/>
                    <a:pt x="4389396" y="244051"/>
                    <a:pt x="4500880" y="233680"/>
                  </a:cubicBezTo>
                  <a:cubicBezTo>
                    <a:pt x="4556710" y="228487"/>
                    <a:pt x="4674312" y="193425"/>
                    <a:pt x="4724400" y="182880"/>
                  </a:cubicBezTo>
                  <a:cubicBezTo>
                    <a:pt x="4747834" y="177947"/>
                    <a:pt x="4771931" y="176848"/>
                    <a:pt x="4795520" y="172720"/>
                  </a:cubicBezTo>
                  <a:cubicBezTo>
                    <a:pt x="4907412" y="153139"/>
                    <a:pt x="5018580" y="129363"/>
                    <a:pt x="5130800" y="111760"/>
                  </a:cubicBezTo>
                  <a:cubicBezTo>
                    <a:pt x="5278218" y="88636"/>
                    <a:pt x="5375728" y="88485"/>
                    <a:pt x="5527040" y="81280"/>
                  </a:cubicBezTo>
                  <a:cubicBezTo>
                    <a:pt x="5983224" y="134949"/>
                    <a:pt x="5357136" y="63274"/>
                    <a:pt x="5943600" y="121920"/>
                  </a:cubicBezTo>
                  <a:cubicBezTo>
                    <a:pt x="5997937" y="127354"/>
                    <a:pt x="6051973" y="135467"/>
                    <a:pt x="6106160" y="142240"/>
                  </a:cubicBezTo>
                  <a:cubicBezTo>
                    <a:pt x="6173893" y="138853"/>
                    <a:pt x="6242066" y="140492"/>
                    <a:pt x="6309360" y="132080"/>
                  </a:cubicBezTo>
                  <a:cubicBezTo>
                    <a:pt x="6526295" y="104963"/>
                    <a:pt x="6353582" y="110471"/>
                    <a:pt x="6492240" y="81280"/>
                  </a:cubicBezTo>
                  <a:cubicBezTo>
                    <a:pt x="6535829" y="72103"/>
                    <a:pt x="6580381" y="68283"/>
                    <a:pt x="6624320" y="60960"/>
                  </a:cubicBezTo>
                  <a:cubicBezTo>
                    <a:pt x="6661669" y="54735"/>
                    <a:pt x="6699056" y="48574"/>
                    <a:pt x="6736080" y="40640"/>
                  </a:cubicBezTo>
                  <a:cubicBezTo>
                    <a:pt x="6809487" y="24910"/>
                    <a:pt x="6713319" y="24573"/>
                    <a:pt x="6847840" y="10160"/>
                  </a:cubicBezTo>
                  <a:cubicBezTo>
                    <a:pt x="6915272" y="2935"/>
                    <a:pt x="6983307" y="3387"/>
                    <a:pt x="7051040" y="0"/>
                  </a:cubicBezTo>
                  <a:cubicBezTo>
                    <a:pt x="7142480" y="3387"/>
                    <a:pt x="7234127" y="3142"/>
                    <a:pt x="7325360" y="10160"/>
                  </a:cubicBezTo>
                  <a:cubicBezTo>
                    <a:pt x="7366439" y="13320"/>
                    <a:pt x="7406351" y="25757"/>
                    <a:pt x="7447280" y="30480"/>
                  </a:cubicBezTo>
                  <a:cubicBezTo>
                    <a:pt x="7494501" y="35929"/>
                    <a:pt x="7542107" y="37253"/>
                    <a:pt x="7589520" y="40640"/>
                  </a:cubicBezTo>
                  <a:cubicBezTo>
                    <a:pt x="7609026" y="45141"/>
                    <a:pt x="7726749" y="73671"/>
                    <a:pt x="7772400" y="81280"/>
                  </a:cubicBezTo>
                  <a:cubicBezTo>
                    <a:pt x="7796022" y="85217"/>
                    <a:pt x="7820086" y="86507"/>
                    <a:pt x="7843520" y="91440"/>
                  </a:cubicBezTo>
                  <a:cubicBezTo>
                    <a:pt x="7884512" y="100070"/>
                    <a:pt x="7925494" y="109305"/>
                    <a:pt x="7965440" y="121920"/>
                  </a:cubicBezTo>
                  <a:cubicBezTo>
                    <a:pt x="7990035" y="129687"/>
                    <a:pt x="8011119" y="148160"/>
                    <a:pt x="8036560" y="152400"/>
                  </a:cubicBezTo>
                  <a:cubicBezTo>
                    <a:pt x="8093448" y="161881"/>
                    <a:pt x="8151727" y="158847"/>
                    <a:pt x="8209280" y="162560"/>
                  </a:cubicBezTo>
                  <a:lnTo>
                    <a:pt x="8351520" y="172720"/>
                  </a:lnTo>
                  <a:cubicBezTo>
                    <a:pt x="8385438" y="175547"/>
                    <a:pt x="8453120" y="182880"/>
                    <a:pt x="8453120" y="182880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KG Primary Penmanship" panose="020B0604020202020204" charset="0"/>
              </a:endParaRPr>
            </a:p>
          </p:txBody>
        </p:sp>
      </p:grpSp>
      <p:sp>
        <p:nvSpPr>
          <p:cNvPr id="26" name="Text Box 22">
            <a:extLst>
              <a:ext uri="{FF2B5EF4-FFF2-40B4-BE49-F238E27FC236}">
                <a16:creationId xmlns:a16="http://schemas.microsoft.com/office/drawing/2014/main" id="{315D1B1C-235F-4313-B2BB-AC3196E07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641" y="3187617"/>
            <a:ext cx="411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Từ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phức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do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những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tiếng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có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nghĩa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tạo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thành</a:t>
            </a:r>
            <a:endParaRPr lang="en-US" altLang="en-US" sz="2200" b="1" dirty="0">
              <a:solidFill>
                <a:srgbClr val="0000FF"/>
              </a:solidFill>
              <a:latin typeface="KG Primary Penmanship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7" name="Text Box 23">
            <a:extLst>
              <a:ext uri="{FF2B5EF4-FFF2-40B4-BE49-F238E27FC236}">
                <a16:creationId xmlns:a16="http://schemas.microsoft.com/office/drawing/2014/main" id="{DA4BC0A7-E02E-4611-8552-602E82A4E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658" y="3160274"/>
            <a:ext cx="500408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Từ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phức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do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những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tiếng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có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âm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đầu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hoặc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vần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lặp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lại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nhau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tạo</a:t>
            </a:r>
            <a:r>
              <a:rPr lang="en-US" altLang="en-US" sz="2200" b="1" dirty="0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thành</a:t>
            </a:r>
            <a:endParaRPr lang="en-US" altLang="en-US" sz="2200" b="1" dirty="0">
              <a:solidFill>
                <a:srgbClr val="0000FF"/>
              </a:solidFill>
              <a:latin typeface="KG Primary Penmanship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0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-0.14375 0.3879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12031 0.3761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16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0.01055 0.3645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01055 0.3682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0.17591 0.4081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30364 0.3930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11145 0.3962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  <p:bldP spid="15" grpId="0"/>
      <p:bldP spid="15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>
            <a:extLst>
              <a:ext uri="{FF2B5EF4-FFF2-40B4-BE49-F238E27FC236}">
                <a16:creationId xmlns:a16="http://schemas.microsoft.com/office/drawing/2014/main" id="{0347E182-FF5F-40C3-9ABB-781DB388A358}"/>
              </a:ext>
            </a:extLst>
          </p:cNvPr>
          <p:cNvSpPr/>
          <p:nvPr/>
        </p:nvSpPr>
        <p:spPr>
          <a:xfrm>
            <a:off x="330984" y="130749"/>
            <a:ext cx="2610916" cy="1044330"/>
          </a:xfrm>
          <a:prstGeom prst="cloud">
            <a:avLst/>
          </a:prstGeom>
          <a:solidFill>
            <a:srgbClr val="DED3D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18124" y="2345460"/>
            <a:ext cx="5288076" cy="298125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637409" y="1814899"/>
            <a:ext cx="4676003" cy="445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3"/>
              </a:lnSpc>
            </a:pPr>
            <a:r>
              <a:rPr lang="en-US" sz="3600" dirty="0" err="1">
                <a:solidFill>
                  <a:srgbClr val="333034"/>
                </a:solidFill>
                <a:latin typeface="Kristen ITC" panose="03050502040202030202" pitchFamily="66" charset="0"/>
              </a:rPr>
              <a:t>Từ</a:t>
            </a:r>
            <a:r>
              <a:rPr lang="en-US" sz="3600" dirty="0">
                <a:solidFill>
                  <a:srgbClr val="333034"/>
                </a:solidFill>
                <a:latin typeface="Kristen ITC" panose="03050502040202030202" pitchFamily="66" charset="0"/>
              </a:rPr>
              <a:t> </a:t>
            </a:r>
            <a:r>
              <a:rPr lang="en-US" sz="3600" dirty="0" err="1">
                <a:solidFill>
                  <a:srgbClr val="333034"/>
                </a:solidFill>
                <a:latin typeface="Kristen ITC" panose="03050502040202030202" pitchFamily="66" charset="0"/>
              </a:rPr>
              <a:t>láy</a:t>
            </a:r>
            <a:endParaRPr lang="en-US" sz="3600" dirty="0">
              <a:solidFill>
                <a:srgbClr val="333034"/>
              </a:solidFill>
              <a:latin typeface="Kristen ITC" panose="03050502040202030202" pitchFamily="66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2345460"/>
            <a:ext cx="5288076" cy="298125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60836" y="1853555"/>
            <a:ext cx="4676003" cy="445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3"/>
              </a:lnSpc>
            </a:pPr>
            <a:r>
              <a:rPr lang="en-US" sz="3600" dirty="0" err="1">
                <a:solidFill>
                  <a:srgbClr val="333034"/>
                </a:solidFill>
                <a:latin typeface="Kristen ITC" panose="03050502040202030202" pitchFamily="66" charset="0"/>
              </a:rPr>
              <a:t>Từ</a:t>
            </a:r>
            <a:r>
              <a:rPr lang="en-US" sz="3600" dirty="0">
                <a:solidFill>
                  <a:srgbClr val="333034"/>
                </a:solidFill>
                <a:latin typeface="Kristen ITC" panose="03050502040202030202" pitchFamily="66" charset="0"/>
              </a:rPr>
              <a:t> </a:t>
            </a:r>
            <a:r>
              <a:rPr lang="en-US" sz="3600" dirty="0" err="1">
                <a:solidFill>
                  <a:srgbClr val="333034"/>
                </a:solidFill>
                <a:latin typeface="Kristen ITC" panose="03050502040202030202" pitchFamily="66" charset="0"/>
              </a:rPr>
              <a:t>ghép</a:t>
            </a:r>
            <a:endParaRPr lang="en-US" sz="3600" dirty="0">
              <a:solidFill>
                <a:srgbClr val="333034"/>
              </a:solidFill>
              <a:latin typeface="Kristen ITC" panose="03050502040202030202" pitchFamily="66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45987">
            <a:off x="456326" y="4782750"/>
            <a:ext cx="1844608" cy="5701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85062">
            <a:off x="9908337" y="2356468"/>
            <a:ext cx="1817277" cy="6112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19308" y="2154149"/>
            <a:ext cx="1126913" cy="11043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499804" y="4859214"/>
            <a:ext cx="1118313" cy="5184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59ACCD3-2117-4B07-B0EE-F34A9F01DE70}"/>
              </a:ext>
            </a:extLst>
          </p:cNvPr>
          <p:cNvSpPr/>
          <p:nvPr/>
        </p:nvSpPr>
        <p:spPr>
          <a:xfrm>
            <a:off x="330984" y="160502"/>
            <a:ext cx="2430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Ghi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nhớ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58A701-4599-4989-960B-78F7C1A0A0C5}"/>
              </a:ext>
            </a:extLst>
          </p:cNvPr>
          <p:cNvSpPr txBox="1"/>
          <p:nvPr/>
        </p:nvSpPr>
        <p:spPr>
          <a:xfrm>
            <a:off x="1474560" y="2851513"/>
            <a:ext cx="39590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+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do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tiếng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nghĩa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ghép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lại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nhau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gọi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ghép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.</a:t>
            </a:r>
          </a:p>
          <a:p>
            <a:endParaRPr lang="en-US" sz="2000" dirty="0">
              <a:latin typeface="KG Primary Penmanship" panose="020B0604020202020204" charset="0"/>
            </a:endParaRPr>
          </a:p>
          <a:p>
            <a:r>
              <a:rPr lang="en-US" sz="2000" dirty="0" err="1">
                <a:latin typeface="KG Primary Penmanship" panose="020B0604020202020204" charset="0"/>
              </a:rPr>
              <a:t>Ví</a:t>
            </a:r>
            <a:r>
              <a:rPr lang="en-US" sz="2000" dirty="0">
                <a:latin typeface="KG Primary Penmanship" panose="020B0604020202020204" charset="0"/>
              </a:rPr>
              <a:t> </a:t>
            </a:r>
            <a:r>
              <a:rPr lang="en-US" sz="2000" dirty="0" err="1">
                <a:latin typeface="KG Primary Penmanship" panose="020B0604020202020204" charset="0"/>
              </a:rPr>
              <a:t>dụ</a:t>
            </a:r>
            <a:r>
              <a:rPr lang="en-US" sz="2000" dirty="0">
                <a:latin typeface="KG Primary Penmanship" panose="020B0604020202020204" charset="0"/>
              </a:rPr>
              <a:t>: </a:t>
            </a:r>
            <a:r>
              <a:rPr lang="en-US" sz="2000" dirty="0" err="1">
                <a:latin typeface="KG Primary Penmanship" panose="020B0604020202020204" charset="0"/>
              </a:rPr>
              <a:t>tình</a:t>
            </a:r>
            <a:r>
              <a:rPr lang="en-US" sz="2000" dirty="0">
                <a:latin typeface="KG Primary Penmanship" panose="020B0604020202020204" charset="0"/>
              </a:rPr>
              <a:t> </a:t>
            </a:r>
            <a:r>
              <a:rPr lang="en-US" sz="2000" dirty="0" err="1">
                <a:latin typeface="KG Primary Penmanship" panose="020B0604020202020204" charset="0"/>
              </a:rPr>
              <a:t>thương</a:t>
            </a:r>
            <a:r>
              <a:rPr lang="en-US" sz="2000" dirty="0">
                <a:latin typeface="KG Primary Penmanship" panose="020B0604020202020204" charset="0"/>
              </a:rPr>
              <a:t>, </a:t>
            </a:r>
            <a:r>
              <a:rPr lang="en-US" sz="2000" dirty="0" err="1">
                <a:latin typeface="KG Primary Penmanship" panose="020B0604020202020204" charset="0"/>
              </a:rPr>
              <a:t>xanh</a:t>
            </a:r>
            <a:r>
              <a:rPr lang="en-US" sz="2000" dirty="0">
                <a:latin typeface="KG Primary Penmanship" panose="020B0604020202020204" charset="0"/>
              </a:rPr>
              <a:t> </a:t>
            </a:r>
            <a:r>
              <a:rPr lang="en-US" sz="2000" dirty="0" err="1">
                <a:latin typeface="KG Primary Penmanship" panose="020B0604020202020204" charset="0"/>
              </a:rPr>
              <a:t>tươi</a:t>
            </a:r>
            <a:r>
              <a:rPr lang="en-US" sz="2000" dirty="0">
                <a:latin typeface="KG Primary Penmanship" panose="020B0604020202020204" charset="0"/>
              </a:rPr>
              <a:t>, </a:t>
            </a:r>
            <a:r>
              <a:rPr lang="en-US" sz="2000" dirty="0" err="1">
                <a:latin typeface="KG Primary Penmanship" panose="020B0604020202020204" charset="0"/>
              </a:rPr>
              <a:t>tre</a:t>
            </a:r>
            <a:r>
              <a:rPr lang="en-US" sz="2000" dirty="0">
                <a:latin typeface="KG Primary Penmanship" panose="020B0604020202020204" charset="0"/>
              </a:rPr>
              <a:t> non,…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C5EA1D-74F1-4B11-BB56-1006C0582E73}"/>
              </a:ext>
            </a:extLst>
          </p:cNvPr>
          <p:cNvSpPr txBox="1"/>
          <p:nvPr/>
        </p:nvSpPr>
        <p:spPr>
          <a:xfrm>
            <a:off x="6666706" y="2822551"/>
            <a:ext cx="41466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+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do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tiếng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âm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đầu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hoặc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vần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lặp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lại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nhau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tạo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thành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gọi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láy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Ví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dụ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khéo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léo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ngay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ngắn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chầm</a:t>
            </a:r>
            <a:r>
              <a:rPr lang="en-US" altLang="en-US" sz="2000" dirty="0"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KG Primary Penmanship" panose="020B0604020202020204" charset="0"/>
                <a:cs typeface="Times New Roman" panose="02020603050405020304" pitchFamily="18" charset="0"/>
              </a:rPr>
              <a:t>chậm</a:t>
            </a:r>
            <a:endParaRPr lang="en-US" altLang="en-US" sz="2000" dirty="0">
              <a:latin typeface="KG Primary Penmanship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5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942021" y="1407775"/>
            <a:ext cx="8307959" cy="4176915"/>
            <a:chOff x="0" y="0"/>
            <a:chExt cx="7820660" cy="3931920"/>
          </a:xfrm>
        </p:grpSpPr>
        <p:sp>
          <p:nvSpPr>
            <p:cNvPr id="3" name="Freeform 3"/>
            <p:cNvSpPr/>
            <p:nvPr/>
          </p:nvSpPr>
          <p:spPr>
            <a:xfrm>
              <a:off x="-11430" y="-1270"/>
              <a:ext cx="7843520" cy="3934460"/>
            </a:xfrm>
            <a:custGeom>
              <a:avLst/>
              <a:gdLst/>
              <a:ahLst/>
              <a:cxnLst/>
              <a:rect l="l" t="t" r="r" b="b"/>
              <a:pathLst>
                <a:path w="7843520" h="3934460">
                  <a:moveTo>
                    <a:pt x="7797800" y="1043940"/>
                  </a:moveTo>
                  <a:cubicBezTo>
                    <a:pt x="7791450" y="952500"/>
                    <a:pt x="7766050" y="863600"/>
                    <a:pt x="7727950" y="777240"/>
                  </a:cubicBezTo>
                  <a:cubicBezTo>
                    <a:pt x="7592060" y="478790"/>
                    <a:pt x="7280910" y="233680"/>
                    <a:pt x="6954519" y="189230"/>
                  </a:cubicBezTo>
                  <a:cubicBezTo>
                    <a:pt x="6681469" y="156210"/>
                    <a:pt x="6409689" y="127000"/>
                    <a:pt x="6139179" y="102870"/>
                  </a:cubicBezTo>
                  <a:cubicBezTo>
                    <a:pt x="5712459" y="64770"/>
                    <a:pt x="5287009" y="36830"/>
                    <a:pt x="4864099" y="20320"/>
                  </a:cubicBezTo>
                  <a:cubicBezTo>
                    <a:pt x="4464049" y="5080"/>
                    <a:pt x="4065269" y="0"/>
                    <a:pt x="3665219" y="3810"/>
                  </a:cubicBezTo>
                  <a:cubicBezTo>
                    <a:pt x="2744470" y="12700"/>
                    <a:pt x="1823720" y="74930"/>
                    <a:pt x="889000" y="189230"/>
                  </a:cubicBezTo>
                  <a:cubicBezTo>
                    <a:pt x="469900" y="246380"/>
                    <a:pt x="76200" y="635000"/>
                    <a:pt x="45720" y="1042670"/>
                  </a:cubicBezTo>
                  <a:cubicBezTo>
                    <a:pt x="0" y="1657350"/>
                    <a:pt x="0" y="2274570"/>
                    <a:pt x="45720" y="2890520"/>
                  </a:cubicBezTo>
                  <a:cubicBezTo>
                    <a:pt x="76200" y="3299460"/>
                    <a:pt x="468630" y="3688080"/>
                    <a:pt x="889000" y="3743960"/>
                  </a:cubicBezTo>
                  <a:cubicBezTo>
                    <a:pt x="1336040" y="3798570"/>
                    <a:pt x="1780540" y="3841750"/>
                    <a:pt x="2223770" y="3872230"/>
                  </a:cubicBezTo>
                  <a:cubicBezTo>
                    <a:pt x="2600960" y="3898900"/>
                    <a:pt x="2978150" y="3916680"/>
                    <a:pt x="3352800" y="3924300"/>
                  </a:cubicBezTo>
                  <a:cubicBezTo>
                    <a:pt x="3804920" y="3934460"/>
                    <a:pt x="4258310" y="3933190"/>
                    <a:pt x="4710430" y="3917950"/>
                  </a:cubicBezTo>
                  <a:cubicBezTo>
                    <a:pt x="5030470" y="3907790"/>
                    <a:pt x="5350510" y="3891280"/>
                    <a:pt x="5670550" y="3867150"/>
                  </a:cubicBezTo>
                  <a:cubicBezTo>
                    <a:pt x="5797550" y="3858260"/>
                    <a:pt x="5925820" y="3848100"/>
                    <a:pt x="6052820" y="3836670"/>
                  </a:cubicBezTo>
                  <a:cubicBezTo>
                    <a:pt x="6245860" y="3820161"/>
                    <a:pt x="6438900" y="3801111"/>
                    <a:pt x="6631940" y="3779520"/>
                  </a:cubicBezTo>
                  <a:cubicBezTo>
                    <a:pt x="6738620" y="3768090"/>
                    <a:pt x="6845300" y="3755390"/>
                    <a:pt x="6951980" y="3742690"/>
                  </a:cubicBezTo>
                  <a:cubicBezTo>
                    <a:pt x="7372350" y="3685540"/>
                    <a:pt x="7764780" y="3296920"/>
                    <a:pt x="7796530" y="2889251"/>
                  </a:cubicBezTo>
                  <a:cubicBezTo>
                    <a:pt x="7843520" y="2275840"/>
                    <a:pt x="7843520" y="1658620"/>
                    <a:pt x="7797800" y="1043940"/>
                  </a:cubicBezTo>
                  <a:close/>
                </a:path>
              </a:pathLst>
            </a:custGeom>
            <a:solidFill>
              <a:srgbClr val="FFFAE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369959" y="2967335"/>
            <a:ext cx="7452082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dirty="0" err="1">
                <a:solidFill>
                  <a:srgbClr val="073A64"/>
                </a:solidFill>
                <a:latin typeface="Kristen ITC" panose="03050502040202030202" pitchFamily="66" charset="0"/>
              </a:rPr>
              <a:t>Luyện</a:t>
            </a:r>
            <a:r>
              <a:rPr lang="en-US" sz="6000" dirty="0">
                <a:solidFill>
                  <a:srgbClr val="073A64"/>
                </a:solidFill>
                <a:latin typeface="Kristen ITC" panose="03050502040202030202" pitchFamily="66" charset="0"/>
              </a:rPr>
              <a:t> </a:t>
            </a:r>
            <a:r>
              <a:rPr lang="en-US" sz="6000" dirty="0" err="1">
                <a:solidFill>
                  <a:srgbClr val="073A64"/>
                </a:solidFill>
                <a:latin typeface="Kristen ITC" panose="03050502040202030202" pitchFamily="66" charset="0"/>
              </a:rPr>
              <a:t>tập</a:t>
            </a:r>
            <a:endParaRPr lang="en-US" sz="6000" dirty="0">
              <a:solidFill>
                <a:srgbClr val="073A64"/>
              </a:solidFill>
              <a:latin typeface="Kristen ITC" panose="03050502040202030202" pitchFamily="66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35399" y="1113461"/>
            <a:ext cx="3721203" cy="5886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61026" y="5291649"/>
            <a:ext cx="3069949" cy="586081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EDA95EAF-BDF9-452B-90FD-F2DA654B5C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52723">
            <a:off x="9495276" y="3922230"/>
            <a:ext cx="1680605" cy="2208136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A16871F2-29E6-46ED-A387-B52A181B63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53163">
            <a:off x="1224648" y="791972"/>
            <a:ext cx="1202951" cy="1598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3786"/>
          <a:stretch>
            <a:fillRect/>
          </a:stretch>
        </p:blipFill>
        <p:spPr>
          <a:xfrm>
            <a:off x="0" y="0"/>
            <a:ext cx="12192000" cy="685359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73073" y="55384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8060632" y="-218378"/>
            <a:ext cx="4180328" cy="3937221"/>
            <a:chOff x="2311604" y="-1261346"/>
            <a:chExt cx="8360657" cy="787444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137" b="137"/>
            <a:stretch>
              <a:fillRect/>
            </a:stretch>
          </p:blipFill>
          <p:spPr>
            <a:xfrm>
              <a:off x="2311604" y="-1261346"/>
              <a:ext cx="8360657" cy="7874443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3134276" y="-422326"/>
              <a:ext cx="6931975" cy="5115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20"/>
                </a:lnSpc>
              </a:pP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Bài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1.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Sắp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xếp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từ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in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nghiêng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thành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2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loại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từ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ghép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và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từ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láy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vào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cột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98280" y="1125770"/>
            <a:ext cx="647095" cy="646244"/>
            <a:chOff x="0" y="0"/>
            <a:chExt cx="1294189" cy="1292488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09BFF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361376" y="228628"/>
              <a:ext cx="634730" cy="913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7"/>
                </a:lnSpc>
                <a:spcBef>
                  <a:spcPct val="0"/>
                </a:spcBef>
              </a:pPr>
              <a:r>
                <a:rPr lang="en-US" sz="3130" dirty="0">
                  <a:solidFill>
                    <a:srgbClr val="FFFFFF"/>
                  </a:solidFill>
                  <a:latin typeface="KG Primary Penmanship"/>
                </a:rPr>
                <a:t>1</a:t>
              </a:r>
            </a:p>
          </p:txBody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07991">
            <a:off x="9459929" y="4894147"/>
            <a:ext cx="1207626" cy="1848653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569594" y="3214035"/>
            <a:ext cx="1430827" cy="1770291"/>
          </a:xfrm>
          <a:prstGeom prst="rect">
            <a:avLst/>
          </a:prstGeom>
        </p:spPr>
      </p:pic>
      <p:sp>
        <p:nvSpPr>
          <p:cNvPr id="39" name="Text Box 34">
            <a:extLst>
              <a:ext uri="{FF2B5EF4-FFF2-40B4-BE49-F238E27FC236}">
                <a16:creationId xmlns:a16="http://schemas.microsoft.com/office/drawing/2014/main" id="{20C02E33-7531-4B1C-A4B3-29D12455E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852" y="1125770"/>
            <a:ext cx="593578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Chử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91E91FD-5978-4D4F-8D95-1FA73326EC7E}"/>
              </a:ext>
            </a:extLst>
          </p:cNvPr>
          <p:cNvSpPr/>
          <p:nvPr/>
        </p:nvSpPr>
        <p:spPr>
          <a:xfrm>
            <a:off x="5280968" y="3682485"/>
            <a:ext cx="45719" cy="2642513"/>
          </a:xfrm>
          <a:custGeom>
            <a:avLst/>
            <a:gdLst>
              <a:gd name="connsiteX0" fmla="*/ 0 w 213360"/>
              <a:gd name="connsiteY0" fmla="*/ 0 h 3108960"/>
              <a:gd name="connsiteX1" fmla="*/ 40640 w 213360"/>
              <a:gd name="connsiteY1" fmla="*/ 81280 h 3108960"/>
              <a:gd name="connsiteX2" fmla="*/ 60960 w 213360"/>
              <a:gd name="connsiteY2" fmla="*/ 152400 h 3108960"/>
              <a:gd name="connsiteX3" fmla="*/ 81280 w 213360"/>
              <a:gd name="connsiteY3" fmla="*/ 203200 h 3108960"/>
              <a:gd name="connsiteX4" fmla="*/ 101600 w 213360"/>
              <a:gd name="connsiteY4" fmla="*/ 243840 h 3108960"/>
              <a:gd name="connsiteX5" fmla="*/ 111760 w 213360"/>
              <a:gd name="connsiteY5" fmla="*/ 274320 h 3108960"/>
              <a:gd name="connsiteX6" fmla="*/ 142240 w 213360"/>
              <a:gd name="connsiteY6" fmla="*/ 365760 h 3108960"/>
              <a:gd name="connsiteX7" fmla="*/ 142240 w 213360"/>
              <a:gd name="connsiteY7" fmla="*/ 680720 h 3108960"/>
              <a:gd name="connsiteX8" fmla="*/ 121920 w 213360"/>
              <a:gd name="connsiteY8" fmla="*/ 751840 h 3108960"/>
              <a:gd name="connsiteX9" fmla="*/ 111760 w 213360"/>
              <a:gd name="connsiteY9" fmla="*/ 1137920 h 3108960"/>
              <a:gd name="connsiteX10" fmla="*/ 30480 w 213360"/>
              <a:gd name="connsiteY10" fmla="*/ 1351280 h 3108960"/>
              <a:gd name="connsiteX11" fmla="*/ 30480 w 213360"/>
              <a:gd name="connsiteY11" fmla="*/ 1503680 h 3108960"/>
              <a:gd name="connsiteX12" fmla="*/ 60960 w 213360"/>
              <a:gd name="connsiteY12" fmla="*/ 1544320 h 3108960"/>
              <a:gd name="connsiteX13" fmla="*/ 81280 w 213360"/>
              <a:gd name="connsiteY13" fmla="*/ 1574800 h 3108960"/>
              <a:gd name="connsiteX14" fmla="*/ 111760 w 213360"/>
              <a:gd name="connsiteY14" fmla="*/ 1635760 h 3108960"/>
              <a:gd name="connsiteX15" fmla="*/ 172720 w 213360"/>
              <a:gd name="connsiteY15" fmla="*/ 1737360 h 3108960"/>
              <a:gd name="connsiteX16" fmla="*/ 182880 w 213360"/>
              <a:gd name="connsiteY16" fmla="*/ 1849120 h 3108960"/>
              <a:gd name="connsiteX17" fmla="*/ 193040 w 213360"/>
              <a:gd name="connsiteY17" fmla="*/ 1889760 h 3108960"/>
              <a:gd name="connsiteX18" fmla="*/ 213360 w 213360"/>
              <a:gd name="connsiteY18" fmla="*/ 2062480 h 3108960"/>
              <a:gd name="connsiteX19" fmla="*/ 203200 w 213360"/>
              <a:gd name="connsiteY19" fmla="*/ 2316480 h 3108960"/>
              <a:gd name="connsiteX20" fmla="*/ 172720 w 213360"/>
              <a:gd name="connsiteY20" fmla="*/ 2367280 h 3108960"/>
              <a:gd name="connsiteX21" fmla="*/ 152400 w 213360"/>
              <a:gd name="connsiteY21" fmla="*/ 2458720 h 3108960"/>
              <a:gd name="connsiteX22" fmla="*/ 162560 w 213360"/>
              <a:gd name="connsiteY22" fmla="*/ 2804160 h 3108960"/>
              <a:gd name="connsiteX23" fmla="*/ 172720 w 213360"/>
              <a:gd name="connsiteY23" fmla="*/ 2875280 h 3108960"/>
              <a:gd name="connsiteX24" fmla="*/ 182880 w 213360"/>
              <a:gd name="connsiteY24" fmla="*/ 2956560 h 3108960"/>
              <a:gd name="connsiteX25" fmla="*/ 182880 w 213360"/>
              <a:gd name="connsiteY25" fmla="*/ 3108960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13360" h="3108960">
                <a:moveTo>
                  <a:pt x="0" y="0"/>
                </a:moveTo>
                <a:cubicBezTo>
                  <a:pt x="13547" y="27093"/>
                  <a:pt x="28105" y="53704"/>
                  <a:pt x="40640" y="81280"/>
                </a:cubicBezTo>
                <a:cubicBezTo>
                  <a:pt x="52871" y="108187"/>
                  <a:pt x="51260" y="123300"/>
                  <a:pt x="60960" y="152400"/>
                </a:cubicBezTo>
                <a:cubicBezTo>
                  <a:pt x="66727" y="169702"/>
                  <a:pt x="73873" y="186534"/>
                  <a:pt x="81280" y="203200"/>
                </a:cubicBezTo>
                <a:cubicBezTo>
                  <a:pt x="87431" y="217040"/>
                  <a:pt x="95634" y="229919"/>
                  <a:pt x="101600" y="243840"/>
                </a:cubicBezTo>
                <a:cubicBezTo>
                  <a:pt x="105819" y="253684"/>
                  <a:pt x="108000" y="264292"/>
                  <a:pt x="111760" y="274320"/>
                </a:cubicBezTo>
                <a:cubicBezTo>
                  <a:pt x="140454" y="350838"/>
                  <a:pt x="125216" y="297663"/>
                  <a:pt x="142240" y="365760"/>
                </a:cubicBezTo>
                <a:cubicBezTo>
                  <a:pt x="153677" y="525878"/>
                  <a:pt x="158627" y="508653"/>
                  <a:pt x="142240" y="680720"/>
                </a:cubicBezTo>
                <a:cubicBezTo>
                  <a:pt x="140539" y="698580"/>
                  <a:pt x="128016" y="733553"/>
                  <a:pt x="121920" y="751840"/>
                </a:cubicBezTo>
                <a:cubicBezTo>
                  <a:pt x="118533" y="880533"/>
                  <a:pt x="126242" y="1009999"/>
                  <a:pt x="111760" y="1137920"/>
                </a:cubicBezTo>
                <a:cubicBezTo>
                  <a:pt x="103275" y="1212875"/>
                  <a:pt x="63907" y="1284426"/>
                  <a:pt x="30480" y="1351280"/>
                </a:cubicBezTo>
                <a:cubicBezTo>
                  <a:pt x="18254" y="1412411"/>
                  <a:pt x="9518" y="1430314"/>
                  <a:pt x="30480" y="1503680"/>
                </a:cubicBezTo>
                <a:cubicBezTo>
                  <a:pt x="35132" y="1519962"/>
                  <a:pt x="51118" y="1530541"/>
                  <a:pt x="60960" y="1544320"/>
                </a:cubicBezTo>
                <a:cubicBezTo>
                  <a:pt x="68057" y="1554256"/>
                  <a:pt x="75350" y="1564126"/>
                  <a:pt x="81280" y="1574800"/>
                </a:cubicBezTo>
                <a:cubicBezTo>
                  <a:pt x="92313" y="1594659"/>
                  <a:pt x="100313" y="1616136"/>
                  <a:pt x="111760" y="1635760"/>
                </a:cubicBezTo>
                <a:cubicBezTo>
                  <a:pt x="197582" y="1782884"/>
                  <a:pt x="118668" y="1629255"/>
                  <a:pt x="172720" y="1737360"/>
                </a:cubicBezTo>
                <a:cubicBezTo>
                  <a:pt x="176107" y="1774613"/>
                  <a:pt x="177936" y="1812041"/>
                  <a:pt x="182880" y="1849120"/>
                </a:cubicBezTo>
                <a:cubicBezTo>
                  <a:pt x="184725" y="1862961"/>
                  <a:pt x="191498" y="1875882"/>
                  <a:pt x="193040" y="1889760"/>
                </a:cubicBezTo>
                <a:cubicBezTo>
                  <a:pt x="213066" y="2069990"/>
                  <a:pt x="186118" y="1980753"/>
                  <a:pt x="213360" y="2062480"/>
                </a:cubicBezTo>
                <a:cubicBezTo>
                  <a:pt x="209973" y="2147147"/>
                  <a:pt x="214399" y="2232489"/>
                  <a:pt x="203200" y="2316480"/>
                </a:cubicBezTo>
                <a:cubicBezTo>
                  <a:pt x="200590" y="2336054"/>
                  <a:pt x="180740" y="2349235"/>
                  <a:pt x="172720" y="2367280"/>
                </a:cubicBezTo>
                <a:cubicBezTo>
                  <a:pt x="167502" y="2379019"/>
                  <a:pt x="154007" y="2450687"/>
                  <a:pt x="152400" y="2458720"/>
                </a:cubicBezTo>
                <a:cubicBezTo>
                  <a:pt x="155787" y="2573867"/>
                  <a:pt x="156947" y="2689100"/>
                  <a:pt x="162560" y="2804160"/>
                </a:cubicBezTo>
                <a:cubicBezTo>
                  <a:pt x="163727" y="2828079"/>
                  <a:pt x="169555" y="2851543"/>
                  <a:pt x="172720" y="2875280"/>
                </a:cubicBezTo>
                <a:cubicBezTo>
                  <a:pt x="176329" y="2902345"/>
                  <a:pt x="181694" y="2929282"/>
                  <a:pt x="182880" y="2956560"/>
                </a:cubicBezTo>
                <a:cubicBezTo>
                  <a:pt x="185087" y="3007312"/>
                  <a:pt x="182880" y="3058160"/>
                  <a:pt x="182880" y="310896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9FB86C9-299D-4F58-B638-A91E2690FB4B}"/>
              </a:ext>
            </a:extLst>
          </p:cNvPr>
          <p:cNvSpPr/>
          <p:nvPr/>
        </p:nvSpPr>
        <p:spPr>
          <a:xfrm>
            <a:off x="1390379" y="4071560"/>
            <a:ext cx="7915578" cy="327311"/>
          </a:xfrm>
          <a:custGeom>
            <a:avLst/>
            <a:gdLst>
              <a:gd name="connsiteX0" fmla="*/ 0 w 8453120"/>
              <a:gd name="connsiteY0" fmla="*/ 254000 h 327311"/>
              <a:gd name="connsiteX1" fmla="*/ 1076960 w 8453120"/>
              <a:gd name="connsiteY1" fmla="*/ 325120 h 327311"/>
              <a:gd name="connsiteX2" fmla="*/ 2448560 w 8453120"/>
              <a:gd name="connsiteY2" fmla="*/ 264160 h 327311"/>
              <a:gd name="connsiteX3" fmla="*/ 2834640 w 8453120"/>
              <a:gd name="connsiteY3" fmla="*/ 294640 h 327311"/>
              <a:gd name="connsiteX4" fmla="*/ 3749040 w 8453120"/>
              <a:gd name="connsiteY4" fmla="*/ 294640 h 327311"/>
              <a:gd name="connsiteX5" fmla="*/ 4165600 w 8453120"/>
              <a:gd name="connsiteY5" fmla="*/ 254000 h 327311"/>
              <a:gd name="connsiteX6" fmla="*/ 4500880 w 8453120"/>
              <a:gd name="connsiteY6" fmla="*/ 233680 h 327311"/>
              <a:gd name="connsiteX7" fmla="*/ 4724400 w 8453120"/>
              <a:gd name="connsiteY7" fmla="*/ 182880 h 327311"/>
              <a:gd name="connsiteX8" fmla="*/ 4795520 w 8453120"/>
              <a:gd name="connsiteY8" fmla="*/ 172720 h 327311"/>
              <a:gd name="connsiteX9" fmla="*/ 5130800 w 8453120"/>
              <a:gd name="connsiteY9" fmla="*/ 111760 h 327311"/>
              <a:gd name="connsiteX10" fmla="*/ 5527040 w 8453120"/>
              <a:gd name="connsiteY10" fmla="*/ 81280 h 327311"/>
              <a:gd name="connsiteX11" fmla="*/ 5943600 w 8453120"/>
              <a:gd name="connsiteY11" fmla="*/ 121920 h 327311"/>
              <a:gd name="connsiteX12" fmla="*/ 6106160 w 8453120"/>
              <a:gd name="connsiteY12" fmla="*/ 142240 h 327311"/>
              <a:gd name="connsiteX13" fmla="*/ 6309360 w 8453120"/>
              <a:gd name="connsiteY13" fmla="*/ 132080 h 327311"/>
              <a:gd name="connsiteX14" fmla="*/ 6492240 w 8453120"/>
              <a:gd name="connsiteY14" fmla="*/ 81280 h 327311"/>
              <a:gd name="connsiteX15" fmla="*/ 6624320 w 8453120"/>
              <a:gd name="connsiteY15" fmla="*/ 60960 h 327311"/>
              <a:gd name="connsiteX16" fmla="*/ 6736080 w 8453120"/>
              <a:gd name="connsiteY16" fmla="*/ 40640 h 327311"/>
              <a:gd name="connsiteX17" fmla="*/ 6847840 w 8453120"/>
              <a:gd name="connsiteY17" fmla="*/ 10160 h 327311"/>
              <a:gd name="connsiteX18" fmla="*/ 7051040 w 8453120"/>
              <a:gd name="connsiteY18" fmla="*/ 0 h 327311"/>
              <a:gd name="connsiteX19" fmla="*/ 7325360 w 8453120"/>
              <a:gd name="connsiteY19" fmla="*/ 10160 h 327311"/>
              <a:gd name="connsiteX20" fmla="*/ 7447280 w 8453120"/>
              <a:gd name="connsiteY20" fmla="*/ 30480 h 327311"/>
              <a:gd name="connsiteX21" fmla="*/ 7589520 w 8453120"/>
              <a:gd name="connsiteY21" fmla="*/ 40640 h 327311"/>
              <a:gd name="connsiteX22" fmla="*/ 7772400 w 8453120"/>
              <a:gd name="connsiteY22" fmla="*/ 81280 h 327311"/>
              <a:gd name="connsiteX23" fmla="*/ 7843520 w 8453120"/>
              <a:gd name="connsiteY23" fmla="*/ 91440 h 327311"/>
              <a:gd name="connsiteX24" fmla="*/ 7965440 w 8453120"/>
              <a:gd name="connsiteY24" fmla="*/ 121920 h 327311"/>
              <a:gd name="connsiteX25" fmla="*/ 8036560 w 8453120"/>
              <a:gd name="connsiteY25" fmla="*/ 152400 h 327311"/>
              <a:gd name="connsiteX26" fmla="*/ 8209280 w 8453120"/>
              <a:gd name="connsiteY26" fmla="*/ 162560 h 327311"/>
              <a:gd name="connsiteX27" fmla="*/ 8351520 w 8453120"/>
              <a:gd name="connsiteY27" fmla="*/ 172720 h 327311"/>
              <a:gd name="connsiteX28" fmla="*/ 8453120 w 8453120"/>
              <a:gd name="connsiteY28" fmla="*/ 182880 h 32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53120" h="327311">
                <a:moveTo>
                  <a:pt x="0" y="254000"/>
                </a:moveTo>
                <a:cubicBezTo>
                  <a:pt x="358987" y="277707"/>
                  <a:pt x="717487" y="339693"/>
                  <a:pt x="1076960" y="325120"/>
                </a:cubicBezTo>
                <a:lnTo>
                  <a:pt x="2448560" y="264160"/>
                </a:lnTo>
                <a:cubicBezTo>
                  <a:pt x="2577253" y="274320"/>
                  <a:pt x="2705679" y="288778"/>
                  <a:pt x="2834640" y="294640"/>
                </a:cubicBezTo>
                <a:cubicBezTo>
                  <a:pt x="3245638" y="313322"/>
                  <a:pt x="3359334" y="304383"/>
                  <a:pt x="3749040" y="294640"/>
                </a:cubicBezTo>
                <a:lnTo>
                  <a:pt x="4165600" y="254000"/>
                </a:lnTo>
                <a:cubicBezTo>
                  <a:pt x="4277199" y="244951"/>
                  <a:pt x="4389396" y="244051"/>
                  <a:pt x="4500880" y="233680"/>
                </a:cubicBezTo>
                <a:cubicBezTo>
                  <a:pt x="4556710" y="228487"/>
                  <a:pt x="4674312" y="193425"/>
                  <a:pt x="4724400" y="182880"/>
                </a:cubicBezTo>
                <a:cubicBezTo>
                  <a:pt x="4747834" y="177947"/>
                  <a:pt x="4771931" y="176848"/>
                  <a:pt x="4795520" y="172720"/>
                </a:cubicBezTo>
                <a:cubicBezTo>
                  <a:pt x="4907412" y="153139"/>
                  <a:pt x="5018580" y="129363"/>
                  <a:pt x="5130800" y="111760"/>
                </a:cubicBezTo>
                <a:cubicBezTo>
                  <a:pt x="5278218" y="88636"/>
                  <a:pt x="5375728" y="88485"/>
                  <a:pt x="5527040" y="81280"/>
                </a:cubicBezTo>
                <a:cubicBezTo>
                  <a:pt x="5983224" y="134949"/>
                  <a:pt x="5357136" y="63274"/>
                  <a:pt x="5943600" y="121920"/>
                </a:cubicBezTo>
                <a:cubicBezTo>
                  <a:pt x="5997937" y="127354"/>
                  <a:pt x="6051973" y="135467"/>
                  <a:pt x="6106160" y="142240"/>
                </a:cubicBezTo>
                <a:cubicBezTo>
                  <a:pt x="6173893" y="138853"/>
                  <a:pt x="6242066" y="140492"/>
                  <a:pt x="6309360" y="132080"/>
                </a:cubicBezTo>
                <a:cubicBezTo>
                  <a:pt x="6526295" y="104963"/>
                  <a:pt x="6353582" y="110471"/>
                  <a:pt x="6492240" y="81280"/>
                </a:cubicBezTo>
                <a:cubicBezTo>
                  <a:pt x="6535829" y="72103"/>
                  <a:pt x="6580381" y="68283"/>
                  <a:pt x="6624320" y="60960"/>
                </a:cubicBezTo>
                <a:cubicBezTo>
                  <a:pt x="6661669" y="54735"/>
                  <a:pt x="6699056" y="48574"/>
                  <a:pt x="6736080" y="40640"/>
                </a:cubicBezTo>
                <a:cubicBezTo>
                  <a:pt x="6809487" y="24910"/>
                  <a:pt x="6713319" y="24573"/>
                  <a:pt x="6847840" y="10160"/>
                </a:cubicBezTo>
                <a:cubicBezTo>
                  <a:pt x="6915272" y="2935"/>
                  <a:pt x="6983307" y="3387"/>
                  <a:pt x="7051040" y="0"/>
                </a:cubicBezTo>
                <a:cubicBezTo>
                  <a:pt x="7142480" y="3387"/>
                  <a:pt x="7234127" y="3142"/>
                  <a:pt x="7325360" y="10160"/>
                </a:cubicBezTo>
                <a:cubicBezTo>
                  <a:pt x="7366439" y="13320"/>
                  <a:pt x="7406351" y="25757"/>
                  <a:pt x="7447280" y="30480"/>
                </a:cubicBezTo>
                <a:cubicBezTo>
                  <a:pt x="7494501" y="35929"/>
                  <a:pt x="7542107" y="37253"/>
                  <a:pt x="7589520" y="40640"/>
                </a:cubicBezTo>
                <a:cubicBezTo>
                  <a:pt x="7609026" y="45141"/>
                  <a:pt x="7726749" y="73671"/>
                  <a:pt x="7772400" y="81280"/>
                </a:cubicBezTo>
                <a:cubicBezTo>
                  <a:pt x="7796022" y="85217"/>
                  <a:pt x="7820086" y="86507"/>
                  <a:pt x="7843520" y="91440"/>
                </a:cubicBezTo>
                <a:cubicBezTo>
                  <a:pt x="7884512" y="100070"/>
                  <a:pt x="7925494" y="109305"/>
                  <a:pt x="7965440" y="121920"/>
                </a:cubicBezTo>
                <a:cubicBezTo>
                  <a:pt x="7990035" y="129687"/>
                  <a:pt x="8011119" y="148160"/>
                  <a:pt x="8036560" y="152400"/>
                </a:cubicBezTo>
                <a:cubicBezTo>
                  <a:pt x="8093448" y="161881"/>
                  <a:pt x="8151727" y="158847"/>
                  <a:pt x="8209280" y="162560"/>
                </a:cubicBezTo>
                <a:lnTo>
                  <a:pt x="8351520" y="172720"/>
                </a:lnTo>
                <a:cubicBezTo>
                  <a:pt x="8385438" y="175547"/>
                  <a:pt x="8453120" y="182880"/>
                  <a:pt x="8453120" y="18288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4CDE85-DC0C-4963-9AE6-1E559AB99860}"/>
              </a:ext>
            </a:extLst>
          </p:cNvPr>
          <p:cNvSpPr txBox="1"/>
          <p:nvPr/>
        </p:nvSpPr>
        <p:spPr>
          <a:xfrm>
            <a:off x="2185783" y="3795638"/>
            <a:ext cx="17540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Kristen ITC" panose="03050502040202030202" pitchFamily="66" charset="0"/>
              </a:rPr>
              <a:t>TỪ GHÉP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62F85F5-5F6F-4B11-BC23-7BB52E324783}"/>
              </a:ext>
            </a:extLst>
          </p:cNvPr>
          <p:cNvSpPr txBox="1"/>
          <p:nvPr/>
        </p:nvSpPr>
        <p:spPr>
          <a:xfrm>
            <a:off x="6603323" y="3673537"/>
            <a:ext cx="14943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Kristen ITC" panose="03050502040202030202" pitchFamily="66" charset="0"/>
              </a:rPr>
              <a:t>TỪ LÁY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0"/>
            <a:ext cx="12192000" cy="685359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73073" y="55384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8060632" y="-218378"/>
            <a:ext cx="4180328" cy="3937221"/>
            <a:chOff x="2311604" y="-1261346"/>
            <a:chExt cx="8360657" cy="787444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37" b="137"/>
            <a:stretch>
              <a:fillRect/>
            </a:stretch>
          </p:blipFill>
          <p:spPr>
            <a:xfrm>
              <a:off x="2311604" y="-1261346"/>
              <a:ext cx="8360657" cy="7874443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3134276" y="-422326"/>
              <a:ext cx="6931975" cy="5115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20"/>
                </a:lnSpc>
              </a:pP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Bài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1.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Sắp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xếp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từ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in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nghiêng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thành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2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loại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từ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ghép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và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từ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láy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vào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KG Primary Penmanship"/>
                </a:rPr>
                <a:t>cột</a:t>
              </a:r>
              <a:r>
                <a:rPr lang="en-US" sz="2800" dirty="0">
                  <a:solidFill>
                    <a:srgbClr val="000000"/>
                  </a:solidFill>
                  <a:latin typeface="KG Primary Penmanship"/>
                </a:rPr>
                <a:t>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98280" y="1125770"/>
            <a:ext cx="647095" cy="646244"/>
            <a:chOff x="0" y="0"/>
            <a:chExt cx="1294189" cy="1292488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09BFF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361376" y="228628"/>
              <a:ext cx="634730" cy="913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7"/>
                </a:lnSpc>
                <a:spcBef>
                  <a:spcPct val="0"/>
                </a:spcBef>
              </a:pPr>
              <a:r>
                <a:rPr lang="en-US" sz="3130" dirty="0">
                  <a:solidFill>
                    <a:srgbClr val="FFFFFF"/>
                  </a:solidFill>
                  <a:latin typeface="KG Primary Penmanship"/>
                </a:rPr>
                <a:t>1</a:t>
              </a:r>
            </a:p>
          </p:txBody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07991">
            <a:off x="9459929" y="4894147"/>
            <a:ext cx="1207626" cy="1848653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69594" y="3214035"/>
            <a:ext cx="1430827" cy="1770291"/>
          </a:xfrm>
          <a:prstGeom prst="rect">
            <a:avLst/>
          </a:prstGeom>
        </p:spPr>
      </p:pic>
      <p:sp>
        <p:nvSpPr>
          <p:cNvPr id="39" name="Text Box 34">
            <a:extLst>
              <a:ext uri="{FF2B5EF4-FFF2-40B4-BE49-F238E27FC236}">
                <a16:creationId xmlns:a16="http://schemas.microsoft.com/office/drawing/2014/main" id="{20C02E33-7531-4B1C-A4B3-29D12455E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852" y="1125770"/>
            <a:ext cx="593578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Chử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3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91E91FD-5978-4D4F-8D95-1FA73326EC7E}"/>
              </a:ext>
            </a:extLst>
          </p:cNvPr>
          <p:cNvSpPr/>
          <p:nvPr/>
        </p:nvSpPr>
        <p:spPr>
          <a:xfrm>
            <a:off x="5280968" y="3682485"/>
            <a:ext cx="45719" cy="2642513"/>
          </a:xfrm>
          <a:custGeom>
            <a:avLst/>
            <a:gdLst>
              <a:gd name="connsiteX0" fmla="*/ 0 w 213360"/>
              <a:gd name="connsiteY0" fmla="*/ 0 h 3108960"/>
              <a:gd name="connsiteX1" fmla="*/ 40640 w 213360"/>
              <a:gd name="connsiteY1" fmla="*/ 81280 h 3108960"/>
              <a:gd name="connsiteX2" fmla="*/ 60960 w 213360"/>
              <a:gd name="connsiteY2" fmla="*/ 152400 h 3108960"/>
              <a:gd name="connsiteX3" fmla="*/ 81280 w 213360"/>
              <a:gd name="connsiteY3" fmla="*/ 203200 h 3108960"/>
              <a:gd name="connsiteX4" fmla="*/ 101600 w 213360"/>
              <a:gd name="connsiteY4" fmla="*/ 243840 h 3108960"/>
              <a:gd name="connsiteX5" fmla="*/ 111760 w 213360"/>
              <a:gd name="connsiteY5" fmla="*/ 274320 h 3108960"/>
              <a:gd name="connsiteX6" fmla="*/ 142240 w 213360"/>
              <a:gd name="connsiteY6" fmla="*/ 365760 h 3108960"/>
              <a:gd name="connsiteX7" fmla="*/ 142240 w 213360"/>
              <a:gd name="connsiteY7" fmla="*/ 680720 h 3108960"/>
              <a:gd name="connsiteX8" fmla="*/ 121920 w 213360"/>
              <a:gd name="connsiteY8" fmla="*/ 751840 h 3108960"/>
              <a:gd name="connsiteX9" fmla="*/ 111760 w 213360"/>
              <a:gd name="connsiteY9" fmla="*/ 1137920 h 3108960"/>
              <a:gd name="connsiteX10" fmla="*/ 30480 w 213360"/>
              <a:gd name="connsiteY10" fmla="*/ 1351280 h 3108960"/>
              <a:gd name="connsiteX11" fmla="*/ 30480 w 213360"/>
              <a:gd name="connsiteY11" fmla="*/ 1503680 h 3108960"/>
              <a:gd name="connsiteX12" fmla="*/ 60960 w 213360"/>
              <a:gd name="connsiteY12" fmla="*/ 1544320 h 3108960"/>
              <a:gd name="connsiteX13" fmla="*/ 81280 w 213360"/>
              <a:gd name="connsiteY13" fmla="*/ 1574800 h 3108960"/>
              <a:gd name="connsiteX14" fmla="*/ 111760 w 213360"/>
              <a:gd name="connsiteY14" fmla="*/ 1635760 h 3108960"/>
              <a:gd name="connsiteX15" fmla="*/ 172720 w 213360"/>
              <a:gd name="connsiteY15" fmla="*/ 1737360 h 3108960"/>
              <a:gd name="connsiteX16" fmla="*/ 182880 w 213360"/>
              <a:gd name="connsiteY16" fmla="*/ 1849120 h 3108960"/>
              <a:gd name="connsiteX17" fmla="*/ 193040 w 213360"/>
              <a:gd name="connsiteY17" fmla="*/ 1889760 h 3108960"/>
              <a:gd name="connsiteX18" fmla="*/ 213360 w 213360"/>
              <a:gd name="connsiteY18" fmla="*/ 2062480 h 3108960"/>
              <a:gd name="connsiteX19" fmla="*/ 203200 w 213360"/>
              <a:gd name="connsiteY19" fmla="*/ 2316480 h 3108960"/>
              <a:gd name="connsiteX20" fmla="*/ 172720 w 213360"/>
              <a:gd name="connsiteY20" fmla="*/ 2367280 h 3108960"/>
              <a:gd name="connsiteX21" fmla="*/ 152400 w 213360"/>
              <a:gd name="connsiteY21" fmla="*/ 2458720 h 3108960"/>
              <a:gd name="connsiteX22" fmla="*/ 162560 w 213360"/>
              <a:gd name="connsiteY22" fmla="*/ 2804160 h 3108960"/>
              <a:gd name="connsiteX23" fmla="*/ 172720 w 213360"/>
              <a:gd name="connsiteY23" fmla="*/ 2875280 h 3108960"/>
              <a:gd name="connsiteX24" fmla="*/ 182880 w 213360"/>
              <a:gd name="connsiteY24" fmla="*/ 2956560 h 3108960"/>
              <a:gd name="connsiteX25" fmla="*/ 182880 w 213360"/>
              <a:gd name="connsiteY25" fmla="*/ 3108960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13360" h="3108960">
                <a:moveTo>
                  <a:pt x="0" y="0"/>
                </a:moveTo>
                <a:cubicBezTo>
                  <a:pt x="13547" y="27093"/>
                  <a:pt x="28105" y="53704"/>
                  <a:pt x="40640" y="81280"/>
                </a:cubicBezTo>
                <a:cubicBezTo>
                  <a:pt x="52871" y="108187"/>
                  <a:pt x="51260" y="123300"/>
                  <a:pt x="60960" y="152400"/>
                </a:cubicBezTo>
                <a:cubicBezTo>
                  <a:pt x="66727" y="169702"/>
                  <a:pt x="73873" y="186534"/>
                  <a:pt x="81280" y="203200"/>
                </a:cubicBezTo>
                <a:cubicBezTo>
                  <a:pt x="87431" y="217040"/>
                  <a:pt x="95634" y="229919"/>
                  <a:pt x="101600" y="243840"/>
                </a:cubicBezTo>
                <a:cubicBezTo>
                  <a:pt x="105819" y="253684"/>
                  <a:pt x="108000" y="264292"/>
                  <a:pt x="111760" y="274320"/>
                </a:cubicBezTo>
                <a:cubicBezTo>
                  <a:pt x="140454" y="350838"/>
                  <a:pt x="125216" y="297663"/>
                  <a:pt x="142240" y="365760"/>
                </a:cubicBezTo>
                <a:cubicBezTo>
                  <a:pt x="153677" y="525878"/>
                  <a:pt x="158627" y="508653"/>
                  <a:pt x="142240" y="680720"/>
                </a:cubicBezTo>
                <a:cubicBezTo>
                  <a:pt x="140539" y="698580"/>
                  <a:pt x="128016" y="733553"/>
                  <a:pt x="121920" y="751840"/>
                </a:cubicBezTo>
                <a:cubicBezTo>
                  <a:pt x="118533" y="880533"/>
                  <a:pt x="126242" y="1009999"/>
                  <a:pt x="111760" y="1137920"/>
                </a:cubicBezTo>
                <a:cubicBezTo>
                  <a:pt x="103275" y="1212875"/>
                  <a:pt x="63907" y="1284426"/>
                  <a:pt x="30480" y="1351280"/>
                </a:cubicBezTo>
                <a:cubicBezTo>
                  <a:pt x="18254" y="1412411"/>
                  <a:pt x="9518" y="1430314"/>
                  <a:pt x="30480" y="1503680"/>
                </a:cubicBezTo>
                <a:cubicBezTo>
                  <a:pt x="35132" y="1519962"/>
                  <a:pt x="51118" y="1530541"/>
                  <a:pt x="60960" y="1544320"/>
                </a:cubicBezTo>
                <a:cubicBezTo>
                  <a:pt x="68057" y="1554256"/>
                  <a:pt x="75350" y="1564126"/>
                  <a:pt x="81280" y="1574800"/>
                </a:cubicBezTo>
                <a:cubicBezTo>
                  <a:pt x="92313" y="1594659"/>
                  <a:pt x="100313" y="1616136"/>
                  <a:pt x="111760" y="1635760"/>
                </a:cubicBezTo>
                <a:cubicBezTo>
                  <a:pt x="197582" y="1782884"/>
                  <a:pt x="118668" y="1629255"/>
                  <a:pt x="172720" y="1737360"/>
                </a:cubicBezTo>
                <a:cubicBezTo>
                  <a:pt x="176107" y="1774613"/>
                  <a:pt x="177936" y="1812041"/>
                  <a:pt x="182880" y="1849120"/>
                </a:cubicBezTo>
                <a:cubicBezTo>
                  <a:pt x="184725" y="1862961"/>
                  <a:pt x="191498" y="1875882"/>
                  <a:pt x="193040" y="1889760"/>
                </a:cubicBezTo>
                <a:cubicBezTo>
                  <a:pt x="213066" y="2069990"/>
                  <a:pt x="186118" y="1980753"/>
                  <a:pt x="213360" y="2062480"/>
                </a:cubicBezTo>
                <a:cubicBezTo>
                  <a:pt x="209973" y="2147147"/>
                  <a:pt x="214399" y="2232489"/>
                  <a:pt x="203200" y="2316480"/>
                </a:cubicBezTo>
                <a:cubicBezTo>
                  <a:pt x="200590" y="2336054"/>
                  <a:pt x="180740" y="2349235"/>
                  <a:pt x="172720" y="2367280"/>
                </a:cubicBezTo>
                <a:cubicBezTo>
                  <a:pt x="167502" y="2379019"/>
                  <a:pt x="154007" y="2450687"/>
                  <a:pt x="152400" y="2458720"/>
                </a:cubicBezTo>
                <a:cubicBezTo>
                  <a:pt x="155787" y="2573867"/>
                  <a:pt x="156947" y="2689100"/>
                  <a:pt x="162560" y="2804160"/>
                </a:cubicBezTo>
                <a:cubicBezTo>
                  <a:pt x="163727" y="2828079"/>
                  <a:pt x="169555" y="2851543"/>
                  <a:pt x="172720" y="2875280"/>
                </a:cubicBezTo>
                <a:cubicBezTo>
                  <a:pt x="176329" y="2902345"/>
                  <a:pt x="181694" y="2929282"/>
                  <a:pt x="182880" y="2956560"/>
                </a:cubicBezTo>
                <a:cubicBezTo>
                  <a:pt x="185087" y="3007312"/>
                  <a:pt x="182880" y="3058160"/>
                  <a:pt x="182880" y="310896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9FB86C9-299D-4F58-B638-A91E2690FB4B}"/>
              </a:ext>
            </a:extLst>
          </p:cNvPr>
          <p:cNvSpPr/>
          <p:nvPr/>
        </p:nvSpPr>
        <p:spPr>
          <a:xfrm>
            <a:off x="1390379" y="4071560"/>
            <a:ext cx="7915578" cy="327311"/>
          </a:xfrm>
          <a:custGeom>
            <a:avLst/>
            <a:gdLst>
              <a:gd name="connsiteX0" fmla="*/ 0 w 8453120"/>
              <a:gd name="connsiteY0" fmla="*/ 254000 h 327311"/>
              <a:gd name="connsiteX1" fmla="*/ 1076960 w 8453120"/>
              <a:gd name="connsiteY1" fmla="*/ 325120 h 327311"/>
              <a:gd name="connsiteX2" fmla="*/ 2448560 w 8453120"/>
              <a:gd name="connsiteY2" fmla="*/ 264160 h 327311"/>
              <a:gd name="connsiteX3" fmla="*/ 2834640 w 8453120"/>
              <a:gd name="connsiteY3" fmla="*/ 294640 h 327311"/>
              <a:gd name="connsiteX4" fmla="*/ 3749040 w 8453120"/>
              <a:gd name="connsiteY4" fmla="*/ 294640 h 327311"/>
              <a:gd name="connsiteX5" fmla="*/ 4165600 w 8453120"/>
              <a:gd name="connsiteY5" fmla="*/ 254000 h 327311"/>
              <a:gd name="connsiteX6" fmla="*/ 4500880 w 8453120"/>
              <a:gd name="connsiteY6" fmla="*/ 233680 h 327311"/>
              <a:gd name="connsiteX7" fmla="*/ 4724400 w 8453120"/>
              <a:gd name="connsiteY7" fmla="*/ 182880 h 327311"/>
              <a:gd name="connsiteX8" fmla="*/ 4795520 w 8453120"/>
              <a:gd name="connsiteY8" fmla="*/ 172720 h 327311"/>
              <a:gd name="connsiteX9" fmla="*/ 5130800 w 8453120"/>
              <a:gd name="connsiteY9" fmla="*/ 111760 h 327311"/>
              <a:gd name="connsiteX10" fmla="*/ 5527040 w 8453120"/>
              <a:gd name="connsiteY10" fmla="*/ 81280 h 327311"/>
              <a:gd name="connsiteX11" fmla="*/ 5943600 w 8453120"/>
              <a:gd name="connsiteY11" fmla="*/ 121920 h 327311"/>
              <a:gd name="connsiteX12" fmla="*/ 6106160 w 8453120"/>
              <a:gd name="connsiteY12" fmla="*/ 142240 h 327311"/>
              <a:gd name="connsiteX13" fmla="*/ 6309360 w 8453120"/>
              <a:gd name="connsiteY13" fmla="*/ 132080 h 327311"/>
              <a:gd name="connsiteX14" fmla="*/ 6492240 w 8453120"/>
              <a:gd name="connsiteY14" fmla="*/ 81280 h 327311"/>
              <a:gd name="connsiteX15" fmla="*/ 6624320 w 8453120"/>
              <a:gd name="connsiteY15" fmla="*/ 60960 h 327311"/>
              <a:gd name="connsiteX16" fmla="*/ 6736080 w 8453120"/>
              <a:gd name="connsiteY16" fmla="*/ 40640 h 327311"/>
              <a:gd name="connsiteX17" fmla="*/ 6847840 w 8453120"/>
              <a:gd name="connsiteY17" fmla="*/ 10160 h 327311"/>
              <a:gd name="connsiteX18" fmla="*/ 7051040 w 8453120"/>
              <a:gd name="connsiteY18" fmla="*/ 0 h 327311"/>
              <a:gd name="connsiteX19" fmla="*/ 7325360 w 8453120"/>
              <a:gd name="connsiteY19" fmla="*/ 10160 h 327311"/>
              <a:gd name="connsiteX20" fmla="*/ 7447280 w 8453120"/>
              <a:gd name="connsiteY20" fmla="*/ 30480 h 327311"/>
              <a:gd name="connsiteX21" fmla="*/ 7589520 w 8453120"/>
              <a:gd name="connsiteY21" fmla="*/ 40640 h 327311"/>
              <a:gd name="connsiteX22" fmla="*/ 7772400 w 8453120"/>
              <a:gd name="connsiteY22" fmla="*/ 81280 h 327311"/>
              <a:gd name="connsiteX23" fmla="*/ 7843520 w 8453120"/>
              <a:gd name="connsiteY23" fmla="*/ 91440 h 327311"/>
              <a:gd name="connsiteX24" fmla="*/ 7965440 w 8453120"/>
              <a:gd name="connsiteY24" fmla="*/ 121920 h 327311"/>
              <a:gd name="connsiteX25" fmla="*/ 8036560 w 8453120"/>
              <a:gd name="connsiteY25" fmla="*/ 152400 h 327311"/>
              <a:gd name="connsiteX26" fmla="*/ 8209280 w 8453120"/>
              <a:gd name="connsiteY26" fmla="*/ 162560 h 327311"/>
              <a:gd name="connsiteX27" fmla="*/ 8351520 w 8453120"/>
              <a:gd name="connsiteY27" fmla="*/ 172720 h 327311"/>
              <a:gd name="connsiteX28" fmla="*/ 8453120 w 8453120"/>
              <a:gd name="connsiteY28" fmla="*/ 182880 h 32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53120" h="327311">
                <a:moveTo>
                  <a:pt x="0" y="254000"/>
                </a:moveTo>
                <a:cubicBezTo>
                  <a:pt x="358987" y="277707"/>
                  <a:pt x="717487" y="339693"/>
                  <a:pt x="1076960" y="325120"/>
                </a:cubicBezTo>
                <a:lnTo>
                  <a:pt x="2448560" y="264160"/>
                </a:lnTo>
                <a:cubicBezTo>
                  <a:pt x="2577253" y="274320"/>
                  <a:pt x="2705679" y="288778"/>
                  <a:pt x="2834640" y="294640"/>
                </a:cubicBezTo>
                <a:cubicBezTo>
                  <a:pt x="3245638" y="313322"/>
                  <a:pt x="3359334" y="304383"/>
                  <a:pt x="3749040" y="294640"/>
                </a:cubicBezTo>
                <a:lnTo>
                  <a:pt x="4165600" y="254000"/>
                </a:lnTo>
                <a:cubicBezTo>
                  <a:pt x="4277199" y="244951"/>
                  <a:pt x="4389396" y="244051"/>
                  <a:pt x="4500880" y="233680"/>
                </a:cubicBezTo>
                <a:cubicBezTo>
                  <a:pt x="4556710" y="228487"/>
                  <a:pt x="4674312" y="193425"/>
                  <a:pt x="4724400" y="182880"/>
                </a:cubicBezTo>
                <a:cubicBezTo>
                  <a:pt x="4747834" y="177947"/>
                  <a:pt x="4771931" y="176848"/>
                  <a:pt x="4795520" y="172720"/>
                </a:cubicBezTo>
                <a:cubicBezTo>
                  <a:pt x="4907412" y="153139"/>
                  <a:pt x="5018580" y="129363"/>
                  <a:pt x="5130800" y="111760"/>
                </a:cubicBezTo>
                <a:cubicBezTo>
                  <a:pt x="5278218" y="88636"/>
                  <a:pt x="5375728" y="88485"/>
                  <a:pt x="5527040" y="81280"/>
                </a:cubicBezTo>
                <a:cubicBezTo>
                  <a:pt x="5983224" y="134949"/>
                  <a:pt x="5357136" y="63274"/>
                  <a:pt x="5943600" y="121920"/>
                </a:cubicBezTo>
                <a:cubicBezTo>
                  <a:pt x="5997937" y="127354"/>
                  <a:pt x="6051973" y="135467"/>
                  <a:pt x="6106160" y="142240"/>
                </a:cubicBezTo>
                <a:cubicBezTo>
                  <a:pt x="6173893" y="138853"/>
                  <a:pt x="6242066" y="140492"/>
                  <a:pt x="6309360" y="132080"/>
                </a:cubicBezTo>
                <a:cubicBezTo>
                  <a:pt x="6526295" y="104963"/>
                  <a:pt x="6353582" y="110471"/>
                  <a:pt x="6492240" y="81280"/>
                </a:cubicBezTo>
                <a:cubicBezTo>
                  <a:pt x="6535829" y="72103"/>
                  <a:pt x="6580381" y="68283"/>
                  <a:pt x="6624320" y="60960"/>
                </a:cubicBezTo>
                <a:cubicBezTo>
                  <a:pt x="6661669" y="54735"/>
                  <a:pt x="6699056" y="48574"/>
                  <a:pt x="6736080" y="40640"/>
                </a:cubicBezTo>
                <a:cubicBezTo>
                  <a:pt x="6809487" y="24910"/>
                  <a:pt x="6713319" y="24573"/>
                  <a:pt x="6847840" y="10160"/>
                </a:cubicBezTo>
                <a:cubicBezTo>
                  <a:pt x="6915272" y="2935"/>
                  <a:pt x="6983307" y="3387"/>
                  <a:pt x="7051040" y="0"/>
                </a:cubicBezTo>
                <a:cubicBezTo>
                  <a:pt x="7142480" y="3387"/>
                  <a:pt x="7234127" y="3142"/>
                  <a:pt x="7325360" y="10160"/>
                </a:cubicBezTo>
                <a:cubicBezTo>
                  <a:pt x="7366439" y="13320"/>
                  <a:pt x="7406351" y="25757"/>
                  <a:pt x="7447280" y="30480"/>
                </a:cubicBezTo>
                <a:cubicBezTo>
                  <a:pt x="7494501" y="35929"/>
                  <a:pt x="7542107" y="37253"/>
                  <a:pt x="7589520" y="40640"/>
                </a:cubicBezTo>
                <a:cubicBezTo>
                  <a:pt x="7609026" y="45141"/>
                  <a:pt x="7726749" y="73671"/>
                  <a:pt x="7772400" y="81280"/>
                </a:cubicBezTo>
                <a:cubicBezTo>
                  <a:pt x="7796022" y="85217"/>
                  <a:pt x="7820086" y="86507"/>
                  <a:pt x="7843520" y="91440"/>
                </a:cubicBezTo>
                <a:cubicBezTo>
                  <a:pt x="7884512" y="100070"/>
                  <a:pt x="7925494" y="109305"/>
                  <a:pt x="7965440" y="121920"/>
                </a:cubicBezTo>
                <a:cubicBezTo>
                  <a:pt x="7990035" y="129687"/>
                  <a:pt x="8011119" y="148160"/>
                  <a:pt x="8036560" y="152400"/>
                </a:cubicBezTo>
                <a:cubicBezTo>
                  <a:pt x="8093448" y="161881"/>
                  <a:pt x="8151727" y="158847"/>
                  <a:pt x="8209280" y="162560"/>
                </a:cubicBezTo>
                <a:lnTo>
                  <a:pt x="8351520" y="172720"/>
                </a:lnTo>
                <a:cubicBezTo>
                  <a:pt x="8385438" y="175547"/>
                  <a:pt x="8453120" y="182880"/>
                  <a:pt x="8453120" y="18288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4CDE85-DC0C-4963-9AE6-1E559AB99860}"/>
              </a:ext>
            </a:extLst>
          </p:cNvPr>
          <p:cNvSpPr txBox="1"/>
          <p:nvPr/>
        </p:nvSpPr>
        <p:spPr>
          <a:xfrm>
            <a:off x="2185783" y="3795638"/>
            <a:ext cx="17540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Kristen ITC" panose="03050502040202030202" pitchFamily="66" charset="0"/>
              </a:rPr>
              <a:t>TỪ GHÉP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62F85F5-5F6F-4B11-BC23-7BB52E324783}"/>
              </a:ext>
            </a:extLst>
          </p:cNvPr>
          <p:cNvSpPr txBox="1"/>
          <p:nvPr/>
        </p:nvSpPr>
        <p:spPr>
          <a:xfrm>
            <a:off x="6603323" y="3673537"/>
            <a:ext cx="14943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Kristen ITC" panose="03050502040202030202" pitchFamily="66" charset="0"/>
              </a:rPr>
              <a:t>TỪ LÁY</a:t>
            </a:r>
          </a:p>
        </p:txBody>
      </p:sp>
      <p:sp>
        <p:nvSpPr>
          <p:cNvPr id="24" name="Text Box 61">
            <a:extLst>
              <a:ext uri="{FF2B5EF4-FFF2-40B4-BE49-F238E27FC236}">
                <a16:creationId xmlns:a16="http://schemas.microsoft.com/office/drawing/2014/main" id="{697B17CC-F185-444E-8C67-D3D814A85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723" y="4597942"/>
            <a:ext cx="15511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i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nhớ</a:t>
            </a:r>
            <a:r>
              <a:rPr lang="en-US" altLang="en-US" sz="2400" b="1" i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5" name="Text Box 62">
            <a:extLst>
              <a:ext uri="{FF2B5EF4-FFF2-40B4-BE49-F238E27FC236}">
                <a16:creationId xmlns:a16="http://schemas.microsoft.com/office/drawing/2014/main" id="{48AA567D-4E83-4002-8B0B-EE2519C3F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63" y="4612495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đền</a:t>
            </a:r>
            <a:r>
              <a:rPr lang="en-US" altLang="en-US" sz="2400" b="1" i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thờ</a:t>
            </a:r>
            <a:r>
              <a:rPr lang="en-US" altLang="en-US" sz="2400" b="1" i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26" name="Text Box 63">
            <a:extLst>
              <a:ext uri="{FF2B5EF4-FFF2-40B4-BE49-F238E27FC236}">
                <a16:creationId xmlns:a16="http://schemas.microsoft.com/office/drawing/2014/main" id="{68DB7740-3765-4D3F-A575-03ABD880C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698" y="506969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bờ</a:t>
            </a:r>
            <a:r>
              <a:rPr lang="en-US" altLang="en-US" sz="2400" b="1" i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bãi</a:t>
            </a:r>
            <a:r>
              <a:rPr lang="en-US" altLang="en-US" sz="2400" b="1" i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27" name="Text Box 64">
            <a:extLst>
              <a:ext uri="{FF2B5EF4-FFF2-40B4-BE49-F238E27FC236}">
                <a16:creationId xmlns:a16="http://schemas.microsoft.com/office/drawing/2014/main" id="{29F765D4-C2A8-489D-A238-3D2BB56BF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808" y="5049031"/>
            <a:ext cx="2074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tưởng</a:t>
            </a:r>
            <a:r>
              <a:rPr lang="en-US" altLang="en-US" sz="2400" b="1" i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nhớ</a:t>
            </a:r>
            <a:endParaRPr lang="en-US" altLang="en-US" sz="2400" b="1" i="1" dirty="0">
              <a:solidFill>
                <a:srgbClr val="990000"/>
              </a:solidFill>
              <a:latin typeface="KG Primary Penmanship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8" name="Text Box 69">
            <a:extLst>
              <a:ext uri="{FF2B5EF4-FFF2-40B4-BE49-F238E27FC236}">
                <a16:creationId xmlns:a16="http://schemas.microsoft.com/office/drawing/2014/main" id="{30F7C1FE-9D41-4593-9DE8-0DBCF67B9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786" y="4499581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nô</a:t>
            </a:r>
            <a:r>
              <a:rPr lang="en-US" altLang="en-US" sz="2400" b="1" i="1" dirty="0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990000"/>
                </a:solidFill>
                <a:latin typeface="KG Primary Penmanship" panose="020B0604020202020204" charset="0"/>
                <a:cs typeface="Times New Roman" panose="02020603050405020304" pitchFamily="18" charset="0"/>
              </a:rPr>
              <a:t>nức</a:t>
            </a:r>
            <a:endParaRPr lang="en-US" altLang="en-US" sz="2400" b="1" i="1" dirty="0">
              <a:solidFill>
                <a:srgbClr val="990000"/>
              </a:solidFill>
              <a:latin typeface="KG Primary Penmanship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200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707</Words>
  <Application>Microsoft Macintosh PowerPoint</Application>
  <PresentationFormat>Widescreen</PresentationFormat>
  <Paragraphs>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KG Primary Penmanship</vt:lpstr>
      <vt:lpstr>Kristen ITC</vt:lpstr>
      <vt:lpstr>Londrina Solid 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Nhi Hooàng</dc:creator>
  <cp:lastModifiedBy>Microsoft Office User</cp:lastModifiedBy>
  <cp:revision>16</cp:revision>
  <dcterms:created xsi:type="dcterms:W3CDTF">2021-09-05T02:57:33Z</dcterms:created>
  <dcterms:modified xsi:type="dcterms:W3CDTF">2021-09-28T02:15:09Z</dcterms:modified>
</cp:coreProperties>
</file>