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9" r:id="rId3"/>
    <p:sldId id="285" r:id="rId4"/>
    <p:sldId id="260" r:id="rId5"/>
    <p:sldId id="261" r:id="rId6"/>
    <p:sldId id="262" r:id="rId7"/>
    <p:sldId id="286" r:id="rId8"/>
    <p:sldId id="263" r:id="rId9"/>
    <p:sldId id="288" r:id="rId10"/>
    <p:sldId id="287" r:id="rId11"/>
    <p:sldId id="264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0099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00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9A1AB4-9F5F-497A-8110-222DC4BE87E5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E64CE7-2185-4BB5-82B5-23B31F7B6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014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9485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73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086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676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869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6930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067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673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539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918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B644-7D36-4E7D-94DE-30DDDDB6BED8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A264B-AC63-4628-859C-69CFA1045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83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B644-7D36-4E7D-94DE-30DDDDB6BED8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A264B-AC63-4628-859C-69CFA1045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63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B644-7D36-4E7D-94DE-30DDDDB6BED8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A264B-AC63-4628-859C-69CFA1045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05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6347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B644-7D36-4E7D-94DE-30DDDDB6BED8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A264B-AC63-4628-859C-69CFA1045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96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B644-7D36-4E7D-94DE-30DDDDB6BED8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A264B-AC63-4628-859C-69CFA1045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28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B644-7D36-4E7D-94DE-30DDDDB6BED8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A264B-AC63-4628-859C-69CFA1045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16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B644-7D36-4E7D-94DE-30DDDDB6BED8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A264B-AC63-4628-859C-69CFA1045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529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B644-7D36-4E7D-94DE-30DDDDB6BED8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A264B-AC63-4628-859C-69CFA1045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16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B644-7D36-4E7D-94DE-30DDDDB6BED8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A264B-AC63-4628-859C-69CFA1045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71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B644-7D36-4E7D-94DE-30DDDDB6BED8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A264B-AC63-4628-859C-69CFA1045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90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B644-7D36-4E7D-94DE-30DDDDB6BED8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A264B-AC63-4628-859C-69CFA1045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75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5B644-7D36-4E7D-94DE-30DDDDB6BED8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A264B-AC63-4628-859C-69CFA1045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61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>
            <a:extLst>
              <a:ext uri="{FF2B5EF4-FFF2-40B4-BE49-F238E27FC236}">
                <a16:creationId xmlns:a16="http://schemas.microsoft.com/office/drawing/2014/main" id="{3FC83750-8A20-486C-83DE-587582756B2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001500" cy="6858000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8C8AC394-E710-463E-99A1-093820AA3261}"/>
                </a:ext>
              </a:extLst>
            </p:cNvPr>
            <p:cNvGrpSpPr/>
            <p:nvPr/>
          </p:nvGrpSpPr>
          <p:grpSpPr>
            <a:xfrm>
              <a:off x="0" y="0"/>
              <a:ext cx="6096000" cy="6858000"/>
              <a:chOff x="0" y="0"/>
              <a:chExt cx="120142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0017D248-1813-480A-B084-5CF02D278C97}"/>
                  </a:ext>
                </a:extLst>
              </p:cNvPr>
              <p:cNvSpPr/>
              <p:nvPr/>
            </p:nvSpPr>
            <p:spPr>
              <a:xfrm>
                <a:off x="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4DB4A3EA-BC70-42E5-9CBC-36E7E8B2C45C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64035C1-8805-411C-8E84-2C657276EEF1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B02FE948-0BC6-4938-9F70-C8C1619CD509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D9A3B4B9-F156-47DD-B630-A5B9A89AE0C6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9ECC8B51-389B-4F07-8645-88BD56EFFE91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236533B0-1110-4E59-A8DF-AE16BFDECBFE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C249D307-B36C-4E3C-B839-B89FD5EEEB9B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97BE44E7-3245-44AB-9879-05010BE4B9A8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449038EE-F628-4251-8380-FBA08A8FA3ED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7F51B49-5B13-4810-932A-28C109BB1996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12808522-8DE4-4D96-84B9-F5A32FC7D2E1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C6BE0986-C705-4FDF-A83A-E5C3CECA8C20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55B04290-75BF-4A9B-A173-610A1F14FF88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C5B09FB0-B991-4CC6-B697-590DC1BAFDBB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BB5A3458-E1A1-45AA-8833-8F9AF976534A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65386968-1D38-45C1-8D98-4538CDDCAC53}"/>
                </a:ext>
              </a:extLst>
            </p:cNvPr>
            <p:cNvGrpSpPr/>
            <p:nvPr/>
          </p:nvGrpSpPr>
          <p:grpSpPr>
            <a:xfrm>
              <a:off x="6298582" y="0"/>
              <a:ext cx="5702918" cy="6858000"/>
              <a:chOff x="774700" y="0"/>
              <a:chExt cx="112395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D4F5FC48-5925-4338-9B88-F673E58DC38F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A455FB2B-89D9-4D49-B8A7-7E00D8656C95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C46F142D-85AB-490B-AD0A-54B7BF4BAB84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E7EA1E71-2FFE-406C-83E5-446FCEFB9CEC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877306B0-40A1-409E-8EB3-768D77F28E2A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EFF20B13-E266-4017-8365-527FADC3B32B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8157457B-6C94-4020-93DE-CE601C6E6351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0D63CA75-4B26-4739-A0BA-558CC891B02D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31247310-7609-465F-9709-EB0C4C73212E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7C6EA657-2E16-4A91-B6B1-DF70A01A98F5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9F9D7D17-07B8-4AE6-9A38-D2085B40E543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10E6DB5D-5D9B-4EDB-A984-2EABCBE1159C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31A1BEA7-AD22-4B5A-8380-1F0AF4B68CAB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FCBC60F1-C462-4A83-8466-7EA1E54B21D3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3AA9BF0D-EB3C-408E-BB50-F1BEFF6B930F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</p:grpSp>
      <p:sp>
        <p:nvSpPr>
          <p:cNvPr id="51" name="矩形 50">
            <a:extLst>
              <a:ext uri="{FF2B5EF4-FFF2-40B4-BE49-F238E27FC236}">
                <a16:creationId xmlns:a16="http://schemas.microsoft.com/office/drawing/2014/main" id="{7BF416DD-C147-4A1E-BFD4-F2335C5A9C40}"/>
              </a:ext>
            </a:extLst>
          </p:cNvPr>
          <p:cNvSpPr/>
          <p:nvPr/>
        </p:nvSpPr>
        <p:spPr>
          <a:xfrm>
            <a:off x="849313" y="704529"/>
            <a:ext cx="10518643" cy="510699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A0DA37A-2292-4CCE-A447-FFE202E47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89" y="4641564"/>
            <a:ext cx="3315790" cy="188145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DEE6DC0-5AED-438B-9998-CD029DD6BF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1" y="323453"/>
            <a:ext cx="1768440" cy="14499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0FAB12-D343-42C0-8D7A-4D61791245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8200"/>
            <a:ext cx="12192000" cy="93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C39859A-C513-4D66-BD13-DCB6B417F5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083" y="165100"/>
            <a:ext cx="3286917" cy="1924049"/>
          </a:xfrm>
          <a:prstGeom prst="rect">
            <a:avLst/>
          </a:prstGeom>
        </p:spPr>
      </p:pic>
      <p:pic>
        <p:nvPicPr>
          <p:cNvPr id="65" name="John H. Clarke - A Walk to the Lake">
            <a:hlinkClick r:id="" action="ppaction://media"/>
            <a:extLst>
              <a:ext uri="{FF2B5EF4-FFF2-40B4-BE49-F238E27FC236}">
                <a16:creationId xmlns:a16="http://schemas.microsoft.com/office/drawing/2014/main" id="{D3F7E3D9-28DD-4DDA-BD91-0CF17ADD0F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9433" y="-743443"/>
            <a:ext cx="609600" cy="609600"/>
          </a:xfrm>
          <a:prstGeom prst="rect">
            <a:avLst/>
          </a:prstGeom>
        </p:spPr>
      </p:pic>
      <p:sp>
        <p:nvSpPr>
          <p:cNvPr id="52" name="文本框 15"/>
          <p:cNvSpPr txBox="1"/>
          <p:nvPr/>
        </p:nvSpPr>
        <p:spPr>
          <a:xfrm>
            <a:off x="2463000" y="2428264"/>
            <a:ext cx="7387348" cy="1107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155403"/>
              </a:avLst>
            </a:prstTxWarp>
            <a:spAutoFit/>
          </a:bodyPr>
          <a:lstStyle/>
          <a:p>
            <a:pPr algn="ctr">
              <a:lnSpc>
                <a:spcPts val="2500"/>
              </a:lnSpc>
              <a:defRPr/>
            </a:pPr>
            <a:r>
              <a:rPr lang="en-US" altLang="zh-CN" sz="6600" b="1" dirty="0">
                <a:ln w="635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TOÁN – LỚP 4</a:t>
            </a:r>
            <a:endParaRPr lang="zh-CN" altLang="en-US" sz="6600" b="1" dirty="0">
              <a:ln w="635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方正尚酷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3" name="Content Placeholder 2"/>
          <p:cNvSpPr txBox="1"/>
          <p:nvPr/>
        </p:nvSpPr>
        <p:spPr>
          <a:xfrm>
            <a:off x="607512" y="264883"/>
            <a:ext cx="10872136" cy="782455"/>
          </a:xfrm>
          <a:prstGeom prst="rect">
            <a:avLst/>
          </a:prstGeom>
          <a:ln>
            <a:noFill/>
          </a:ln>
        </p:spPr>
        <p:txBody>
          <a:bodyPr vert="horz" lIns="121920" tIns="60960" rIns="121920" bIns="6096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zh-CN" sz="2400" b="1" dirty="0">
                <a:ln w="6350">
                  <a:noFill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marL="0" indent="0" algn="ctr">
              <a:buNone/>
              <a:defRPr/>
            </a:pPr>
            <a:r>
              <a:rPr lang="en-US" altLang="zh-CN" sz="2400" b="1" dirty="0">
                <a:ln w="6350">
                  <a:noFill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TR</a:t>
            </a:r>
            <a:r>
              <a:rPr lang="vi-VN" altLang="zh-CN" sz="2400" b="1" dirty="0">
                <a:ln w="6350">
                  <a:noFill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ƯỜNG</a:t>
            </a:r>
            <a:r>
              <a:rPr lang="en-US" altLang="zh-CN" sz="2400" b="1" dirty="0">
                <a:ln w="6350">
                  <a:noFill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 TIỂU HỌC LÊ QUÝ ĐÔN</a:t>
            </a:r>
            <a:endParaRPr lang="zh-CN" altLang="en-US" sz="2400" b="1" dirty="0">
              <a:ln w="6350">
                <a:noFill/>
              </a:ln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方正尚酷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4" name="文本框 21"/>
          <p:cNvSpPr txBox="1"/>
          <p:nvPr/>
        </p:nvSpPr>
        <p:spPr>
          <a:xfrm>
            <a:off x="1462089" y="2815866"/>
            <a:ext cx="8831495" cy="1917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 err="1">
                <a:solidFill>
                  <a:srgbClr val="33660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Nhân</a:t>
            </a:r>
            <a:r>
              <a:rPr lang="en-US" altLang="zh-CN" sz="4800" b="1" dirty="0">
                <a:solidFill>
                  <a:srgbClr val="33660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33660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với</a:t>
            </a:r>
            <a:r>
              <a:rPr lang="en-US" altLang="zh-CN" sz="4800" b="1" dirty="0">
                <a:solidFill>
                  <a:srgbClr val="33660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10, 100, 1 000, …</a:t>
            </a:r>
          </a:p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33660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Chia </a:t>
            </a:r>
            <a:r>
              <a:rPr lang="en-US" altLang="zh-CN" sz="4800" b="1" dirty="0" err="1">
                <a:solidFill>
                  <a:srgbClr val="33660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cho</a:t>
            </a:r>
            <a:r>
              <a:rPr lang="en-US" altLang="zh-CN" sz="4800" b="1" dirty="0">
                <a:solidFill>
                  <a:srgbClr val="33660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10, 100, </a:t>
            </a:r>
            <a:r>
              <a:rPr lang="en-US" altLang="zh-CN" sz="4800" b="1">
                <a:solidFill>
                  <a:srgbClr val="33660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1 000, …</a:t>
            </a:r>
            <a:endParaRPr lang="zh-CN" altLang="en-US" sz="4800" b="1" dirty="0">
              <a:solidFill>
                <a:srgbClr val="33660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5" name="Content Placeholder 2"/>
          <p:cNvSpPr txBox="1"/>
          <p:nvPr/>
        </p:nvSpPr>
        <p:spPr>
          <a:xfrm>
            <a:off x="4442264" y="4968304"/>
            <a:ext cx="7072923" cy="536495"/>
          </a:xfrm>
          <a:prstGeom prst="rect">
            <a:avLst/>
          </a:prstGeom>
          <a:ln>
            <a:noFill/>
          </a:ln>
        </p:spPr>
        <p:txBody>
          <a:bodyPr vert="horz" lIns="121920" tIns="60960" rIns="121920" bIns="6096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  <a:defRPr/>
            </a:pPr>
            <a:r>
              <a:rPr lang="en-US" altLang="zh-CN" sz="2000" b="1" dirty="0">
                <a:ln w="635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GIÁO VIÊN: HÀ THỊ NGỌC LAN</a:t>
            </a:r>
            <a:endParaRPr lang="zh-CN" altLang="en-US" sz="2000" b="1" dirty="0">
              <a:ln w="635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方正尚酷简体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60" name="组合 11"/>
          <p:cNvGrpSpPr/>
          <p:nvPr/>
        </p:nvGrpSpPr>
        <p:grpSpPr>
          <a:xfrm>
            <a:off x="429426" y="339115"/>
            <a:ext cx="11415107" cy="6292596"/>
            <a:chOff x="5261" y="3406"/>
            <a:chExt cx="8762" cy="4034"/>
          </a:xfrm>
        </p:grpSpPr>
        <p:grpSp>
          <p:nvGrpSpPr>
            <p:cNvPr id="66" name="组合 8"/>
            <p:cNvGrpSpPr/>
            <p:nvPr/>
          </p:nvGrpSpPr>
          <p:grpSpPr>
            <a:xfrm>
              <a:off x="5261" y="3406"/>
              <a:ext cx="8762" cy="4035"/>
              <a:chOff x="5219" y="2121"/>
              <a:chExt cx="8762" cy="4035"/>
            </a:xfrm>
          </p:grpSpPr>
          <p:cxnSp>
            <p:nvCxnSpPr>
              <p:cNvPr id="68" name="直接连接符 1"/>
              <p:cNvCxnSpPr/>
              <p:nvPr/>
            </p:nvCxnSpPr>
            <p:spPr>
              <a:xfrm>
                <a:off x="5219" y="6131"/>
                <a:ext cx="8762" cy="10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2"/>
              <p:cNvCxnSpPr/>
              <p:nvPr/>
            </p:nvCxnSpPr>
            <p:spPr>
              <a:xfrm>
                <a:off x="5219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接连接符 5"/>
              <p:cNvCxnSpPr/>
              <p:nvPr/>
            </p:nvCxnSpPr>
            <p:spPr>
              <a:xfrm>
                <a:off x="13966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6"/>
              <p:cNvCxnSpPr/>
              <p:nvPr/>
            </p:nvCxnSpPr>
            <p:spPr>
              <a:xfrm>
                <a:off x="5219" y="2124"/>
                <a:ext cx="1336" cy="12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7" name="直接连接符 10"/>
            <p:cNvCxnSpPr/>
            <p:nvPr/>
          </p:nvCxnSpPr>
          <p:spPr>
            <a:xfrm>
              <a:off x="12672" y="3421"/>
              <a:ext cx="1336" cy="12"/>
            </a:xfrm>
            <a:prstGeom prst="line">
              <a:avLst/>
            </a:prstGeom>
            <a:ln w="22225">
              <a:solidFill>
                <a:srgbClr val="3366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3429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51" grpId="0" animBg="1"/>
      <p:bldP spid="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C80FAB12-D343-42C0-8D7A-4D6179124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8200"/>
            <a:ext cx="12192000" cy="939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1290273"/>
            <a:ext cx="7300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thuận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tiện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nhất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71771" y="1321050"/>
            <a:ext cx="4310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x 745 x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67314" y="2278742"/>
            <a:ext cx="4949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77885" y="2009613"/>
            <a:ext cx="6836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x 745 x 2 = 745 x ( 5 x 2 )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= 745 x 10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= 7 450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13943" y="343422"/>
            <a:ext cx="5268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MỞ RỘNG</a:t>
            </a:r>
          </a:p>
        </p:txBody>
      </p:sp>
    </p:spTree>
    <p:extLst>
      <p:ext uri="{BB962C8B-B14F-4D97-AF65-F5344CB8AC3E}">
        <p14:creationId xmlns:p14="http://schemas.microsoft.com/office/powerpoint/2010/main" val="177895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7">
            <a:extLst>
              <a:ext uri="{FF2B5EF4-FFF2-40B4-BE49-F238E27FC236}">
                <a16:creationId xmlns:a16="http://schemas.microsoft.com/office/drawing/2014/main" id="{C80FAB12-D343-42C0-8D7A-4D6179124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8200"/>
            <a:ext cx="12192000" cy="939800"/>
          </a:xfrm>
          <a:prstGeom prst="rect">
            <a:avLst/>
          </a:prstGeom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970314" y="1705430"/>
            <a:ext cx="4876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3200">
              <a:latin typeface="Times New Roman" panose="02020603050405020304" pitchFamily="18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22514" y="325893"/>
            <a:ext cx="8458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chỗ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chấm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589314" y="1143000"/>
            <a:ext cx="4038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300kg   = ……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tạ</a:t>
            </a:r>
            <a:endParaRPr lang="en-US" alt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360714" y="2010230"/>
            <a:ext cx="2438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32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132114" y="2619830"/>
            <a:ext cx="1752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6600"/>
                </a:solidFill>
                <a:latin typeface="Times New Roman" panose="02020603050405020304" pitchFamily="18" charset="0"/>
              </a:rPr>
              <a:t>Ta có: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2351314" y="2619830"/>
            <a:ext cx="2362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6600"/>
                </a:solidFill>
                <a:latin typeface="Times New Roman" panose="02020603050405020304" pitchFamily="18" charset="0"/>
              </a:rPr>
              <a:t>100kg = 1 tạ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5246914" y="1857830"/>
            <a:ext cx="3733800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70kg     =           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yến</a:t>
            </a:r>
            <a:endParaRPr lang="en-US" altLang="en-US" sz="3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800kg  =            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tạ</a:t>
            </a:r>
            <a:endParaRPr lang="en-US" altLang="en-US" sz="3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300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tạ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=            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tấn</a:t>
            </a:r>
            <a:endParaRPr lang="en-US" altLang="en-US" sz="3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120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tạ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=            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tấn</a:t>
            </a:r>
            <a:endParaRPr lang="en-US" altLang="en-US" sz="3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5 000 kg =           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tấn</a:t>
            </a:r>
            <a:endParaRPr lang="en-US" altLang="en-US" sz="3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4 000g  =              kg</a:t>
            </a: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1132114" y="3839030"/>
            <a:ext cx="2667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6600"/>
                </a:solidFill>
                <a:latin typeface="Times New Roman" panose="02020603050405020304" pitchFamily="18" charset="0"/>
              </a:rPr>
              <a:t>300 : 100 =</a:t>
            </a:r>
            <a:r>
              <a:rPr lang="en-US" altLang="en-US" sz="320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1132114" y="3229430"/>
            <a:ext cx="1981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6600"/>
                </a:solidFill>
                <a:latin typeface="Times New Roman" panose="02020603050405020304" pitchFamily="18" charset="0"/>
              </a:rPr>
              <a:t>Nhẩm:</a:t>
            </a: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1132114" y="4524830"/>
            <a:ext cx="3352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: 300kg  = 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3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tạ</a:t>
            </a:r>
            <a:endParaRPr lang="en-US" altLang="en-US" sz="32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6770914" y="505823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4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3265714" y="3839030"/>
            <a:ext cx="3873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66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7075714" y="1781630"/>
            <a:ext cx="53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6999514" y="2391230"/>
            <a:ext cx="412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6923314" y="3153230"/>
            <a:ext cx="641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30</a:t>
            </a: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6923314" y="3839030"/>
            <a:ext cx="641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12</a:t>
            </a:r>
          </a:p>
        </p:txBody>
      </p:sp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7228114" y="4448630"/>
            <a:ext cx="412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7075714" y="5134430"/>
            <a:ext cx="412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29" name="Text Box 30"/>
          <p:cNvSpPr txBox="1">
            <a:spLocks noChangeArrowheads="1"/>
          </p:cNvSpPr>
          <p:nvPr/>
        </p:nvSpPr>
        <p:spPr bwMode="auto">
          <a:xfrm>
            <a:off x="6847114" y="1918155"/>
            <a:ext cx="1143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</a:rPr>
              <a:t>.......</a:t>
            </a: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6847114" y="2603955"/>
            <a:ext cx="1143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</a:rPr>
              <a:t>.......</a:t>
            </a:r>
          </a:p>
        </p:txBody>
      </p:sp>
      <p:sp>
        <p:nvSpPr>
          <p:cNvPr id="31" name="Text Box 32"/>
          <p:cNvSpPr txBox="1">
            <a:spLocks noChangeArrowheads="1"/>
          </p:cNvSpPr>
          <p:nvPr/>
        </p:nvSpPr>
        <p:spPr bwMode="auto">
          <a:xfrm>
            <a:off x="6847114" y="3289755"/>
            <a:ext cx="1143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</a:rPr>
              <a:t>.......</a:t>
            </a:r>
          </a:p>
        </p:txBody>
      </p:sp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6847114" y="4051755"/>
            <a:ext cx="1143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</a:rPr>
              <a:t>.......</a:t>
            </a:r>
          </a:p>
        </p:txBody>
      </p:sp>
      <p:sp>
        <p:nvSpPr>
          <p:cNvPr id="33" name="Text Box 34"/>
          <p:cNvSpPr txBox="1">
            <a:spLocks noChangeArrowheads="1"/>
          </p:cNvSpPr>
          <p:nvPr/>
        </p:nvSpPr>
        <p:spPr bwMode="auto">
          <a:xfrm>
            <a:off x="6923314" y="4661355"/>
            <a:ext cx="1143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</a:rPr>
              <a:t>.......</a:t>
            </a:r>
          </a:p>
        </p:txBody>
      </p:sp>
      <p:sp>
        <p:nvSpPr>
          <p:cNvPr id="34" name="Text Box 35"/>
          <p:cNvSpPr txBox="1">
            <a:spLocks noChangeArrowheads="1"/>
          </p:cNvSpPr>
          <p:nvPr/>
        </p:nvSpPr>
        <p:spPr bwMode="auto">
          <a:xfrm>
            <a:off x="6847114" y="5347155"/>
            <a:ext cx="1143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</a:rPr>
              <a:t>.......</a:t>
            </a:r>
          </a:p>
        </p:txBody>
      </p:sp>
    </p:spTree>
    <p:extLst>
      <p:ext uri="{BB962C8B-B14F-4D97-AF65-F5344CB8AC3E}">
        <p14:creationId xmlns:p14="http://schemas.microsoft.com/office/powerpoint/2010/main" val="145833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1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2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5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6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120"/>
                            </p:stCondLst>
                            <p:childTnLst>
                              <p:par>
                                <p:cTn id="79" presetID="2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1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2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440"/>
                            </p:stCondLst>
                            <p:childTnLst>
                              <p:par>
                                <p:cTn id="85" presetID="2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7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8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760"/>
                            </p:stCondLst>
                            <p:childTnLst>
                              <p:par>
                                <p:cTn id="91" presetID="2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3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4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80"/>
                            </p:stCondLst>
                            <p:childTnLst>
                              <p:par>
                                <p:cTn id="97" presetID="2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9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0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400"/>
                            </p:stCondLst>
                            <p:childTnLst>
                              <p:par>
                                <p:cTn id="103" presetID="2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5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6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720"/>
                            </p:stCondLst>
                            <p:childTnLst>
                              <p:par>
                                <p:cTn id="109" presetID="2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1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2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5"/>
          <p:cNvSpPr txBox="1"/>
          <p:nvPr/>
        </p:nvSpPr>
        <p:spPr>
          <a:xfrm>
            <a:off x="554892" y="2302986"/>
            <a:ext cx="10871200" cy="2073349"/>
          </a:xfrm>
          <a:prstGeom prst="rect">
            <a:avLst/>
          </a:prstGeom>
          <a:noFill/>
        </p:spPr>
        <p:txBody>
          <a:bodyPr wrap="square" rtlCol="0">
            <a:prstTxWarp prst="textWave2">
              <a:avLst>
                <a:gd name="adj1" fmla="val 12500"/>
                <a:gd name="adj2" fmla="val 248"/>
              </a:avLst>
            </a:prstTxWarp>
            <a:spAutoFit/>
          </a:bodyPr>
          <a:lstStyle/>
          <a:p>
            <a:pPr algn="ctr">
              <a:defRPr/>
            </a:pPr>
            <a:r>
              <a:rPr lang="en-US" altLang="zh-CN" sz="6600" b="1" dirty="0" err="1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Cô</a:t>
            </a:r>
            <a:r>
              <a:rPr lang="en-US" altLang="zh-CN" sz="6600" b="1" dirty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6600" b="1" dirty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6600" b="1" dirty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6600" b="1" dirty="0" err="1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thân</a:t>
            </a:r>
            <a:r>
              <a:rPr lang="en-US" altLang="zh-CN" sz="6600" b="1" dirty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yêu</a:t>
            </a:r>
            <a:r>
              <a:rPr lang="en-US" altLang="zh-CN" sz="6600" b="1" dirty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!</a:t>
            </a:r>
            <a:endParaRPr lang="zh-CN" altLang="en-US" sz="6600" b="1" dirty="0">
              <a:ln w="6350">
                <a:noFill/>
              </a:ln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方正尚酷简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80FAB12-D343-42C0-8D7A-4D6179124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8200"/>
            <a:ext cx="12192000" cy="9398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DDEE6DC0-5AED-438B-9998-CD029DD6BF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1" y="323453"/>
            <a:ext cx="1768440" cy="1449930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4C39859A-C513-4D66-BD13-DCB6B417F5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083" y="165100"/>
            <a:ext cx="3286917" cy="192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3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16"/>
          <p:cNvGrpSpPr/>
          <p:nvPr/>
        </p:nvGrpSpPr>
        <p:grpSpPr>
          <a:xfrm>
            <a:off x="585078" y="1924577"/>
            <a:ext cx="1025381" cy="968416"/>
            <a:chOff x="3128671" y="1872384"/>
            <a:chExt cx="769036" cy="726312"/>
          </a:xfrm>
        </p:grpSpPr>
        <p:pic>
          <p:nvPicPr>
            <p:cNvPr id="27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8671" y="1872384"/>
              <a:ext cx="769036" cy="726312"/>
            </a:xfrm>
            <a:prstGeom prst="rect">
              <a:avLst/>
            </a:prstGeom>
          </p:spPr>
        </p:pic>
        <p:sp>
          <p:nvSpPr>
            <p:cNvPr id="28" name="文本框 18"/>
            <p:cNvSpPr txBox="1"/>
            <p:nvPr/>
          </p:nvSpPr>
          <p:spPr>
            <a:xfrm>
              <a:off x="3279154" y="2021833"/>
              <a:ext cx="39818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667" dirty="0">
                  <a:solidFill>
                    <a:srgbClr val="E13810"/>
                  </a:solidFill>
                </a:rPr>
                <a:t>01</a:t>
              </a:r>
              <a:endParaRPr lang="zh-CN" altLang="en-US" sz="2667" dirty="0">
                <a:solidFill>
                  <a:srgbClr val="E13810"/>
                </a:solidFill>
              </a:endParaRPr>
            </a:p>
          </p:txBody>
        </p:sp>
      </p:grpSp>
      <p:grpSp>
        <p:nvGrpSpPr>
          <p:cNvPr id="29" name="组合 23"/>
          <p:cNvGrpSpPr/>
          <p:nvPr/>
        </p:nvGrpSpPr>
        <p:grpSpPr>
          <a:xfrm>
            <a:off x="558949" y="3171972"/>
            <a:ext cx="1025381" cy="968416"/>
            <a:chOff x="5192698" y="1872384"/>
            <a:chExt cx="769036" cy="726312"/>
          </a:xfrm>
        </p:grpSpPr>
        <p:pic>
          <p:nvPicPr>
            <p:cNvPr id="30" name="图片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2698" y="1872384"/>
              <a:ext cx="769036" cy="726312"/>
            </a:xfrm>
            <a:prstGeom prst="rect">
              <a:avLst/>
            </a:prstGeom>
          </p:spPr>
        </p:pic>
        <p:sp>
          <p:nvSpPr>
            <p:cNvPr id="31" name="文本框 25"/>
            <p:cNvSpPr txBox="1"/>
            <p:nvPr/>
          </p:nvSpPr>
          <p:spPr>
            <a:xfrm>
              <a:off x="5343181" y="2021833"/>
              <a:ext cx="39818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667" dirty="0">
                  <a:solidFill>
                    <a:srgbClr val="E13810"/>
                  </a:solidFill>
                </a:rPr>
                <a:t>02</a:t>
              </a:r>
              <a:endParaRPr lang="zh-CN" altLang="en-US" sz="2667" dirty="0">
                <a:solidFill>
                  <a:srgbClr val="E13810"/>
                </a:solidFill>
              </a:endParaRPr>
            </a:p>
          </p:txBody>
        </p:sp>
      </p:grpSp>
      <p:sp>
        <p:nvSpPr>
          <p:cNvPr id="32" name="文本框 21"/>
          <p:cNvSpPr txBox="1"/>
          <p:nvPr/>
        </p:nvSpPr>
        <p:spPr>
          <a:xfrm>
            <a:off x="1610459" y="2123842"/>
            <a:ext cx="10133049" cy="1495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10, 100, 1000,..</a:t>
            </a:r>
          </a:p>
          <a:p>
            <a:pPr algn="ctr">
              <a:lnSpc>
                <a:spcPct val="130000"/>
              </a:lnSpc>
            </a:pPr>
            <a:endParaRPr lang="zh-CN" altLang="en-US" sz="4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21"/>
          <p:cNvSpPr txBox="1"/>
          <p:nvPr/>
        </p:nvSpPr>
        <p:spPr>
          <a:xfrm>
            <a:off x="323822" y="3371237"/>
            <a:ext cx="113021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10, 100, 1000</a:t>
            </a:r>
          </a:p>
        </p:txBody>
      </p:sp>
      <p:sp>
        <p:nvSpPr>
          <p:cNvPr id="2" name="Rectangle 1"/>
          <p:cNvSpPr/>
          <p:nvPr/>
        </p:nvSpPr>
        <p:spPr>
          <a:xfrm>
            <a:off x="3831812" y="623820"/>
            <a:ext cx="340501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MỤC TIÊU</a:t>
            </a:r>
          </a:p>
        </p:txBody>
      </p:sp>
      <p:grpSp>
        <p:nvGrpSpPr>
          <p:cNvPr id="11" name="组合 16"/>
          <p:cNvGrpSpPr/>
          <p:nvPr/>
        </p:nvGrpSpPr>
        <p:grpSpPr>
          <a:xfrm>
            <a:off x="512359" y="4618632"/>
            <a:ext cx="1025381" cy="968416"/>
            <a:chOff x="3128671" y="1872384"/>
            <a:chExt cx="769036" cy="726312"/>
          </a:xfrm>
        </p:grpSpPr>
        <p:pic>
          <p:nvPicPr>
            <p:cNvPr id="12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8671" y="1872384"/>
              <a:ext cx="769036" cy="726312"/>
            </a:xfrm>
            <a:prstGeom prst="rect">
              <a:avLst/>
            </a:prstGeom>
          </p:spPr>
        </p:pic>
        <p:sp>
          <p:nvSpPr>
            <p:cNvPr id="13" name="文本框 18"/>
            <p:cNvSpPr txBox="1"/>
            <p:nvPr/>
          </p:nvSpPr>
          <p:spPr>
            <a:xfrm>
              <a:off x="3279154" y="2021833"/>
              <a:ext cx="39818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667" dirty="0">
                  <a:solidFill>
                    <a:srgbClr val="E13810"/>
                  </a:solidFill>
                </a:rPr>
                <a:t>03</a:t>
              </a:r>
              <a:endParaRPr lang="zh-CN" altLang="en-US" sz="2667" dirty="0">
                <a:solidFill>
                  <a:srgbClr val="E13810"/>
                </a:solidFill>
              </a:endParaRPr>
            </a:p>
          </p:txBody>
        </p:sp>
      </p:grpSp>
      <p:sp>
        <p:nvSpPr>
          <p:cNvPr id="17" name="文本框 21"/>
          <p:cNvSpPr txBox="1"/>
          <p:nvPr/>
        </p:nvSpPr>
        <p:spPr>
          <a:xfrm>
            <a:off x="201902" y="4782830"/>
            <a:ext cx="11302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dụng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kiến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thức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C80FAB12-D343-42C0-8D7A-4D6179124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8200"/>
            <a:ext cx="12192000" cy="939800"/>
          </a:xfrm>
          <a:prstGeom prst="rect">
            <a:avLst/>
          </a:prstGeom>
        </p:spPr>
      </p:pic>
      <p:pic>
        <p:nvPicPr>
          <p:cNvPr id="19" name="图片 5">
            <a:extLst>
              <a:ext uri="{FF2B5EF4-FFF2-40B4-BE49-F238E27FC236}">
                <a16:creationId xmlns:a16="http://schemas.microsoft.com/office/drawing/2014/main" id="{DDEE6DC0-5AED-438B-9998-CD029DD6BF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1" y="323453"/>
            <a:ext cx="1768440" cy="1449930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4C39859A-C513-4D66-BD13-DCB6B417F5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083" y="165100"/>
            <a:ext cx="3286917" cy="192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7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>
            <a:extLst>
              <a:ext uri="{FF2B5EF4-FFF2-40B4-BE49-F238E27FC236}">
                <a16:creationId xmlns:a16="http://schemas.microsoft.com/office/drawing/2014/main" id="{3FC83750-8A20-486C-83DE-587582756B2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001500" cy="6858000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8C8AC394-E710-463E-99A1-093820AA3261}"/>
                </a:ext>
              </a:extLst>
            </p:cNvPr>
            <p:cNvGrpSpPr/>
            <p:nvPr/>
          </p:nvGrpSpPr>
          <p:grpSpPr>
            <a:xfrm>
              <a:off x="0" y="0"/>
              <a:ext cx="6096000" cy="6858000"/>
              <a:chOff x="0" y="0"/>
              <a:chExt cx="120142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0017D248-1813-480A-B084-5CF02D278C97}"/>
                  </a:ext>
                </a:extLst>
              </p:cNvPr>
              <p:cNvSpPr/>
              <p:nvPr/>
            </p:nvSpPr>
            <p:spPr>
              <a:xfrm>
                <a:off x="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4DB4A3EA-BC70-42E5-9CBC-36E7E8B2C45C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64035C1-8805-411C-8E84-2C657276EEF1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B02FE948-0BC6-4938-9F70-C8C1619CD509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D9A3B4B9-F156-47DD-B630-A5B9A89AE0C6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9ECC8B51-389B-4F07-8645-88BD56EFFE91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236533B0-1110-4E59-A8DF-AE16BFDECBFE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C249D307-B36C-4E3C-B839-B89FD5EEEB9B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97BE44E7-3245-44AB-9879-05010BE4B9A8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449038EE-F628-4251-8380-FBA08A8FA3ED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7F51B49-5B13-4810-932A-28C109BB1996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12808522-8DE4-4D96-84B9-F5A32FC7D2E1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C6BE0986-C705-4FDF-A83A-E5C3CECA8C20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55B04290-75BF-4A9B-A173-610A1F14FF88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C5B09FB0-B991-4CC6-B697-590DC1BAFDBB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BB5A3458-E1A1-45AA-8833-8F9AF976534A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65386968-1D38-45C1-8D98-4538CDDCAC53}"/>
                </a:ext>
              </a:extLst>
            </p:cNvPr>
            <p:cNvGrpSpPr/>
            <p:nvPr/>
          </p:nvGrpSpPr>
          <p:grpSpPr>
            <a:xfrm>
              <a:off x="6298582" y="0"/>
              <a:ext cx="5702918" cy="6858000"/>
              <a:chOff x="774700" y="0"/>
              <a:chExt cx="112395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D4F5FC48-5925-4338-9B88-F673E58DC38F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A455FB2B-89D9-4D49-B8A7-7E00D8656C95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C46F142D-85AB-490B-AD0A-54B7BF4BAB84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E7EA1E71-2FFE-406C-83E5-446FCEFB9CEC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877306B0-40A1-409E-8EB3-768D77F28E2A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EFF20B13-E266-4017-8365-527FADC3B32B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8157457B-6C94-4020-93DE-CE601C6E6351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0D63CA75-4B26-4739-A0BA-558CC891B02D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31247310-7609-465F-9709-EB0C4C73212E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7C6EA657-2E16-4A91-B6B1-DF70A01A98F5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9F9D7D17-07B8-4AE6-9A38-D2085B40E543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10E6DB5D-5D9B-4EDB-A984-2EABCBE1159C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31A1BEA7-AD22-4B5A-8380-1F0AF4B68CAB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FCBC60F1-C462-4A83-8466-7EA1E54B21D3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3AA9BF0D-EB3C-408E-BB50-F1BEFF6B930F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</p:grpSp>
      <p:sp>
        <p:nvSpPr>
          <p:cNvPr id="51" name="矩形 50">
            <a:extLst>
              <a:ext uri="{FF2B5EF4-FFF2-40B4-BE49-F238E27FC236}">
                <a16:creationId xmlns:a16="http://schemas.microsoft.com/office/drawing/2014/main" id="{7BF416DD-C147-4A1E-BFD4-F2335C5A9C40}"/>
              </a:ext>
            </a:extLst>
          </p:cNvPr>
          <p:cNvSpPr/>
          <p:nvPr/>
        </p:nvSpPr>
        <p:spPr>
          <a:xfrm>
            <a:off x="972907" y="495442"/>
            <a:ext cx="10518643" cy="510699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A0DA37A-2292-4CCE-A447-FFE202E475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4314333"/>
            <a:ext cx="4294830" cy="24369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DEE6DC0-5AED-438B-9998-CD029DD6BF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1" y="323453"/>
            <a:ext cx="1768440" cy="14499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0FAB12-D343-42C0-8D7A-4D61791245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8200"/>
            <a:ext cx="12192000" cy="93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C39859A-C513-4D66-BD13-DCB6B417F5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083" y="165100"/>
            <a:ext cx="3286917" cy="19240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96830" y="2404915"/>
            <a:ext cx="58977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n w="0"/>
                <a:solidFill>
                  <a:srgbClr val="92D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KHÁM PHÁ</a:t>
            </a:r>
          </a:p>
        </p:txBody>
      </p:sp>
    </p:spTree>
    <p:extLst>
      <p:ext uri="{BB962C8B-B14F-4D97-AF65-F5344CB8AC3E}">
        <p14:creationId xmlns:p14="http://schemas.microsoft.com/office/powerpoint/2010/main" val="105762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460864" y="402769"/>
            <a:ext cx="4114800" cy="579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1. a) 35 x 10 = ?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918064" y="1012369"/>
            <a:ext cx="2514600" cy="579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35 x 10 = 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207606" y="1012369"/>
            <a:ext cx="1524000" cy="579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10 x 35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823064" y="1545769"/>
            <a:ext cx="2514600" cy="579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= 1 </a:t>
            </a:r>
            <a:r>
              <a:rPr lang="en-US" alt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chục</a:t>
            </a: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x 35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823064" y="2079169"/>
            <a:ext cx="1981200" cy="579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= 35 chục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575664" y="2079169"/>
            <a:ext cx="1676400" cy="579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=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350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090749" y="3508502"/>
            <a:ext cx="10646229" cy="946150"/>
          </a:xfrm>
          <a:prstGeom prst="rect">
            <a:avLst/>
          </a:prstGeom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10 ta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0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2560319" y="5012644"/>
            <a:ext cx="4234545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Ví dụ: 52 x 10 </a:t>
            </a:r>
            <a:r>
              <a:rPr lang="en-US" alt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=</a:t>
            </a: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5486400" y="5017981"/>
            <a:ext cx="1219200" cy="579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520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2299064" y="2688769"/>
            <a:ext cx="3962400" cy="579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99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200" b="1">
                <a:solidFill>
                  <a:srgbClr val="990000"/>
                </a:solidFill>
                <a:latin typeface="Times New Roman" panose="02020603050405020304" pitchFamily="18" charset="0"/>
              </a:rPr>
              <a:t>Vậy:</a:t>
            </a:r>
            <a:r>
              <a:rPr lang="en-US" altLang="en-US" sz="2400">
                <a:solidFill>
                  <a:srgbClr val="990000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3200" b="1">
                <a:solidFill>
                  <a:srgbClr val="990000"/>
                </a:solidFill>
                <a:latin typeface="Times New Roman" panose="02020603050405020304" pitchFamily="18" charset="0"/>
              </a:rPr>
              <a:t>35         = 350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4051664" y="2688769"/>
            <a:ext cx="914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x 10</a:t>
            </a: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C80FAB12-D343-42C0-8D7A-4D6179124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8200"/>
            <a:ext cx="121920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5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3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build="allAtOnce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3193869" y="572587"/>
            <a:ext cx="2743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rgbClr val="006600"/>
                </a:solidFill>
                <a:latin typeface="Times New Roman" panose="02020603050405020304" pitchFamily="18" charset="0"/>
              </a:rPr>
              <a:t>35 x 10 = 350</a:t>
            </a: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222069" y="572587"/>
            <a:ext cx="3124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b) Ngược lại, từ:</a:t>
            </a: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1669869" y="1182187"/>
            <a:ext cx="1752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ta có:</a:t>
            </a: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1021625" y="2160888"/>
            <a:ext cx="10148750" cy="1015663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tròn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chục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10 ta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bỏ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bớt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0 ở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3103491" y="1182187"/>
            <a:ext cx="1266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350</a:t>
            </a:r>
          </a:p>
        </p:txBody>
      </p:sp>
      <p:sp>
        <p:nvSpPr>
          <p:cNvPr id="28" name="Rectangle 10"/>
          <p:cNvSpPr>
            <a:spLocks noChangeArrowheads="1"/>
          </p:cNvSpPr>
          <p:nvPr/>
        </p:nvSpPr>
        <p:spPr bwMode="auto">
          <a:xfrm>
            <a:off x="4999982" y="1164631"/>
            <a:ext cx="13112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35</a:t>
            </a:r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3839277" y="1164631"/>
            <a:ext cx="15216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: 10 =</a:t>
            </a:r>
          </a:p>
        </p:txBody>
      </p:sp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1948406" y="3519236"/>
            <a:ext cx="33005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Ví dụ: 780  : 10  =</a:t>
            </a: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5148309" y="3519236"/>
            <a:ext cx="914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78</a:t>
            </a:r>
          </a:p>
        </p:txBody>
      </p:sp>
      <p:pic>
        <p:nvPicPr>
          <p:cNvPr id="13" name="图片 7">
            <a:extLst>
              <a:ext uri="{FF2B5EF4-FFF2-40B4-BE49-F238E27FC236}">
                <a16:creationId xmlns:a16="http://schemas.microsoft.com/office/drawing/2014/main" id="{C80FAB12-D343-42C0-8D7A-4D6179124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8200"/>
            <a:ext cx="121920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7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autoRev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autoRev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autoRev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5" grpId="0"/>
      <p:bldP spid="26" grpId="0" animBg="1"/>
      <p:bldP spid="27" grpId="0"/>
      <p:bldP spid="27" grpId="1"/>
      <p:bldP spid="28" grpId="0"/>
      <p:bldP spid="28" grpId="1"/>
      <p:bldP spid="29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754380" y="374753"/>
            <a:ext cx="441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Tương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ta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1554480" y="1011475"/>
            <a:ext cx="2819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a.  35 x 100    =</a:t>
            </a:r>
          </a:p>
        </p:txBody>
      </p:sp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6126480" y="1011475"/>
            <a:ext cx="30030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3 500 : 100  =</a:t>
            </a:r>
          </a:p>
        </p:txBody>
      </p:sp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1554479" y="1782955"/>
            <a:ext cx="31612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b. 35 x 1 000 =</a:t>
            </a:r>
          </a:p>
        </p:txBody>
      </p: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6126479" y="1706755"/>
            <a:ext cx="31220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35 000 : 1 000 =</a:t>
            </a:r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4373880" y="1011475"/>
            <a:ext cx="152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3 500</a:t>
            </a:r>
          </a:p>
        </p:txBody>
      </p:sp>
      <p:sp>
        <p:nvSpPr>
          <p:cNvPr id="41" name="Text Box 8"/>
          <p:cNvSpPr txBox="1">
            <a:spLocks noChangeArrowheads="1"/>
          </p:cNvSpPr>
          <p:nvPr/>
        </p:nvSpPr>
        <p:spPr bwMode="auto">
          <a:xfrm>
            <a:off x="4297680" y="1782955"/>
            <a:ext cx="17373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35 000</a:t>
            </a:r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8564880" y="1011475"/>
            <a:ext cx="1676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35</a:t>
            </a:r>
          </a:p>
        </p:txBody>
      </p:sp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8944111" y="1706755"/>
            <a:ext cx="990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35</a:t>
            </a:r>
          </a:p>
        </p:txBody>
      </p:sp>
      <p:sp>
        <p:nvSpPr>
          <p:cNvPr id="50" name="Text Box 21"/>
          <p:cNvSpPr txBox="1">
            <a:spLocks noChangeArrowheads="1"/>
          </p:cNvSpPr>
          <p:nvPr/>
        </p:nvSpPr>
        <p:spPr bwMode="auto">
          <a:xfrm>
            <a:off x="617668" y="2582882"/>
            <a:ext cx="9906896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                                                                                                                 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100, 1000,… ta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 Box 26"/>
          <p:cNvSpPr txBox="1">
            <a:spLocks noChangeArrowheads="1"/>
          </p:cNvSpPr>
          <p:nvPr/>
        </p:nvSpPr>
        <p:spPr bwMode="auto">
          <a:xfrm>
            <a:off x="617667" y="4434661"/>
            <a:ext cx="1117540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100, 1000, … ta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ở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图片 7">
            <a:extLst>
              <a:ext uri="{FF2B5EF4-FFF2-40B4-BE49-F238E27FC236}">
                <a16:creationId xmlns:a16="http://schemas.microsoft.com/office/drawing/2014/main" id="{C80FAB12-D343-42C0-8D7A-4D6179124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8200"/>
            <a:ext cx="121920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5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7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8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50" grpId="0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>
            <a:extLst>
              <a:ext uri="{FF2B5EF4-FFF2-40B4-BE49-F238E27FC236}">
                <a16:creationId xmlns:a16="http://schemas.microsoft.com/office/drawing/2014/main" id="{3FC83750-8A20-486C-83DE-587582756B2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001500" cy="6858000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8C8AC394-E710-463E-99A1-093820AA3261}"/>
                </a:ext>
              </a:extLst>
            </p:cNvPr>
            <p:cNvGrpSpPr/>
            <p:nvPr/>
          </p:nvGrpSpPr>
          <p:grpSpPr>
            <a:xfrm>
              <a:off x="0" y="0"/>
              <a:ext cx="6096000" cy="6858000"/>
              <a:chOff x="0" y="0"/>
              <a:chExt cx="120142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0017D248-1813-480A-B084-5CF02D278C97}"/>
                  </a:ext>
                </a:extLst>
              </p:cNvPr>
              <p:cNvSpPr/>
              <p:nvPr/>
            </p:nvSpPr>
            <p:spPr>
              <a:xfrm>
                <a:off x="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4DB4A3EA-BC70-42E5-9CBC-36E7E8B2C45C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64035C1-8805-411C-8E84-2C657276EEF1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B02FE948-0BC6-4938-9F70-C8C1619CD509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D9A3B4B9-F156-47DD-B630-A5B9A89AE0C6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9ECC8B51-389B-4F07-8645-88BD56EFFE91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236533B0-1110-4E59-A8DF-AE16BFDECBFE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C249D307-B36C-4E3C-B839-B89FD5EEEB9B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97BE44E7-3245-44AB-9879-05010BE4B9A8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449038EE-F628-4251-8380-FBA08A8FA3ED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7F51B49-5B13-4810-932A-28C109BB1996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12808522-8DE4-4D96-84B9-F5A32FC7D2E1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C6BE0986-C705-4FDF-A83A-E5C3CECA8C20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55B04290-75BF-4A9B-A173-610A1F14FF88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C5B09FB0-B991-4CC6-B697-590DC1BAFDBB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BB5A3458-E1A1-45AA-8833-8F9AF976534A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65386968-1D38-45C1-8D98-4538CDDCAC53}"/>
                </a:ext>
              </a:extLst>
            </p:cNvPr>
            <p:cNvGrpSpPr/>
            <p:nvPr/>
          </p:nvGrpSpPr>
          <p:grpSpPr>
            <a:xfrm>
              <a:off x="6298582" y="0"/>
              <a:ext cx="5702918" cy="6858000"/>
              <a:chOff x="774700" y="0"/>
              <a:chExt cx="112395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D4F5FC48-5925-4338-9B88-F673E58DC38F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A455FB2B-89D9-4D49-B8A7-7E00D8656C95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C46F142D-85AB-490B-AD0A-54B7BF4BAB84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E7EA1E71-2FFE-406C-83E5-446FCEFB9CEC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877306B0-40A1-409E-8EB3-768D77F28E2A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EFF20B13-E266-4017-8365-527FADC3B32B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8157457B-6C94-4020-93DE-CE601C6E6351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0D63CA75-4B26-4739-A0BA-558CC891B02D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31247310-7609-465F-9709-EB0C4C73212E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7C6EA657-2E16-4A91-B6B1-DF70A01A98F5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9F9D7D17-07B8-4AE6-9A38-D2085B40E543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10E6DB5D-5D9B-4EDB-A984-2EABCBE1159C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31A1BEA7-AD22-4B5A-8380-1F0AF4B68CAB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FCBC60F1-C462-4A83-8466-7EA1E54B21D3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3AA9BF0D-EB3C-408E-BB50-F1BEFF6B930F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</p:grpSp>
      <p:sp>
        <p:nvSpPr>
          <p:cNvPr id="51" name="矩形 50">
            <a:extLst>
              <a:ext uri="{FF2B5EF4-FFF2-40B4-BE49-F238E27FC236}">
                <a16:creationId xmlns:a16="http://schemas.microsoft.com/office/drawing/2014/main" id="{7BF416DD-C147-4A1E-BFD4-F2335C5A9C40}"/>
              </a:ext>
            </a:extLst>
          </p:cNvPr>
          <p:cNvSpPr/>
          <p:nvPr/>
        </p:nvSpPr>
        <p:spPr>
          <a:xfrm>
            <a:off x="972907" y="495442"/>
            <a:ext cx="10518643" cy="510699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A0DA37A-2292-4CCE-A447-FFE202E475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4314333"/>
            <a:ext cx="4294830" cy="24369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DEE6DC0-5AED-438B-9998-CD029DD6BF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1" y="323453"/>
            <a:ext cx="1768440" cy="14499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0FAB12-D343-42C0-8D7A-4D61791245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8200"/>
            <a:ext cx="12192000" cy="93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C39859A-C513-4D66-BD13-DCB6B417F5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083" y="165100"/>
            <a:ext cx="3286917" cy="19240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96830" y="2404915"/>
            <a:ext cx="58977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n w="0"/>
                <a:solidFill>
                  <a:srgbClr val="92D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LUYỆN TẬP</a:t>
            </a:r>
          </a:p>
        </p:txBody>
      </p:sp>
    </p:spTree>
    <p:extLst>
      <p:ext uri="{BB962C8B-B14F-4D97-AF65-F5344CB8AC3E}">
        <p14:creationId xmlns:p14="http://schemas.microsoft.com/office/powerpoint/2010/main" val="77873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7">
            <a:extLst>
              <a:ext uri="{FF2B5EF4-FFF2-40B4-BE49-F238E27FC236}">
                <a16:creationId xmlns:a16="http://schemas.microsoft.com/office/drawing/2014/main" id="{C80FAB12-D343-42C0-8D7A-4D6179124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8200"/>
            <a:ext cx="12192000" cy="939800"/>
          </a:xfrm>
          <a:prstGeom prst="rect">
            <a:avLst/>
          </a:prstGeom>
        </p:spPr>
      </p:pic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54431" y="1637133"/>
            <a:ext cx="270691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a)  18 x 10  =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    18 x 100 =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   18 x 1 000 =</a:t>
            </a: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206830" y="3730172"/>
            <a:ext cx="289197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b) 9 000 : 10 =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9 000 : 100   =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9 000 : 1000 =</a:t>
            </a: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2569031" y="1596572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180</a:t>
            </a:r>
          </a:p>
        </p:txBody>
      </p:sp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2416631" y="2282372"/>
            <a:ext cx="114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1 800</a:t>
            </a:r>
          </a:p>
        </p:txBody>
      </p: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3980545" y="1621970"/>
            <a:ext cx="2819400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82 x 100      =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75 x 1 000   =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19 x 10        = </a:t>
            </a:r>
          </a:p>
        </p:txBody>
      </p:sp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3980545" y="3831770"/>
            <a:ext cx="2590800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6 800 : 100   =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420 : 10       =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2 000 : 1 000 =</a:t>
            </a:r>
          </a:p>
        </p:txBody>
      </p: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6418945" y="1621970"/>
            <a:ext cx="106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8 200</a:t>
            </a:r>
          </a:p>
        </p:txBody>
      </p:sp>
      <p:sp>
        <p:nvSpPr>
          <p:cNvPr id="37" name="Text Box 13"/>
          <p:cNvSpPr txBox="1">
            <a:spLocks noChangeArrowheads="1"/>
          </p:cNvSpPr>
          <p:nvPr/>
        </p:nvSpPr>
        <p:spPr bwMode="auto">
          <a:xfrm>
            <a:off x="6342745" y="2231570"/>
            <a:ext cx="121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75 000</a:t>
            </a:r>
          </a:p>
        </p:txBody>
      </p:sp>
      <p:sp>
        <p:nvSpPr>
          <p:cNvPr id="38" name="Text Box 14"/>
          <p:cNvSpPr txBox="1">
            <a:spLocks noChangeArrowheads="1"/>
          </p:cNvSpPr>
          <p:nvPr/>
        </p:nvSpPr>
        <p:spPr bwMode="auto">
          <a:xfrm>
            <a:off x="6495145" y="2841170"/>
            <a:ext cx="91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190</a:t>
            </a:r>
          </a:p>
        </p:txBody>
      </p:sp>
      <p:sp>
        <p:nvSpPr>
          <p:cNvPr id="39" name="Text Box 15"/>
          <p:cNvSpPr txBox="1">
            <a:spLocks noChangeArrowheads="1"/>
          </p:cNvSpPr>
          <p:nvPr/>
        </p:nvSpPr>
        <p:spPr bwMode="auto">
          <a:xfrm>
            <a:off x="6418945" y="3831770"/>
            <a:ext cx="83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68</a:t>
            </a:r>
          </a:p>
        </p:txBody>
      </p:sp>
      <p:sp>
        <p:nvSpPr>
          <p:cNvPr id="40" name="Text Box 16"/>
          <p:cNvSpPr txBox="1">
            <a:spLocks noChangeArrowheads="1"/>
          </p:cNvSpPr>
          <p:nvPr/>
        </p:nvSpPr>
        <p:spPr bwMode="auto">
          <a:xfrm>
            <a:off x="6495145" y="4441370"/>
            <a:ext cx="99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42</a:t>
            </a:r>
          </a:p>
        </p:txBody>
      </p:sp>
      <p:sp>
        <p:nvSpPr>
          <p:cNvPr id="41" name="Text Box 17"/>
          <p:cNvSpPr txBox="1">
            <a:spLocks noChangeArrowheads="1"/>
          </p:cNvSpPr>
          <p:nvPr/>
        </p:nvSpPr>
        <p:spPr bwMode="auto">
          <a:xfrm>
            <a:off x="6418945" y="5050970"/>
            <a:ext cx="99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2</a:t>
            </a:r>
          </a:p>
        </p:txBody>
      </p:sp>
      <p:sp>
        <p:nvSpPr>
          <p:cNvPr id="42" name="Text Box 18"/>
          <p:cNvSpPr txBox="1">
            <a:spLocks noChangeArrowheads="1"/>
          </p:cNvSpPr>
          <p:nvPr/>
        </p:nvSpPr>
        <p:spPr bwMode="auto">
          <a:xfrm>
            <a:off x="2340431" y="2891972"/>
            <a:ext cx="1295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18 000</a:t>
            </a:r>
          </a:p>
        </p:txBody>
      </p:sp>
      <p:sp>
        <p:nvSpPr>
          <p:cNvPr id="43" name="Text Box 19"/>
          <p:cNvSpPr txBox="1">
            <a:spLocks noChangeArrowheads="1"/>
          </p:cNvSpPr>
          <p:nvPr/>
        </p:nvSpPr>
        <p:spPr bwMode="auto">
          <a:xfrm>
            <a:off x="2492831" y="3730172"/>
            <a:ext cx="91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900</a:t>
            </a:r>
          </a:p>
        </p:txBody>
      </p:sp>
      <p:sp>
        <p:nvSpPr>
          <p:cNvPr id="44" name="Text Box 20"/>
          <p:cNvSpPr txBox="1">
            <a:spLocks noChangeArrowheads="1"/>
          </p:cNvSpPr>
          <p:nvPr/>
        </p:nvSpPr>
        <p:spPr bwMode="auto">
          <a:xfrm>
            <a:off x="2416631" y="4339772"/>
            <a:ext cx="91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90</a:t>
            </a:r>
          </a:p>
        </p:txBody>
      </p:sp>
      <p:sp>
        <p:nvSpPr>
          <p:cNvPr id="45" name="Text Box 21"/>
          <p:cNvSpPr txBox="1">
            <a:spLocks noChangeArrowheads="1"/>
          </p:cNvSpPr>
          <p:nvPr/>
        </p:nvSpPr>
        <p:spPr bwMode="auto">
          <a:xfrm>
            <a:off x="2492831" y="4949372"/>
            <a:ext cx="5492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46" name="AutoShape 25" descr="2Q=="/>
          <p:cNvSpPr>
            <a:spLocks noChangeAspect="1" noChangeArrowheads="1"/>
          </p:cNvSpPr>
          <p:nvPr/>
        </p:nvSpPr>
        <p:spPr bwMode="auto">
          <a:xfrm>
            <a:off x="3751945" y="230777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7" name="AutoShape 26" descr="2Q=="/>
          <p:cNvSpPr>
            <a:spLocks noChangeAspect="1" noChangeArrowheads="1"/>
          </p:cNvSpPr>
          <p:nvPr/>
        </p:nvSpPr>
        <p:spPr bwMode="auto">
          <a:xfrm>
            <a:off x="3751945" y="230777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8" name="Text Box 45"/>
          <p:cNvSpPr txBox="1">
            <a:spLocks noChangeArrowheads="1"/>
          </p:cNvSpPr>
          <p:nvPr/>
        </p:nvSpPr>
        <p:spPr bwMode="auto">
          <a:xfrm>
            <a:off x="399145" y="543039"/>
            <a:ext cx="3352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9" name="Text Box 10"/>
          <p:cNvSpPr txBox="1">
            <a:spLocks noChangeArrowheads="1"/>
          </p:cNvSpPr>
          <p:nvPr/>
        </p:nvSpPr>
        <p:spPr bwMode="auto">
          <a:xfrm>
            <a:off x="8138886" y="1643742"/>
            <a:ext cx="2819400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256 x 1 000  =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302 x 10       =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400 x 100      = </a:t>
            </a:r>
          </a:p>
        </p:txBody>
      </p:sp>
      <p:sp>
        <p:nvSpPr>
          <p:cNvPr id="50" name="Text Box 11"/>
          <p:cNvSpPr txBox="1">
            <a:spLocks noChangeArrowheads="1"/>
          </p:cNvSpPr>
          <p:nvPr/>
        </p:nvSpPr>
        <p:spPr bwMode="auto">
          <a:xfrm>
            <a:off x="7823201" y="3853542"/>
            <a:ext cx="313508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20 020 : 10   =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200 200 : 100 =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2 002 000 : 1 000 =</a:t>
            </a:r>
          </a:p>
        </p:txBody>
      </p:sp>
      <p:sp>
        <p:nvSpPr>
          <p:cNvPr id="51" name="Text Box 12"/>
          <p:cNvSpPr txBox="1">
            <a:spLocks noChangeArrowheads="1"/>
          </p:cNvSpPr>
          <p:nvPr/>
        </p:nvSpPr>
        <p:spPr bwMode="auto">
          <a:xfrm>
            <a:off x="10577285" y="1643742"/>
            <a:ext cx="13824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256 000</a:t>
            </a:r>
          </a:p>
        </p:txBody>
      </p:sp>
      <p:sp>
        <p:nvSpPr>
          <p:cNvPr id="52" name="Text Box 13"/>
          <p:cNvSpPr txBox="1">
            <a:spLocks noChangeArrowheads="1"/>
          </p:cNvSpPr>
          <p:nvPr/>
        </p:nvSpPr>
        <p:spPr bwMode="auto">
          <a:xfrm>
            <a:off x="10501086" y="2253342"/>
            <a:ext cx="121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3 020</a:t>
            </a:r>
          </a:p>
        </p:txBody>
      </p:sp>
      <p:sp>
        <p:nvSpPr>
          <p:cNvPr id="53" name="Text Box 14"/>
          <p:cNvSpPr txBox="1">
            <a:spLocks noChangeArrowheads="1"/>
          </p:cNvSpPr>
          <p:nvPr/>
        </p:nvSpPr>
        <p:spPr bwMode="auto">
          <a:xfrm>
            <a:off x="10653486" y="2862942"/>
            <a:ext cx="13062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40 000</a:t>
            </a:r>
          </a:p>
        </p:txBody>
      </p:sp>
      <p:sp>
        <p:nvSpPr>
          <p:cNvPr id="54" name="Text Box 15"/>
          <p:cNvSpPr txBox="1">
            <a:spLocks noChangeArrowheads="1"/>
          </p:cNvSpPr>
          <p:nvPr/>
        </p:nvSpPr>
        <p:spPr bwMode="auto">
          <a:xfrm>
            <a:off x="10577286" y="3853542"/>
            <a:ext cx="114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2 002</a:t>
            </a:r>
          </a:p>
        </p:txBody>
      </p:sp>
      <p:sp>
        <p:nvSpPr>
          <p:cNvPr id="55" name="Text Box 16"/>
          <p:cNvSpPr txBox="1">
            <a:spLocks noChangeArrowheads="1"/>
          </p:cNvSpPr>
          <p:nvPr/>
        </p:nvSpPr>
        <p:spPr bwMode="auto">
          <a:xfrm>
            <a:off x="10653486" y="4463142"/>
            <a:ext cx="99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2 002</a:t>
            </a:r>
          </a:p>
        </p:txBody>
      </p:sp>
      <p:sp>
        <p:nvSpPr>
          <p:cNvPr id="56" name="Text Box 17"/>
          <p:cNvSpPr txBox="1">
            <a:spLocks noChangeArrowheads="1"/>
          </p:cNvSpPr>
          <p:nvPr/>
        </p:nvSpPr>
        <p:spPr bwMode="auto">
          <a:xfrm>
            <a:off x="10615386" y="5128632"/>
            <a:ext cx="13824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2 002</a:t>
            </a:r>
          </a:p>
        </p:txBody>
      </p:sp>
      <p:sp>
        <p:nvSpPr>
          <p:cNvPr id="57" name="AutoShape 25" descr="2Q=="/>
          <p:cNvSpPr>
            <a:spLocks noChangeAspect="1" noChangeArrowheads="1"/>
          </p:cNvSpPr>
          <p:nvPr/>
        </p:nvSpPr>
        <p:spPr bwMode="auto">
          <a:xfrm>
            <a:off x="7518401" y="2373084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8" name="AutoShape 26" descr="2Q=="/>
          <p:cNvSpPr>
            <a:spLocks noChangeAspect="1" noChangeArrowheads="1"/>
          </p:cNvSpPr>
          <p:nvPr/>
        </p:nvSpPr>
        <p:spPr bwMode="auto">
          <a:xfrm>
            <a:off x="7518401" y="2373084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977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C80FAB12-D343-42C0-8D7A-4D6179124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8200"/>
            <a:ext cx="12192000" cy="939800"/>
          </a:xfrm>
          <a:prstGeom prst="rect">
            <a:avLst/>
          </a:prstGeom>
        </p:spPr>
      </p:pic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675724" y="1407225"/>
            <a:ext cx="990689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100, 1000,… ta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675724" y="3070319"/>
            <a:ext cx="1117540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100, 1000, … ta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ở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5724" y="406400"/>
            <a:ext cx="96729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TẮC</a:t>
            </a:r>
          </a:p>
        </p:txBody>
      </p:sp>
    </p:spTree>
    <p:extLst>
      <p:ext uri="{BB962C8B-B14F-4D97-AF65-F5344CB8AC3E}">
        <p14:creationId xmlns:p14="http://schemas.microsoft.com/office/powerpoint/2010/main" val="414998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689</Words>
  <Application>Microsoft Macintosh PowerPoint</Application>
  <PresentationFormat>Widescreen</PresentationFormat>
  <Paragraphs>130</Paragraphs>
  <Slides>12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字魂36号-正文宋楷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duong hang</dc:creator>
  <cp:lastModifiedBy>Microsoft Office User</cp:lastModifiedBy>
  <cp:revision>16</cp:revision>
  <dcterms:created xsi:type="dcterms:W3CDTF">2021-11-09T08:21:36Z</dcterms:created>
  <dcterms:modified xsi:type="dcterms:W3CDTF">2021-11-15T01:38:25Z</dcterms:modified>
</cp:coreProperties>
</file>