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0" r:id="rId2"/>
    <p:sldId id="261" r:id="rId3"/>
    <p:sldId id="257" r:id="rId4"/>
    <p:sldId id="262" r:id="rId5"/>
    <p:sldId id="265" r:id="rId6"/>
    <p:sldId id="258" r:id="rId7"/>
    <p:sldId id="282" r:id="rId8"/>
    <p:sldId id="263" r:id="rId9"/>
    <p:sldId id="259" r:id="rId10"/>
    <p:sldId id="26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0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E96F9-B6FC-4062-9AEE-9F7D8234D02A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AF115-BF84-4F18-90A5-53817637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4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882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660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3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014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739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732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561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663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613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528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06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2021/12/17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99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2021/12/17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1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2021/12/17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7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2021/12/17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4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2021/12/17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65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2021/12/17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0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2021/12/17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14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2021/12/17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52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2021/12/17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94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2021/12/17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19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0943" y="2690813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75759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0" y="1064224"/>
            <a:ext cx="5201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迷你简细行楷" panose="02010609000101010101" charset="-122"/>
              </a:rPr>
              <a:t>校园简介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Please enter the required title here</a:t>
            </a:r>
          </a:p>
        </p:txBody>
      </p:sp>
      <p:sp>
        <p:nvSpPr>
          <p:cNvPr id="3" name="文本框 11"/>
          <p:cNvSpPr txBox="1"/>
          <p:nvPr/>
        </p:nvSpPr>
        <p:spPr>
          <a:xfrm>
            <a:off x="3312796" y="653415"/>
            <a:ext cx="5567680" cy="13220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PART 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+mn-ea"/>
              </a:rPr>
              <a:t>1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sp>
        <p:nvSpPr>
          <p:cNvPr id="10" name="文本框 15"/>
          <p:cNvSpPr txBox="1"/>
          <p:nvPr/>
        </p:nvSpPr>
        <p:spPr>
          <a:xfrm>
            <a:off x="2349500" y="2455314"/>
            <a:ext cx="7387348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155403"/>
              </a:avLst>
            </a:prstTxWarp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6600" b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TOÁN</a:t>
            </a:r>
            <a:endParaRPr lang="en-US" altLang="zh-CN" sz="6600" b="1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715872" y="339115"/>
            <a:ext cx="10872136" cy="782455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n w="6350">
                  <a:noFill/>
                </a:ln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n w="6350">
                  <a:noFill/>
                </a:ln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TR</a:t>
            </a:r>
            <a:r>
              <a:rPr lang="vi-VN" altLang="zh-CN" sz="2400" b="1" dirty="0">
                <a:ln w="6350">
                  <a:noFill/>
                </a:ln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ƯỜNG</a:t>
            </a:r>
            <a:r>
              <a:rPr lang="en-US" altLang="zh-CN" sz="2400" b="1" dirty="0">
                <a:ln w="6350">
                  <a:noFill/>
                </a:ln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TIỂU HỌC LÊ QUÝ ĐÔN</a:t>
            </a:r>
            <a:endParaRPr lang="zh-CN" altLang="en-US" sz="2400" b="1" dirty="0">
              <a:ln w="6350">
                <a:noFill/>
              </a:ln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21"/>
          <p:cNvSpPr txBox="1"/>
          <p:nvPr/>
        </p:nvSpPr>
        <p:spPr>
          <a:xfrm>
            <a:off x="321714" y="2948475"/>
            <a:ext cx="1206187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800" b="1">
                <a:solidFill>
                  <a:srgbClr val="33660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CHIA CHO SỐ CÓ HAI CHỮ SỐ ( TIẾP)</a:t>
            </a:r>
            <a:endParaRPr lang="zh-CN" altLang="en-US" sz="4800" b="1" dirty="0">
              <a:solidFill>
                <a:srgbClr val="33660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7" descr="572005ec0a0c4"/>
          <p:cNvPicPr>
            <a:picLocks noChangeAspect="1"/>
          </p:cNvPicPr>
          <p:nvPr/>
        </p:nvPicPr>
        <p:blipFill rotWithShape="1">
          <a:blip r:embed="rId7"/>
          <a:srcRect l="2" r="38930" b="25438"/>
          <a:stretch/>
        </p:blipFill>
        <p:spPr>
          <a:xfrm>
            <a:off x="-319859" y="0"/>
            <a:ext cx="2684236" cy="17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6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ldLvl="0" animBg="1"/>
      <p:bldP spid="95" grpId="0"/>
      <p:bldP spid="3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379675" y="1881684"/>
            <a:ext cx="4498385" cy="616667"/>
            <a:chOff x="5052015" y="1861364"/>
            <a:chExt cx="4498385" cy="616667"/>
          </a:xfrm>
        </p:grpSpPr>
        <p:sp>
          <p:nvSpPr>
            <p:cNvPr id="5" name="矩形: 圆角 4"/>
            <p:cNvSpPr/>
            <p:nvPr/>
          </p:nvSpPr>
          <p:spPr>
            <a:xfrm rot="2624070">
              <a:off x="5052015" y="1861364"/>
              <a:ext cx="616667" cy="616667"/>
            </a:xfrm>
            <a:prstGeom prst="roundRect">
              <a:avLst/>
            </a:prstGeom>
            <a:solidFill>
              <a:srgbClr val="629359"/>
            </a:solidFill>
            <a:ln>
              <a:noFill/>
            </a:ln>
            <a:effectLst>
              <a:outerShdw blurRad="228600" dist="190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29359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071713" y="1937112"/>
              <a:ext cx="57600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  <a:sym typeface="迷你简细行楷" panose="02010609000101010101" charset="-122"/>
                </a:rPr>
                <a:t>01</a:t>
              </a:r>
            </a:p>
          </p:txBody>
        </p:sp>
        <p:sp>
          <p:nvSpPr>
            <p:cNvPr id="9" name="矩形 26"/>
            <p:cNvSpPr>
              <a:spLocks noChangeArrowheads="1"/>
            </p:cNvSpPr>
            <p:nvPr/>
          </p:nvSpPr>
          <p:spPr bwMode="auto">
            <a:xfrm>
              <a:off x="5943600" y="1868406"/>
              <a:ext cx="3606800" cy="579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Hoàn</a:t>
              </a:r>
              <a:r>
                <a:rPr kumimoji="0" lang="en-US" altLang="zh-CN" sz="2400" b="1" i="0" u="none" strike="noStrike" kern="0" cap="none" spc="0" normalizeH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 thành bài tập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379675" y="3238213"/>
            <a:ext cx="6009983" cy="775848"/>
            <a:chOff x="5052015" y="3217893"/>
            <a:chExt cx="6009983" cy="775848"/>
          </a:xfrm>
        </p:grpSpPr>
        <p:sp>
          <p:nvSpPr>
            <p:cNvPr id="10" name="矩形: 圆角 9"/>
            <p:cNvSpPr/>
            <p:nvPr/>
          </p:nvSpPr>
          <p:spPr>
            <a:xfrm rot="2624070">
              <a:off x="5052015" y="3217893"/>
              <a:ext cx="616667" cy="61666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28600" dist="190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071713" y="3293641"/>
              <a:ext cx="57600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  <a:sym typeface="迷你简细行楷" panose="02010609000101010101" charset="-122"/>
                </a:rPr>
                <a:t>02</a:t>
              </a:r>
            </a:p>
          </p:txBody>
        </p:sp>
        <p:sp>
          <p:nvSpPr>
            <p:cNvPr id="13" name="矩形 26"/>
            <p:cNvSpPr>
              <a:spLocks noChangeArrowheads="1"/>
            </p:cNvSpPr>
            <p:nvPr/>
          </p:nvSpPr>
          <p:spPr bwMode="auto">
            <a:xfrm>
              <a:off x="5847079" y="3347410"/>
              <a:ext cx="521491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kern="0" noProof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Ôn lại cách chia cho số có hai chữ số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740"/>
          <a:stretch>
            <a:fillRect/>
          </a:stretch>
        </p:blipFill>
        <p:spPr>
          <a:xfrm>
            <a:off x="1461770" y="2071455"/>
            <a:ext cx="3790071" cy="3685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9647" y="244455"/>
            <a:ext cx="5405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DẶN DÒ</a:t>
            </a:r>
          </a:p>
        </p:txBody>
      </p:sp>
    </p:spTree>
    <p:extLst>
      <p:ext uri="{BB962C8B-B14F-4D97-AF65-F5344CB8AC3E}">
        <p14:creationId xmlns:p14="http://schemas.microsoft.com/office/powerpoint/2010/main" val="46886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8" name="图片 7" descr="572005ec0a0c4"/>
          <p:cNvPicPr>
            <a:picLocks noChangeAspect="1"/>
          </p:cNvPicPr>
          <p:nvPr/>
        </p:nvPicPr>
        <p:blipFill rotWithShape="1">
          <a:blip r:embed="rId4"/>
          <a:srcRect r="36596" b="26384"/>
          <a:stretch/>
        </p:blipFill>
        <p:spPr>
          <a:xfrm>
            <a:off x="-280670" y="-6985"/>
            <a:ext cx="2633905" cy="1728209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4655" y="3331210"/>
            <a:ext cx="4174490" cy="295211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6494291" y="3778671"/>
            <a:ext cx="4040993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主持人：包包园长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inpin heiti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时间：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9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日上午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9:00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10" name="文本框 15"/>
          <p:cNvSpPr txBox="1"/>
          <p:nvPr/>
        </p:nvSpPr>
        <p:spPr>
          <a:xfrm>
            <a:off x="1960602" y="1359919"/>
            <a:ext cx="8574682" cy="2073349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248"/>
              </a:avLst>
            </a:prstTxWarp>
            <a:spAutoFit/>
          </a:bodyPr>
          <a:lstStyle/>
          <a:p>
            <a:pPr algn="ctr">
              <a:defRPr/>
            </a:pPr>
            <a:r>
              <a:rPr lang="en-US" altLang="zh-CN" sz="6600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Hẹn</a:t>
            </a:r>
            <a:r>
              <a:rPr lang="en-US" altLang="zh-CN" sz="66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gặp</a:t>
            </a:r>
            <a:r>
              <a:rPr lang="en-US" altLang="zh-CN" sz="66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lại</a:t>
            </a:r>
            <a:r>
              <a:rPr lang="en-US" altLang="zh-CN" sz="66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66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con</a:t>
            </a:r>
          </a:p>
          <a:p>
            <a:pPr algn="ctr">
              <a:defRPr/>
            </a:pPr>
            <a:r>
              <a:rPr lang="en-US" altLang="zh-CN" sz="6600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66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những</a:t>
            </a:r>
            <a:r>
              <a:rPr lang="en-US" altLang="zh-CN" sz="66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66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66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sau</a:t>
            </a:r>
            <a:r>
              <a:rPr lang="en-US" altLang="zh-CN" sz="66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!</a:t>
            </a:r>
            <a:endParaRPr lang="zh-CN" altLang="en-US" sz="660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98459" y="4530362"/>
            <a:ext cx="2393541" cy="2327638"/>
          </a:xfrm>
          <a:prstGeom prst="rect">
            <a:avLst/>
          </a:prstGeom>
        </p:spPr>
      </p:pic>
      <p:sp>
        <p:nvSpPr>
          <p:cNvPr id="11" name="PA_MH_Others_1"/>
          <p:cNvSpPr txBox="1"/>
          <p:nvPr>
            <p:custDataLst>
              <p:tags r:id="rId1"/>
            </p:custDataLst>
          </p:nvPr>
        </p:nvSpPr>
        <p:spPr>
          <a:xfrm>
            <a:off x="1685524" y="244455"/>
            <a:ext cx="8653795" cy="73866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4800" b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YÊU CẦU CẦN ĐẠT</a:t>
            </a:r>
            <a:endParaRPr lang="zh-CN" altLang="en-US" sz="4800" b="1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69796" y="3468535"/>
            <a:ext cx="9847141" cy="1409313"/>
            <a:chOff x="4029439" y="4602818"/>
            <a:chExt cx="7026488" cy="1046440"/>
          </a:xfrm>
        </p:grpSpPr>
        <p:sp>
          <p:nvSpPr>
            <p:cNvPr id="13" name="PA_MH_SubTitle_2"/>
            <p:cNvSpPr/>
            <p:nvPr>
              <p:custDataLst>
                <p:tags r:id="rId4"/>
              </p:custDataLst>
            </p:nvPr>
          </p:nvSpPr>
          <p:spPr>
            <a:xfrm>
              <a:off x="4839853" y="4618207"/>
              <a:ext cx="6216074" cy="1015663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noFill/>
            <a:ln w="57150" cap="flat" cmpd="sng" algn="ctr">
              <a:solidFill>
                <a:srgbClr val="ED7D31"/>
              </a:solidFill>
              <a:prstDash val="solid"/>
            </a:ln>
            <a:effectLst/>
          </p:spPr>
          <p:txBody>
            <a:bodyPr lIns="0" tIns="0" rIns="0" bIns="0" anchor="ctr">
              <a:noAutofit/>
            </a:bodyPr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PA_MH_Other_2"/>
            <p:cNvSpPr/>
            <p:nvPr>
              <p:custDataLst>
                <p:tags r:id="rId5"/>
              </p:custDataLst>
            </p:nvPr>
          </p:nvSpPr>
          <p:spPr>
            <a:xfrm>
              <a:off x="4029439" y="4602818"/>
              <a:ext cx="1019321" cy="104644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ED7D31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999" b="1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57665" y="4772266"/>
              <a:ext cx="5622772" cy="777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0" cap="none" spc="0" normalizeH="0" baseline="0" noProof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dụng</a:t>
              </a: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được cách chia </a:t>
              </a: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để </a:t>
              </a:r>
              <a:r>
                <a:rPr kumimoji="0" lang="en-US" altLang="zh-CN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giải</a:t>
              </a:r>
              <a:r>
                <a:rPr kumimoji="0" lang="en-US" altLang="zh-CN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các</a:t>
              </a:r>
              <a:r>
                <a:rPr kumimoji="0" lang="en-US" altLang="zh-CN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bài</a:t>
              </a:r>
              <a:r>
                <a:rPr kumimoji="0" lang="en-US" altLang="zh-CN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tập</a:t>
              </a:r>
              <a:r>
                <a:rPr kumimoji="0" lang="en-US" altLang="zh-CN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có</a:t>
              </a:r>
              <a:r>
                <a:rPr kumimoji="0" lang="en-US" altLang="zh-CN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liên</a:t>
              </a:r>
              <a:r>
                <a:rPr kumimoji="0" lang="en-US" altLang="zh-CN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quan</a:t>
              </a:r>
              <a:endParaRPr kumimoji="0" lang="zh-CN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54849" y="1604208"/>
            <a:ext cx="10062087" cy="989746"/>
            <a:chOff x="2284697" y="2709050"/>
            <a:chExt cx="7727522" cy="989746"/>
          </a:xfrm>
        </p:grpSpPr>
        <p:grpSp>
          <p:nvGrpSpPr>
            <p:cNvPr id="17" name="Group 16"/>
            <p:cNvGrpSpPr/>
            <p:nvPr/>
          </p:nvGrpSpPr>
          <p:grpSpPr>
            <a:xfrm>
              <a:off x="2284697" y="2709050"/>
              <a:ext cx="7727522" cy="989746"/>
              <a:chOff x="2265733" y="2709050"/>
              <a:chExt cx="7210776" cy="989746"/>
            </a:xfrm>
          </p:grpSpPr>
          <p:sp>
            <p:nvSpPr>
              <p:cNvPr id="19" name="PA_MH_SubTitle_1"/>
              <p:cNvSpPr/>
              <p:nvPr>
                <p:custDataLst>
                  <p:tags r:id="rId2"/>
                </p:custDataLst>
              </p:nvPr>
            </p:nvSpPr>
            <p:spPr>
              <a:xfrm>
                <a:off x="3029528" y="2709050"/>
                <a:ext cx="6446981" cy="989746"/>
              </a:xfrm>
              <a:custGeom>
                <a:avLst/>
                <a:gdLst>
                  <a:gd name="connsiteX0" fmla="*/ 2 w 3878508"/>
                  <a:gd name="connsiteY0" fmla="*/ 0 h 762904"/>
                  <a:gd name="connsiteX1" fmla="*/ 3497056 w 3878508"/>
                  <a:gd name="connsiteY1" fmla="*/ 0 h 762904"/>
                  <a:gd name="connsiteX2" fmla="*/ 3878508 w 3878508"/>
                  <a:gd name="connsiteY2" fmla="*/ 381452 h 762904"/>
                  <a:gd name="connsiteX3" fmla="*/ 3878507 w 3878508"/>
                  <a:gd name="connsiteY3" fmla="*/ 381452 h 762904"/>
                  <a:gd name="connsiteX4" fmla="*/ 3497055 w 3878508"/>
                  <a:gd name="connsiteY4" fmla="*/ 762904 h 762904"/>
                  <a:gd name="connsiteX5" fmla="*/ 0 w 3878508"/>
                  <a:gd name="connsiteY5" fmla="*/ 762903 h 762904"/>
                  <a:gd name="connsiteX6" fmla="*/ 51426 w 3878508"/>
                  <a:gd name="connsiteY6" fmla="*/ 720474 h 762904"/>
                  <a:gd name="connsiteX7" fmla="*/ 191853 w 3878508"/>
                  <a:gd name="connsiteY7" fmla="*/ 381451 h 762904"/>
                  <a:gd name="connsiteX8" fmla="*/ 51426 w 3878508"/>
                  <a:gd name="connsiteY8" fmla="*/ 42429 h 76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8508" h="762904">
                    <a:moveTo>
                      <a:pt x="2" y="0"/>
                    </a:moveTo>
                    <a:lnTo>
                      <a:pt x="3497056" y="0"/>
                    </a:lnTo>
                    <a:cubicBezTo>
                      <a:pt x="3707726" y="0"/>
                      <a:pt x="3878508" y="170782"/>
                      <a:pt x="3878508" y="381452"/>
                    </a:cubicBezTo>
                    <a:lnTo>
                      <a:pt x="3878507" y="381452"/>
                    </a:lnTo>
                    <a:cubicBezTo>
                      <a:pt x="3878507" y="592122"/>
                      <a:pt x="3707725" y="762904"/>
                      <a:pt x="3497055" y="762904"/>
                    </a:cubicBezTo>
                    <a:lnTo>
                      <a:pt x="0" y="762903"/>
                    </a:lnTo>
                    <a:lnTo>
                      <a:pt x="51426" y="720474"/>
                    </a:lnTo>
                    <a:cubicBezTo>
                      <a:pt x="138189" y="633710"/>
                      <a:pt x="191853" y="513848"/>
                      <a:pt x="191853" y="381451"/>
                    </a:cubicBezTo>
                    <a:cubicBezTo>
                      <a:pt x="191853" y="249055"/>
                      <a:pt x="138189" y="129192"/>
                      <a:pt x="51426" y="42429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rgbClr val="5B9BD5"/>
                </a:solidFill>
                <a:prstDash val="solid"/>
              </a:ln>
              <a:effectLst/>
            </p:spPr>
            <p:txBody>
              <a:bodyPr lIns="0" tIns="0" rIns="0" bIns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PA_MH_Other_1"/>
              <p:cNvSpPr/>
              <p:nvPr>
                <p:custDataLst>
                  <p:tags r:id="rId3"/>
                </p:custDataLst>
              </p:nvPr>
            </p:nvSpPr>
            <p:spPr>
              <a:xfrm>
                <a:off x="2265733" y="2709050"/>
                <a:ext cx="959924" cy="989746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5B9BD5"/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999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3124535" y="2911535"/>
              <a:ext cx="66988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 w="0"/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   Thực</a:t>
              </a:r>
              <a:r>
                <a:rPr kumimoji="0" lang="en-US" altLang="zh-CN" sz="3200" b="1" i="0" u="none" strike="noStrike" kern="0" cap="none" spc="0" normalizeH="0" noProof="0">
                  <a:ln w="0"/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hiện được phép chia cho số có hai chữ số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816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2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895" y="1905635"/>
            <a:ext cx="6851650" cy="4726940"/>
          </a:xfrm>
          <a:prstGeom prst="rect">
            <a:avLst/>
          </a:prstGeom>
        </p:spPr>
      </p:pic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280670" y="-6985"/>
            <a:ext cx="4154170" cy="2347595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4655" y="3331210"/>
            <a:ext cx="4174490" cy="2952115"/>
          </a:xfrm>
          <a:prstGeom prst="rect">
            <a:avLst/>
          </a:prstGeom>
        </p:spPr>
      </p:pic>
      <p:pic>
        <p:nvPicPr>
          <p:cNvPr id="3" name="图片 2" descr="觅元素584a989cd6c5a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0760" y="829310"/>
            <a:ext cx="7187565" cy="1394460"/>
          </a:xfrm>
          <a:prstGeom prst="rect">
            <a:avLst/>
          </a:prstGeom>
        </p:spPr>
      </p:pic>
      <p:pic>
        <p:nvPicPr>
          <p:cNvPr id="5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8947" y="-997585"/>
            <a:ext cx="812800" cy="8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1457" y="3068776"/>
            <a:ext cx="5512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KHÁM PHÁ</a:t>
            </a:r>
          </a:p>
        </p:txBody>
      </p:sp>
    </p:spTree>
    <p:extLst>
      <p:ext uri="{BB962C8B-B14F-4D97-AF65-F5344CB8AC3E}">
        <p14:creationId xmlns:p14="http://schemas.microsoft.com/office/powerpoint/2010/main" val="289444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pic>
        <p:nvPicPr>
          <p:cNvPr id="2" name="图片 1" descr="64a8e9e6f0a315977ad9af715ccf7ba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31535" y="5786094"/>
            <a:ext cx="2527144" cy="959440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360714" y="1160414"/>
            <a:ext cx="239607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    10105</a:t>
            </a: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2789465" y="1246139"/>
            <a:ext cx="0" cy="6667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  <a:ea typeface="Angsana New" pitchFamily="18" charset="-12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884714" y="1122314"/>
            <a:ext cx="79156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43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781528" y="1493789"/>
            <a:ext cx="37260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865539" y="1541414"/>
            <a:ext cx="42787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 flipH="1">
            <a:off x="2038577" y="1541414"/>
            <a:ext cx="3512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2989489" y="1489027"/>
            <a:ext cx="34229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057628" y="1979564"/>
            <a:ext cx="32981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230665" y="1979564"/>
            <a:ext cx="2585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3189514" y="1498552"/>
            <a:ext cx="25672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2808515" y="1503314"/>
            <a:ext cx="96271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  <a:ea typeface="Angsana New" pitchFamily="18" charset="-120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4708689" y="657176"/>
            <a:ext cx="496330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Chia theo thứ tự từ trái sang phải</a:t>
            </a: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951571" y="3789314"/>
            <a:ext cx="3212497" cy="4365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000000"/>
                </a:solidFill>
                <a:latin typeface="Arial" panose="020B0604020202020204" pitchFamily="34" charset="0"/>
              </a:rPr>
              <a:t> Vậy: 10105 : 43 = 235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1436914" y="550814"/>
            <a:ext cx="385083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a)  10105 : 43 = ?</a:t>
            </a: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2518002" y="2409777"/>
            <a:ext cx="24067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4751615" y="1374727"/>
            <a:ext cx="5690684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2 nhân 3 bằng 6 ; 11 trừ 6 bằng 5,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8661627" y="1374727"/>
            <a:ext cx="231050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viết 5, nhớ 1 ;</a:t>
            </a:r>
          </a:p>
        </p:txBody>
      </p: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4751615" y="1731914"/>
            <a:ext cx="6717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2 nhân 4 bằng 8, thêm 1 bằng 9, 10 trừ 9  bằng 1, viết 1.</a:t>
            </a: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4408714" y="2417714"/>
            <a:ext cx="6589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FF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*</a:t>
            </a: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Hạ 0, được 150 ; 150 chia 43 được 3, viết 3 ;</a:t>
            </a: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4742090" y="2798714"/>
            <a:ext cx="500609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3 nhân 3 bằng 9 ; 10 trừ 9 bằng 1, </a:t>
            </a:r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4742090" y="3155902"/>
            <a:ext cx="671757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3 nhân 4 bằng 12, thêm 1 bằng 13, 15 trừ 13  bằng 2, viết 2.</a:t>
            </a: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8628289" y="2778077"/>
            <a:ext cx="231050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viết 1, nhớ 1 ;</a:t>
            </a: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4408715" y="3865514"/>
            <a:ext cx="6418064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FF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*</a:t>
            </a: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 Hạ 5, được 215 ; 215 chia 43 được 5, viết 5 ;</a:t>
            </a: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4742090" y="4246514"/>
            <a:ext cx="500609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5 nhân 3 bằng 15 ; 15 trừ 15 bằng 0, </a:t>
            </a:r>
          </a:p>
        </p:txBody>
      </p:sp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4742090" y="4603702"/>
            <a:ext cx="671757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5 nhân 4 bằng 20, thêm 1 bằng 21, 21 trừ 21  bằng 0, viết 0.</a:t>
            </a:r>
          </a:p>
        </p:txBody>
      </p:sp>
      <p:sp>
        <p:nvSpPr>
          <p:cNvPr id="46" name="Text Box 29"/>
          <p:cNvSpPr txBox="1">
            <a:spLocks noChangeArrowheads="1"/>
          </p:cNvSpPr>
          <p:nvPr/>
        </p:nvSpPr>
        <p:spPr bwMode="auto">
          <a:xfrm>
            <a:off x="8904514" y="4225877"/>
            <a:ext cx="231050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viết 0, nhớ 1 ;</a:t>
            </a:r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 flipH="1">
            <a:off x="2224314" y="1536652"/>
            <a:ext cx="35121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2389415" y="1974802"/>
            <a:ext cx="2585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9" name="Text Box 32"/>
          <p:cNvSpPr txBox="1">
            <a:spLocks noChangeArrowheads="1"/>
          </p:cNvSpPr>
          <p:nvPr/>
        </p:nvSpPr>
        <p:spPr bwMode="auto">
          <a:xfrm>
            <a:off x="2351315" y="2409777"/>
            <a:ext cx="24067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50" name="Text Box 33"/>
          <p:cNvSpPr txBox="1">
            <a:spLocks noChangeArrowheads="1"/>
          </p:cNvSpPr>
          <p:nvPr/>
        </p:nvSpPr>
        <p:spPr bwMode="auto">
          <a:xfrm>
            <a:off x="1970315" y="3103514"/>
            <a:ext cx="795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Cách ước lượng thương trong các lần chia:</a:t>
            </a:r>
          </a:p>
        </p:txBody>
      </p:sp>
      <p:sp>
        <p:nvSpPr>
          <p:cNvPr id="51" name="Rectangle 34"/>
          <p:cNvSpPr>
            <a:spLocks noChangeArrowheads="1"/>
          </p:cNvSpPr>
          <p:nvPr/>
        </p:nvSpPr>
        <p:spPr bwMode="auto">
          <a:xfrm>
            <a:off x="1741715" y="3713114"/>
            <a:ext cx="889436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101 : 43 có thể ước lượng bằng cách lấy 10 : 4 = 2 (dư 2).</a:t>
            </a:r>
          </a:p>
        </p:txBody>
      </p:sp>
      <p:sp>
        <p:nvSpPr>
          <p:cNvPr id="52" name="Text Box 35"/>
          <p:cNvSpPr txBox="1">
            <a:spLocks noChangeArrowheads="1"/>
          </p:cNvSpPr>
          <p:nvPr/>
        </p:nvSpPr>
        <p:spPr bwMode="auto">
          <a:xfrm>
            <a:off x="1741715" y="4398914"/>
            <a:ext cx="881414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150:43 có thể ước lượng bằng cách lấy 15 : 4 = 3 (dư 3).</a:t>
            </a:r>
          </a:p>
        </p:txBody>
      </p:sp>
      <p:sp>
        <p:nvSpPr>
          <p:cNvPr id="53" name="Text Box 36"/>
          <p:cNvSpPr txBox="1">
            <a:spLocks noChangeArrowheads="1"/>
          </p:cNvSpPr>
          <p:nvPr/>
        </p:nvSpPr>
        <p:spPr bwMode="auto">
          <a:xfrm>
            <a:off x="1741715" y="5008514"/>
            <a:ext cx="881414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215:43 có thể ước lượng bằng cách lấy 20 : 4 = 5.</a:t>
            </a:r>
          </a:p>
        </p:txBody>
      </p:sp>
      <p:grpSp>
        <p:nvGrpSpPr>
          <p:cNvPr id="54" name="Group 37"/>
          <p:cNvGrpSpPr>
            <a:grpSpLocks/>
          </p:cNvGrpSpPr>
          <p:nvPr/>
        </p:nvGrpSpPr>
        <p:grpSpPr bwMode="auto">
          <a:xfrm>
            <a:off x="1970315" y="969914"/>
            <a:ext cx="2567226" cy="1828800"/>
            <a:chOff x="720" y="2448"/>
            <a:chExt cx="1440" cy="1152"/>
          </a:xfrm>
        </p:grpSpPr>
        <p:sp>
          <p:nvSpPr>
            <p:cNvPr id="55" name="Text Box 38"/>
            <p:cNvSpPr txBox="1">
              <a:spLocks noChangeArrowheads="1"/>
            </p:cNvSpPr>
            <p:nvPr/>
          </p:nvSpPr>
          <p:spPr bwMode="auto">
            <a:xfrm>
              <a:off x="720" y="2496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ngsana New" pitchFamily="18" charset="-120"/>
                </a:rPr>
                <a:t>10105</a:t>
              </a:r>
            </a:p>
          </p:txBody>
        </p:sp>
        <p:sp>
          <p:nvSpPr>
            <p:cNvPr id="56" name="Line 39"/>
            <p:cNvSpPr>
              <a:spLocks noChangeShapeType="1"/>
            </p:cNvSpPr>
            <p:nvPr/>
          </p:nvSpPr>
          <p:spPr bwMode="auto">
            <a:xfrm>
              <a:off x="1488" y="2448"/>
              <a:ext cx="0" cy="6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endParaRPr>
            </a:p>
          </p:txBody>
        </p:sp>
        <p:sp>
          <p:nvSpPr>
            <p:cNvPr id="57" name="Line 40"/>
            <p:cNvSpPr>
              <a:spLocks noChangeShapeType="1"/>
            </p:cNvSpPr>
            <p:nvPr/>
          </p:nvSpPr>
          <p:spPr bwMode="auto">
            <a:xfrm>
              <a:off x="1488" y="2784"/>
              <a:ext cx="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endParaRPr>
            </a:p>
          </p:txBody>
        </p:sp>
        <p:sp>
          <p:nvSpPr>
            <p:cNvPr id="58" name="Text Box 41"/>
            <p:cNvSpPr txBox="1">
              <a:spLocks noChangeArrowheads="1"/>
            </p:cNvSpPr>
            <p:nvPr/>
          </p:nvSpPr>
          <p:spPr bwMode="auto">
            <a:xfrm>
              <a:off x="1584" y="244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ngsana New" pitchFamily="18" charset="-120"/>
                </a:rPr>
                <a:t>43</a:t>
              </a:r>
            </a:p>
          </p:txBody>
        </p:sp>
        <p:sp>
          <p:nvSpPr>
            <p:cNvPr id="59" name="Text Box 42"/>
            <p:cNvSpPr txBox="1">
              <a:spLocks noChangeArrowheads="1"/>
            </p:cNvSpPr>
            <p:nvPr/>
          </p:nvSpPr>
          <p:spPr bwMode="auto">
            <a:xfrm>
              <a:off x="1584" y="2784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ngsana New" pitchFamily="18" charset="-120"/>
                </a:rPr>
                <a:t>235</a:t>
              </a:r>
            </a:p>
          </p:txBody>
        </p:sp>
        <p:sp>
          <p:nvSpPr>
            <p:cNvPr id="60" name="Text Box 43"/>
            <p:cNvSpPr txBox="1">
              <a:spLocks noChangeArrowheads="1"/>
            </p:cNvSpPr>
            <p:nvPr/>
          </p:nvSpPr>
          <p:spPr bwMode="auto">
            <a:xfrm>
              <a:off x="816" y="278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ngsana New" pitchFamily="18" charset="-120"/>
                </a:rPr>
                <a:t>150</a:t>
              </a:r>
            </a:p>
          </p:txBody>
        </p:sp>
        <p:sp>
          <p:nvSpPr>
            <p:cNvPr id="61" name="Text Box 44"/>
            <p:cNvSpPr txBox="1">
              <a:spLocks noChangeArrowheads="1"/>
            </p:cNvSpPr>
            <p:nvPr/>
          </p:nvSpPr>
          <p:spPr bwMode="auto">
            <a:xfrm>
              <a:off x="912" y="307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ngsana New" pitchFamily="18" charset="-120"/>
                </a:rPr>
                <a:t>215</a:t>
              </a:r>
            </a:p>
          </p:txBody>
        </p:sp>
        <p:sp>
          <p:nvSpPr>
            <p:cNvPr id="62" name="Text Box 45"/>
            <p:cNvSpPr txBox="1">
              <a:spLocks noChangeArrowheads="1"/>
            </p:cNvSpPr>
            <p:nvPr/>
          </p:nvSpPr>
          <p:spPr bwMode="auto">
            <a:xfrm>
              <a:off x="1056" y="331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ngsana New" pitchFamily="18" charset="-120"/>
                </a:rPr>
                <a:t>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51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80"/>
                            </p:stCondLst>
                            <p:childTnLst>
                              <p:par>
                                <p:cTn id="20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680"/>
                            </p:stCondLst>
                            <p:childTnLst>
                              <p:par>
                                <p:cTn id="20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680"/>
                            </p:stCondLst>
                            <p:childTnLst>
                              <p:par>
                                <p:cTn id="20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2000" fill="hold"/>
                                        <p:tgtEl>
                                          <p:spTgt spid="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 animBg="1"/>
      <p:bldP spid="33" grpId="1"/>
      <p:bldP spid="34" grpId="0"/>
      <p:bldP spid="35" grpId="0"/>
      <p:bldP spid="35" grpId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pic>
        <p:nvPicPr>
          <p:cNvPr id="1026" name="Picture 2" descr="https://timgsa.baidu.com/timg?image&amp;quality=80&amp;size=b9999_10000&amp;sec=1533900307529&amp;di=22d7ca5d19af817e1b6fb0f70facff61&amp;imgtype=0&amp;src=http%3A%2F%2Fimgsrc.baidu.com%2Fimgad%2Fpic%2Fitem%2F7e3e6709c93d70cfffab6f25f3dcd100baa12b4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91" y="5362046"/>
            <a:ext cx="1002090" cy="148432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52159" y="151638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    26345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2823759" y="1573530"/>
            <a:ext cx="0" cy="7429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  <a:ea typeface="Angsana New" pitchFamily="18" charset="-12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919009" y="1516380"/>
            <a:ext cx="704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825347" y="1887855"/>
            <a:ext cx="331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956984" y="189738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 flipH="1">
            <a:off x="2130022" y="1897380"/>
            <a:ext cx="312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033309" y="1883093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149072" y="2335530"/>
            <a:ext cx="293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322109" y="2335530"/>
            <a:ext cx="23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3233334" y="185928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2823759" y="1925955"/>
            <a:ext cx="838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  <a:ea typeface="Angsana New" pitchFamily="18" charset="-12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728759" y="441643"/>
            <a:ext cx="5257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>
                <a:solidFill>
                  <a:srgbClr val="FF0000"/>
                </a:solidFill>
                <a:cs typeface="Times New Roman" panose="02020603050405020304" pitchFamily="18" charset="0"/>
              </a:rPr>
              <a:t>Chia theo thứ tự từ trái sang phải: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452159" y="3611880"/>
            <a:ext cx="3581400" cy="36988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Vậy</a:t>
            </a:r>
            <a:r>
              <a:rPr lang="en-US" altLang="en-US" sz="18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:  26345 : 35 = 235 (dư 25)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4500159" y="1402080"/>
            <a:ext cx="5067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*</a:t>
            </a: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 263 chia 35 được 7, viết 7 ;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1528359" y="41148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b)  26345 : 35 = ?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2609447" y="2765743"/>
            <a:ext cx="214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4843059" y="1730693"/>
            <a:ext cx="5067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7 nhân 5 bằng 35 ; 43 trừ 35 bằng 8,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8967384" y="1730693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viết 8, nhớ 4;</a:t>
            </a: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4843059" y="2087880"/>
            <a:ext cx="5981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7 nhân 3 bằng 21, thêm 4 bằng 25, 26 trừ 25  bằng 1, viết 1.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4500159" y="2834005"/>
            <a:ext cx="617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*</a:t>
            </a: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Hạ 4, được 184 ;184 chia 35 được 5, viết 5 ;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4833534" y="3154680"/>
            <a:ext cx="445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5 nhân 5 bằng 25 ; 34 trừ 25 bằng 9, </a:t>
            </a: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4833534" y="3511868"/>
            <a:ext cx="5981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5 nhân 3 bằng 15, thêm 3 bằng 18, 18 trừ 18  bằng 0, viết 0.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8948334" y="3134043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viết 9, nhớ 3 ;</a:t>
            </a: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4500159" y="4145280"/>
            <a:ext cx="586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*</a:t>
            </a: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Hạ 5, được 95 ; 95 chia 35 được 2, viết 2 ;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4833534" y="4602480"/>
            <a:ext cx="445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2 nhân 5 bằng 10 ; 15 trừ 10 bằng 5, 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4833534" y="4959668"/>
            <a:ext cx="5981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2 nhân 3 bằng 6, thêm 1 bằng 7, 9 trừ 7  bằng 2, viết 2.</a:t>
            </a: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8995959" y="4581843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viết 5, nhớ 1 ;</a:t>
            </a:r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 flipH="1">
            <a:off x="2315759" y="1892618"/>
            <a:ext cx="312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2480859" y="2330768"/>
            <a:ext cx="23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2442759" y="2765743"/>
            <a:ext cx="214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4" name="Text Box 35"/>
          <p:cNvSpPr txBox="1">
            <a:spLocks noChangeArrowheads="1"/>
          </p:cNvSpPr>
          <p:nvPr/>
        </p:nvSpPr>
        <p:spPr bwMode="auto">
          <a:xfrm>
            <a:off x="1833159" y="277368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Cách ước lượng thương trong các lần chia:</a:t>
            </a:r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2595159" y="361188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Hoặc làm tròn rồi lấy 30 : 4 = 7 (dư 2)</a:t>
            </a:r>
          </a:p>
        </p:txBody>
      </p:sp>
      <p:sp>
        <p:nvSpPr>
          <p:cNvPr id="46" name="Rectangle 37"/>
          <p:cNvSpPr>
            <a:spLocks noChangeArrowheads="1"/>
          </p:cNvSpPr>
          <p:nvPr/>
        </p:nvSpPr>
        <p:spPr bwMode="auto">
          <a:xfrm>
            <a:off x="1528359" y="3230880"/>
            <a:ext cx="792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263 : 35 có thể ước lượng bằng cách lấy 26 : 3 = 8 (dư 2)</a:t>
            </a:r>
          </a:p>
        </p:txBody>
      </p:sp>
      <p:sp>
        <p:nvSpPr>
          <p:cNvPr id="47" name="Text Box 38"/>
          <p:cNvSpPr txBox="1">
            <a:spLocks noChangeArrowheads="1"/>
          </p:cNvSpPr>
          <p:nvPr/>
        </p:nvSpPr>
        <p:spPr bwMode="auto">
          <a:xfrm>
            <a:off x="1528359" y="414528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184 : 35 có thể ước lượng bằng cách lấy 18 : 3 = 6</a:t>
            </a:r>
          </a:p>
        </p:txBody>
      </p:sp>
      <p:sp>
        <p:nvSpPr>
          <p:cNvPr id="48" name="Text Box 39"/>
          <p:cNvSpPr txBox="1">
            <a:spLocks noChangeArrowheads="1"/>
          </p:cNvSpPr>
          <p:nvPr/>
        </p:nvSpPr>
        <p:spPr bwMode="auto">
          <a:xfrm>
            <a:off x="1680759" y="460248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Hoặc làm tròn rồi lấy 20 : 4 = 5</a:t>
            </a:r>
          </a:p>
        </p:txBody>
      </p:sp>
      <p:sp>
        <p:nvSpPr>
          <p:cNvPr id="49" name="Text Box 40"/>
          <p:cNvSpPr txBox="1">
            <a:spLocks noChangeArrowheads="1"/>
          </p:cNvSpPr>
          <p:nvPr/>
        </p:nvSpPr>
        <p:spPr bwMode="auto">
          <a:xfrm>
            <a:off x="1604559" y="536448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Hoặc làm tròn rồi lấy 10 : 4 = 2 (dư 2)</a:t>
            </a:r>
          </a:p>
        </p:txBody>
      </p:sp>
      <p:sp>
        <p:nvSpPr>
          <p:cNvPr id="50" name="Text Box 42"/>
          <p:cNvSpPr txBox="1">
            <a:spLocks noChangeArrowheads="1"/>
          </p:cNvSpPr>
          <p:nvPr/>
        </p:nvSpPr>
        <p:spPr bwMode="auto">
          <a:xfrm>
            <a:off x="1528359" y="498348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95 : 35 có thể ước lượng bằng cách lấy 9 : 3 = 3.</a:t>
            </a:r>
          </a:p>
        </p:txBody>
      </p:sp>
      <p:grpSp>
        <p:nvGrpSpPr>
          <p:cNvPr id="51" name="Group 43"/>
          <p:cNvGrpSpPr>
            <a:grpSpLocks/>
          </p:cNvGrpSpPr>
          <p:nvPr/>
        </p:nvGrpSpPr>
        <p:grpSpPr bwMode="auto">
          <a:xfrm>
            <a:off x="1680759" y="792480"/>
            <a:ext cx="2362200" cy="1905000"/>
            <a:chOff x="528" y="2592"/>
            <a:chExt cx="1488" cy="1200"/>
          </a:xfrm>
        </p:grpSpPr>
        <p:sp>
          <p:nvSpPr>
            <p:cNvPr id="52" name="Text Box 44"/>
            <p:cNvSpPr txBox="1">
              <a:spLocks noChangeArrowheads="1"/>
            </p:cNvSpPr>
            <p:nvPr/>
          </p:nvSpPr>
          <p:spPr bwMode="auto">
            <a:xfrm>
              <a:off x="528" y="2640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ngsana New" pitchFamily="18" charset="-120"/>
                </a:rPr>
                <a:t>26345</a:t>
              </a:r>
            </a:p>
          </p:txBody>
        </p:sp>
        <p:sp>
          <p:nvSpPr>
            <p:cNvPr id="53" name="Line 45"/>
            <p:cNvSpPr>
              <a:spLocks noChangeShapeType="1"/>
            </p:cNvSpPr>
            <p:nvPr/>
          </p:nvSpPr>
          <p:spPr bwMode="auto">
            <a:xfrm>
              <a:off x="1296" y="2592"/>
              <a:ext cx="0" cy="6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endParaRPr>
            </a:p>
          </p:txBody>
        </p:sp>
        <p:sp>
          <p:nvSpPr>
            <p:cNvPr id="54" name="Line 46"/>
            <p:cNvSpPr>
              <a:spLocks noChangeShapeType="1"/>
            </p:cNvSpPr>
            <p:nvPr/>
          </p:nvSpPr>
          <p:spPr bwMode="auto">
            <a:xfrm>
              <a:off x="1296" y="2928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endParaRPr>
            </a:p>
          </p:txBody>
        </p:sp>
        <p:sp>
          <p:nvSpPr>
            <p:cNvPr id="55" name="Text Box 47"/>
            <p:cNvSpPr txBox="1">
              <a:spLocks noChangeArrowheads="1"/>
            </p:cNvSpPr>
            <p:nvPr/>
          </p:nvSpPr>
          <p:spPr bwMode="auto">
            <a:xfrm>
              <a:off x="1392" y="264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ngsana New" pitchFamily="18" charset="-120"/>
                </a:rPr>
                <a:t>35</a:t>
              </a:r>
            </a:p>
          </p:txBody>
        </p:sp>
        <p:sp>
          <p:nvSpPr>
            <p:cNvPr id="56" name="Text Box 48"/>
            <p:cNvSpPr txBox="1">
              <a:spLocks noChangeArrowheads="1"/>
            </p:cNvSpPr>
            <p:nvPr/>
          </p:nvSpPr>
          <p:spPr bwMode="auto">
            <a:xfrm>
              <a:off x="1344" y="2928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ngsana New" pitchFamily="18" charset="-120"/>
                </a:rPr>
                <a:t>752</a:t>
              </a:r>
            </a:p>
          </p:txBody>
        </p:sp>
        <p:sp>
          <p:nvSpPr>
            <p:cNvPr id="57" name="Text Box 49"/>
            <p:cNvSpPr txBox="1">
              <a:spLocks noChangeArrowheads="1"/>
            </p:cNvSpPr>
            <p:nvPr/>
          </p:nvSpPr>
          <p:spPr bwMode="auto">
            <a:xfrm>
              <a:off x="624" y="2928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ngsana New" pitchFamily="18" charset="-120"/>
                </a:rPr>
                <a:t>184</a:t>
              </a:r>
            </a:p>
          </p:txBody>
        </p:sp>
        <p:sp>
          <p:nvSpPr>
            <p:cNvPr id="58" name="Text Box 50"/>
            <p:cNvSpPr txBox="1">
              <a:spLocks noChangeArrowheads="1"/>
            </p:cNvSpPr>
            <p:nvPr/>
          </p:nvSpPr>
          <p:spPr bwMode="auto">
            <a:xfrm>
              <a:off x="720" y="3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ngsana New" pitchFamily="18" charset="-120"/>
                </a:rPr>
                <a:t>095</a:t>
              </a:r>
            </a:p>
          </p:txBody>
        </p:sp>
        <p:sp>
          <p:nvSpPr>
            <p:cNvPr id="59" name="Text Box 51"/>
            <p:cNvSpPr txBox="1">
              <a:spLocks noChangeArrowheads="1"/>
            </p:cNvSpPr>
            <p:nvPr/>
          </p:nvSpPr>
          <p:spPr bwMode="auto">
            <a:xfrm>
              <a:off x="816" y="350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ngsana New" pitchFamily="18" charset="-120"/>
                </a:rPr>
                <a:t>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305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920"/>
                            </p:stCondLst>
                            <p:childTnLst>
                              <p:par>
                                <p:cTn id="23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920"/>
                            </p:stCondLst>
                            <p:childTnLst>
                              <p:par>
                                <p:cTn id="23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920"/>
                            </p:stCondLst>
                            <p:childTnLst>
                              <p:par>
                                <p:cTn id="23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2000" fill="hold"/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 animBg="1"/>
      <p:bldP spid="26" grpId="1"/>
      <p:bldP spid="27" grpId="0"/>
      <p:bldP spid="28" grpId="0"/>
      <p:bldP spid="29" grpId="0"/>
      <p:bldP spid="29" grpId="1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72005ec0a0c4"/>
          <p:cNvPicPr>
            <a:picLocks noChangeAspect="1"/>
          </p:cNvPicPr>
          <p:nvPr/>
        </p:nvPicPr>
        <p:blipFill rotWithShape="1">
          <a:blip r:embed="rId3"/>
          <a:srcRect r="37476" b="26835"/>
          <a:stretch/>
        </p:blipFill>
        <p:spPr>
          <a:xfrm>
            <a:off x="-352424" y="3175"/>
            <a:ext cx="2168162" cy="1433739"/>
          </a:xfrm>
          <a:prstGeom prst="rect">
            <a:avLst/>
          </a:prstGeom>
        </p:spPr>
      </p:pic>
      <p:pic>
        <p:nvPicPr>
          <p:cNvPr id="31" name="图片 30" descr="图片包含 物体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15" y="471850"/>
            <a:ext cx="10104755" cy="7138463"/>
          </a:xfrm>
          <a:prstGeom prst="rect">
            <a:avLst/>
          </a:prstGeom>
        </p:spPr>
      </p:pic>
      <p:sp>
        <p:nvSpPr>
          <p:cNvPr id="11" name="Text Box 120"/>
          <p:cNvSpPr txBox="1">
            <a:spLocks noChangeArrowheads="1"/>
          </p:cNvSpPr>
          <p:nvPr/>
        </p:nvSpPr>
        <p:spPr bwMode="auto">
          <a:xfrm>
            <a:off x="2932138" y="2327324"/>
            <a:ext cx="8077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Khi thực hiện phép chia ta cần chú ý: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Đặt tính rồi chia theo thứ tự từ trái sang phải.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Số dư bao giờ cũng nhỏ hơn số chia.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ngsana New" pitchFamily="18" charset="-120"/>
            </a:endParaRP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81820" y="4902835"/>
            <a:ext cx="2299335" cy="1626235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4572000" y="995082"/>
            <a:ext cx="6437338" cy="3907753"/>
          </a:xfrm>
          <a:prstGeom prst="cloudCallout">
            <a:avLst>
              <a:gd name="adj1" fmla="val -67163"/>
              <a:gd name="adj2" fmla="val 497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thực hiện phép chia cần chú ý điều gì?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02" y="4138332"/>
            <a:ext cx="3524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2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2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895" y="1905635"/>
            <a:ext cx="6851650" cy="4726940"/>
          </a:xfrm>
          <a:prstGeom prst="rect">
            <a:avLst/>
          </a:prstGeom>
        </p:spPr>
      </p:pic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280670" y="-6985"/>
            <a:ext cx="4154170" cy="2347595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4655" y="3331210"/>
            <a:ext cx="4174490" cy="2952115"/>
          </a:xfrm>
          <a:prstGeom prst="rect">
            <a:avLst/>
          </a:prstGeom>
        </p:spPr>
      </p:pic>
      <p:pic>
        <p:nvPicPr>
          <p:cNvPr id="3" name="图片 2" descr="觅元素584a989cd6c5a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0760" y="829310"/>
            <a:ext cx="7187565" cy="1394460"/>
          </a:xfrm>
          <a:prstGeom prst="rect">
            <a:avLst/>
          </a:prstGeom>
        </p:spPr>
      </p:pic>
      <p:pic>
        <p:nvPicPr>
          <p:cNvPr id="5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8947" y="-997585"/>
            <a:ext cx="812800" cy="8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1457" y="3068776"/>
            <a:ext cx="5512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LUYỆN TẬP</a:t>
            </a:r>
          </a:p>
        </p:txBody>
      </p:sp>
    </p:spTree>
    <p:extLst>
      <p:ext uri="{BB962C8B-B14F-4D97-AF65-F5344CB8AC3E}">
        <p14:creationId xmlns:p14="http://schemas.microsoft.com/office/powerpoint/2010/main" val="175459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118435" y="661405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u="sng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Bài 1: </a:t>
            </a:r>
            <a:r>
              <a:rPr lang="en-US" altLang="en-US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Đặt tính rồi tính</a:t>
            </a:r>
            <a:endParaRPr lang="th-TH" altLang="en-US" u="sng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001454" y="1290499"/>
            <a:ext cx="2819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VNI-Times" pitchFamily="2" charset="0"/>
              </a:rPr>
              <a:t>23576 : 56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chemeClr val="accent2">
                    <a:lumMod val="50000"/>
                  </a:schemeClr>
                </a:solidFill>
                <a:latin typeface="VNI-Times" pitchFamily="2" charset="0"/>
              </a:rPr>
              <a:t>	31628 : 48</a:t>
            </a:r>
            <a:endParaRPr lang="th-TH" altLang="en-US">
              <a:solidFill>
                <a:schemeClr val="accent2">
                  <a:lumMod val="50000"/>
                </a:schemeClr>
              </a:solidFill>
              <a:latin typeface="VNI-Times" pitchFamily="2" charset="0"/>
            </a:endParaRPr>
          </a:p>
        </p:txBody>
      </p:sp>
      <p:grpSp>
        <p:nvGrpSpPr>
          <p:cNvPr id="25" name="Group 19"/>
          <p:cNvGrpSpPr>
            <a:grpSpLocks/>
          </p:cNvGrpSpPr>
          <p:nvPr/>
        </p:nvGrpSpPr>
        <p:grpSpPr bwMode="auto">
          <a:xfrm>
            <a:off x="1281947" y="3164543"/>
            <a:ext cx="2371725" cy="1706563"/>
            <a:chOff x="240" y="1488"/>
            <a:chExt cx="1494" cy="1075"/>
          </a:xfrm>
        </p:grpSpPr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240" y="1488"/>
              <a:ext cx="13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ngsana New" pitchFamily="18" charset="-120"/>
                </a:rPr>
                <a:t>    23576</a:t>
              </a: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1218" y="1494"/>
              <a:ext cx="4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ngsana New" pitchFamily="18" charset="-120"/>
                </a:rPr>
                <a:t>56</a:t>
              </a:r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1152" y="1728"/>
              <a:ext cx="2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ngsana New" pitchFamily="18" charset="-120"/>
                </a:rPr>
                <a:t>4</a:t>
              </a:r>
            </a:p>
          </p:txBody>
        </p:sp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558" y="172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ngsana New" pitchFamily="18" charset="-120"/>
                </a:rPr>
                <a:t>1</a:t>
              </a:r>
            </a:p>
          </p:txBody>
        </p:sp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 flipH="1">
              <a:off x="667" y="1728"/>
              <a:ext cx="1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ngsana New" pitchFamily="18" charset="-120"/>
                </a:rPr>
                <a:t>1</a:t>
              </a:r>
            </a:p>
          </p:txBody>
        </p:sp>
        <p:sp>
          <p:nvSpPr>
            <p:cNvPr id="31" name="Text Box 25"/>
            <p:cNvSpPr txBox="1">
              <a:spLocks noChangeArrowheads="1"/>
            </p:cNvSpPr>
            <p:nvPr/>
          </p:nvSpPr>
          <p:spPr bwMode="auto">
            <a:xfrm>
              <a:off x="1283" y="1725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ngsana New" pitchFamily="18" charset="-120"/>
                </a:rPr>
                <a:t>2</a:t>
              </a:r>
            </a:p>
          </p:txBody>
        </p:sp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679" y="2004"/>
              <a:ext cx="1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ngsana New" pitchFamily="18" charset="-120"/>
                </a:rPr>
                <a:t>0</a:t>
              </a:r>
            </a:p>
          </p:txBody>
        </p:sp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788" y="2004"/>
              <a:ext cx="1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ngsana New" pitchFamily="18" charset="-120"/>
                </a:rPr>
                <a:t>5</a:t>
              </a:r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1409" y="1731"/>
              <a:ext cx="1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ngsana New" pitchFamily="18" charset="-120"/>
                </a:rPr>
                <a:t>1</a:t>
              </a: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943" y="2275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ngsana New" pitchFamily="18" charset="-120"/>
                </a:rPr>
                <a:t>0</a:t>
              </a: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 flipH="1">
              <a:off x="784" y="1725"/>
              <a:ext cx="1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ngsana New" pitchFamily="18" charset="-120"/>
                </a:rPr>
                <a:t>7</a:t>
              </a:r>
            </a:p>
          </p:txBody>
        </p:sp>
        <p:sp>
          <p:nvSpPr>
            <p:cNvPr id="37" name="Text Box 31"/>
            <p:cNvSpPr txBox="1">
              <a:spLocks noChangeArrowheads="1"/>
            </p:cNvSpPr>
            <p:nvPr/>
          </p:nvSpPr>
          <p:spPr bwMode="auto">
            <a:xfrm>
              <a:off x="888" y="2001"/>
              <a:ext cx="1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ngsana New" pitchFamily="18" charset="-120"/>
                </a:rPr>
                <a:t>6</a:t>
              </a:r>
            </a:p>
          </p:txBody>
        </p:sp>
        <p:sp>
          <p:nvSpPr>
            <p:cNvPr id="38" name="Text Box 32"/>
            <p:cNvSpPr txBox="1">
              <a:spLocks noChangeArrowheads="1"/>
            </p:cNvSpPr>
            <p:nvPr/>
          </p:nvSpPr>
          <p:spPr bwMode="auto">
            <a:xfrm>
              <a:off x="838" y="2275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ngsana New" pitchFamily="18" charset="-120"/>
                </a:rPr>
                <a:t>0</a:t>
              </a:r>
            </a:p>
          </p:txBody>
        </p:sp>
        <p:grpSp>
          <p:nvGrpSpPr>
            <p:cNvPr id="39" name="Group 33"/>
            <p:cNvGrpSpPr>
              <a:grpSpLocks/>
            </p:cNvGrpSpPr>
            <p:nvPr/>
          </p:nvGrpSpPr>
          <p:grpSpPr bwMode="auto">
            <a:xfrm>
              <a:off x="1158" y="1512"/>
              <a:ext cx="576" cy="519"/>
              <a:chOff x="1167" y="1407"/>
              <a:chExt cx="576" cy="576"/>
            </a:xfrm>
          </p:grpSpPr>
          <p:sp>
            <p:nvSpPr>
              <p:cNvPr id="40" name="Line 34"/>
              <p:cNvSpPr>
                <a:spLocks noChangeShapeType="1"/>
              </p:cNvSpPr>
              <p:nvPr/>
            </p:nvSpPr>
            <p:spPr bwMode="auto">
              <a:xfrm>
                <a:off x="1167" y="1407"/>
                <a:ext cx="0" cy="57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ngsana New" pitchFamily="18" charset="-120"/>
                </a:endParaRPr>
              </a:p>
            </p:txBody>
          </p:sp>
          <p:sp>
            <p:nvSpPr>
              <p:cNvPr id="41" name="Line 35"/>
              <p:cNvSpPr>
                <a:spLocks noChangeShapeType="1"/>
              </p:cNvSpPr>
              <p:nvPr/>
            </p:nvSpPr>
            <p:spPr bwMode="auto">
              <a:xfrm>
                <a:off x="1167" y="168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ngsana New" pitchFamily="18" charset="-120"/>
                </a:endParaRPr>
              </a:p>
            </p:txBody>
          </p:sp>
        </p:grpSp>
      </p:grpSp>
      <p:grpSp>
        <p:nvGrpSpPr>
          <p:cNvPr id="42" name="Group 36"/>
          <p:cNvGrpSpPr>
            <a:grpSpLocks/>
          </p:cNvGrpSpPr>
          <p:nvPr/>
        </p:nvGrpSpPr>
        <p:grpSpPr bwMode="auto">
          <a:xfrm>
            <a:off x="6284253" y="3174068"/>
            <a:ext cx="2371725" cy="1706562"/>
            <a:chOff x="240" y="1488"/>
            <a:chExt cx="1494" cy="1075"/>
          </a:xfrm>
        </p:grpSpPr>
        <p:sp>
          <p:nvSpPr>
            <p:cNvPr id="43" name="Text Box 37"/>
            <p:cNvSpPr txBox="1">
              <a:spLocks noChangeArrowheads="1"/>
            </p:cNvSpPr>
            <p:nvPr/>
          </p:nvSpPr>
          <p:spPr bwMode="auto">
            <a:xfrm>
              <a:off x="240" y="1488"/>
              <a:ext cx="13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ngsana New" pitchFamily="18" charset="-120"/>
                </a:rPr>
                <a:t>    31628</a:t>
              </a:r>
            </a:p>
          </p:txBody>
        </p:sp>
        <p:sp>
          <p:nvSpPr>
            <p:cNvPr id="44" name="Text Box 38"/>
            <p:cNvSpPr txBox="1">
              <a:spLocks noChangeArrowheads="1"/>
            </p:cNvSpPr>
            <p:nvPr/>
          </p:nvSpPr>
          <p:spPr bwMode="auto">
            <a:xfrm>
              <a:off x="1218" y="1494"/>
              <a:ext cx="4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ngsana New" pitchFamily="18" charset="-120"/>
                </a:rPr>
                <a:t>48</a:t>
              </a:r>
            </a:p>
          </p:txBody>
        </p:sp>
        <p:sp>
          <p:nvSpPr>
            <p:cNvPr id="45" name="Text Box 39"/>
            <p:cNvSpPr txBox="1">
              <a:spLocks noChangeArrowheads="1"/>
            </p:cNvSpPr>
            <p:nvPr/>
          </p:nvSpPr>
          <p:spPr bwMode="auto">
            <a:xfrm>
              <a:off x="1152" y="1728"/>
              <a:ext cx="2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ngsana New" pitchFamily="18" charset="-120"/>
                </a:rPr>
                <a:t>6</a:t>
              </a:r>
            </a:p>
          </p:txBody>
        </p:sp>
        <p:sp>
          <p:nvSpPr>
            <p:cNvPr id="46" name="Text Box 40"/>
            <p:cNvSpPr txBox="1">
              <a:spLocks noChangeArrowheads="1"/>
            </p:cNvSpPr>
            <p:nvPr/>
          </p:nvSpPr>
          <p:spPr bwMode="auto">
            <a:xfrm>
              <a:off x="558" y="172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ngsana New" pitchFamily="18" charset="-120"/>
                </a:rPr>
                <a:t>2</a:t>
              </a:r>
            </a:p>
          </p:txBody>
        </p:sp>
        <p:sp>
          <p:nvSpPr>
            <p:cNvPr id="47" name="Text Box 41"/>
            <p:cNvSpPr txBox="1">
              <a:spLocks noChangeArrowheads="1"/>
            </p:cNvSpPr>
            <p:nvPr/>
          </p:nvSpPr>
          <p:spPr bwMode="auto">
            <a:xfrm flipH="1">
              <a:off x="667" y="1728"/>
              <a:ext cx="1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ngsana New" pitchFamily="18" charset="-120"/>
                </a:rPr>
                <a:t>8</a:t>
              </a:r>
            </a:p>
          </p:txBody>
        </p:sp>
        <p:sp>
          <p:nvSpPr>
            <p:cNvPr id="48" name="Text Box 42"/>
            <p:cNvSpPr txBox="1">
              <a:spLocks noChangeArrowheads="1"/>
            </p:cNvSpPr>
            <p:nvPr/>
          </p:nvSpPr>
          <p:spPr bwMode="auto">
            <a:xfrm>
              <a:off x="1283" y="1725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ngsana New" pitchFamily="18" charset="-120"/>
                </a:rPr>
                <a:t>5</a:t>
              </a:r>
            </a:p>
          </p:txBody>
        </p:sp>
        <p:sp>
          <p:nvSpPr>
            <p:cNvPr id="49" name="Text Box 43"/>
            <p:cNvSpPr txBox="1">
              <a:spLocks noChangeArrowheads="1"/>
            </p:cNvSpPr>
            <p:nvPr/>
          </p:nvSpPr>
          <p:spPr bwMode="auto">
            <a:xfrm>
              <a:off x="679" y="2004"/>
              <a:ext cx="1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ngsana New" pitchFamily="18" charset="-120"/>
                </a:rPr>
                <a:t>4</a:t>
              </a:r>
            </a:p>
          </p:txBody>
        </p:sp>
        <p:sp>
          <p:nvSpPr>
            <p:cNvPr id="50" name="Text Box 44"/>
            <p:cNvSpPr txBox="1">
              <a:spLocks noChangeArrowheads="1"/>
            </p:cNvSpPr>
            <p:nvPr/>
          </p:nvSpPr>
          <p:spPr bwMode="auto">
            <a:xfrm>
              <a:off x="788" y="2004"/>
              <a:ext cx="1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ngsana New" pitchFamily="18" charset="-120"/>
                </a:rPr>
                <a:t>2</a:t>
              </a:r>
            </a:p>
          </p:txBody>
        </p:sp>
        <p:sp>
          <p:nvSpPr>
            <p:cNvPr id="51" name="Text Box 45"/>
            <p:cNvSpPr txBox="1">
              <a:spLocks noChangeArrowheads="1"/>
            </p:cNvSpPr>
            <p:nvPr/>
          </p:nvSpPr>
          <p:spPr bwMode="auto">
            <a:xfrm>
              <a:off x="1409" y="1731"/>
              <a:ext cx="1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ngsana New" pitchFamily="18" charset="-120"/>
                </a:rPr>
                <a:t>8</a:t>
              </a:r>
            </a:p>
          </p:txBody>
        </p:sp>
        <p:sp>
          <p:nvSpPr>
            <p:cNvPr id="52" name="Text Box 46"/>
            <p:cNvSpPr txBox="1">
              <a:spLocks noChangeArrowheads="1"/>
            </p:cNvSpPr>
            <p:nvPr/>
          </p:nvSpPr>
          <p:spPr bwMode="auto">
            <a:xfrm>
              <a:off x="947" y="2275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ngsana New" pitchFamily="18" charset="-120"/>
                </a:rPr>
                <a:t>4</a:t>
              </a:r>
            </a:p>
          </p:txBody>
        </p:sp>
        <p:sp>
          <p:nvSpPr>
            <p:cNvPr id="53" name="Text Box 47"/>
            <p:cNvSpPr txBox="1">
              <a:spLocks noChangeArrowheads="1"/>
            </p:cNvSpPr>
            <p:nvPr/>
          </p:nvSpPr>
          <p:spPr bwMode="auto">
            <a:xfrm flipH="1">
              <a:off x="784" y="1725"/>
              <a:ext cx="1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ngsana New" pitchFamily="18" charset="-120"/>
                </a:rPr>
                <a:t>2</a:t>
              </a:r>
            </a:p>
          </p:txBody>
        </p:sp>
        <p:sp>
          <p:nvSpPr>
            <p:cNvPr id="54" name="Text Box 48"/>
            <p:cNvSpPr txBox="1">
              <a:spLocks noChangeArrowheads="1"/>
            </p:cNvSpPr>
            <p:nvPr/>
          </p:nvSpPr>
          <p:spPr bwMode="auto">
            <a:xfrm>
              <a:off x="888" y="2001"/>
              <a:ext cx="1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ngsana New" pitchFamily="18" charset="-120"/>
                </a:rPr>
                <a:t>8</a:t>
              </a:r>
            </a:p>
          </p:txBody>
        </p:sp>
        <p:sp>
          <p:nvSpPr>
            <p:cNvPr id="55" name="Text Box 49"/>
            <p:cNvSpPr txBox="1">
              <a:spLocks noChangeArrowheads="1"/>
            </p:cNvSpPr>
            <p:nvPr/>
          </p:nvSpPr>
          <p:spPr bwMode="auto">
            <a:xfrm>
              <a:off x="842" y="2275"/>
              <a:ext cx="1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ngsana New" pitchFamily="18" charset="-120"/>
                </a:rPr>
                <a:t>4</a:t>
              </a:r>
            </a:p>
          </p:txBody>
        </p:sp>
        <p:grpSp>
          <p:nvGrpSpPr>
            <p:cNvPr id="56" name="Group 50"/>
            <p:cNvGrpSpPr>
              <a:grpSpLocks/>
            </p:cNvGrpSpPr>
            <p:nvPr/>
          </p:nvGrpSpPr>
          <p:grpSpPr bwMode="auto">
            <a:xfrm>
              <a:off x="1158" y="1512"/>
              <a:ext cx="576" cy="519"/>
              <a:chOff x="1167" y="1407"/>
              <a:chExt cx="576" cy="576"/>
            </a:xfrm>
          </p:grpSpPr>
          <p:sp>
            <p:nvSpPr>
              <p:cNvPr id="57" name="Line 51"/>
              <p:cNvSpPr>
                <a:spLocks noChangeShapeType="1"/>
              </p:cNvSpPr>
              <p:nvPr/>
            </p:nvSpPr>
            <p:spPr bwMode="auto">
              <a:xfrm>
                <a:off x="1167" y="1407"/>
                <a:ext cx="0" cy="57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ngsana New" pitchFamily="18" charset="-120"/>
                </a:endParaRPr>
              </a:p>
            </p:txBody>
          </p:sp>
          <p:sp>
            <p:nvSpPr>
              <p:cNvPr id="58" name="Line 52"/>
              <p:cNvSpPr>
                <a:spLocks noChangeShapeType="1"/>
              </p:cNvSpPr>
              <p:nvPr/>
            </p:nvSpPr>
            <p:spPr bwMode="auto">
              <a:xfrm>
                <a:off x="1167" y="168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ngsana New" pitchFamily="18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942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25"/>
          <p:cNvSpPr txBox="1"/>
          <p:nvPr/>
        </p:nvSpPr>
        <p:spPr>
          <a:xfrm flipH="1">
            <a:off x="3509010" y="1308736"/>
            <a:ext cx="2222187" cy="3988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迷你简细行楷" panose="02010609000101010101" charset="-122"/>
              </a:rPr>
              <a:t>校园简介</a:t>
            </a: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84" name="TextBox 25"/>
          <p:cNvSpPr txBox="1"/>
          <p:nvPr/>
        </p:nvSpPr>
        <p:spPr>
          <a:xfrm flipH="1">
            <a:off x="3549650" y="3856355"/>
            <a:ext cx="5816600" cy="3657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Please enter the required title here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3874770" y="4568827"/>
            <a:ext cx="5816600" cy="624860"/>
            <a:chOff x="681" y="3548"/>
            <a:chExt cx="7384" cy="979"/>
          </a:xfrm>
        </p:grpSpPr>
        <p:sp>
          <p:nvSpPr>
            <p:cNvPr id="87" name="TextBox 25"/>
            <p:cNvSpPr txBox="1"/>
            <p:nvPr/>
          </p:nvSpPr>
          <p:spPr>
            <a:xfrm flipH="1">
              <a:off x="681" y="3548"/>
              <a:ext cx="2496" cy="6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  <a:sym typeface="迷你简细行楷" panose="02010609000101010101" charset="-122"/>
                </a:rPr>
                <a:t>课程介绍</a:t>
              </a:r>
              <a:endPara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  <a:sym typeface="迷你简细行楷" panose="02010609000101010101" charset="-122"/>
              </a:endParaRPr>
            </a:p>
          </p:txBody>
        </p:sp>
        <p:sp>
          <p:nvSpPr>
            <p:cNvPr id="88" name="TextBox 25"/>
            <p:cNvSpPr txBox="1"/>
            <p:nvPr/>
          </p:nvSpPr>
          <p:spPr>
            <a:xfrm flipH="1">
              <a:off x="681" y="3948"/>
              <a:ext cx="7384" cy="5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3752850" y="5662932"/>
            <a:ext cx="5816600" cy="624860"/>
            <a:chOff x="681" y="3548"/>
            <a:chExt cx="7384" cy="979"/>
          </a:xfrm>
        </p:grpSpPr>
        <p:sp>
          <p:nvSpPr>
            <p:cNvPr id="90" name="TextBox 25"/>
            <p:cNvSpPr txBox="1"/>
            <p:nvPr/>
          </p:nvSpPr>
          <p:spPr>
            <a:xfrm flipH="1">
              <a:off x="681" y="3548"/>
              <a:ext cx="2512" cy="6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20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  <a:sym typeface="微软雅黑" panose="020B0503020204020204" charset="-122"/>
                </a:rPr>
                <a:t>活动总结</a:t>
              </a:r>
            </a:p>
          </p:txBody>
        </p:sp>
        <p:sp>
          <p:nvSpPr>
            <p:cNvPr id="91" name="TextBox 25"/>
            <p:cNvSpPr txBox="1"/>
            <p:nvPr/>
          </p:nvSpPr>
          <p:spPr>
            <a:xfrm flipH="1">
              <a:off x="681" y="3948"/>
              <a:ext cx="7384" cy="5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1370" y="4869516"/>
            <a:ext cx="2529840" cy="17890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6788" y="269526"/>
            <a:ext cx="97041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Bài 2</a:t>
            </a:r>
            <a:r>
              <a:rPr lang="en-US" altLang="en-US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: Một vận động viên đua xe đạp trong 1 giờ 15 phút đi được 38km 400m. Hỏi trung bình mỗi phút người đó đi được bao nhiêu mét</a:t>
            </a:r>
            <a:r>
              <a:rPr lang="en-US" altLang="en-US" sz="2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?</a:t>
            </a:r>
            <a:endParaRPr lang="th-TH" altLang="en-US" sz="2800" u="sng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ngsana New" pitchFamily="18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323729" y="706719"/>
            <a:ext cx="1976718" cy="163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64976" y="1129553"/>
            <a:ext cx="1709794" cy="134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57857" y="1128047"/>
            <a:ext cx="3089355" cy="14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730250" y="1848196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Tóm</a:t>
            </a:r>
            <a:r>
              <a:rPr lang="en-US" alt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tắt</a:t>
            </a:r>
            <a:r>
              <a:rPr lang="en-US" alt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 :</a:t>
            </a:r>
            <a:endParaRPr lang="th-TH" altLang="en-US" sz="24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ngsana New" pitchFamily="18" charset="-12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730250" y="2596437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1giờ 15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phút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 : 38km 400m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5280211" y="1878579"/>
            <a:ext cx="6163235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Bài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giải</a:t>
            </a:r>
            <a:endParaRPr lang="en-US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ngsana New" pitchFamily="18" charset="-120"/>
              <a:cs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Đổi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 : 1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giơ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̀ 15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phút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 = 75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phút</a:t>
            </a:r>
            <a:endParaRPr lang="en-US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ngsana New" pitchFamily="18" charset="-120"/>
              <a:cs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38km 400m = 38 400m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Trung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bình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mỗi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phút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vận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động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́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được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sô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́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mét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 là: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38 400 : 75 = 512 (m)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Đáp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sô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́: 512 (m)</a:t>
            </a:r>
            <a:endParaRPr lang="th-TH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ngsana New" pitchFamily="18" charset="-12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5414533" y="2367837"/>
            <a:ext cx="0" cy="2971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ngsana New" pitchFamily="18" charset="-120"/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730250" y="3308942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1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phút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           :…m ?</a:t>
            </a:r>
            <a:endParaRPr lang="th-TH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ngsana New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14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1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1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1000</Words>
  <Application>Microsoft Macintosh PowerPoint</Application>
  <PresentationFormat>Widescreen</PresentationFormat>
  <Paragraphs>161</Paragraphs>
  <Slides>11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inpin heiti</vt:lpstr>
      <vt:lpstr>Times New Roman</vt:lpstr>
      <vt:lpstr>VNI-Times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hang</dc:creator>
  <cp:lastModifiedBy>Microsoft Office User</cp:lastModifiedBy>
  <cp:revision>9</cp:revision>
  <dcterms:created xsi:type="dcterms:W3CDTF">2021-12-07T09:22:29Z</dcterms:created>
  <dcterms:modified xsi:type="dcterms:W3CDTF">2021-12-17T02:23:08Z</dcterms:modified>
</cp:coreProperties>
</file>