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0" r:id="rId2"/>
    <p:sldId id="310" r:id="rId3"/>
    <p:sldId id="312" r:id="rId4"/>
    <p:sldId id="315" r:id="rId5"/>
    <p:sldId id="314" r:id="rId6"/>
    <p:sldId id="332" r:id="rId7"/>
    <p:sldId id="311" r:id="rId8"/>
    <p:sldId id="317" r:id="rId9"/>
    <p:sldId id="324" r:id="rId10"/>
    <p:sldId id="318" r:id="rId11"/>
    <p:sldId id="325" r:id="rId12"/>
    <p:sldId id="319" r:id="rId13"/>
    <p:sldId id="321" r:id="rId14"/>
    <p:sldId id="320" r:id="rId15"/>
    <p:sldId id="322" r:id="rId16"/>
    <p:sldId id="328" r:id="rId17"/>
    <p:sldId id="323" r:id="rId18"/>
    <p:sldId id="327" r:id="rId19"/>
    <p:sldId id="306" r:id="rId20"/>
    <p:sldId id="305" r:id="rId21"/>
    <p:sldId id="331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36" autoAdjust="0"/>
  </p:normalViewPr>
  <p:slideViewPr>
    <p:cSldViewPr>
      <p:cViewPr varScale="1">
        <p:scale>
          <a:sx n="92" d="100"/>
          <a:sy n="92" d="100"/>
        </p:scale>
        <p:origin x="66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09077E59-3FBE-488B-A2CB-DB88B92A49B2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8AC46101-88FD-4288-A3CE-EF031AD7BB1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7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403923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878DF-C5AD-4600-A2EE-0C9D0DB27F6C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081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878DF-C5AD-4600-A2EE-0C9D0DB27F6C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5860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EBC5E-7736-4519-8130-0E3323D4BB00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7014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05E1C-6DB1-437A-BE2E-2E94504D9061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560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39084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E72D-B376-46EC-BFDF-15B7C3EB301D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BB59-B965-4CA7-8398-F3013AB9BC0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49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52E-344F-473A-B358-A25368985840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7241-18FF-42C0-96CB-D1601CC78D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8906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56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-3175"/>
            <a:ext cx="539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198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73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811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10"/>
          <p:cNvCxnSpPr/>
          <p:nvPr userDrawn="1"/>
        </p:nvCxnSpPr>
        <p:spPr>
          <a:xfrm>
            <a:off x="0" y="484188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222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 descr="2"/>
          <p:cNvSpPr txBox="1">
            <a:spLocks noChangeArrowheads="1"/>
          </p:cNvSpPr>
          <p:nvPr userDrawn="1"/>
        </p:nvSpPr>
        <p:spPr bwMode="gray">
          <a:xfrm>
            <a:off x="530225" y="30163"/>
            <a:ext cx="36099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DDA77B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单击添加标题内容</a:t>
            </a:r>
            <a:endParaRPr lang="en-US" altLang="zh-CN" sz="2400" b="1" dirty="0">
              <a:solidFill>
                <a:srgbClr val="DDA77B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8464550" y="-92075"/>
            <a:ext cx="5778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4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316A-E711-4287-B79B-CA859FCB196F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704-A5C2-494F-A1AD-472E8B2F204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775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4EB6-13B9-4130-AAE5-C909E90B5FA9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148-727D-4A26-8542-AC9C63B659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5122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AFD-9A82-4598-9BEA-DD5D99DABC6C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E61-81E1-4A01-9D96-FF4C77F068E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1427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4A14-598C-4827-8876-64A0BACFD697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7786-0772-4E66-96FF-9210385DE90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3661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8EC-FF0A-443E-8022-256571A7EC93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D693-2DB2-46BF-8167-E9A289D2102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1986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C260-5514-43B6-9D20-A542CB76B859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86FC-6FC7-4345-BDB3-13108A7879C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8435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7BC1A2BF-26EC-4183-8A89-006A8A33801B}" type="datetimeFigureOut">
              <a:rPr lang="zh-CN" altLang="en-US"/>
              <a:pPr>
                <a:defRPr/>
              </a:pPr>
              <a:t>2022/10/7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2628A327-C625-4211-9776-D7454D5EA9B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4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6" r:id="rId11"/>
    <p:sldLayoutId id="2147483807" r:id="rId12"/>
    <p:sldLayoutId id="2147483809" r:id="rId13"/>
    <p:sldLayoutId id="2147483810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18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0263" y="1491456"/>
            <a:ext cx="30410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TM Bell" panose="02040603050506020204" pitchFamily="18" charset="0"/>
              </a:rPr>
              <a:t>KHOA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54149" y="2250644"/>
            <a:ext cx="25072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UTM Bell" panose="02040603050506020204" pitchFamily="18" charset="0"/>
              </a:rPr>
              <a:t>HỌC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35896" y="3056203"/>
            <a:ext cx="27298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LỚP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024313" y="1995488"/>
            <a:ext cx="8620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830763" y="2863850"/>
            <a:ext cx="862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5084763" y="147638"/>
            <a:ext cx="2257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686175" y="144463"/>
            <a:ext cx="5422900" cy="205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-252413" y="1838325"/>
            <a:ext cx="3787776" cy="1584325"/>
            <a:chOff x="-776666" y="-914244"/>
            <a:chExt cx="3787894" cy="1584137"/>
          </a:xfrm>
        </p:grpSpPr>
        <p:pic>
          <p:nvPicPr>
            <p:cNvPr id="1946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2"/>
            <p:cNvSpPr txBox="1">
              <a:spLocks noChangeArrowheads="1"/>
            </p:cNvSpPr>
            <p:nvPr/>
          </p:nvSpPr>
          <p:spPr bwMode="auto">
            <a:xfrm>
              <a:off x="-776666" y="-399052"/>
              <a:ext cx="378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46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014788" y="6318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Nếu thiếu i-ốt, cơ thể phát triển chậm, kém thông minh, dễ bị bướu cổ.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31" y="2455894"/>
            <a:ext cx="2447993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0962"/>
            <a:ext cx="3018654" cy="2813999"/>
          </a:xfrm>
          <a:prstGeom prst="rect">
            <a:avLst/>
          </a:prstGeom>
        </p:spPr>
      </p:pic>
      <p:pic>
        <p:nvPicPr>
          <p:cNvPr id="89090" name="Picture 2" descr="Bệnh bướu cổ: Nguyên nhân, triệu chứng, chẩn đoán và cách điều trị |  Medla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98" y="30054"/>
            <a:ext cx="4873202" cy="30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ướu cổ - Giadinh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" y="2029966"/>
            <a:ext cx="4659991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16452" y="3786487"/>
            <a:ext cx="37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335034" y="2496677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520700" y="1427163"/>
            <a:ext cx="3706813" cy="650875"/>
            <a:chOff x="539552" y="1091903"/>
            <a:chExt cx="3707903" cy="650875"/>
          </a:xfrm>
        </p:grpSpPr>
        <p:sp>
          <p:nvSpPr>
            <p:cNvPr id="8" name="Trapezoid 8"/>
            <p:cNvSpPr/>
            <p:nvPr/>
          </p:nvSpPr>
          <p:spPr bwMode="auto">
            <a:xfrm rot="16200000">
              <a:off x="245080" y="1386375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Pentagon 9"/>
            <p:cNvSpPr/>
            <p:nvPr/>
          </p:nvSpPr>
          <p:spPr bwMode="auto">
            <a:xfrm>
              <a:off x="539552" y="113159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550863" y="2122488"/>
            <a:ext cx="3708400" cy="650875"/>
            <a:chOff x="539552" y="1936453"/>
            <a:chExt cx="3707903" cy="650875"/>
          </a:xfrm>
        </p:grpSpPr>
        <p:sp>
          <p:nvSpPr>
            <p:cNvPr id="7" name="Trapezoid 7"/>
            <p:cNvSpPr/>
            <p:nvPr/>
          </p:nvSpPr>
          <p:spPr bwMode="auto">
            <a:xfrm rot="16200000">
              <a:off x="245860" y="22301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10"/>
            <p:cNvSpPr/>
            <p:nvPr/>
          </p:nvSpPr>
          <p:spPr bwMode="auto">
            <a:xfrm>
              <a:off x="539552" y="19761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587375" y="2857500"/>
            <a:ext cx="3708400" cy="650875"/>
            <a:chOff x="539552" y="2781003"/>
            <a:chExt cx="3707903" cy="650875"/>
          </a:xfrm>
        </p:grpSpPr>
        <p:sp>
          <p:nvSpPr>
            <p:cNvPr id="6" name="Trapezoid 6"/>
            <p:cNvSpPr/>
            <p:nvPr/>
          </p:nvSpPr>
          <p:spPr bwMode="auto">
            <a:xfrm rot="16200000">
              <a:off x="245860" y="307469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1"/>
            <p:cNvSpPr/>
            <p:nvPr/>
          </p:nvSpPr>
          <p:spPr bwMode="auto">
            <a:xfrm>
              <a:off x="539552" y="2820691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622300" y="3592513"/>
            <a:ext cx="3708400" cy="650875"/>
            <a:chOff x="539552" y="3625553"/>
            <a:chExt cx="3707903" cy="650875"/>
          </a:xfrm>
        </p:grpSpPr>
        <p:sp>
          <p:nvSpPr>
            <p:cNvPr id="5" name="Trapezoid 5"/>
            <p:cNvSpPr/>
            <p:nvPr/>
          </p:nvSpPr>
          <p:spPr bwMode="auto">
            <a:xfrm rot="16200000">
              <a:off x="245860" y="39192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2"/>
            <p:cNvSpPr/>
            <p:nvPr/>
          </p:nvSpPr>
          <p:spPr bwMode="auto">
            <a:xfrm>
              <a:off x="539552" y="36652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TextBox 192"/>
          <p:cNvSpPr txBox="1"/>
          <p:nvPr/>
        </p:nvSpPr>
        <p:spPr bwMode="auto">
          <a:xfrm>
            <a:off x="622300" y="3217863"/>
            <a:ext cx="184150" cy="3270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Pentagon 9"/>
          <p:cNvSpPr/>
          <p:nvPr/>
        </p:nvSpPr>
        <p:spPr bwMode="auto">
          <a:xfrm flipH="1">
            <a:off x="5005388" y="1465263"/>
            <a:ext cx="3767137" cy="568325"/>
          </a:xfrm>
          <a:prstGeom prst="homePlate">
            <a:avLst>
              <a:gd name="adj" fmla="val 36274"/>
            </a:avLst>
          </a:prstGeom>
          <a:solidFill>
            <a:srgbClr val="FF7C6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Pentagon 10"/>
          <p:cNvSpPr/>
          <p:nvPr/>
        </p:nvSpPr>
        <p:spPr bwMode="auto">
          <a:xfrm flipH="1">
            <a:off x="5072063" y="2166938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Pentagon 11"/>
          <p:cNvSpPr/>
          <p:nvPr/>
        </p:nvSpPr>
        <p:spPr bwMode="auto">
          <a:xfrm flipH="1">
            <a:off x="5106988" y="2911475"/>
            <a:ext cx="3744912" cy="568325"/>
          </a:xfrm>
          <a:prstGeom prst="homePlate">
            <a:avLst>
              <a:gd name="adj" fmla="val 36274"/>
            </a:avLst>
          </a:prstGeom>
          <a:solidFill>
            <a:srgbClr val="F05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Pentagon 12"/>
          <p:cNvSpPr/>
          <p:nvPr/>
        </p:nvSpPr>
        <p:spPr bwMode="auto">
          <a:xfrm flipH="1">
            <a:off x="5116513" y="3629025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425450" y="2187575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B</a:t>
            </a: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450850" y="2886075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D</a:t>
            </a:r>
          </a:p>
        </p:txBody>
      </p:sp>
      <p:grpSp>
        <p:nvGrpSpPr>
          <p:cNvPr id="20493" name="Group 40"/>
          <p:cNvGrpSpPr>
            <a:grpSpLocks/>
          </p:cNvGrpSpPr>
          <p:nvPr/>
        </p:nvGrpSpPr>
        <p:grpSpPr bwMode="auto">
          <a:xfrm>
            <a:off x="520700" y="698500"/>
            <a:ext cx="3706813" cy="650875"/>
            <a:chOff x="539552" y="419268"/>
            <a:chExt cx="3707903" cy="650875"/>
          </a:xfrm>
        </p:grpSpPr>
        <p:sp>
          <p:nvSpPr>
            <p:cNvPr id="34" name="Trapezoid 5"/>
            <p:cNvSpPr/>
            <p:nvPr/>
          </p:nvSpPr>
          <p:spPr bwMode="auto">
            <a:xfrm rot="16200000">
              <a:off x="254608" y="713740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Pentagon 12"/>
            <p:cNvSpPr/>
            <p:nvPr/>
          </p:nvSpPr>
          <p:spPr bwMode="auto">
            <a:xfrm>
              <a:off x="539552" y="458956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593725" y="147637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A</a:t>
            </a:r>
          </a:p>
        </p:txBody>
      </p:sp>
      <p:grpSp>
        <p:nvGrpSpPr>
          <p:cNvPr id="20495" name="Group 2"/>
          <p:cNvGrpSpPr>
            <a:grpSpLocks/>
          </p:cNvGrpSpPr>
          <p:nvPr/>
        </p:nvGrpSpPr>
        <p:grpSpPr bwMode="auto">
          <a:xfrm>
            <a:off x="622300" y="4291013"/>
            <a:ext cx="3716338" cy="650875"/>
            <a:chOff x="539552" y="4301065"/>
            <a:chExt cx="3715616" cy="650875"/>
          </a:xfrm>
        </p:grpSpPr>
        <p:sp>
          <p:nvSpPr>
            <p:cNvPr id="37" name="Trapezoid 7"/>
            <p:cNvSpPr/>
            <p:nvPr/>
          </p:nvSpPr>
          <p:spPr bwMode="auto">
            <a:xfrm rot="16200000">
              <a:off x="245858" y="4594759"/>
              <a:ext cx="650875" cy="63488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Pentagon 10"/>
            <p:cNvSpPr/>
            <p:nvPr/>
          </p:nvSpPr>
          <p:spPr bwMode="auto">
            <a:xfrm>
              <a:off x="547488" y="4347102"/>
              <a:ext cx="3707680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6" name="TextBox 2"/>
          <p:cNvSpPr txBox="1">
            <a:spLocks noChangeArrowheads="1"/>
          </p:cNvSpPr>
          <p:nvPr/>
        </p:nvSpPr>
        <p:spPr bwMode="auto">
          <a:xfrm>
            <a:off x="425450" y="3644900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C</a:t>
            </a:r>
          </a:p>
        </p:txBody>
      </p:sp>
      <p:sp>
        <p:nvSpPr>
          <p:cNvPr id="20497" name="TextBox 2"/>
          <p:cNvSpPr txBox="1">
            <a:spLocks noChangeArrowheads="1"/>
          </p:cNvSpPr>
          <p:nvPr/>
        </p:nvSpPr>
        <p:spPr bwMode="auto">
          <a:xfrm>
            <a:off x="160338" y="757238"/>
            <a:ext cx="378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chất đạm</a:t>
            </a: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-19050" y="4367213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i-ốt</a:t>
            </a:r>
          </a:p>
        </p:txBody>
      </p:sp>
      <p:sp>
        <p:nvSpPr>
          <p:cNvPr id="44" name="Pentagon 12"/>
          <p:cNvSpPr/>
          <p:nvPr/>
        </p:nvSpPr>
        <p:spPr bwMode="auto">
          <a:xfrm flipH="1">
            <a:off x="4984750" y="762000"/>
            <a:ext cx="3744913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Pentagon 10"/>
          <p:cNvSpPr/>
          <p:nvPr/>
        </p:nvSpPr>
        <p:spPr bwMode="auto">
          <a:xfrm flipH="1">
            <a:off x="5129213" y="4367213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1" name="TextBox 2"/>
          <p:cNvSpPr txBox="1">
            <a:spLocks noChangeArrowheads="1"/>
          </p:cNvSpPr>
          <p:nvPr/>
        </p:nvSpPr>
        <p:spPr bwMode="auto">
          <a:xfrm>
            <a:off x="5194300" y="757238"/>
            <a:ext cx="4291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Bệnh quáng gà, khô mắt</a:t>
            </a:r>
          </a:p>
        </p:txBody>
      </p:sp>
      <p:sp>
        <p:nvSpPr>
          <p:cNvPr id="20502" name="Rectangle 46"/>
          <p:cNvSpPr>
            <a:spLocks noChangeArrowheads="1"/>
          </p:cNvSpPr>
          <p:nvPr/>
        </p:nvSpPr>
        <p:spPr bwMode="auto">
          <a:xfrm>
            <a:off x="5416550" y="22891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còi xương</a:t>
            </a:r>
          </a:p>
        </p:txBody>
      </p:sp>
      <p:sp>
        <p:nvSpPr>
          <p:cNvPr id="20503" name="Rectangle 47"/>
          <p:cNvSpPr>
            <a:spLocks noChangeArrowheads="1"/>
          </p:cNvSpPr>
          <p:nvPr/>
        </p:nvSpPr>
        <p:spPr bwMode="auto">
          <a:xfrm>
            <a:off x="5446713" y="29670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Bị bệnh phù</a:t>
            </a:r>
          </a:p>
        </p:txBody>
      </p:sp>
      <p:sp>
        <p:nvSpPr>
          <p:cNvPr id="20504" name="Rectangle 48"/>
          <p:cNvSpPr>
            <a:spLocks noChangeArrowheads="1"/>
          </p:cNvSpPr>
          <p:nvPr/>
        </p:nvSpPr>
        <p:spPr bwMode="auto">
          <a:xfrm>
            <a:off x="5314950" y="14732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suy dinh dưỡng</a:t>
            </a:r>
          </a:p>
        </p:txBody>
      </p:sp>
      <p:sp>
        <p:nvSpPr>
          <p:cNvPr id="20505" name="Rectangle 49"/>
          <p:cNvSpPr>
            <a:spLocks noChangeArrowheads="1"/>
          </p:cNvSpPr>
          <p:nvPr/>
        </p:nvSpPr>
        <p:spPr bwMode="auto">
          <a:xfrm>
            <a:off x="5487988" y="35798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Dễ bị bệnh bướu cổ, kém phát triển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4214813" y="1057275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55"/>
          <p:cNvSpPr>
            <a:spLocks noChangeArrowheads="1"/>
          </p:cNvSpPr>
          <p:nvPr/>
        </p:nvSpPr>
        <p:spPr bwMode="auto">
          <a:xfrm>
            <a:off x="5362575" y="4371975"/>
            <a:ext cx="345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Bệnh chảy máu chân răng, chảy máu cam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4198938" y="1050925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V="1">
            <a:off x="4271963" y="2451100"/>
            <a:ext cx="788987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4256088" y="2444750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V="1">
            <a:off x="4344988" y="3932238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>
            <a:off x="4330700" y="3925888"/>
            <a:ext cx="819150" cy="7254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44227" y="63414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44120" y="79758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375407" y="2270611"/>
            <a:ext cx="5243753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cam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986" y="2399182"/>
            <a:ext cx="4720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Còi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xương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6018" name="Picture 2" descr="Phòng ngừa hiệu quả chứng chảy máu cam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" y="2133276"/>
            <a:ext cx="4242344" cy="20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ẻ sơ sinh chậm phát triển: dấu hiệu và cách xử lý mới nhất Bệnh ở trẻ  nhỏ, Nuôi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6" y="315977"/>
            <a:ext cx="3156371" cy="20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892313" y="2725608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răng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hảy máu chân răng: Nguyên nhân và cách khắc phục hiệu quả - nhakhoathuy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" y="1851671"/>
            <a:ext cx="4183120" cy="23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510798" y="2085015"/>
            <a:ext cx="4368851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3975" y="2399182"/>
            <a:ext cx="3895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phù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Bệnh tê phù do thiếu vitamin 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7" y="496224"/>
            <a:ext cx="3056015" cy="2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965425" y="2703731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3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03648" y="942374"/>
            <a:ext cx="63065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424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995" y="1232572"/>
            <a:ext cx="73535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054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ách xây dựng khẩu phần ăn đầy đủ chất dinh dưỡng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" y="818672"/>
            <a:ext cx="4030759" cy="23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Ăn dặm là gì? Các nhóm thực phẩm ăn dặm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7283"/>
            <a:ext cx="3875744" cy="24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527" y="49231"/>
            <a:ext cx="7603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8" name="Picture 6" descr="Muối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9" y="1203598"/>
            <a:ext cx="4513921" cy="36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84696" y="2717283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3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03" y="49231"/>
            <a:ext cx="91470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4" name="Picture 4" descr="Ưu và nhược điểm khi bổ sung vitamin tổng hợp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17550"/>
            <a:ext cx="3635449" cy="3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20478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54" y="1203596"/>
            <a:ext cx="4583574" cy="3063355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64288" y="2481719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Vẽ tranh đề tài ước mơ làm bác sĩ, y t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2" y="1890811"/>
            <a:ext cx="3394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" y="541875"/>
            <a:ext cx="5330546" cy="2458303"/>
          </a:xfrm>
          <a:prstGeom prst="rect">
            <a:avLst/>
          </a:prstGeom>
        </p:spPr>
      </p:pic>
      <p:pic>
        <p:nvPicPr>
          <p:cNvPr id="18" name="图片 1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539" r="29939" b="64895"/>
          <a:stretch>
            <a:fillRect/>
          </a:stretch>
        </p:blipFill>
        <p:spPr>
          <a:xfrm>
            <a:off x="7175155" y="1934282"/>
            <a:ext cx="1333234" cy="616830"/>
          </a:xfrm>
          <a:custGeom>
            <a:avLst/>
            <a:gdLst>
              <a:gd name="connsiteX0" fmla="*/ 1775481 w 1870617"/>
              <a:gd name="connsiteY0" fmla="*/ 0 h 865454"/>
              <a:gd name="connsiteX1" fmla="*/ 1870617 w 1870617"/>
              <a:gd name="connsiteY1" fmla="*/ 568154 h 865454"/>
              <a:gd name="connsiteX2" fmla="*/ 95136 w 1870617"/>
              <a:gd name="connsiteY2" fmla="*/ 865454 h 865454"/>
              <a:gd name="connsiteX3" fmla="*/ 0 w 1870617"/>
              <a:gd name="connsiteY3" fmla="*/ 297300 h 865454"/>
              <a:gd name="connsiteX4" fmla="*/ 1775481 w 1870617"/>
              <a:gd name="connsiteY4" fmla="*/ 0 h 8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17" h="865454">
                <a:moveTo>
                  <a:pt x="1775481" y="0"/>
                </a:moveTo>
                <a:lnTo>
                  <a:pt x="1870617" y="568154"/>
                </a:lnTo>
                <a:lnTo>
                  <a:pt x="95136" y="865454"/>
                </a:lnTo>
                <a:lnTo>
                  <a:pt x="0" y="297300"/>
                </a:lnTo>
                <a:lnTo>
                  <a:pt x="1775481" y="0"/>
                </a:lnTo>
                <a:close/>
              </a:path>
            </a:pathLst>
          </a:custGeom>
        </p:spPr>
      </p:pic>
      <p:pic>
        <p:nvPicPr>
          <p:cNvPr id="21514" name="Picture 10" descr="Khuyến cáo về chế độ ăn hợp l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5" y="2042116"/>
            <a:ext cx="2756613" cy="27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21213402">
            <a:off x="798513" y="68263"/>
            <a:ext cx="8053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4413" y="603250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211081" y="395178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4804" y="4141127"/>
            <a:ext cx="3895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chỉnh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lý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0325"/>
            <a:ext cx="67849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3" r="73927" b="833"/>
          <a:stretch>
            <a:fillRect/>
          </a:stretch>
        </p:blipFill>
        <p:spPr bwMode="auto">
          <a:xfrm>
            <a:off x="6948488" y="1492250"/>
            <a:ext cx="255428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5" r="50000" b="43000"/>
          <a:stretch>
            <a:fillRect/>
          </a:stretch>
        </p:blipFill>
        <p:spPr>
          <a:xfrm>
            <a:off x="6804248" y="771550"/>
            <a:ext cx="1384791" cy="1152128"/>
          </a:xfrm>
          <a:custGeom>
            <a:avLst/>
            <a:gdLst>
              <a:gd name="connsiteX0" fmla="*/ 0 w 1384791"/>
              <a:gd name="connsiteY0" fmla="*/ 0 h 1152128"/>
              <a:gd name="connsiteX1" fmla="*/ 152641 w 1384791"/>
              <a:gd name="connsiteY1" fmla="*/ 0 h 1152128"/>
              <a:gd name="connsiteX2" fmla="*/ 164926 w 1384791"/>
              <a:gd name="connsiteY2" fmla="*/ 73366 h 1152128"/>
              <a:gd name="connsiteX3" fmla="*/ 603070 w 1384791"/>
              <a:gd name="connsiteY3" fmla="*/ 0 h 1152128"/>
              <a:gd name="connsiteX4" fmla="*/ 1384791 w 1384791"/>
              <a:gd name="connsiteY4" fmla="*/ 0 h 1152128"/>
              <a:gd name="connsiteX5" fmla="*/ 1384791 w 1384791"/>
              <a:gd name="connsiteY5" fmla="*/ 1152128 h 1152128"/>
              <a:gd name="connsiteX6" fmla="*/ 0 w 1384791"/>
              <a:gd name="connsiteY6" fmla="*/ 1152128 h 1152128"/>
              <a:gd name="connsiteX7" fmla="*/ 0 w 1384791"/>
              <a:gd name="connsiteY7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91" h="1152128">
                <a:moveTo>
                  <a:pt x="0" y="0"/>
                </a:moveTo>
                <a:lnTo>
                  <a:pt x="152641" y="0"/>
                </a:lnTo>
                <a:lnTo>
                  <a:pt x="164926" y="73366"/>
                </a:lnTo>
                <a:lnTo>
                  <a:pt x="603070" y="0"/>
                </a:lnTo>
                <a:lnTo>
                  <a:pt x="1384791" y="0"/>
                </a:lnTo>
                <a:lnTo>
                  <a:pt x="1384791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956280" y="2017752"/>
            <a:ext cx="468429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zuki" panose="02040603050506020204" pitchFamily="18" charset="0"/>
              </a:rPr>
              <a:t>KHỞI 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35">
            <a:off x="7035542" y="756953"/>
            <a:ext cx="5330546" cy="2458303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549525" y="71438"/>
            <a:ext cx="55578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617788" y="344488"/>
            <a:ext cx="548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2843808" y="-95713"/>
            <a:ext cx="1534997" cy="16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1312863" y="1331913"/>
            <a:ext cx="628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314450" y="2228850"/>
            <a:ext cx="668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950" dirty="0">
                <a:latin typeface="Times New Roman" panose="02020603050405020304" pitchFamily="18" charset="0"/>
              </a:rPr>
              <a:t>-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57300" y="3740150"/>
            <a:ext cx="66294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559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98450"/>
            <a:ext cx="10009112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23628" y="2018308"/>
            <a:ext cx="619268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Chúc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các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smtClean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con</a:t>
            </a:r>
            <a:r>
              <a:rPr lang="en-US" sz="5400" b="1" dirty="0" smtClean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học</a:t>
            </a: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tốt</a:t>
            </a:r>
            <a:r>
              <a:rPr lang="en-US" sz="5400" b="1" dirty="0" smtClean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!</a:t>
            </a:r>
            <a:endParaRPr lang="en-US" sz="5400" b="1" dirty="0">
              <a:ln/>
              <a:solidFill>
                <a:srgbClr val="FFC000"/>
              </a:solidFill>
              <a:latin typeface="UTM Bell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415925" y="79375"/>
            <a:ext cx="8308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14313" y="101600"/>
            <a:ext cx="84232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828800" y="744538"/>
            <a:ext cx="5483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8050" y="2644775"/>
            <a:ext cx="7324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thiu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ướp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ướp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mặn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mứt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)…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8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7574"/>
            <a:ext cx="5544616" cy="369641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24594"/>
            <a:ext cx="5600477" cy="4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6096" y="555526"/>
            <a:ext cx="37877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104" y="1006285"/>
            <a:ext cx="3787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95250" y="0"/>
            <a:ext cx="9390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7425"/>
            <a:ext cx="3490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581929"/>
            <a:ext cx="7498285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Phòng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do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thiếu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endParaRPr lang="en-US" sz="6600" b="1" dirty="0" smtClean="0"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444208" y="2927878"/>
            <a:ext cx="16049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3168" y="630809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Khoa</a:t>
            </a:r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học</a:t>
            </a:r>
            <a:endParaRPr lang="en-US" sz="54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0325"/>
            <a:ext cx="67849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3" r="73927" b="833"/>
          <a:stretch>
            <a:fillRect/>
          </a:stretch>
        </p:blipFill>
        <p:spPr bwMode="auto">
          <a:xfrm>
            <a:off x="6948488" y="1492250"/>
            <a:ext cx="255428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5" r="50000" b="43000"/>
          <a:stretch>
            <a:fillRect/>
          </a:stretch>
        </p:blipFill>
        <p:spPr>
          <a:xfrm>
            <a:off x="6804248" y="771550"/>
            <a:ext cx="1384791" cy="1152128"/>
          </a:xfrm>
          <a:custGeom>
            <a:avLst/>
            <a:gdLst>
              <a:gd name="connsiteX0" fmla="*/ 0 w 1384791"/>
              <a:gd name="connsiteY0" fmla="*/ 0 h 1152128"/>
              <a:gd name="connsiteX1" fmla="*/ 152641 w 1384791"/>
              <a:gd name="connsiteY1" fmla="*/ 0 h 1152128"/>
              <a:gd name="connsiteX2" fmla="*/ 164926 w 1384791"/>
              <a:gd name="connsiteY2" fmla="*/ 73366 h 1152128"/>
              <a:gd name="connsiteX3" fmla="*/ 603070 w 1384791"/>
              <a:gd name="connsiteY3" fmla="*/ 0 h 1152128"/>
              <a:gd name="connsiteX4" fmla="*/ 1384791 w 1384791"/>
              <a:gd name="connsiteY4" fmla="*/ 0 h 1152128"/>
              <a:gd name="connsiteX5" fmla="*/ 1384791 w 1384791"/>
              <a:gd name="connsiteY5" fmla="*/ 1152128 h 1152128"/>
              <a:gd name="connsiteX6" fmla="*/ 0 w 1384791"/>
              <a:gd name="connsiteY6" fmla="*/ 1152128 h 1152128"/>
              <a:gd name="connsiteX7" fmla="*/ 0 w 1384791"/>
              <a:gd name="connsiteY7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91" h="1152128">
                <a:moveTo>
                  <a:pt x="0" y="0"/>
                </a:moveTo>
                <a:lnTo>
                  <a:pt x="152641" y="0"/>
                </a:lnTo>
                <a:lnTo>
                  <a:pt x="164926" y="73366"/>
                </a:lnTo>
                <a:lnTo>
                  <a:pt x="603070" y="0"/>
                </a:lnTo>
                <a:lnTo>
                  <a:pt x="1384791" y="0"/>
                </a:lnTo>
                <a:lnTo>
                  <a:pt x="1384791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2191122" y="2017752"/>
            <a:ext cx="421461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zuki" panose="02040603050506020204" pitchFamily="18" charset="0"/>
              </a:rPr>
              <a:t>KHÁM 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98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14325"/>
            <a:ext cx="42275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" y="315048"/>
            <a:ext cx="2727313" cy="2454912"/>
          </a:xfrm>
          <a:prstGeom prst="ellipse">
            <a:avLst/>
          </a:prstGeom>
        </p:spPr>
      </p:pic>
      <p:pic>
        <p:nvPicPr>
          <p:cNvPr id="23552" name="Picture 235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5" y="1528155"/>
            <a:ext cx="2574848" cy="2149231"/>
          </a:xfrm>
          <a:prstGeom prst="ellipse">
            <a:avLst/>
          </a:prstGeom>
        </p:spPr>
      </p:pic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684713" y="342900"/>
            <a:ext cx="3708400" cy="4854575"/>
            <a:chOff x="1912728" y="1458758"/>
            <a:chExt cx="3510757" cy="5187394"/>
          </a:xfrm>
        </p:grpSpPr>
        <p:grpSp>
          <p:nvGrpSpPr>
            <p:cNvPr id="17422" name="Group 4"/>
            <p:cNvGrpSpPr>
              <a:grpSpLocks/>
            </p:cNvGrpSpPr>
            <p:nvPr/>
          </p:nvGrpSpPr>
          <p:grpSpPr bwMode="auto"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50" name="Pentagon 21"/>
              <p:cNvSpPr/>
              <p:nvPr/>
            </p:nvSpPr>
            <p:spPr>
              <a:xfrm rot="5400000">
                <a:off x="1104405" y="5857752"/>
                <a:ext cx="814241" cy="272402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1375324" y="2007565"/>
                <a:ext cx="273813" cy="3777740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23"/>
              <p:cNvSpPr/>
              <p:nvPr/>
            </p:nvSpPr>
            <p:spPr>
              <a:xfrm>
                <a:off x="1375324" y="1417240"/>
                <a:ext cx="272402" cy="5903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404963" y="1213680"/>
                <a:ext cx="211711" cy="20356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>
              <a:xfrm rot="5400000">
                <a:off x="1397023" y="6250580"/>
                <a:ext cx="229005" cy="7198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55" name="Straight Connector 26"/>
              <p:cNvCxnSpPr/>
              <p:nvPr/>
            </p:nvCxnSpPr>
            <p:spPr>
              <a:xfrm>
                <a:off x="1375324" y="1486791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27"/>
              <p:cNvCxnSpPr/>
              <p:nvPr/>
            </p:nvCxnSpPr>
            <p:spPr>
              <a:xfrm>
                <a:off x="1375324" y="1563125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8"/>
              <p:cNvCxnSpPr/>
              <p:nvPr/>
            </p:nvCxnSpPr>
            <p:spPr>
              <a:xfrm>
                <a:off x="1375324" y="163776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9"/>
              <p:cNvCxnSpPr/>
              <p:nvPr/>
            </p:nvCxnSpPr>
            <p:spPr>
              <a:xfrm>
                <a:off x="1375324" y="1714100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0"/>
              <p:cNvCxnSpPr/>
              <p:nvPr/>
            </p:nvCxnSpPr>
            <p:spPr>
              <a:xfrm>
                <a:off x="1375324" y="179043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31"/>
              <p:cNvCxnSpPr/>
              <p:nvPr/>
            </p:nvCxnSpPr>
            <p:spPr>
              <a:xfrm>
                <a:off x="1375324" y="1865073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2"/>
              <p:cNvCxnSpPr/>
              <p:nvPr/>
            </p:nvCxnSpPr>
            <p:spPr>
              <a:xfrm>
                <a:off x="1375324" y="1941408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5"/>
            <p:cNvSpPr/>
            <p:nvPr/>
          </p:nvSpPr>
          <p:spPr>
            <a:xfrm rot="16200000">
              <a:off x="1595037" y="5342147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rapezoid 6"/>
            <p:cNvSpPr/>
            <p:nvPr/>
          </p:nvSpPr>
          <p:spPr>
            <a:xfrm rot="16200000">
              <a:off x="1595037" y="443969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rapezoid 7"/>
            <p:cNvSpPr/>
            <p:nvPr/>
          </p:nvSpPr>
          <p:spPr>
            <a:xfrm rot="16200000">
              <a:off x="1595037" y="353724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rapezoid 8"/>
            <p:cNvSpPr/>
            <p:nvPr/>
          </p:nvSpPr>
          <p:spPr>
            <a:xfrm rot="16200000">
              <a:off x="1595037" y="2634795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Pentagon 9"/>
            <p:cNvSpPr/>
            <p:nvPr/>
          </p:nvSpPr>
          <p:spPr>
            <a:xfrm>
              <a:off x="1912728" y="235951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Pentagon 10"/>
            <p:cNvSpPr/>
            <p:nvPr/>
          </p:nvSpPr>
          <p:spPr>
            <a:xfrm>
              <a:off x="1912728" y="326196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Pentagon 11"/>
            <p:cNvSpPr/>
            <p:nvPr/>
          </p:nvSpPr>
          <p:spPr>
            <a:xfrm>
              <a:off x="1912728" y="416441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Pentagon 12"/>
            <p:cNvSpPr/>
            <p:nvPr/>
          </p:nvSpPr>
          <p:spPr>
            <a:xfrm>
              <a:off x="1912728" y="506686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2008913" y="2478256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91"/>
            <p:cNvSpPr txBox="1"/>
            <p:nvPr/>
          </p:nvSpPr>
          <p:spPr>
            <a:xfrm>
              <a:off x="2008913" y="338070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92"/>
            <p:cNvSpPr txBox="1"/>
            <p:nvPr/>
          </p:nvSpPr>
          <p:spPr>
            <a:xfrm>
              <a:off x="2008913" y="428315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93"/>
            <p:cNvSpPr txBox="1"/>
            <p:nvPr/>
          </p:nvSpPr>
          <p:spPr>
            <a:xfrm>
              <a:off x="2008913" y="5185608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358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2580828"/>
            <a:ext cx="2654901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7480300" y="2811463"/>
            <a:ext cx="18970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23552"/>
          <p:cNvSpPr/>
          <p:nvPr/>
        </p:nvSpPr>
        <p:spPr>
          <a:xfrm>
            <a:off x="4997023" y="1135981"/>
            <a:ext cx="21598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Còi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xương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07518" y="1948155"/>
            <a:ext cx="32431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Suy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dinh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dưỡng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12490" y="2851680"/>
            <a:ext cx="1825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Bướu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cổ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07518" y="3648291"/>
            <a:ext cx="33603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Phù</a:t>
            </a:r>
            <a:r>
              <a:rPr lang="en-US" sz="3600" b="1" dirty="0">
                <a:ln/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quáng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gà</a:t>
            </a:r>
            <a:r>
              <a:rPr lang="en-US" sz="3600" b="1" dirty="0">
                <a:ln/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23554" name="Rectangle 23553"/>
          <p:cNvSpPr/>
          <p:nvPr/>
        </p:nvSpPr>
        <p:spPr>
          <a:xfrm>
            <a:off x="2523036" y="217402"/>
            <a:ext cx="5870973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39810" y="1551619"/>
            <a:ext cx="40556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</a:rPr>
              <a:t>Em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hãy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kể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tên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một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số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bệnh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do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thiếu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chất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dinh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dưỡng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722688" y="144463"/>
            <a:ext cx="5421312" cy="2058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-233363" y="1838325"/>
            <a:ext cx="3787776" cy="1584325"/>
            <a:chOff x="-756592" y="-914244"/>
            <a:chExt cx="3787894" cy="1584137"/>
          </a:xfrm>
        </p:grpSpPr>
        <p:pic>
          <p:nvPicPr>
            <p:cNvPr id="18450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2"/>
            <p:cNvSpPr txBox="1">
              <a:spLocks noChangeArrowheads="1"/>
            </p:cNvSpPr>
            <p:nvPr/>
          </p:nvSpPr>
          <p:spPr bwMode="auto">
            <a:xfrm>
              <a:off x="-756592" y="-613985"/>
              <a:ext cx="378789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3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94150" y="444500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Trẻ em nếu không được ăn đủ lượng và đủ chất, đặc biệt thiếu chất đạm sẽ bị suy dinh dưỡng.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895725" y="1604963"/>
            <a:ext cx="652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Nếu thiếu vi-ta-min D sẽ bị còi xương.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15038" y="2378075"/>
            <a:ext cx="3021012" cy="2747963"/>
            <a:chOff x="5811434" y="2416874"/>
            <a:chExt cx="2610388" cy="2298249"/>
          </a:xfrm>
        </p:grpSpPr>
        <p:pic>
          <p:nvPicPr>
            <p:cNvPr id="18445" name="Picture 2" descr="CÒI XƯƠNG DO THIẾU VITAMIN D Ở TRẺ EM - Phòng Khám Đa Khoa Giang San - An  Nhơn - Bình Đị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3"/>
            <a:stretch>
              <a:fillRect/>
            </a:stretch>
          </p:blipFill>
          <p:spPr bwMode="auto">
            <a:xfrm>
              <a:off x="5811434" y="2416874"/>
              <a:ext cx="2610388" cy="22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 descr="http://vichat.viendinhduong.vn/FileUpload/Images/040116_113415untitl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7" t="53979" r="41412" b="33070"/>
            <a:stretch>
              <a:fillRect/>
            </a:stretch>
          </p:blipFill>
          <p:spPr bwMode="auto">
            <a:xfrm>
              <a:off x="6424528" y="3662970"/>
              <a:ext cx="475836" cy="27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630352" y="3651635"/>
              <a:ext cx="75445" cy="90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1631" y="3890621"/>
              <a:ext cx="111109" cy="77007"/>
            </a:xfrm>
            <a:custGeom>
              <a:avLst/>
              <a:gdLst>
                <a:gd name="connsiteX0" fmla="*/ 0 w 112143"/>
                <a:gd name="connsiteY0" fmla="*/ 77638 h 77638"/>
                <a:gd name="connsiteX1" fmla="*/ 17253 w 112143"/>
                <a:gd name="connsiteY1" fmla="*/ 34506 h 77638"/>
                <a:gd name="connsiteX2" fmla="*/ 69011 w 112143"/>
                <a:gd name="connsiteY2" fmla="*/ 17253 h 77638"/>
                <a:gd name="connsiteX3" fmla="*/ 112143 w 112143"/>
                <a:gd name="connsiteY3" fmla="*/ 0 h 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3" h="77638">
                  <a:moveTo>
                    <a:pt x="0" y="77638"/>
                  </a:moveTo>
                  <a:cubicBezTo>
                    <a:pt x="5751" y="63261"/>
                    <a:pt x="5599" y="44703"/>
                    <a:pt x="17253" y="34506"/>
                  </a:cubicBezTo>
                  <a:cubicBezTo>
                    <a:pt x="30939" y="22530"/>
                    <a:pt x="51758" y="23004"/>
                    <a:pt x="69011" y="17253"/>
                  </a:cubicBezTo>
                  <a:cubicBezTo>
                    <a:pt x="100992" y="6593"/>
                    <a:pt x="86755" y="12695"/>
                    <a:pt x="11214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116" y="3890621"/>
              <a:ext cx="171466" cy="115510"/>
            </a:xfrm>
            <a:custGeom>
              <a:avLst/>
              <a:gdLst>
                <a:gd name="connsiteX0" fmla="*/ 0 w 94890"/>
                <a:gd name="connsiteY0" fmla="*/ 0 h 8627"/>
                <a:gd name="connsiteX1" fmla="*/ 94890 w 94890"/>
                <a:gd name="connsiteY1" fmla="*/ 8627 h 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90" h="8627">
                  <a:moveTo>
                    <a:pt x="0" y="0"/>
                  </a:moveTo>
                  <a:lnTo>
                    <a:pt x="94890" y="862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Gần 2 triệu trẻ em Việt Nam bị suy dinh dưỡng, thấp còi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7" y="0"/>
            <a:ext cx="3432783" cy="51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Nỗi lo trẻ suy dinh dưỡng thấp cò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699542"/>
            <a:ext cx="3563441" cy="41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nh Dưỡng Cho Trẻ Bị Còi Xương | VIAMCLINIC.VN"/>
          <p:cNvSpPr>
            <a:spLocks noChangeAspect="1" noChangeArrowheads="1"/>
          </p:cNvSpPr>
          <p:nvPr/>
        </p:nvSpPr>
        <p:spPr bwMode="auto">
          <a:xfrm>
            <a:off x="-19798" y="6096641"/>
            <a:ext cx="165580" cy="1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4" name="Picture 4" descr="Tìm hiểu từ A-Z chứng còi xương ở trẻ - Suckhoehiend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59" y="23309"/>
            <a:ext cx="3085007" cy="23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38474" y="3277445"/>
            <a:ext cx="4113846" cy="9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452320" y="2783793"/>
            <a:ext cx="2021358" cy="23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-2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557</Words>
  <Application>Microsoft Office PowerPoint</Application>
  <PresentationFormat>On-screen Show (16:9)</PresentationFormat>
  <Paragraphs>66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Times New Roman</vt:lpstr>
      <vt:lpstr>UTM Azuki</vt:lpstr>
      <vt:lpstr>UTM Bell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包图网-21</dc:title>
  <dc:creator>CHENYING0907</dc:creator>
  <cp:lastModifiedBy>Admin</cp:lastModifiedBy>
  <cp:revision>134</cp:revision>
  <dcterms:created xsi:type="dcterms:W3CDTF">2015-07-09T07:14:03Z</dcterms:created>
  <dcterms:modified xsi:type="dcterms:W3CDTF">2022-10-07T03:47:37Z</dcterms:modified>
</cp:coreProperties>
</file>