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303" r:id="rId2"/>
    <p:sldId id="304" r:id="rId3"/>
    <p:sldId id="306" r:id="rId4"/>
    <p:sldId id="299" r:id="rId5"/>
    <p:sldId id="267" r:id="rId6"/>
    <p:sldId id="270" r:id="rId7"/>
    <p:sldId id="297" r:id="rId8"/>
    <p:sldId id="272" r:id="rId9"/>
    <p:sldId id="273" r:id="rId10"/>
    <p:sldId id="276" r:id="rId11"/>
    <p:sldId id="277" r:id="rId12"/>
    <p:sldId id="278" r:id="rId13"/>
    <p:sldId id="279" r:id="rId14"/>
    <p:sldId id="280" r:id="rId15"/>
    <p:sldId id="281" r:id="rId16"/>
    <p:sldId id="282" r:id="rId17"/>
    <p:sldId id="283" r:id="rId18"/>
    <p:sldId id="28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66"/>
    <a:srgbClr val="FF9900"/>
    <a:srgbClr val="000099"/>
    <a:srgbClr val="006600"/>
    <a:srgbClr val="D60093"/>
    <a:srgbClr val="FFFF00"/>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83749-6F9C-4ADD-941D-15265EE507BA}" type="datetimeFigureOut">
              <a:rPr lang="en-US" smtClean="0"/>
              <a:pPr/>
              <a:t>9/25/2022</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B2D83-6043-42EE-ACE0-9AC1A1D5957C}" type="slidenum">
              <a:rPr lang="en-US" smtClean="0"/>
              <a:pPr/>
              <a:t>‹#›</a:t>
            </a:fld>
            <a:endParaRPr lang="en-US"/>
          </a:p>
        </p:txBody>
      </p:sp>
    </p:spTree>
    <p:extLst>
      <p:ext uri="{BB962C8B-B14F-4D97-AF65-F5344CB8AC3E}">
        <p14:creationId xmlns:p14="http://schemas.microsoft.com/office/powerpoint/2010/main" val="390917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pPr>
              <a:defRPr/>
            </a:pPr>
            <a:endParaRPr lang="en-US"/>
          </a:p>
        </p:txBody>
      </p:sp>
      <p:sp>
        <p:nvSpPr>
          <p:cNvPr id="8" name="Nơi giữ chỗ cho Chân trang 7"/>
          <p:cNvSpPr>
            <a:spLocks noGrp="1"/>
          </p:cNvSpPr>
          <p:nvPr>
            <p:ph type="ftr" sz="quarter" idx="11"/>
          </p:nvPr>
        </p:nvSpPr>
        <p:spPr/>
        <p:txBody>
          <a:bodyPr/>
          <a:lstStyle/>
          <a:p>
            <a:pPr>
              <a:defRPr/>
            </a:pPr>
            <a:endParaRPr lang="en-US"/>
          </a:p>
        </p:txBody>
      </p:sp>
      <p:sp>
        <p:nvSpPr>
          <p:cNvPr id="9" name="Nơi giữ chỗ cho Số hiệu Bản chiếu 8"/>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pPr>
              <a:defRPr/>
            </a:pPr>
            <a:endParaRPr lang="en-US"/>
          </a:p>
        </p:txBody>
      </p:sp>
      <p:sp>
        <p:nvSpPr>
          <p:cNvPr id="4" name="Nơi giữ chỗ cho Chân trang 3"/>
          <p:cNvSpPr>
            <a:spLocks noGrp="1"/>
          </p:cNvSpPr>
          <p:nvPr>
            <p:ph type="ftr" sz="quarter" idx="11"/>
          </p:nvPr>
        </p:nvSpPr>
        <p:spPr/>
        <p:txBody>
          <a:bodyPr/>
          <a:lstStyle/>
          <a:p>
            <a:pPr>
              <a:defRPr/>
            </a:pPr>
            <a:endParaRPr lang="en-US"/>
          </a:p>
        </p:txBody>
      </p:sp>
      <p:sp>
        <p:nvSpPr>
          <p:cNvPr id="5" name="Nơi giữ chỗ cho Số hiệu Bản chiếu 4"/>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pPr>
              <a:defRPr/>
            </a:pPr>
            <a:endParaRPr lang="en-US"/>
          </a:p>
        </p:txBody>
      </p:sp>
      <p:sp>
        <p:nvSpPr>
          <p:cNvPr id="3" name="Nơi giữ chỗ cho Chân trang 2"/>
          <p:cNvSpPr>
            <a:spLocks noGrp="1"/>
          </p:cNvSpPr>
          <p:nvPr>
            <p:ph type="ftr" sz="quarter" idx="11"/>
          </p:nvPr>
        </p:nvSpPr>
        <p:spPr/>
        <p:txBody>
          <a:bodyPr/>
          <a:lstStyle/>
          <a:p>
            <a:pPr>
              <a:defRPr/>
            </a:pPr>
            <a:endParaRPr lang="en-US"/>
          </a:p>
        </p:txBody>
      </p:sp>
      <p:sp>
        <p:nvSpPr>
          <p:cNvPr id="4" name="Nơi giữ chỗ cho Số hiệu Bản chiếu 3"/>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69227B-9177-464B-8B76-EE707C36F3F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gi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276600" y="2876550"/>
            <a:ext cx="4953000" cy="1314450"/>
          </a:xfrm>
          <a:prstGeom prst="rect">
            <a:avLst/>
          </a:prstGeom>
        </p:spPr>
        <p:txBody>
          <a:bodyPr wrap="none" fromWordArt="1">
            <a:prstTxWarp prst="textPlain">
              <a:avLst>
                <a:gd name="adj" fmla="val 49716"/>
              </a:avLst>
            </a:prstTxWarp>
          </a:bodyPr>
          <a:lstStyle/>
          <a:p>
            <a:pPr>
              <a:defRPr/>
            </a:pP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cs typeface="Times New Roman" pitchFamily="18" charset="0"/>
              </a:rPr>
              <a:t>ĐỘNG</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2461290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304800" y="228600"/>
            <a:ext cx="8458200" cy="762000"/>
          </a:xfrm>
          <a:extLst/>
        </p:spPr>
        <p:txBody>
          <a:bodyPr/>
          <a:lstStyle/>
          <a:p>
            <a:pPr algn="just" eaLnBrk="1" hangingPunct="1">
              <a:lnSpc>
                <a:spcPct val="90000"/>
              </a:lnSpc>
              <a:buFont typeface="Wingdings" pitchFamily="2" charset="2"/>
              <a:buChar char="v"/>
              <a:defRPr/>
            </a:pPr>
            <a:r>
              <a:rPr lang="en-US" smtClean="0"/>
              <a:t> </a:t>
            </a:r>
            <a:r>
              <a:rPr lang="en-US" smtClean="0">
                <a:latin typeface="Times New Roman" pitchFamily="18" charset="0"/>
              </a:rPr>
              <a:t>Hướng dẫn thao tác kĩ thuật khâu thường</a:t>
            </a:r>
          </a:p>
        </p:txBody>
      </p:sp>
      <p:grpSp>
        <p:nvGrpSpPr>
          <p:cNvPr id="2" name="Group 27"/>
          <p:cNvGrpSpPr>
            <a:grpSpLocks/>
          </p:cNvGrpSpPr>
          <p:nvPr/>
        </p:nvGrpSpPr>
        <p:grpSpPr bwMode="auto">
          <a:xfrm>
            <a:off x="4495800" y="914400"/>
            <a:ext cx="4038600" cy="1905000"/>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grpSp>
        <p:nvGrpSpPr>
          <p:cNvPr id="7" name="Group 48"/>
          <p:cNvGrpSpPr>
            <a:grpSpLocks/>
          </p:cNvGrpSpPr>
          <p:nvPr/>
        </p:nvGrpSpPr>
        <p:grpSpPr bwMode="auto">
          <a:xfrm>
            <a:off x="304800" y="4648200"/>
            <a:ext cx="4191000" cy="1892300"/>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grpSp>
        <p:nvGrpSpPr>
          <p:cNvPr id="13" name="Group 72"/>
          <p:cNvGrpSpPr>
            <a:grpSpLocks/>
          </p:cNvGrpSpPr>
          <p:nvPr/>
        </p:nvGrpSpPr>
        <p:grpSpPr bwMode="auto">
          <a:xfrm>
            <a:off x="4419600" y="4648200"/>
            <a:ext cx="4114800" cy="1905000"/>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56416" name="AutoShape 96"/>
          <p:cNvSpPr>
            <a:spLocks noChangeArrowheads="1"/>
          </p:cNvSpPr>
          <p:nvPr/>
        </p:nvSpPr>
        <p:spPr bwMode="auto">
          <a:xfrm>
            <a:off x="1066800" y="2971800"/>
            <a:ext cx="6553200" cy="1447800"/>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3200">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52400" y="2971800"/>
            <a:ext cx="8305800" cy="160020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3200">
                <a:solidFill>
                  <a:schemeClr val="tx2"/>
                </a:solidFill>
                <a:latin typeface="Times New Roman" pitchFamily="18" charset="0"/>
              </a:rPr>
              <a:t> </a:t>
            </a:r>
            <a:r>
              <a:rPr lang="en-US" sz="3200">
                <a:solidFill>
                  <a:srgbClr val="000066"/>
                </a:solidFill>
                <a:latin typeface="Times New Roman" pitchFamily="18" charset="0"/>
              </a:rPr>
              <a:t>Bước  1: Vạch dấu đường khâu.</a:t>
            </a:r>
          </a:p>
          <a:p>
            <a:pPr algn="just"/>
            <a:r>
              <a:rPr lang="en-US" sz="3200">
                <a:solidFill>
                  <a:srgbClr val="000066"/>
                </a:solidFill>
                <a:latin typeface="Times New Roman" pitchFamily="18" charset="0"/>
              </a:rPr>
              <a:t> Bước 2: Khâu các mũi khâu thường theo đường vạch dấu. </a:t>
            </a:r>
          </a:p>
          <a:p>
            <a:pPr algn="just"/>
            <a:endParaRPr lang="en-US" sz="3200">
              <a:solidFill>
                <a:srgbClr val="000066"/>
              </a:solidFill>
              <a:latin typeface="Times New Roman" pitchFamily="18" charset="0"/>
            </a:endParaRPr>
          </a:p>
        </p:txBody>
      </p:sp>
      <p:grpSp>
        <p:nvGrpSpPr>
          <p:cNvPr id="17" name="Group 6"/>
          <p:cNvGrpSpPr>
            <a:grpSpLocks/>
          </p:cNvGrpSpPr>
          <p:nvPr/>
        </p:nvGrpSpPr>
        <p:grpSpPr bwMode="auto">
          <a:xfrm>
            <a:off x="228600" y="914400"/>
            <a:ext cx="4038600" cy="1905000"/>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3048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457200" y="6096000"/>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9530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5029200" y="6172200"/>
            <a:ext cx="35814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d)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762000" y="228600"/>
            <a:ext cx="7010400" cy="641350"/>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1</a:t>
            </a:r>
            <a:r>
              <a:rPr lang="en-US" sz="3600">
                <a:solidFill>
                  <a:schemeClr val="tx2"/>
                </a:solidFill>
                <a:latin typeface="Times New Roman" pitchFamily="18" charset="0"/>
              </a:rPr>
              <a:t>: Vạch dấu đường khâu</a:t>
            </a:r>
          </a:p>
        </p:txBody>
      </p:sp>
      <p:grpSp>
        <p:nvGrpSpPr>
          <p:cNvPr id="2" name="Group 7"/>
          <p:cNvGrpSpPr>
            <a:grpSpLocks/>
          </p:cNvGrpSpPr>
          <p:nvPr/>
        </p:nvGrpSpPr>
        <p:grpSpPr bwMode="auto">
          <a:xfrm>
            <a:off x="1752600" y="990600"/>
            <a:ext cx="5410200" cy="2886075"/>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228600" y="4648200"/>
            <a:ext cx="4419600" cy="1981200"/>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Cách vạch dấu đường khâu?</a:t>
            </a:r>
          </a:p>
        </p:txBody>
      </p:sp>
      <p:sp>
        <p:nvSpPr>
          <p:cNvPr id="61469" name="AutoShape 29"/>
          <p:cNvSpPr>
            <a:spLocks noChangeArrowheads="1"/>
          </p:cNvSpPr>
          <p:nvPr/>
        </p:nvSpPr>
        <p:spPr bwMode="auto">
          <a:xfrm>
            <a:off x="1676400" y="3581400"/>
            <a:ext cx="7086600" cy="3124200"/>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381000" y="3965575"/>
            <a:ext cx="8534400" cy="2663825"/>
          </a:xfrm>
          <a:prstGeom prst="rect">
            <a:avLst/>
          </a:prstGeom>
          <a:noFill/>
          <a:ln w="9525">
            <a:solidFill>
              <a:srgbClr val="000080"/>
            </a:solidFill>
            <a:miter lim="800000"/>
            <a:headEnd/>
            <a:tailEnd/>
          </a:ln>
        </p:spPr>
        <p:txBody>
          <a:bodyPr>
            <a:spAutoFit/>
          </a:bodyPr>
          <a:lstStyle/>
          <a:p>
            <a:pPr>
              <a:spcBef>
                <a:spcPct val="50000"/>
              </a:spcBef>
            </a:pPr>
            <a:r>
              <a:rPr lang="en-US" sz="2800">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609600" y="104775"/>
            <a:ext cx="7848600" cy="1190625"/>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2 </a:t>
            </a:r>
            <a:r>
              <a:rPr lang="en-US" sz="3600">
                <a:solidFill>
                  <a:schemeClr val="tx2"/>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12713" y="1295400"/>
            <a:ext cx="5068887" cy="2882900"/>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sp>
        <p:nvSpPr>
          <p:cNvPr id="63516" name="AutoShape 28"/>
          <p:cNvSpPr>
            <a:spLocks noChangeArrowheads="1"/>
          </p:cNvSpPr>
          <p:nvPr/>
        </p:nvSpPr>
        <p:spPr bwMode="auto">
          <a:xfrm>
            <a:off x="5334000" y="3048000"/>
            <a:ext cx="3810000" cy="1828800"/>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800">
                <a:latin typeface="Times New Roman" pitchFamily="18" charset="0"/>
              </a:rPr>
              <a:t>Bắt đầu khâu từ bên nào qua bên nào?</a:t>
            </a:r>
            <a:r>
              <a:rPr lang="en-US"/>
              <a:t> </a:t>
            </a:r>
          </a:p>
        </p:txBody>
      </p:sp>
      <p:sp>
        <p:nvSpPr>
          <p:cNvPr id="63517" name="AutoShape 29"/>
          <p:cNvSpPr>
            <a:spLocks noChangeArrowheads="1"/>
          </p:cNvSpPr>
          <p:nvPr/>
        </p:nvSpPr>
        <p:spPr bwMode="auto">
          <a:xfrm>
            <a:off x="5562600" y="838200"/>
            <a:ext cx="3352800" cy="1447800"/>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từ phải qua trái.</a:t>
            </a:r>
          </a:p>
        </p:txBody>
      </p:sp>
      <p:sp>
        <p:nvSpPr>
          <p:cNvPr id="63518" name="AutoShape 30"/>
          <p:cNvSpPr>
            <a:spLocks noChangeArrowheads="1"/>
          </p:cNvSpPr>
          <p:nvPr/>
        </p:nvSpPr>
        <p:spPr bwMode="auto">
          <a:xfrm>
            <a:off x="4191000" y="3962400"/>
            <a:ext cx="4724400" cy="2514600"/>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228600" y="4800600"/>
            <a:ext cx="5334000" cy="1905000"/>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a:t>
            </a:r>
            <a:r>
              <a:rPr lang="en-US" sz="3200" b="1">
                <a:solidFill>
                  <a:srgbClr val="000099"/>
                </a:solidFill>
                <a:latin typeface="Times New Roman" pitchFamily="18" charset="0"/>
              </a:rPr>
              <a:t>điểm 1</a:t>
            </a:r>
            <a:r>
              <a:rPr lang="en-US" sz="3200">
                <a:solidFill>
                  <a:srgbClr val="000099"/>
                </a:solidFill>
                <a:latin typeface="Times New Roman" pitchFamily="18" charset="0"/>
              </a:rPr>
              <a:t>, cách mép vải 1cm.</a:t>
            </a:r>
          </a:p>
        </p:txBody>
      </p:sp>
      <p:sp>
        <p:nvSpPr>
          <p:cNvPr id="63520" name="Rectangle 32"/>
          <p:cNvSpPr>
            <a:spLocks noChangeArrowheads="1"/>
          </p:cNvSpPr>
          <p:nvPr/>
        </p:nvSpPr>
        <p:spPr bwMode="auto">
          <a:xfrm>
            <a:off x="533400" y="304800"/>
            <a:ext cx="42672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Bắt đầu khâu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1447800"/>
            <a:ext cx="5519738" cy="2882900"/>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sp>
        <p:nvSpPr>
          <p:cNvPr id="65567" name="AutoShape 31"/>
          <p:cNvSpPr>
            <a:spLocks noChangeArrowheads="1"/>
          </p:cNvSpPr>
          <p:nvPr/>
        </p:nvSpPr>
        <p:spPr bwMode="auto">
          <a:xfrm>
            <a:off x="5410200" y="762000"/>
            <a:ext cx="3581400" cy="1752600"/>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800">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228600" y="4495800"/>
            <a:ext cx="4419600" cy="2209800"/>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3200">
                <a:solidFill>
                  <a:srgbClr val="000099"/>
                </a:solidFill>
                <a:latin typeface="Times New Roman" pitchFamily="18" charset="0"/>
              </a:rPr>
              <a:t>Các mũi khâu đầu, xuống kim </a:t>
            </a:r>
            <a:r>
              <a:rPr lang="en-US" sz="3200" b="1">
                <a:solidFill>
                  <a:srgbClr val="000099"/>
                </a:solidFill>
                <a:latin typeface="Times New Roman" pitchFamily="18" charset="0"/>
              </a:rPr>
              <a:t>điểm 2</a:t>
            </a:r>
            <a:r>
              <a:rPr lang="en-US" sz="3200">
                <a:solidFill>
                  <a:srgbClr val="000099"/>
                </a:solidFill>
                <a:latin typeface="Times New Roman" pitchFamily="18" charset="0"/>
              </a:rPr>
              <a:t>, lên kim </a:t>
            </a:r>
            <a:r>
              <a:rPr lang="en-US" sz="3200" b="1">
                <a:solidFill>
                  <a:srgbClr val="000099"/>
                </a:solidFill>
                <a:latin typeface="Times New Roman" pitchFamily="18" charset="0"/>
              </a:rPr>
              <a:t>điểm 3</a:t>
            </a:r>
            <a:r>
              <a:rPr lang="en-US" sz="3200">
                <a:solidFill>
                  <a:srgbClr val="000099"/>
                </a:solidFill>
                <a:latin typeface="Times New Roman" pitchFamily="18" charset="0"/>
              </a:rPr>
              <a:t>, xuống </a:t>
            </a:r>
            <a:r>
              <a:rPr lang="en-US" sz="3200" b="1">
                <a:solidFill>
                  <a:srgbClr val="000099"/>
                </a:solidFill>
                <a:latin typeface="Times New Roman" pitchFamily="18" charset="0"/>
              </a:rPr>
              <a:t>điểm 4</a:t>
            </a:r>
            <a:r>
              <a:rPr lang="en-US" sz="3200">
                <a:solidFill>
                  <a:srgbClr val="000099"/>
                </a:solidFill>
                <a:latin typeface="Times New Roman" pitchFamily="18" charset="0"/>
              </a:rPr>
              <a:t> và lên </a:t>
            </a:r>
            <a:r>
              <a:rPr lang="en-US" sz="3200" b="1">
                <a:solidFill>
                  <a:srgbClr val="000099"/>
                </a:solidFill>
                <a:latin typeface="Times New Roman" pitchFamily="18" charset="0"/>
              </a:rPr>
              <a:t>điểm 5</a:t>
            </a:r>
            <a:r>
              <a:rPr lang="en-US" sz="3200">
                <a:solidFill>
                  <a:srgbClr val="000099"/>
                </a:solidFill>
                <a:latin typeface="Times New Roman" pitchFamily="18" charset="0"/>
              </a:rPr>
              <a:t>.</a:t>
            </a:r>
          </a:p>
        </p:txBody>
      </p:sp>
      <p:sp>
        <p:nvSpPr>
          <p:cNvPr id="65593" name="AutoShape 57"/>
          <p:cNvSpPr>
            <a:spLocks noChangeArrowheads="1"/>
          </p:cNvSpPr>
          <p:nvPr/>
        </p:nvSpPr>
        <p:spPr bwMode="auto">
          <a:xfrm>
            <a:off x="5486400" y="609600"/>
            <a:ext cx="3352800" cy="2057400"/>
          </a:xfrm>
          <a:prstGeom prst="wedgeRoundRectCallout">
            <a:avLst>
              <a:gd name="adj1" fmla="val -83380"/>
              <a:gd name="adj2" fmla="val 48069"/>
              <a:gd name="adj3" fmla="val 16667"/>
            </a:avLst>
          </a:prstGeom>
          <a:solidFill>
            <a:schemeClr val="folHlink"/>
          </a:solidFill>
          <a:ln w="9525">
            <a:solidFill>
              <a:schemeClr val="tx1"/>
            </a:solidFill>
            <a:miter lim="800000"/>
            <a:headEnd/>
            <a:tailEnd/>
          </a:ln>
        </p:spPr>
        <p:txBody>
          <a:bodyPr/>
          <a:lstStyle/>
          <a:p>
            <a:pPr algn="ctr"/>
            <a:r>
              <a:rPr lang="en-US" sz="3200" dirty="0" err="1">
                <a:solidFill>
                  <a:schemeClr val="bg1"/>
                </a:solidFill>
                <a:latin typeface="Times New Roman" pitchFamily="18" charset="0"/>
              </a:rPr>
              <a:t>Rút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kéo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sợi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vuốt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mũi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khâu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đường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thẳng</a:t>
            </a:r>
            <a:r>
              <a:rPr lang="en-US" sz="3200" dirty="0">
                <a:solidFill>
                  <a:schemeClr val="bg1"/>
                </a:solidFill>
                <a:latin typeface="Times New Roman" pitchFamily="18" charset="0"/>
              </a:rPr>
              <a:t>. </a:t>
            </a:r>
          </a:p>
        </p:txBody>
      </p:sp>
      <p:sp>
        <p:nvSpPr>
          <p:cNvPr id="65594" name="AutoShape 58"/>
          <p:cNvSpPr>
            <a:spLocks noChangeArrowheads="1"/>
          </p:cNvSpPr>
          <p:nvPr/>
        </p:nvSpPr>
        <p:spPr bwMode="auto">
          <a:xfrm>
            <a:off x="5486400" y="4724400"/>
            <a:ext cx="3124200" cy="1828800"/>
          </a:xfrm>
          <a:prstGeom prst="wedgeRoundRectCallout">
            <a:avLst>
              <a:gd name="adj1" fmla="val -75662"/>
              <a:gd name="adj2" fmla="val -113282"/>
              <a:gd name="adj3" fmla="val 16667"/>
            </a:avLst>
          </a:prstGeom>
          <a:solidFill>
            <a:schemeClr val="folHlink"/>
          </a:solidFill>
          <a:ln w="9525">
            <a:solidFill>
              <a:schemeClr val="tx1"/>
            </a:solidFill>
            <a:miter lim="800000"/>
            <a:headEnd/>
            <a:tailEnd/>
          </a:ln>
        </p:spPr>
        <p:txBody>
          <a:bodyPr/>
          <a:lstStyle/>
          <a:p>
            <a:pPr algn="just"/>
            <a:r>
              <a:rPr lang="en-US" sz="3200" dirty="0" err="1">
                <a:solidFill>
                  <a:schemeClr val="bg1"/>
                </a:solidFill>
                <a:latin typeface="Times New Roman" pitchFamily="18" charset="0"/>
              </a:rPr>
              <a:t>Sau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lên</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xuống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ta </a:t>
            </a:r>
            <a:r>
              <a:rPr lang="en-US" sz="3200" dirty="0" err="1">
                <a:solidFill>
                  <a:schemeClr val="bg1"/>
                </a:solidFill>
                <a:latin typeface="Times New Roman" pitchFamily="18" charset="0"/>
              </a:rPr>
              <a:t>làm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gì</a:t>
            </a:r>
            <a:r>
              <a:rPr lang="en-US" sz="3200" dirty="0">
                <a:solidFill>
                  <a:schemeClr val="bg1"/>
                </a:solidFill>
                <a:latin typeface="Times New Roman" pitchFamily="18" charset="0"/>
              </a:rPr>
              <a:t>?</a:t>
            </a:r>
          </a:p>
        </p:txBody>
      </p:sp>
      <p:sp>
        <p:nvSpPr>
          <p:cNvPr id="13319" name="Rectangle 59"/>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1066800"/>
            <a:ext cx="5248275" cy="2882900"/>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67615" name="AutoShape 31"/>
          <p:cNvSpPr>
            <a:spLocks noChangeArrowheads="1"/>
          </p:cNvSpPr>
          <p:nvPr/>
        </p:nvSpPr>
        <p:spPr bwMode="auto">
          <a:xfrm>
            <a:off x="5638800" y="990600"/>
            <a:ext cx="3276600" cy="160020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3200">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52400" y="4114800"/>
            <a:ext cx="8839200" cy="2590800"/>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3100">
                <a:solidFill>
                  <a:srgbClr val="000099"/>
                </a:solidFill>
                <a:latin typeface="Times New Roman" pitchFamily="18" charset="0"/>
              </a:rPr>
              <a:t>Mũi khâu tiếp theo xuống kim </a:t>
            </a:r>
            <a:r>
              <a:rPr lang="en-US" sz="3100" b="1">
                <a:solidFill>
                  <a:srgbClr val="000099"/>
                </a:solidFill>
                <a:latin typeface="Times New Roman" pitchFamily="18" charset="0"/>
              </a:rPr>
              <a:t>điểm 6</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7</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8</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9</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10</a:t>
            </a:r>
            <a:r>
              <a:rPr lang="en-US" sz="3100">
                <a:solidFill>
                  <a:srgbClr val="000099"/>
                </a:solidFill>
                <a:latin typeface="Times New Roman" pitchFamily="18" charset="0"/>
              </a:rPr>
              <a:t> và </a:t>
            </a:r>
            <a:r>
              <a:rPr lang="en-US" sz="3100" b="1">
                <a:solidFill>
                  <a:srgbClr val="000099"/>
                </a:solidFill>
                <a:latin typeface="Times New Roman" pitchFamily="18" charset="0"/>
              </a:rPr>
              <a:t>lên kim tại điểm bất kỳ</a:t>
            </a:r>
            <a:r>
              <a:rPr lang="en-US" sz="3100">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533400" y="304800"/>
            <a:ext cx="57150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Kết thúc đường khâu</a:t>
            </a:r>
          </a:p>
        </p:txBody>
      </p:sp>
      <p:grpSp>
        <p:nvGrpSpPr>
          <p:cNvPr id="2" name="Group 8"/>
          <p:cNvGrpSpPr>
            <a:grpSpLocks/>
          </p:cNvGrpSpPr>
          <p:nvPr/>
        </p:nvGrpSpPr>
        <p:grpSpPr bwMode="auto">
          <a:xfrm>
            <a:off x="4267200" y="1066800"/>
            <a:ext cx="4597400" cy="2882900"/>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a:p>
              </p:txBody>
            </p:sp>
          </p:grpSp>
        </p:grpSp>
      </p:grpSp>
      <p:sp>
        <p:nvSpPr>
          <p:cNvPr id="69666" name="Text Box 34"/>
          <p:cNvSpPr txBox="1">
            <a:spLocks noChangeArrowheads="1"/>
          </p:cNvSpPr>
          <p:nvPr/>
        </p:nvSpPr>
        <p:spPr bwMode="auto">
          <a:xfrm>
            <a:off x="5410200" y="41148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Khâu lại mũi</a:t>
            </a:r>
          </a:p>
        </p:txBody>
      </p:sp>
      <p:sp>
        <p:nvSpPr>
          <p:cNvPr id="69667" name="AutoShape 35"/>
          <p:cNvSpPr>
            <a:spLocks noChangeArrowheads="1"/>
          </p:cNvSpPr>
          <p:nvPr/>
        </p:nvSpPr>
        <p:spPr bwMode="auto">
          <a:xfrm>
            <a:off x="2819400" y="4800600"/>
            <a:ext cx="3657600" cy="1828800"/>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762000" y="990600"/>
            <a:ext cx="2362200" cy="4724400"/>
          </a:xfrm>
          <a:prstGeom prst="wedgeEllipseCallout">
            <a:avLst>
              <a:gd name="adj1" fmla="val 88574"/>
              <a:gd name="adj2" fmla="val -15255"/>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228600" y="838200"/>
            <a:ext cx="2209800" cy="4267200"/>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dấu ta phải làm gì?</a:t>
            </a:r>
          </a:p>
        </p:txBody>
      </p:sp>
      <p:sp>
        <p:nvSpPr>
          <p:cNvPr id="69671" name="AutoShape 39"/>
          <p:cNvSpPr>
            <a:spLocks noChangeArrowheads="1"/>
          </p:cNvSpPr>
          <p:nvPr/>
        </p:nvSpPr>
        <p:spPr bwMode="auto">
          <a:xfrm>
            <a:off x="2590800" y="4876800"/>
            <a:ext cx="5029200" cy="1828800"/>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lùi lại một mũi và xuống kim.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457200" y="273050"/>
            <a:ext cx="5715000" cy="523220"/>
          </a:xfrm>
          <a:prstGeom prst="rect">
            <a:avLst/>
          </a:prstGeom>
          <a:noFill/>
          <a:ln w="9525">
            <a:noFill/>
            <a:miter lim="800000"/>
            <a:headEnd/>
            <a:tailEnd/>
          </a:ln>
        </p:spPr>
        <p:txBody>
          <a:bodyPr>
            <a:spAutoFit/>
          </a:bodyPr>
          <a:lstStyle/>
          <a:p>
            <a:pPr>
              <a:buFont typeface="Wingdings" pitchFamily="2" charset="2"/>
              <a:buChar char="v"/>
            </a:pP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Kết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thúc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khâu</a:t>
            </a:r>
            <a:endParaRPr lang="en-US" sz="2800" b="1" dirty="0">
              <a:solidFill>
                <a:schemeClr val="tx2"/>
              </a:solidFill>
              <a:latin typeface="Times New Roman" pitchFamily="18" charset="0"/>
            </a:endParaRPr>
          </a:p>
        </p:txBody>
      </p:sp>
      <p:grpSp>
        <p:nvGrpSpPr>
          <p:cNvPr id="2" name="Group 7"/>
          <p:cNvGrpSpPr>
            <a:grpSpLocks/>
          </p:cNvGrpSpPr>
          <p:nvPr/>
        </p:nvGrpSpPr>
        <p:grpSpPr bwMode="auto">
          <a:xfrm>
            <a:off x="304800" y="762000"/>
            <a:ext cx="6294438" cy="2882900"/>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a:p>
          </p:txBody>
        </p:sp>
      </p:grpSp>
      <p:sp>
        <p:nvSpPr>
          <p:cNvPr id="71725" name="Text Box 45"/>
          <p:cNvSpPr txBox="1">
            <a:spLocks noChangeArrowheads="1"/>
          </p:cNvSpPr>
          <p:nvPr/>
        </p:nvSpPr>
        <p:spPr bwMode="auto">
          <a:xfrm>
            <a:off x="381000" y="32004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b) Tạo vòng chỉ</a:t>
            </a:r>
          </a:p>
        </p:txBody>
      </p:sp>
      <p:grpSp>
        <p:nvGrpSpPr>
          <p:cNvPr id="9" name="Group 46"/>
          <p:cNvGrpSpPr>
            <a:grpSpLocks/>
          </p:cNvGrpSpPr>
          <p:nvPr/>
        </p:nvGrpSpPr>
        <p:grpSpPr bwMode="auto">
          <a:xfrm>
            <a:off x="304800" y="3810000"/>
            <a:ext cx="6057900" cy="2882900"/>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a:p>
            </p:txBody>
          </p:sp>
        </p:grpSp>
      </p:grpSp>
      <p:sp>
        <p:nvSpPr>
          <p:cNvPr id="71746" name="Text Box 66"/>
          <p:cNvSpPr txBox="1">
            <a:spLocks noChangeArrowheads="1"/>
          </p:cNvSpPr>
          <p:nvPr/>
        </p:nvSpPr>
        <p:spPr bwMode="auto">
          <a:xfrm>
            <a:off x="381000" y="6186488"/>
            <a:ext cx="2590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 Nút chỉ</a:t>
            </a:r>
          </a:p>
        </p:txBody>
      </p:sp>
      <p:sp>
        <p:nvSpPr>
          <p:cNvPr id="71747" name="AutoShape 67"/>
          <p:cNvSpPr>
            <a:spLocks noChangeArrowheads="1"/>
          </p:cNvSpPr>
          <p:nvPr/>
        </p:nvSpPr>
        <p:spPr bwMode="auto">
          <a:xfrm>
            <a:off x="6400800" y="304800"/>
            <a:ext cx="2514600" cy="3657600"/>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3200">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486400" y="366713"/>
            <a:ext cx="3505200" cy="3748087"/>
          </a:xfrm>
          <a:prstGeom prst="rect">
            <a:avLst/>
          </a:prstGeom>
          <a:noFill/>
          <a:ln w="9525">
            <a:noFill/>
            <a:miter lim="800000"/>
            <a:headEnd/>
            <a:tailEnd/>
          </a:ln>
        </p:spPr>
        <p:txBody>
          <a:bodyPr>
            <a:spAutoFit/>
          </a:bodyPr>
          <a:lstStyle/>
          <a:p>
            <a:pPr algn="just"/>
            <a:r>
              <a:rPr lang="en-US" sz="3200">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3200">
              <a:solidFill>
                <a:srgbClr val="000099"/>
              </a:solidFill>
              <a:latin typeface="Times New Roman" pitchFamily="18" charset="0"/>
            </a:endParaRPr>
          </a:p>
        </p:txBody>
      </p:sp>
      <p:sp>
        <p:nvSpPr>
          <p:cNvPr id="71755" name="AutoShape 75"/>
          <p:cNvSpPr>
            <a:spLocks noChangeArrowheads="1"/>
          </p:cNvSpPr>
          <p:nvPr/>
        </p:nvSpPr>
        <p:spPr bwMode="auto">
          <a:xfrm>
            <a:off x="6629400" y="3352800"/>
            <a:ext cx="2286000" cy="3429000"/>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3200">
                <a:solidFill>
                  <a:srgbClr val="006600"/>
                </a:solidFill>
                <a:latin typeface="Times New Roman" pitchFamily="18" charset="0"/>
              </a:rPr>
              <a:t>Khâu lại mũi và nút chỉ đường khâu khi kết thúc đường khâu có tác dụng gì?</a:t>
            </a:r>
          </a:p>
          <a:p>
            <a:pPr algn="ctr"/>
            <a:endParaRPr lang="en-US" sz="3200">
              <a:latin typeface="Times New Roman" pitchFamily="18" charset="0"/>
            </a:endParaRPr>
          </a:p>
        </p:txBody>
      </p:sp>
      <p:sp>
        <p:nvSpPr>
          <p:cNvPr id="71750" name="AutoShape 70"/>
          <p:cNvSpPr>
            <a:spLocks noChangeArrowheads="1"/>
          </p:cNvSpPr>
          <p:nvPr/>
        </p:nvSpPr>
        <p:spPr bwMode="auto">
          <a:xfrm>
            <a:off x="6477000" y="3429000"/>
            <a:ext cx="2362200" cy="3276600"/>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Giữ cho đường khâu không bị tuột chỉ.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87538" y="152400"/>
            <a:ext cx="5046662" cy="2882900"/>
            <a:chOff x="1358" y="6669"/>
            <a:chExt cx="7946" cy="4540"/>
          </a:xfrm>
        </p:grpSpPr>
        <p:sp>
          <p:nvSpPr>
            <p:cNvPr id="17413"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7414" name="Group 8"/>
            <p:cNvGrpSpPr>
              <a:grpSpLocks/>
            </p:cNvGrpSpPr>
            <p:nvPr/>
          </p:nvGrpSpPr>
          <p:grpSpPr bwMode="auto">
            <a:xfrm>
              <a:off x="2040" y="8701"/>
              <a:ext cx="6810" cy="0"/>
              <a:chOff x="1929" y="6015"/>
              <a:chExt cx="6810" cy="0"/>
            </a:xfrm>
          </p:grpSpPr>
          <p:sp>
            <p:nvSpPr>
              <p:cNvPr id="17415"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17416"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17417"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17418"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17419"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17420"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17421"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17422"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
        <p:nvSpPr>
          <p:cNvPr id="73745" name="Text Box 17"/>
          <p:cNvSpPr txBox="1">
            <a:spLocks noChangeArrowheads="1"/>
          </p:cNvSpPr>
          <p:nvPr/>
        </p:nvSpPr>
        <p:spPr bwMode="auto">
          <a:xfrm>
            <a:off x="381000" y="3200400"/>
            <a:ext cx="8763000" cy="3513138"/>
          </a:xfrm>
          <a:prstGeom prst="rect">
            <a:avLst/>
          </a:prstGeom>
          <a:solidFill>
            <a:schemeClr val="bg1"/>
          </a:solidFill>
          <a:ln w="9525">
            <a:solidFill>
              <a:srgbClr val="006600"/>
            </a:solidFill>
            <a:miter lim="800000"/>
            <a:headEnd/>
            <a:tailEnd/>
          </a:ln>
        </p:spPr>
        <p:txBody>
          <a:bodyPr>
            <a:spAutoFit/>
          </a:bodyPr>
          <a:lstStyle/>
          <a:p>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điều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cần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lưu</a:t>
            </a:r>
            <a:r>
              <a:rPr lang="en-US" sz="3200" b="1" dirty="0">
                <a:solidFill>
                  <a:srgbClr val="FF0000"/>
                </a:solidFill>
                <a:latin typeface="Times New Roman" pitchFamily="18" charset="0"/>
              </a:rPr>
              <a:t> ý:</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phần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có</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đường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dấu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và</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với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sự</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của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kim</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Dùng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kéo</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cắt</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chỉ</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sau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a:t>
            </a:r>
          </a:p>
        </p:txBody>
      </p:sp>
      <p:sp>
        <p:nvSpPr>
          <p:cNvPr id="17412" name="AutoShape 18">
            <a:hlinkClick r:id="rId2" action="ppaction://hlinksldjump"/>
          </p:cNvPr>
          <p:cNvSpPr>
            <a:spLocks noChangeArrowheads="1"/>
          </p:cNvSpPr>
          <p:nvPr/>
        </p:nvSpPr>
        <p:spPr bwMode="auto">
          <a:xfrm>
            <a:off x="8077200" y="6324600"/>
            <a:ext cx="685800" cy="533400"/>
          </a:xfrm>
          <a:prstGeom prst="lef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3745"/>
                                        </p:tgtEl>
                                        <p:attrNameLst>
                                          <p:attrName>style.visibility</p:attrName>
                                        </p:attrNameLst>
                                      </p:cBhvr>
                                      <p:to>
                                        <p:strVal val="visible"/>
                                      </p:to>
                                    </p:set>
                                    <p:anim calcmode="lin" valueType="num">
                                      <p:cBhvr>
                                        <p:cTn id="12" dur="1000" fill="hold"/>
                                        <p:tgtEl>
                                          <p:spTgt spid="73745"/>
                                        </p:tgtEl>
                                        <p:attrNameLst>
                                          <p:attrName>ppt_w</p:attrName>
                                        </p:attrNameLst>
                                      </p:cBhvr>
                                      <p:tavLst>
                                        <p:tav tm="0">
                                          <p:val>
                                            <p:strVal val="#ppt_w*0.70"/>
                                          </p:val>
                                        </p:tav>
                                        <p:tav tm="100000">
                                          <p:val>
                                            <p:strVal val="#ppt_w"/>
                                          </p:val>
                                        </p:tav>
                                      </p:tavLst>
                                    </p:anim>
                                    <p:anim calcmode="lin" valueType="num">
                                      <p:cBhvr>
                                        <p:cTn id="13" dur="1000" fill="hold"/>
                                        <p:tgtEl>
                                          <p:spTgt spid="73745"/>
                                        </p:tgtEl>
                                        <p:attrNameLst>
                                          <p:attrName>ppt_h</p:attrName>
                                        </p:attrNameLst>
                                      </p:cBhvr>
                                      <p:tavLst>
                                        <p:tav tm="0">
                                          <p:val>
                                            <p:strVal val="#ppt_h"/>
                                          </p:val>
                                        </p:tav>
                                        <p:tav tm="100000">
                                          <p:val>
                                            <p:strVal val="#ppt_h"/>
                                          </p:val>
                                        </p:tav>
                                      </p:tavLst>
                                    </p:anim>
                                    <p:animEffect transition="in" filter="fade">
                                      <p:cBhvr>
                                        <p:cTn id="14" dur="10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13" descr="Untitled-1"/>
          <p:cNvPicPr>
            <a:picLocks noChangeAspect="1" noChangeArrowheads="1"/>
          </p:cNvPicPr>
          <p:nvPr/>
        </p:nvPicPr>
        <p:blipFill>
          <a:blip r:embed="rId3"/>
          <a:srcRect/>
          <a:stretch>
            <a:fillRect/>
          </a:stretch>
        </p:blipFill>
        <p:spPr bwMode="auto">
          <a:xfrm>
            <a:off x="2998788" y="914400"/>
            <a:ext cx="4697412" cy="4953000"/>
          </a:xfrm>
          <a:prstGeom prst="rect">
            <a:avLst/>
          </a:prstGeom>
          <a:noFill/>
          <a:ln w="9525">
            <a:noFill/>
            <a:miter lim="800000"/>
            <a:headEnd/>
            <a:tailEnd/>
          </a:ln>
        </p:spPr>
      </p:pic>
      <p:sp>
        <p:nvSpPr>
          <p:cNvPr id="79883" name="WordArt 11"/>
          <p:cNvSpPr>
            <a:spLocks noChangeArrowheads="1" noChangeShapeType="1" noTextEdit="1"/>
          </p:cNvSpPr>
          <p:nvPr/>
        </p:nvSpPr>
        <p:spPr bwMode="auto">
          <a:xfrm>
            <a:off x="2438400" y="1295400"/>
            <a:ext cx="5638800" cy="4191000"/>
          </a:xfrm>
          <a:prstGeom prst="rect">
            <a:avLst/>
          </a:prstGeom>
        </p:spPr>
        <p:txBody>
          <a:bodyPr spcFirstLastPara="1" wrap="none" fromWordArt="1">
            <a:prstTxWarp prst="textArchUp">
              <a:avLst>
                <a:gd name="adj" fmla="val 10800004"/>
              </a:avLst>
            </a:prstTxWarp>
          </a:bodyPr>
          <a:lstStyle/>
          <a:p>
            <a:pPr algn="ctr"/>
            <a:r>
              <a:rPr lang="vi-VN" sz="3600" b="1" i="1" kern="10">
                <a:ln w="9525">
                  <a:solidFill>
                    <a:srgbClr val="006600"/>
                  </a:solidFill>
                  <a:round/>
                  <a:headEnd/>
                  <a:tailEnd/>
                </a:ln>
                <a:solidFill>
                  <a:srgbClr val="006600"/>
                </a:solidFill>
                <a:latin typeface="Times New Roman"/>
                <a:cs typeface="Times New Roman"/>
              </a:rPr>
              <a:t>CÁM ƠN CÁC EM ĐÃ THEO DÕI</a:t>
            </a:r>
            <a:endParaRPr lang="en-US" sz="3600" b="1" i="1" kern="10">
              <a:ln w="9525">
                <a:solidFill>
                  <a:srgbClr val="006600"/>
                </a:solidFill>
                <a:round/>
                <a:headEnd/>
                <a:tailEnd/>
              </a:ln>
              <a:solidFill>
                <a:srgbClr val="00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9883"/>
                                        </p:tgtEl>
                                      </p:cBhvr>
                                    </p:animEffect>
                                    <p:animScale>
                                      <p:cBhvr>
                                        <p:cTn id="7" dur="250" autoRev="1" fill="hold"/>
                                        <p:tgtEl>
                                          <p:spTgt spid="798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94" y="1371600"/>
            <a:ext cx="9220200"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dấu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đường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thẳng</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994" y="2743200"/>
            <a:ext cx="9220200"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dấu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đường</a:t>
            </a:r>
            <a:r>
              <a:rPr lang="en-US" sz="4800" b="1" dirty="0" smtClean="0">
                <a:solidFill>
                  <a:srgbClr val="FF0000"/>
                </a:solidFill>
                <a:latin typeface="Times New Roman" panose="02020603050405020304" pitchFamily="18" charset="0"/>
                <a:cs typeface="Times New Roman" panose="02020603050405020304" pitchFamily="18" charset="0"/>
              </a:rPr>
              <a:t> cong.</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2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29000" y="2886908"/>
            <a:ext cx="4876800" cy="1107996"/>
          </a:xfrm>
          <a:prstGeom prst="rect">
            <a:avLst/>
          </a:prstGeom>
          <a:noFill/>
        </p:spPr>
        <p:txBody>
          <a:bodyPr wrap="square" rtlCol="0">
            <a:spAutoFit/>
          </a:bodyPr>
          <a:lstStyle/>
          <a:p>
            <a:r>
              <a:rPr lang="en-US" sz="6600" b="1" dirty="0" smtClean="0">
                <a:solidFill>
                  <a:srgbClr val="FF0000"/>
                </a:solidFill>
                <a:latin typeface="Times New Roman" panose="02020603050405020304" pitchFamily="18" charset="0"/>
                <a:cs typeface="Times New Roman" panose="02020603050405020304" pitchFamily="18" charset="0"/>
              </a:rPr>
              <a:t>KHÁM PHÁ</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81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Cj043580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3" y="5437188"/>
            <a:ext cx="914401"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20015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13982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5075" y="155098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WordArt 15"/>
          <p:cNvSpPr>
            <a:spLocks noChangeArrowheads="1" noChangeShapeType="1" noTextEdit="1"/>
          </p:cNvSpPr>
          <p:nvPr/>
        </p:nvSpPr>
        <p:spPr bwMode="auto">
          <a:xfrm>
            <a:off x="750888" y="2335352"/>
            <a:ext cx="7707312" cy="1728648"/>
          </a:xfrm>
          <a:prstGeom prst="rect">
            <a:avLst/>
          </a:prstGeom>
        </p:spPr>
        <p:txBody>
          <a:bodyPr wrap="none" fromWordArt="1">
            <a:prstTxWarp prst="textPlain">
              <a:avLst>
                <a:gd name="adj" fmla="val 50000"/>
              </a:avLst>
            </a:prstTxWarp>
          </a:bodyPr>
          <a:lstStyle/>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Kĩ thuật 4</a:t>
            </a:r>
          </a:p>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KHÂU THƯỜNG</a:t>
            </a:r>
            <a:endParaRPr lang="en-US" sz="3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5131" name="Group 18"/>
          <p:cNvGrpSpPr>
            <a:grpSpLocks/>
          </p:cNvGrpSpPr>
          <p:nvPr/>
        </p:nvGrpSpPr>
        <p:grpSpPr bwMode="auto">
          <a:xfrm>
            <a:off x="346075" y="1660525"/>
            <a:ext cx="1839913" cy="1200150"/>
            <a:chOff x="5225" y="9335"/>
            <a:chExt cx="2520" cy="1750"/>
          </a:xfrm>
        </p:grpSpPr>
        <p:sp>
          <p:nvSpPr>
            <p:cNvPr id="15"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cstate="print"/>
              <a:srcRect/>
              <a:stretch>
                <a:fillRect/>
              </a:stretch>
            </a:blipFill>
            <a:ln w="9525">
              <a:noFill/>
              <a:round/>
              <a:headEnd/>
              <a:tailEnd/>
            </a:ln>
            <a:effectLst>
              <a:outerShdw dist="107763" dir="2700000" algn="ctr" rotWithShape="0">
                <a:srgbClr val="C0C0C0"/>
              </a:outerShdw>
            </a:effectLst>
          </p:spPr>
          <p:txBody>
            <a:bodyPr/>
            <a:lstStyle/>
            <a:p>
              <a:pPr eaLnBrk="1" fontAlgn="auto" hangingPunct="1">
                <a:spcBef>
                  <a:spcPts val="0"/>
                </a:spcBef>
                <a:spcAft>
                  <a:spcPts val="0"/>
                </a:spcAft>
                <a:defRPr/>
              </a:pPr>
              <a:endParaRPr lang="en-US" sz="3000">
                <a:latin typeface="+mn-lt"/>
                <a:cs typeface="Arial" charset="0"/>
              </a:endParaRPr>
            </a:p>
          </p:txBody>
        </p:sp>
        <p:pic>
          <p:nvPicPr>
            <p:cNvPr id="5133"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r>
                <a:rPr lang="en-US" altLang="en-US" sz="600">
                  <a:solidFill>
                    <a:schemeClr val="tx1"/>
                  </a:solidFill>
                  <a:latin typeface="VnBangkok"/>
                  <a:cs typeface="Times New Roman" panose="02020603050405020304" pitchFamily="18" charset="0"/>
                </a:rPr>
                <a:t> </a:t>
              </a:r>
              <a:endParaRPr lang="en-US" altLang="en-US" sz="3600">
                <a:solidFill>
                  <a:schemeClr val="tx1"/>
                </a:solidFill>
                <a:latin typeface="Calibri" panose="020F0502020204030204" pitchFamily="34" charset="0"/>
                <a:cs typeface="Times New Roman" panose="02020603050405020304" pitchFamily="18" charset="0"/>
              </a:endParaRPr>
            </a:p>
          </p:txBody>
        </p:sp>
        <p:sp>
          <p:nvSpPr>
            <p:cNvPr id="5138"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sp>
          <p:nvSpPr>
            <p:cNvPr id="5139"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3000" kern="10">
                  <a:solidFill>
                    <a:srgbClr val="FFFFFF"/>
                  </a:solidFill>
                  <a:latin typeface="VNbritannic"/>
                </a:rPr>
                <a:t>NÀM </a:t>
              </a:r>
            </a:p>
          </p:txBody>
        </p:sp>
        <p:sp>
          <p:nvSpPr>
            <p:cNvPr id="5140"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13" y="0"/>
            <a:ext cx="9193213" cy="6858000"/>
          </a:xfrm>
          <a:prstGeom prst="rect">
            <a:avLst/>
          </a:prstGeom>
        </p:spPr>
      </p:pic>
      <p:sp>
        <p:nvSpPr>
          <p:cNvPr id="3" name="TextBox 2"/>
          <p:cNvSpPr txBox="1"/>
          <p:nvPr/>
        </p:nvSpPr>
        <p:spPr>
          <a:xfrm>
            <a:off x="1329647" y="1735554"/>
            <a:ext cx="6291274" cy="1846659"/>
          </a:xfrm>
          <a:prstGeom prst="rect">
            <a:avLst/>
          </a:prstGeom>
          <a:noFill/>
        </p:spPr>
        <p:txBody>
          <a:bodyPr wrap="none" rtlCol="0">
            <a:spAutoFit/>
          </a:bodyPr>
          <a:lstStyle/>
          <a:p>
            <a:pPr algn="ctr" eaLnBrk="1" hangingPunct="1">
              <a:spcBef>
                <a:spcPct val="20000"/>
              </a:spcBef>
            </a:pPr>
            <a:r>
              <a:rPr lang="fr-LU" sz="3200" b="1" dirty="0" err="1">
                <a:solidFill>
                  <a:srgbClr val="FF0000"/>
                </a:solidFill>
                <a:latin typeface="Times New Roman" pitchFamily="18" charset="0"/>
                <a:cs typeface="Times New Roman" pitchFamily="18" charset="0"/>
              </a:rPr>
              <a:t>Thứ</a:t>
            </a:r>
            <a:r>
              <a:rPr lang="fr-LU" sz="3200" b="1" dirty="0">
                <a:solidFill>
                  <a:srgbClr val="FF0000"/>
                </a:solidFill>
                <a:latin typeface="Times New Roman" pitchFamily="18" charset="0"/>
                <a:cs typeface="Times New Roman" pitchFamily="18" charset="0"/>
              </a:rPr>
              <a:t> </a:t>
            </a:r>
            <a:r>
              <a:rPr lang="fr-LU" sz="3200" b="1" dirty="0" err="1" smtClean="0">
                <a:solidFill>
                  <a:srgbClr val="FF0000"/>
                </a:solidFill>
                <a:latin typeface="Times New Roman" pitchFamily="18" charset="0"/>
                <a:cs typeface="Times New Roman" pitchFamily="18" charset="0"/>
              </a:rPr>
              <a:t>sáu</a:t>
            </a:r>
            <a:r>
              <a:rPr lang="fr-LU" sz="3200" b="1" dirty="0" smtClean="0">
                <a:solidFill>
                  <a:srgbClr val="FF0000"/>
                </a:solidFill>
                <a:latin typeface="Times New Roman" pitchFamily="18" charset="0"/>
                <a:cs typeface="Times New Roman" pitchFamily="18" charset="0"/>
              </a:rPr>
              <a:t> </a:t>
            </a:r>
            <a:r>
              <a:rPr lang="fr-LU" sz="3200" b="1" dirty="0" err="1">
                <a:solidFill>
                  <a:srgbClr val="FF0000"/>
                </a:solidFill>
                <a:latin typeface="Times New Roman" pitchFamily="18" charset="0"/>
                <a:cs typeface="Times New Roman" pitchFamily="18" charset="0"/>
              </a:rPr>
              <a:t>ngày</a:t>
            </a:r>
            <a:r>
              <a:rPr lang="fr-LU" sz="3200" b="1" dirty="0">
                <a:solidFill>
                  <a:srgbClr val="FF0000"/>
                </a:solidFill>
                <a:latin typeface="Times New Roman" pitchFamily="18" charset="0"/>
                <a:cs typeface="Times New Roman" pitchFamily="18" charset="0"/>
              </a:rPr>
              <a:t> </a:t>
            </a:r>
            <a:r>
              <a:rPr lang="fr-LU" sz="3200" b="1" dirty="0" smtClean="0">
                <a:solidFill>
                  <a:srgbClr val="FF0000"/>
                </a:solidFill>
                <a:latin typeface="Times New Roman" pitchFamily="18" charset="0"/>
                <a:cs typeface="Times New Roman" pitchFamily="18" charset="0"/>
              </a:rPr>
              <a:t>30 </a:t>
            </a:r>
            <a:r>
              <a:rPr lang="fr-LU" sz="3200" b="1" dirty="0">
                <a:solidFill>
                  <a:srgbClr val="FF0000"/>
                </a:solidFill>
                <a:latin typeface="Times New Roman" pitchFamily="18" charset="0"/>
                <a:cs typeface="Times New Roman" pitchFamily="18" charset="0"/>
              </a:rPr>
              <a:t>tháng 9 </a:t>
            </a:r>
            <a:r>
              <a:rPr lang="fr-LU" sz="3200" b="1" dirty="0" err="1">
                <a:solidFill>
                  <a:srgbClr val="FF0000"/>
                </a:solidFill>
                <a:latin typeface="Times New Roman" pitchFamily="18" charset="0"/>
                <a:cs typeface="Times New Roman" pitchFamily="18" charset="0"/>
              </a:rPr>
              <a:t>năm</a:t>
            </a:r>
            <a:r>
              <a:rPr lang="fr-LU" sz="3200" b="1" dirty="0">
                <a:solidFill>
                  <a:srgbClr val="FF0000"/>
                </a:solidFill>
                <a:latin typeface="Times New Roman" pitchFamily="18" charset="0"/>
                <a:cs typeface="Times New Roman" pitchFamily="18" charset="0"/>
              </a:rPr>
              <a:t> </a:t>
            </a:r>
            <a:r>
              <a:rPr lang="fr-LU" sz="3200" b="1" dirty="0" smtClean="0">
                <a:solidFill>
                  <a:srgbClr val="FF0000"/>
                </a:solidFill>
                <a:latin typeface="Times New Roman" pitchFamily="18" charset="0"/>
                <a:cs typeface="Times New Roman" pitchFamily="18" charset="0"/>
              </a:rPr>
              <a:t>2022</a:t>
            </a:r>
            <a:endParaRPr lang="fr-LU" sz="3200" b="1" dirty="0">
              <a:solidFill>
                <a:srgbClr val="FF0000"/>
              </a:solidFill>
              <a:latin typeface="Times New Roman" pitchFamily="18" charset="0"/>
              <a:cs typeface="Times New Roman" pitchFamily="18" charset="0"/>
            </a:endParaRPr>
          </a:p>
          <a:p>
            <a:pPr algn="ctr"/>
            <a:r>
              <a:rPr lang="en-US" sz="3200" b="1" dirty="0" smtClean="0">
                <a:solidFill>
                  <a:srgbClr val="FF0000"/>
                </a:solidFill>
              </a:rPr>
              <a:t>KĨ THUẬT</a:t>
            </a:r>
          </a:p>
          <a:p>
            <a:pPr algn="ctr"/>
            <a:r>
              <a:rPr lang="en-US" sz="3200" b="1" u="sng" dirty="0" smtClean="0">
                <a:solidFill>
                  <a:srgbClr val="FF0000"/>
                </a:solidFill>
              </a:rPr>
              <a:t>KHÂU THƯỜNG </a:t>
            </a:r>
            <a:r>
              <a:rPr lang="en-US" sz="3200" b="1" u="sng" dirty="0">
                <a:solidFill>
                  <a:srgbClr val="FF0000"/>
                </a:solidFill>
              </a:rPr>
              <a:t>(TIẾT </a:t>
            </a:r>
            <a:r>
              <a:rPr lang="en-US" sz="3200" b="1" u="sng" dirty="0" smtClean="0">
                <a:solidFill>
                  <a:srgbClr val="FF0000"/>
                </a:solidFill>
              </a:rPr>
              <a:t>1)</a:t>
            </a:r>
            <a:endParaRPr lang="en-US" sz="3200" b="1" u="sng" dirty="0">
              <a:solidFill>
                <a:srgbClr val="FF0000"/>
              </a:solidFill>
            </a:endParaRPr>
          </a:p>
          <a:p>
            <a:endParaRPr lang="en-US" dirty="0"/>
          </a:p>
        </p:txBody>
      </p:sp>
    </p:spTree>
    <p:extLst>
      <p:ext uri="{BB962C8B-B14F-4D97-AF65-F5344CB8AC3E}">
        <p14:creationId xmlns:p14="http://schemas.microsoft.com/office/powerpoint/2010/main" val="70219304"/>
      </p:ext>
    </p:extLst>
  </p:cSld>
  <p:clrMapOvr>
    <a:masterClrMapping/>
  </p:clrMapOvr>
  <p:transition advTm="6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70361" y="1676400"/>
            <a:ext cx="7696200" cy="838200"/>
          </a:xfrm>
          <a:prstGeom prst="rect">
            <a:avLst/>
          </a:prstGeom>
          <a:noFill/>
          <a:ln w="9525">
            <a:noFill/>
            <a:miter lim="800000"/>
            <a:headEnd/>
            <a:tailEnd/>
          </a:ln>
        </p:spPr>
        <p:txBody>
          <a:bodyPr/>
          <a:lstStyle/>
          <a:p>
            <a:pPr algn="ctr" eaLnBrk="1" hangingPunct="1"/>
            <a:r>
              <a:rPr lang="en-US" sz="4000" b="1" dirty="0" smtClean="0">
                <a:solidFill>
                  <a:srgbClr val="0000FF"/>
                </a:solidFill>
                <a:latin typeface="Times New Roman" pitchFamily="18" charset="0"/>
              </a:rPr>
              <a:t> </a:t>
            </a:r>
            <a:r>
              <a:rPr lang="en-US" sz="4000" b="1" dirty="0">
                <a:solidFill>
                  <a:srgbClr val="0000FF"/>
                </a:solidFill>
                <a:latin typeface="Times New Roman" pitchFamily="18" charset="0"/>
              </a:rPr>
              <a:t>KHÂU THƯỜNG </a:t>
            </a:r>
          </a:p>
          <a:p>
            <a:pPr eaLnBrk="1" hangingPunct="1"/>
            <a:endParaRPr lang="en-US" sz="4000" dirty="0">
              <a:latin typeface="Times New Roman" pitchFamily="18" charset="0"/>
            </a:endParaRPr>
          </a:p>
        </p:txBody>
      </p:sp>
      <p:grpSp>
        <p:nvGrpSpPr>
          <p:cNvPr id="2" name="Group 6"/>
          <p:cNvGrpSpPr>
            <a:grpSpLocks/>
          </p:cNvGrpSpPr>
          <p:nvPr/>
        </p:nvGrpSpPr>
        <p:grpSpPr bwMode="auto">
          <a:xfrm>
            <a:off x="685800" y="1371600"/>
            <a:ext cx="7924800" cy="4724400"/>
            <a:chOff x="1358" y="6669"/>
            <a:chExt cx="7946" cy="4540"/>
          </a:xfrm>
        </p:grpSpPr>
        <p:sp>
          <p:nvSpPr>
            <p:cNvPr id="4102"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100">
                <a:solidFill>
                  <a:srgbClr val="000000"/>
                </a:solidFill>
                <a:latin typeface="Arial" charset="0"/>
              </a:endParaRPr>
            </a:p>
            <a:p>
              <a:pPr algn="ctr" eaLnBrk="1" hangingPunct="1"/>
              <a:r>
                <a:rPr lang="en-US" sz="1100">
                  <a:solidFill>
                    <a:srgbClr val="000000"/>
                  </a:solidFill>
                  <a:latin typeface="Arial" charset="0"/>
                </a:rPr>
                <a:t>      </a:t>
              </a:r>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a:latin typeface="Arial" charset="0"/>
              </a:endParaRPr>
            </a:p>
          </p:txBody>
        </p:sp>
        <p:grpSp>
          <p:nvGrpSpPr>
            <p:cNvPr id="4103" name="Group 8"/>
            <p:cNvGrpSpPr>
              <a:grpSpLocks/>
            </p:cNvGrpSpPr>
            <p:nvPr/>
          </p:nvGrpSpPr>
          <p:grpSpPr bwMode="auto">
            <a:xfrm>
              <a:off x="2040" y="8701"/>
              <a:ext cx="6810" cy="0"/>
              <a:chOff x="1929" y="6015"/>
              <a:chExt cx="6810" cy="0"/>
            </a:xfrm>
          </p:grpSpPr>
          <p:sp>
            <p:nvSpPr>
              <p:cNvPr id="4104"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4105"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4106"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4107"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4108"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4109"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4110"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4111"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228600" y="4419600"/>
            <a:ext cx="5638800" cy="2209800"/>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429000" y="4495800"/>
            <a:ext cx="5410200" cy="2133600"/>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457200" y="381000"/>
            <a:ext cx="8077200" cy="914400"/>
          </a:xfrm>
          <a:noFill/>
          <a:extLst/>
        </p:spPr>
        <p:txBody>
          <a:bodyPr>
            <a:noAutofit/>
          </a:bodyPr>
          <a:lstStyle/>
          <a:p>
            <a:pPr algn="just" eaLnBrk="1" hangingPunct="1"/>
            <a:r>
              <a:rPr lang="en-US" sz="3200" b="1" dirty="0" err="1" smtClean="0">
                <a:solidFill>
                  <a:srgbClr val="FF0000"/>
                </a:solidFill>
                <a:effectLst/>
                <a:latin typeface="Times New Roman" pitchFamily="18" charset="0"/>
              </a:rPr>
              <a:t>Hoạt</a:t>
            </a:r>
            <a:r>
              <a:rPr lang="en-US" sz="3200" b="1" dirty="0" smtClean="0">
                <a:solidFill>
                  <a:srgbClr val="FF0000"/>
                </a:solidFill>
                <a:effectLst/>
                <a:latin typeface="Times New Roman" pitchFamily="18" charset="0"/>
              </a:rPr>
              <a:t> </a:t>
            </a:r>
            <a:r>
              <a:rPr lang="en-US" sz="3200" b="1" dirty="0" err="1" smtClean="0">
                <a:solidFill>
                  <a:srgbClr val="FF0000"/>
                </a:solidFill>
                <a:effectLst/>
                <a:latin typeface="Times New Roman" pitchFamily="18" charset="0"/>
              </a:rPr>
              <a:t>động</a:t>
            </a:r>
            <a:r>
              <a:rPr lang="en-US" sz="3200" b="1" dirty="0" smtClean="0">
                <a:solidFill>
                  <a:srgbClr val="FF0000"/>
                </a:solidFill>
                <a:effectLst/>
                <a:latin typeface="Times New Roman" pitchFamily="18" charset="0"/>
              </a:rPr>
              <a:t> 1</a:t>
            </a:r>
            <a:r>
              <a:rPr lang="en-US" sz="3200" b="1" dirty="0" smtClean="0">
                <a:effectLst/>
                <a:latin typeface="Times New Roman" pitchFamily="18" charset="0"/>
              </a:rPr>
              <a:t>: </a:t>
            </a:r>
            <a:r>
              <a:rPr lang="en-US" sz="3200" b="1" dirty="0" err="1" smtClean="0">
                <a:effectLst/>
                <a:latin typeface="Times New Roman" pitchFamily="18" charset="0"/>
              </a:rPr>
              <a:t>Hướng</a:t>
            </a:r>
            <a:r>
              <a:rPr lang="en-US" sz="3200" b="1" dirty="0" smtClean="0">
                <a:effectLst/>
                <a:latin typeface="Times New Roman" pitchFamily="18" charset="0"/>
              </a:rPr>
              <a:t> </a:t>
            </a:r>
            <a:r>
              <a:rPr lang="en-US" sz="3200" b="1" dirty="0" err="1" smtClean="0">
                <a:effectLst/>
                <a:latin typeface="Times New Roman" pitchFamily="18" charset="0"/>
              </a:rPr>
              <a:t>dẫn</a:t>
            </a:r>
            <a:r>
              <a:rPr lang="en-US" sz="3200" b="1" dirty="0" smtClean="0">
                <a:effectLst/>
                <a:latin typeface="Times New Roman" pitchFamily="18" charset="0"/>
              </a:rPr>
              <a:t> </a:t>
            </a:r>
            <a:r>
              <a:rPr lang="en-US" sz="3200" b="1" dirty="0" err="1" smtClean="0">
                <a:effectLst/>
                <a:latin typeface="Times New Roman" pitchFamily="18" charset="0"/>
              </a:rPr>
              <a:t>học</a:t>
            </a:r>
            <a:r>
              <a:rPr lang="en-US" sz="3200" b="1" dirty="0" smtClean="0">
                <a:effectLst/>
                <a:latin typeface="Times New Roman" pitchFamily="18" charset="0"/>
              </a:rPr>
              <a:t> </a:t>
            </a:r>
            <a:r>
              <a:rPr lang="en-US" sz="3200" b="1" dirty="0" err="1" smtClean="0">
                <a:effectLst/>
                <a:latin typeface="Times New Roman" pitchFamily="18" charset="0"/>
              </a:rPr>
              <a:t>sinh</a:t>
            </a:r>
            <a:r>
              <a:rPr lang="en-US" sz="3200" b="1" dirty="0" smtClean="0">
                <a:effectLst/>
                <a:latin typeface="Times New Roman" pitchFamily="18" charset="0"/>
              </a:rPr>
              <a:t> </a:t>
            </a:r>
            <a:r>
              <a:rPr lang="en-US" sz="3200" b="1" dirty="0" err="1" smtClean="0">
                <a:effectLst/>
                <a:latin typeface="Times New Roman" pitchFamily="18" charset="0"/>
              </a:rPr>
              <a:t>quan</a:t>
            </a:r>
            <a:r>
              <a:rPr lang="en-US" sz="3200" b="1" dirty="0" smtClean="0">
                <a:effectLst/>
                <a:latin typeface="Times New Roman" pitchFamily="18" charset="0"/>
              </a:rPr>
              <a:t> </a:t>
            </a:r>
            <a:r>
              <a:rPr lang="en-US" sz="3200" b="1" dirty="0" err="1" smtClean="0">
                <a:effectLst/>
                <a:latin typeface="Times New Roman" pitchFamily="18" charset="0"/>
              </a:rPr>
              <a:t>sát</a:t>
            </a:r>
            <a:r>
              <a:rPr lang="en-US" sz="3200" b="1" dirty="0" smtClean="0">
                <a:effectLst/>
                <a:latin typeface="Times New Roman" pitchFamily="18" charset="0"/>
              </a:rPr>
              <a:t> </a:t>
            </a:r>
            <a:r>
              <a:rPr lang="en-US" sz="3200" b="1" dirty="0" err="1" smtClean="0">
                <a:effectLst/>
                <a:latin typeface="Times New Roman" pitchFamily="18" charset="0"/>
              </a:rPr>
              <a:t>và</a:t>
            </a:r>
            <a:r>
              <a:rPr lang="en-US" sz="3200" b="1" dirty="0" smtClean="0">
                <a:effectLst/>
                <a:latin typeface="Times New Roman" pitchFamily="18" charset="0"/>
              </a:rPr>
              <a:t> </a:t>
            </a:r>
            <a:r>
              <a:rPr lang="en-US" sz="3200" b="1" dirty="0" err="1" smtClean="0">
                <a:effectLst/>
                <a:latin typeface="Times New Roman" pitchFamily="18" charset="0"/>
              </a:rPr>
              <a:t>nhận</a:t>
            </a:r>
            <a:r>
              <a:rPr lang="en-US" sz="3200" b="1" dirty="0" smtClean="0">
                <a:effectLst/>
                <a:latin typeface="Times New Roman" pitchFamily="18" charset="0"/>
              </a:rPr>
              <a:t> </a:t>
            </a:r>
            <a:r>
              <a:rPr lang="en-US" sz="3200" b="1" dirty="0" err="1" smtClean="0">
                <a:effectLst/>
                <a:latin typeface="Times New Roman" pitchFamily="18" charset="0"/>
              </a:rPr>
              <a:t>xét</a:t>
            </a:r>
            <a:r>
              <a:rPr lang="en-US" sz="3200" b="1" dirty="0" smtClean="0">
                <a:effectLst/>
                <a:latin typeface="Times New Roman" pitchFamily="18" charset="0"/>
              </a:rPr>
              <a:t> </a:t>
            </a:r>
            <a:r>
              <a:rPr lang="en-US" sz="3200" b="1" dirty="0" err="1" smtClean="0">
                <a:effectLst/>
                <a:latin typeface="Times New Roman" pitchFamily="18" charset="0"/>
              </a:rPr>
              <a:t>mũi</a:t>
            </a:r>
            <a:r>
              <a:rPr lang="en-US" sz="3200" b="1" dirty="0" smtClean="0">
                <a:effectLst/>
                <a:latin typeface="Times New Roman" pitchFamily="18" charset="0"/>
              </a:rPr>
              <a:t> </a:t>
            </a:r>
            <a:r>
              <a:rPr lang="en-US" sz="3200" b="1" dirty="0" err="1" smtClean="0">
                <a:effectLst/>
                <a:latin typeface="Times New Roman" pitchFamily="18" charset="0"/>
              </a:rPr>
              <a:t>khâu</a:t>
            </a:r>
            <a:r>
              <a:rPr lang="en-US" sz="3200" b="1" dirty="0" smtClean="0">
                <a:effectLst/>
                <a:latin typeface="Times New Roman" pitchFamily="18" charset="0"/>
              </a:rPr>
              <a:t> </a:t>
            </a:r>
            <a:r>
              <a:rPr lang="en-US" sz="3200" b="1" dirty="0" err="1" smtClean="0">
                <a:effectLst/>
                <a:latin typeface="Times New Roman" pitchFamily="18" charset="0"/>
              </a:rPr>
              <a:t>thường</a:t>
            </a:r>
            <a:r>
              <a:rPr lang="en-US" sz="3200" b="1" dirty="0" smtClean="0">
                <a:effectLst/>
              </a:rPr>
              <a:t> </a:t>
            </a:r>
          </a:p>
        </p:txBody>
      </p:sp>
      <p:grpSp>
        <p:nvGrpSpPr>
          <p:cNvPr id="2" name="Group 7"/>
          <p:cNvGrpSpPr>
            <a:grpSpLocks/>
          </p:cNvGrpSpPr>
          <p:nvPr/>
        </p:nvGrpSpPr>
        <p:grpSpPr bwMode="auto">
          <a:xfrm>
            <a:off x="304800" y="1447800"/>
            <a:ext cx="3810000" cy="2286000"/>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grpSp>
        <p:nvGrpSpPr>
          <p:cNvPr id="4" name="Group 18"/>
          <p:cNvGrpSpPr>
            <a:grpSpLocks/>
          </p:cNvGrpSpPr>
          <p:nvPr/>
        </p:nvGrpSpPr>
        <p:grpSpPr bwMode="auto">
          <a:xfrm>
            <a:off x="4876800" y="1447800"/>
            <a:ext cx="3951288" cy="226218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a:p>
              </p:txBody>
            </p:sp>
          </p:grpSp>
        </p:grpSp>
      </p:grpSp>
      <p:sp>
        <p:nvSpPr>
          <p:cNvPr id="39973" name="AutoShape 37"/>
          <p:cNvSpPr>
            <a:spLocks noChangeArrowheads="1"/>
          </p:cNvSpPr>
          <p:nvPr/>
        </p:nvSpPr>
        <p:spPr bwMode="auto">
          <a:xfrm>
            <a:off x="228600" y="4419600"/>
            <a:ext cx="7162800" cy="2362200"/>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3600">
                <a:solidFill>
                  <a:schemeClr val="bg1"/>
                </a:solidFill>
                <a:latin typeface="Times New Roman" pitchFamily="18" charset="0"/>
              </a:rPr>
              <a:t>Khoảng cách giữa các</a:t>
            </a:r>
            <a:r>
              <a:rPr lang="en-US" sz="4000">
                <a:solidFill>
                  <a:schemeClr val="bg1"/>
                </a:solidFill>
                <a:latin typeface="Times New Roman" pitchFamily="18" charset="0"/>
              </a:rPr>
              <a:t> </a:t>
            </a:r>
            <a:r>
              <a:rPr lang="en-US" sz="3600">
                <a:solidFill>
                  <a:schemeClr val="bg1"/>
                </a:solidFill>
                <a:latin typeface="Times New Roman" pitchFamily="18" charset="0"/>
              </a:rPr>
              <a:t>mũi</a:t>
            </a:r>
            <a:r>
              <a:rPr lang="en-US" sz="4000">
                <a:solidFill>
                  <a:schemeClr val="bg1"/>
                </a:solidFill>
                <a:latin typeface="Times New Roman" pitchFamily="18" charset="0"/>
              </a:rPr>
              <a:t> </a:t>
            </a:r>
            <a:r>
              <a:rPr lang="en-US" sz="3600">
                <a:solidFill>
                  <a:schemeClr val="bg1"/>
                </a:solidFill>
                <a:latin typeface="Times New Roman" pitchFamily="18" charset="0"/>
              </a:rPr>
              <a:t>khâu ở hai mặt đường</a:t>
            </a:r>
            <a:r>
              <a:rPr lang="en-US" sz="4000">
                <a:solidFill>
                  <a:schemeClr val="bg1"/>
                </a:solidFill>
                <a:latin typeface="Times New Roman" pitchFamily="18" charset="0"/>
              </a:rPr>
              <a:t> </a:t>
            </a:r>
            <a:r>
              <a:rPr lang="en-US" sz="3600">
                <a:solidFill>
                  <a:schemeClr val="bg1"/>
                </a:solidFill>
                <a:latin typeface="Times New Roman" pitchFamily="18" charset="0"/>
              </a:rPr>
              <a:t>khâu như thế</a:t>
            </a:r>
            <a:r>
              <a:rPr lang="en-US" sz="4000">
                <a:solidFill>
                  <a:schemeClr val="bg1"/>
                </a:solidFill>
                <a:latin typeface="Times New Roman" pitchFamily="18" charset="0"/>
              </a:rPr>
              <a:t> </a:t>
            </a:r>
            <a:r>
              <a:rPr lang="en-US" sz="3600">
                <a:solidFill>
                  <a:schemeClr val="bg1"/>
                </a:solidFill>
                <a:latin typeface="Times New Roman" pitchFamily="18" charset="0"/>
              </a:rPr>
              <a:t>nào?</a:t>
            </a:r>
            <a:r>
              <a:rPr lang="en-US" sz="4000">
                <a:solidFill>
                  <a:schemeClr val="bg1"/>
                </a:solidFill>
                <a:latin typeface="Times New Roman" pitchFamily="18" charset="0"/>
              </a:rPr>
              <a:t> </a:t>
            </a:r>
            <a:endParaRPr lang="en-US" sz="3600">
              <a:solidFill>
                <a:schemeClr val="bg1"/>
              </a:solidFill>
              <a:latin typeface="Times New Roman" pitchFamily="18" charset="0"/>
            </a:endParaRPr>
          </a:p>
        </p:txBody>
      </p:sp>
      <p:sp>
        <p:nvSpPr>
          <p:cNvPr id="39975" name="AutoShape 39"/>
          <p:cNvSpPr>
            <a:spLocks noChangeArrowheads="1"/>
          </p:cNvSpPr>
          <p:nvPr/>
        </p:nvSpPr>
        <p:spPr bwMode="auto">
          <a:xfrm>
            <a:off x="2743200" y="4572000"/>
            <a:ext cx="5867400" cy="2133600"/>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36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381000" y="4343400"/>
            <a:ext cx="6172200" cy="2362200"/>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1828800" y="4572000"/>
            <a:ext cx="6934200" cy="2133600"/>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khâu giống nhau.</a:t>
            </a:r>
          </a:p>
        </p:txBody>
      </p:sp>
      <p:sp>
        <p:nvSpPr>
          <p:cNvPr id="39978" name="AutoShape 42"/>
          <p:cNvSpPr>
            <a:spLocks noChangeArrowheads="1"/>
          </p:cNvSpPr>
          <p:nvPr/>
        </p:nvSpPr>
        <p:spPr bwMode="auto">
          <a:xfrm>
            <a:off x="228600" y="4191000"/>
            <a:ext cx="8382000" cy="2438400"/>
          </a:xfrm>
          <a:prstGeom prst="flowChartProcess">
            <a:avLst/>
          </a:prstGeom>
          <a:solidFill>
            <a:schemeClr val="bg2"/>
          </a:solidFill>
          <a:ln w="9525">
            <a:solidFill>
              <a:schemeClr val="tx1"/>
            </a:solidFill>
            <a:miter lim="800000"/>
            <a:headEnd/>
            <a:tailEnd/>
          </a:ln>
        </p:spPr>
        <p:txBody>
          <a:bodyPr wrap="none" anchor="ctr"/>
          <a:lstStyle/>
          <a:p>
            <a:pPr algn="just"/>
            <a:r>
              <a:rPr lang="en-US" sz="3600" dirty="0">
                <a:latin typeface="Times New Roman" pitchFamily="18" charset="0"/>
              </a:rPr>
              <a:t>   </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Đường</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giống</a:t>
            </a:r>
            <a:r>
              <a:rPr lang="en-US" sz="3600" dirty="0">
                <a:solidFill>
                  <a:srgbClr val="000099"/>
                </a:solidFill>
                <a:latin typeface="Times New Roman" pitchFamily="18" charset="0"/>
              </a:rPr>
              <a:t> </a:t>
            </a:r>
          </a:p>
          <a:p>
            <a:pPr algn="just"/>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a:t>
            </a:r>
          </a:p>
          <a:p>
            <a:pPr algn="just"/>
            <a:r>
              <a:rPr lang="en-US" sz="3600" dirty="0">
                <a:solidFill>
                  <a:srgbClr val="000099"/>
                </a:solidFill>
                <a:latin typeface="Times New Roman" pitchFamily="18" charset="0"/>
              </a:rPr>
              <a:t>   + </a:t>
            </a:r>
            <a:r>
              <a:rPr lang="en-US" sz="3600" dirty="0" err="1">
                <a:solidFill>
                  <a:srgbClr val="000099"/>
                </a:solidFill>
                <a:latin typeface="Times New Roman" pitchFamily="18" charset="0"/>
              </a:rPr>
              <a:t>Các</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mũi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cách</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đều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dài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bằng</a:t>
            </a:r>
            <a:endParaRPr lang="en-US" sz="3600" dirty="0">
              <a:solidFill>
                <a:srgbClr val="000099"/>
              </a:solidFill>
              <a:latin typeface="Times New Roman" pitchFamily="18" charset="0"/>
            </a:endParaRPr>
          </a:p>
          <a:p>
            <a:pPr algn="just"/>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hai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của</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vải</a:t>
            </a:r>
            <a:r>
              <a:rPr lang="en-US" sz="3600" dirty="0">
                <a:solidFill>
                  <a:srgbClr val="000099"/>
                </a:solidFill>
                <a:latin typeface="Times New Roman" pitchFamily="18" charset="0"/>
              </a:rPr>
              <a:t>.</a:t>
            </a:r>
          </a:p>
        </p:txBody>
      </p:sp>
      <p:sp>
        <p:nvSpPr>
          <p:cNvPr id="39979" name="AutoShape 43"/>
          <p:cNvSpPr>
            <a:spLocks noChangeArrowheads="1"/>
          </p:cNvSpPr>
          <p:nvPr/>
        </p:nvSpPr>
        <p:spPr bwMode="auto">
          <a:xfrm>
            <a:off x="1143000" y="4343400"/>
            <a:ext cx="6019800" cy="2133600"/>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304800" y="4038600"/>
            <a:ext cx="8153400" cy="25908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Khâu thường là cách khâu để tạo thành các mũi khâu cách đều nhau ở hai mặt vải</a:t>
            </a:r>
          </a:p>
        </p:txBody>
      </p:sp>
      <p:sp>
        <p:nvSpPr>
          <p:cNvPr id="39981" name="Text Box 45"/>
          <p:cNvSpPr txBox="1">
            <a:spLocks noChangeArrowheads="1"/>
          </p:cNvSpPr>
          <p:nvPr/>
        </p:nvSpPr>
        <p:spPr bwMode="auto">
          <a:xfrm>
            <a:off x="609600" y="3733800"/>
            <a:ext cx="31242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a) </a:t>
            </a:r>
            <a:r>
              <a:rPr lang="en-US" sz="2400" dirty="0" err="1">
                <a:latin typeface="Times New Roman" pitchFamily="18" charset="0"/>
              </a:rPr>
              <a:t>Mặt</a:t>
            </a:r>
            <a:r>
              <a:rPr lang="en-US" sz="2400" dirty="0">
                <a:latin typeface="Times New Roman" pitchFamily="18" charset="0"/>
              </a:rPr>
              <a:t> </a:t>
            </a:r>
            <a:r>
              <a:rPr lang="en-US" sz="2400" dirty="0" err="1">
                <a:latin typeface="Times New Roman" pitchFamily="18" charset="0"/>
              </a:rPr>
              <a:t>phải</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khâu</a:t>
            </a:r>
            <a:endParaRPr lang="en-US" sz="2400" dirty="0">
              <a:latin typeface="Times New Roman" pitchFamily="18" charset="0"/>
            </a:endParaRPr>
          </a:p>
        </p:txBody>
      </p:sp>
      <p:sp>
        <p:nvSpPr>
          <p:cNvPr id="39982" name="Text Box 46"/>
          <p:cNvSpPr txBox="1">
            <a:spLocks noChangeArrowheads="1"/>
          </p:cNvSpPr>
          <p:nvPr/>
        </p:nvSpPr>
        <p:spPr bwMode="auto">
          <a:xfrm>
            <a:off x="5334000" y="3733800"/>
            <a:ext cx="3124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b) Mặt trái đường khâu</a:t>
            </a:r>
          </a:p>
        </p:txBody>
      </p:sp>
      <p:sp>
        <p:nvSpPr>
          <p:cNvPr id="7184" name="AutoShape 51">
            <a:hlinkClick r:id="rId2" action="ppaction://hlinksldjump"/>
          </p:cNvPr>
          <p:cNvSpPr>
            <a:spLocks noChangeArrowheads="1"/>
          </p:cNvSpPr>
          <p:nvPr/>
        </p:nvSpPr>
        <p:spPr bwMode="auto">
          <a:xfrm>
            <a:off x="8077200" y="6400800"/>
            <a:ext cx="762000" cy="457200"/>
          </a:xfrm>
          <a:prstGeom prst="lef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5000" fill="hold"/>
                                        <p:tgtEl>
                                          <p:spTgt spid="39981"/>
                                        </p:tgtEl>
                                        <p:attrNameLst>
                                          <p:attrName>ppt_x</p:attrName>
                                        </p:attrNameLst>
                                      </p:cBhvr>
                                      <p:tavLst>
                                        <p:tav tm="0">
                                          <p:val>
                                            <p:strVal val="#ppt_x"/>
                                          </p:val>
                                        </p:tav>
                                        <p:tav tm="100000">
                                          <p:val>
                                            <p:strVal val="#ppt_x"/>
                                          </p:val>
                                        </p:tav>
                                      </p:tavLst>
                                    </p:anim>
                                    <p:anim calcmode="lin" valueType="num">
                                      <p:cBhvr additive="base">
                                        <p:cTn id="12" dur="5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5000" fill="hold"/>
                                        <p:tgtEl>
                                          <p:spTgt spid="39982"/>
                                        </p:tgtEl>
                                        <p:attrNameLst>
                                          <p:attrName>ppt_x</p:attrName>
                                        </p:attrNameLst>
                                      </p:cBhvr>
                                      <p:tavLst>
                                        <p:tav tm="0">
                                          <p:val>
                                            <p:strVal val="#ppt_x"/>
                                          </p:val>
                                        </p:tav>
                                        <p:tav tm="100000">
                                          <p:val>
                                            <p:strVal val="#ppt_x"/>
                                          </p:val>
                                        </p:tav>
                                      </p:tavLst>
                                    </p:anim>
                                    <p:anim calcmode="lin" valueType="num">
                                      <p:cBhvr additive="base">
                                        <p:cTn id="20" dur="5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2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686" y="1447800"/>
            <a:ext cx="8458200" cy="3539430"/>
          </a:xfrm>
          <a:prstGeom prst="rect">
            <a:avLst/>
          </a:prstGeom>
          <a:noFill/>
        </p:spPr>
        <p:txBody>
          <a:bodyPr wrap="square" rtlCol="0">
            <a:spAutoFit/>
          </a:bodyPr>
          <a:lstStyle/>
          <a:p>
            <a:pPr algn="just"/>
            <a:r>
              <a:rPr lang="en-US" sz="3200" dirty="0" smtClean="0">
                <a:solidFill>
                  <a:srgbClr val="000099"/>
                </a:solidFill>
                <a:latin typeface="Times New Roman" pitchFamily="18" charset="0"/>
              </a:rPr>
              <a:t>1.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a:solidFill>
                  <a:srgbClr val="000099"/>
                </a:solidFill>
                <a:latin typeface="Times New Roman" pitchFamily="18" charset="0"/>
              </a:rPr>
              <a:t>thường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là</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khâu</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để</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tạo</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thành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mũi</a:t>
            </a:r>
            <a:r>
              <a:rPr lang="en-US" sz="3200" dirty="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ở </a:t>
            </a:r>
            <a:r>
              <a:rPr lang="en-US" sz="3200" dirty="0" err="1" smtClean="0">
                <a:solidFill>
                  <a:srgbClr val="000099"/>
                </a:solidFill>
                <a:latin typeface="Times New Roman" pitchFamily="18" charset="0"/>
              </a:rPr>
              <a:t>hai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mặt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vải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có</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thể</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liền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mới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rút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chỉ</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một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lần</a:t>
            </a:r>
            <a:r>
              <a:rPr lang="en-US" sz="3200" dirty="0" smtClean="0">
                <a:solidFill>
                  <a:srgbClr val="000099"/>
                </a:solidFill>
                <a:latin typeface="Times New Roman" pitchFamily="18" charset="0"/>
              </a:rPr>
              <a:t>.</a:t>
            </a:r>
          </a:p>
          <a:p>
            <a:pPr algn="just"/>
            <a:r>
              <a:rPr lang="en-US" sz="3200" dirty="0" smtClean="0">
                <a:solidFill>
                  <a:srgbClr val="000099"/>
                </a:solidFill>
                <a:latin typeface="Times New Roman" pitchFamily="18" charset="0"/>
              </a:rPr>
              <a:t>2.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được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thực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hiện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từ</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phải</a:t>
            </a:r>
            <a:r>
              <a:rPr lang="en-US" sz="3200" dirty="0" smtClean="0">
                <a:solidFill>
                  <a:srgbClr val="000099"/>
                </a:solidFill>
                <a:latin typeface="Times New Roman" pitchFamily="18" charset="0"/>
              </a:rPr>
              <a:t> sang </a:t>
            </a:r>
            <a:r>
              <a:rPr lang="en-US" sz="3200" dirty="0" err="1" smtClean="0">
                <a:solidFill>
                  <a:srgbClr val="000099"/>
                </a:solidFill>
                <a:latin typeface="Times New Roman" pitchFamily="18" charset="0"/>
              </a:rPr>
              <a:t>trái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và</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luân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phiên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leen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xuống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dấu</a:t>
            </a:r>
            <a:r>
              <a:rPr lang="en-US" sz="3200" dirty="0" smtClean="0">
                <a:solidFill>
                  <a:srgbClr val="000099"/>
                </a:solidFill>
                <a:latin typeface="Times New Roman" pitchFamily="18" charset="0"/>
              </a:rPr>
              <a:t>.</a:t>
            </a:r>
            <a:endParaRPr lang="en-US" sz="3200" dirty="0">
              <a:solidFill>
                <a:srgbClr val="000099"/>
              </a:solidFill>
              <a:latin typeface="Times New Roman" pitchFamily="18" charset="0"/>
            </a:endParaRPr>
          </a:p>
        </p:txBody>
      </p:sp>
      <p:sp>
        <p:nvSpPr>
          <p:cNvPr id="7" name="TextBox 6"/>
          <p:cNvSpPr txBox="1"/>
          <p:nvPr/>
        </p:nvSpPr>
        <p:spPr>
          <a:xfrm>
            <a:off x="2057400" y="457200"/>
            <a:ext cx="41910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GHI NHỚ</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64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0" y="304800"/>
            <a:ext cx="9144000" cy="990600"/>
          </a:xfrm>
          <a:noFill/>
          <a:extLst/>
        </p:spPr>
        <p:txBody>
          <a:bodyPr>
            <a:normAutofit fontScale="90000"/>
          </a:bodyPr>
          <a:lstStyle/>
          <a:p>
            <a:pPr algn="just" eaLnBrk="1" hangingPunct="1"/>
            <a:r>
              <a:rPr lang="en-US" sz="3200" dirty="0" smtClean="0">
                <a:effectLst/>
                <a:latin typeface="Times New Roman" pitchFamily="18" charset="0"/>
              </a:rPr>
              <a:t>- </a:t>
            </a:r>
            <a:r>
              <a:rPr lang="en-US" sz="4000" b="1" dirty="0" err="1" smtClean="0">
                <a:effectLst/>
                <a:latin typeface="Times New Roman" pitchFamily="18" charset="0"/>
              </a:rPr>
              <a:t>Hướng</a:t>
            </a:r>
            <a:r>
              <a:rPr lang="en-US" sz="4000" b="1" dirty="0" smtClean="0">
                <a:effectLst/>
                <a:latin typeface="Times New Roman" pitchFamily="18" charset="0"/>
              </a:rPr>
              <a:t> </a:t>
            </a:r>
            <a:r>
              <a:rPr lang="en-US" sz="4000" b="1" dirty="0" err="1" smtClean="0">
                <a:effectLst/>
                <a:latin typeface="Times New Roman" pitchFamily="18" charset="0"/>
              </a:rPr>
              <a:t>dẫn</a:t>
            </a:r>
            <a:r>
              <a:rPr lang="en-US" sz="4000" b="1" dirty="0" smtClean="0">
                <a:effectLst/>
                <a:latin typeface="Times New Roman" pitchFamily="18" charset="0"/>
              </a:rPr>
              <a:t> </a:t>
            </a:r>
            <a:r>
              <a:rPr lang="en-US" sz="4000" b="1" dirty="0" err="1" smtClean="0">
                <a:effectLst/>
                <a:latin typeface="Times New Roman" pitchFamily="18" charset="0"/>
              </a:rPr>
              <a:t>học</a:t>
            </a:r>
            <a:r>
              <a:rPr lang="en-US" sz="4000" b="1" dirty="0" smtClean="0">
                <a:effectLst/>
                <a:latin typeface="Times New Roman" pitchFamily="18" charset="0"/>
              </a:rPr>
              <a:t> </a:t>
            </a:r>
            <a:r>
              <a:rPr lang="en-US" sz="4000" b="1" dirty="0" err="1" smtClean="0">
                <a:effectLst/>
                <a:latin typeface="Times New Roman" pitchFamily="18" charset="0"/>
              </a:rPr>
              <a:t>sinh</a:t>
            </a:r>
            <a:r>
              <a:rPr lang="en-US" sz="4000" b="1" dirty="0" smtClean="0">
                <a:effectLst/>
                <a:latin typeface="Times New Roman" pitchFamily="18" charset="0"/>
              </a:rPr>
              <a:t> </a:t>
            </a:r>
            <a:r>
              <a:rPr lang="en-US" sz="4000" b="1" dirty="0" err="1" smtClean="0">
                <a:effectLst/>
                <a:latin typeface="Times New Roman" pitchFamily="18" charset="0"/>
              </a:rPr>
              <a:t>thực</a:t>
            </a:r>
            <a:r>
              <a:rPr lang="en-US" sz="4000" b="1" dirty="0" smtClean="0">
                <a:effectLst/>
                <a:latin typeface="Times New Roman" pitchFamily="18" charset="0"/>
              </a:rPr>
              <a:t> </a:t>
            </a:r>
            <a:r>
              <a:rPr lang="en-US" sz="4000" b="1" dirty="0" err="1" smtClean="0">
                <a:effectLst/>
                <a:latin typeface="Times New Roman" pitchFamily="18" charset="0"/>
              </a:rPr>
              <a:t>hiện</a:t>
            </a:r>
            <a:r>
              <a:rPr lang="en-US" sz="4000" b="1" dirty="0" smtClean="0">
                <a:effectLst/>
                <a:latin typeface="Times New Roman" pitchFamily="18" charset="0"/>
              </a:rPr>
              <a:t> </a:t>
            </a:r>
            <a:r>
              <a:rPr lang="en-US" sz="4000" b="1" dirty="0" err="1" smtClean="0">
                <a:effectLst/>
                <a:latin typeface="Times New Roman" pitchFamily="18" charset="0"/>
              </a:rPr>
              <a:t>một</a:t>
            </a:r>
            <a:r>
              <a:rPr lang="en-US" sz="4000" b="1" dirty="0" smtClean="0">
                <a:effectLst/>
                <a:latin typeface="Times New Roman" pitchFamily="18" charset="0"/>
              </a:rPr>
              <a:t> </a:t>
            </a:r>
            <a:r>
              <a:rPr lang="en-US" sz="4000" b="1" dirty="0" err="1" smtClean="0">
                <a:effectLst/>
                <a:latin typeface="Times New Roman" pitchFamily="18" charset="0"/>
              </a:rPr>
              <a:t>số</a:t>
            </a:r>
            <a:r>
              <a:rPr lang="en-US" sz="4000" b="1" dirty="0" smtClean="0">
                <a:effectLst/>
                <a:latin typeface="Times New Roman" pitchFamily="18" charset="0"/>
              </a:rPr>
              <a:t> </a:t>
            </a:r>
            <a:r>
              <a:rPr lang="en-US" sz="4000" b="1" dirty="0" err="1" smtClean="0">
                <a:effectLst/>
                <a:latin typeface="Times New Roman" pitchFamily="18" charset="0"/>
              </a:rPr>
              <a:t>thao</a:t>
            </a:r>
            <a:r>
              <a:rPr lang="en-US" sz="4000" b="1" dirty="0" smtClean="0">
                <a:effectLst/>
                <a:latin typeface="Times New Roman" pitchFamily="18" charset="0"/>
              </a:rPr>
              <a:t> </a:t>
            </a:r>
            <a:r>
              <a:rPr lang="en-US" sz="4000" b="1" dirty="0" err="1" smtClean="0">
                <a:effectLst/>
                <a:latin typeface="Times New Roman" pitchFamily="18" charset="0"/>
              </a:rPr>
              <a:t>tác</a:t>
            </a:r>
            <a:r>
              <a:rPr lang="en-US" sz="4000" b="1" dirty="0" smtClean="0">
                <a:effectLst/>
                <a:latin typeface="Times New Roman" pitchFamily="18" charset="0"/>
              </a:rPr>
              <a:t> </a:t>
            </a:r>
            <a:r>
              <a:rPr lang="en-US" sz="4000" b="1" dirty="0" err="1" smtClean="0">
                <a:effectLst/>
                <a:latin typeface="Times New Roman" pitchFamily="18" charset="0"/>
              </a:rPr>
              <a:t>khâu</a:t>
            </a:r>
            <a:r>
              <a:rPr lang="en-US" sz="4000" b="1" dirty="0" smtClean="0">
                <a:effectLst/>
                <a:latin typeface="Times New Roman" pitchFamily="18" charset="0"/>
              </a:rPr>
              <a:t> </a:t>
            </a:r>
            <a:r>
              <a:rPr lang="en-US" sz="4000" b="1" dirty="0" err="1" smtClean="0">
                <a:effectLst/>
                <a:latin typeface="Times New Roman" pitchFamily="18" charset="0"/>
              </a:rPr>
              <a:t>cơ</a:t>
            </a:r>
            <a:r>
              <a:rPr lang="en-US" sz="4000" b="1" dirty="0" smtClean="0">
                <a:effectLst/>
                <a:latin typeface="Times New Roman" pitchFamily="18" charset="0"/>
              </a:rPr>
              <a:t> </a:t>
            </a:r>
            <a:r>
              <a:rPr lang="en-US" sz="4000" b="1" dirty="0" err="1" smtClean="0">
                <a:effectLst/>
                <a:latin typeface="Times New Roman" pitchFamily="18" charset="0"/>
              </a:rPr>
              <a:t>bản</a:t>
            </a:r>
            <a:r>
              <a:rPr lang="en-US" sz="4000" b="1" dirty="0" smtClean="0">
                <a:effectLst/>
                <a:latin typeface="Times New Roman" pitchFamily="18" charset="0"/>
              </a:rPr>
              <a:t>.</a:t>
            </a:r>
          </a:p>
        </p:txBody>
      </p:sp>
      <p:sp>
        <p:nvSpPr>
          <p:cNvPr id="49157" name="Rectangle 5"/>
          <p:cNvSpPr>
            <a:spLocks noGrp="1" noChangeArrowheads="1"/>
          </p:cNvSpPr>
          <p:nvPr>
            <p:ph type="subTitle" idx="1"/>
          </p:nvPr>
        </p:nvSpPr>
        <p:spPr>
          <a:xfrm>
            <a:off x="228600" y="4114800"/>
            <a:ext cx="8686800" cy="2438400"/>
          </a:xfrm>
        </p:spPr>
        <p:txBody>
          <a:bodyPr>
            <a:noAutofit/>
          </a:bodyPr>
          <a:lstStyle/>
          <a:p>
            <a:pPr algn="just" eaLnBrk="1" hangingPunct="1">
              <a:lnSpc>
                <a:spcPts val="2500"/>
              </a:lnSpc>
            </a:pP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Một</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số</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điểm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lưu</a:t>
            </a:r>
            <a:r>
              <a:rPr lang="en-US" sz="2400" b="1" dirty="0" smtClean="0">
                <a:solidFill>
                  <a:srgbClr val="FF0000"/>
                </a:solidFill>
                <a:effectLst/>
                <a:latin typeface="Times New Roman" pitchFamily="18" charset="0"/>
              </a:rPr>
              <a:t> ý </a:t>
            </a:r>
            <a:r>
              <a:rPr lang="en-US" sz="2400" b="1" dirty="0" err="1" smtClean="0">
                <a:solidFill>
                  <a:srgbClr val="FF0000"/>
                </a:solidFill>
                <a:effectLst/>
                <a:latin typeface="Times New Roman" pitchFamily="18" charset="0"/>
              </a:rPr>
              <a:t>khi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vải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kim</a:t>
            </a:r>
            <a:r>
              <a:rPr lang="en-US" sz="2400" b="1" dirty="0" smtClean="0">
                <a:solidFill>
                  <a:srgbClr val="FF0000"/>
                </a:solidFill>
                <a:effectLst/>
                <a:latin typeface="Times New Roman" pitchFamily="18" charset="0"/>
              </a:rPr>
              <a:t> :</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Lòng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bàn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hướng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nằm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chổ</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khoảng</a:t>
            </a:r>
            <a:r>
              <a:rPr lang="en-US" sz="2400" b="0" dirty="0" smtClean="0">
                <a:solidFill>
                  <a:srgbClr val="3333FF"/>
                </a:solidFill>
                <a:effectLst/>
                <a:latin typeface="Times New Roman" pitchFamily="18" charset="0"/>
              </a:rPr>
              <a:t> 1cm.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đè</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xuống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đầu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đúng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đường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dấu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giữ</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vừa</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phải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không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hay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lỏng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sẽ</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khó</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Khi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tránh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đâm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a:t>
            </a:r>
          </a:p>
        </p:txBody>
      </p:sp>
      <p:pic>
        <p:nvPicPr>
          <p:cNvPr id="49159" name="Picture 7" descr="Untitled-1"/>
          <p:cNvPicPr>
            <a:picLocks noChangeAspect="1" noChangeArrowheads="1"/>
          </p:cNvPicPr>
          <p:nvPr/>
        </p:nvPicPr>
        <p:blipFill>
          <a:blip r:embed="rId2"/>
          <a:srcRect/>
          <a:stretch>
            <a:fillRect/>
          </a:stretch>
        </p:blipFill>
        <p:spPr bwMode="auto">
          <a:xfrm>
            <a:off x="2057400" y="1371600"/>
            <a:ext cx="4572000" cy="2743200"/>
          </a:xfrm>
          <a:prstGeom prst="rect">
            <a:avLst/>
          </a:prstGeom>
          <a:noFill/>
          <a:ln w="9525">
            <a:noFill/>
            <a:miter lim="800000"/>
            <a:headEnd/>
            <a:tailEnd/>
          </a:ln>
        </p:spPr>
      </p:pic>
      <p:sp>
        <p:nvSpPr>
          <p:cNvPr id="49160" name="Rectangle 8"/>
          <p:cNvSpPr>
            <a:spLocks noChangeArrowheads="1"/>
          </p:cNvSpPr>
          <p:nvPr/>
        </p:nvSpPr>
        <p:spPr bwMode="auto">
          <a:xfrm>
            <a:off x="0" y="304800"/>
            <a:ext cx="9144000" cy="1524000"/>
          </a:xfrm>
          <a:prstGeom prst="rect">
            <a:avLst/>
          </a:prstGeom>
          <a:noFill/>
          <a:ln w="9525">
            <a:noFill/>
            <a:miter lim="800000"/>
            <a:headEnd/>
            <a:tailEnd/>
          </a:ln>
        </p:spPr>
        <p:txBody>
          <a:bodyPr anchor="b"/>
          <a:lstStyle/>
          <a:p>
            <a:pPr algn="just" eaLnBrk="1" hangingPunct="1">
              <a:lnSpc>
                <a:spcPct val="90000"/>
              </a:lnSpc>
            </a:pPr>
            <a:r>
              <a:rPr lang="en-US" sz="3200" b="1" dirty="0">
                <a:solidFill>
                  <a:schemeClr val="tx2"/>
                </a:solidFill>
                <a:latin typeface="Times New Roman" pitchFamily="18" charset="0"/>
              </a:rPr>
              <a:t>   </a:t>
            </a:r>
            <a:r>
              <a:rPr lang="en-US" sz="3200" b="1" dirty="0" err="1">
                <a:solidFill>
                  <a:srgbClr val="FF0000"/>
                </a:solidFill>
                <a:latin typeface="Times New Roman" pitchFamily="18" charset="0"/>
              </a:rPr>
              <a:t>Hoạt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động</a:t>
            </a:r>
            <a:r>
              <a:rPr lang="en-US" sz="3200" b="1" dirty="0">
                <a:solidFill>
                  <a:srgbClr val="FF0000"/>
                </a:solidFill>
                <a:latin typeface="Times New Roman" pitchFamily="18" charset="0"/>
              </a:rPr>
              <a:t> 2</a:t>
            </a:r>
            <a:r>
              <a:rPr lang="en-US" sz="3200" b="1" dirty="0">
                <a:solidFill>
                  <a:schemeClr val="tx2"/>
                </a:solidFill>
                <a:latin typeface="Times New Roman" pitchFamily="18" charset="0"/>
              </a:rPr>
              <a:t>: </a:t>
            </a:r>
            <a:r>
              <a:rPr lang="en-US" sz="3200" dirty="0" err="1">
                <a:solidFill>
                  <a:schemeClr val="tx2"/>
                </a:solidFill>
                <a:latin typeface="Times New Roman" pitchFamily="18" charset="0"/>
              </a:rPr>
              <a:t>Hướng</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dẫn</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học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sinh</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thao</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tác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kĩ</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thuật</a:t>
            </a:r>
            <a:r>
              <a:rPr lang="en-US" sz="3200" dirty="0">
                <a:solidFill>
                  <a:schemeClr val="tx2"/>
                </a:solidFill>
                <a:latin typeface="Times New Roman" pitchFamily="18" charset="0"/>
              </a:rPr>
              <a:t>.</a:t>
            </a:r>
            <a:r>
              <a:rPr lang="en-US" sz="4400" dirty="0">
                <a:solidFill>
                  <a:schemeClr val="tx2"/>
                </a:solidFill>
                <a:latin typeface="Times New Roman" pitchFamily="18" charset="0"/>
              </a:rPr>
              <a:t/>
            </a:r>
            <a:br>
              <a:rPr lang="en-US" sz="4400" dirty="0">
                <a:solidFill>
                  <a:schemeClr val="tx2"/>
                </a:solidFill>
                <a:latin typeface="Times New Roman" pitchFamily="18" charset="0"/>
              </a:rPr>
            </a:br>
            <a:endParaRPr lang="en-US" sz="4400"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9160"/>
                                        </p:tgtEl>
                                      </p:cBhvr>
                                    </p:animEffect>
                                    <p:set>
                                      <p:cBhvr>
                                        <p:cTn id="7" dur="1" fill="hold">
                                          <p:stCondLst>
                                            <p:cond delay="499"/>
                                          </p:stCondLst>
                                        </p:cTn>
                                        <p:tgtEl>
                                          <p:spTgt spid="4916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box(in)">
                                      <p:cBhvr>
                                        <p:cTn id="17" dur="500"/>
                                        <p:tgtEl>
                                          <p:spTgt spid="49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157">
                                            <p:txEl>
                                              <p:pRg st="0" end="0"/>
                                            </p:txEl>
                                          </p:spTgt>
                                        </p:tgtEl>
                                        <p:attrNameLst>
                                          <p:attrName>style.visibility</p:attrName>
                                        </p:attrNameLst>
                                      </p:cBhvr>
                                      <p:to>
                                        <p:strVal val="visible"/>
                                      </p:to>
                                    </p:set>
                                    <p:anim calcmode="lin" valueType="num">
                                      <p:cBhvr additive="base">
                                        <p:cTn id="22"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157">
                                            <p:txEl>
                                              <p:pRg st="1" end="1"/>
                                            </p:txEl>
                                          </p:spTgt>
                                        </p:tgtEl>
                                        <p:attrNameLst>
                                          <p:attrName>style.visibility</p:attrName>
                                        </p:attrNameLst>
                                      </p:cBhvr>
                                      <p:to>
                                        <p:strVal val="visible"/>
                                      </p:to>
                                    </p:set>
                                    <p:anim calcmode="lin" valueType="num">
                                      <p:cBhvr additive="base">
                                        <p:cTn id="28"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157">
                                            <p:txEl>
                                              <p:pRg st="2" end="2"/>
                                            </p:txEl>
                                          </p:spTgt>
                                        </p:tgtEl>
                                        <p:attrNameLst>
                                          <p:attrName>style.visibility</p:attrName>
                                        </p:attrNameLst>
                                      </p:cBhvr>
                                      <p:to>
                                        <p:strVal val="visible"/>
                                      </p:to>
                                    </p:set>
                                    <p:anim calcmode="lin" valueType="num">
                                      <p:cBhvr additive="base">
                                        <p:cTn id="34"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9157">
                                            <p:txEl>
                                              <p:pRg st="3" end="3"/>
                                            </p:txEl>
                                          </p:spTgt>
                                        </p:tgtEl>
                                        <p:attrNameLst>
                                          <p:attrName>style.visibility</p:attrName>
                                        </p:attrNameLst>
                                      </p:cBhvr>
                                      <p:to>
                                        <p:strVal val="visible"/>
                                      </p:to>
                                    </p:set>
                                    <p:anim calcmode="lin" valueType="num">
                                      <p:cBhvr additive="base">
                                        <p:cTn id="40"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build="p"/>
      <p:bldP spid="49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57200" y="0"/>
            <a:ext cx="8191500" cy="1066800"/>
          </a:xfrm>
          <a:prstGeom prst="rect">
            <a:avLst/>
          </a:prstGeom>
          <a:noFill/>
          <a:ln w="9525">
            <a:noFill/>
            <a:miter lim="800000"/>
            <a:headEnd/>
            <a:tailEnd/>
          </a:ln>
        </p:spPr>
        <p:txBody>
          <a:bodyPr anchor="b"/>
          <a:lstStyle/>
          <a:p>
            <a:pPr algn="just" eaLnBrk="1" hangingPunct="1">
              <a:buFont typeface="Wingdings" pitchFamily="2" charset="2"/>
              <a:buChar char="v"/>
            </a:pPr>
            <a:r>
              <a:rPr lang="en-US" sz="3200" b="1">
                <a:latin typeface="Times New Roman" pitchFamily="18" charset="0"/>
              </a:rPr>
              <a:t>    Hướng dẫn học sinh thực hiện một số thao tác khâu cơ bản.</a:t>
            </a:r>
          </a:p>
        </p:txBody>
      </p:sp>
      <p:grpSp>
        <p:nvGrpSpPr>
          <p:cNvPr id="2" name="Group 7"/>
          <p:cNvGrpSpPr>
            <a:grpSpLocks/>
          </p:cNvGrpSpPr>
          <p:nvPr/>
        </p:nvGrpSpPr>
        <p:grpSpPr bwMode="auto">
          <a:xfrm>
            <a:off x="228600" y="1143000"/>
            <a:ext cx="5246688" cy="2273300"/>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grpSp>
        <p:nvGrpSpPr>
          <p:cNvPr id="5" name="Group 16"/>
          <p:cNvGrpSpPr>
            <a:grpSpLocks/>
          </p:cNvGrpSpPr>
          <p:nvPr/>
        </p:nvGrpSpPr>
        <p:grpSpPr bwMode="auto">
          <a:xfrm>
            <a:off x="228600" y="3810000"/>
            <a:ext cx="5410200" cy="2209800"/>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sp>
        <p:nvSpPr>
          <p:cNvPr id="51226" name="AutoShape 26"/>
          <p:cNvSpPr>
            <a:spLocks noChangeArrowheads="1"/>
          </p:cNvSpPr>
          <p:nvPr/>
        </p:nvSpPr>
        <p:spPr bwMode="auto">
          <a:xfrm>
            <a:off x="5334000" y="2971800"/>
            <a:ext cx="3505200" cy="1371600"/>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3200">
                <a:solidFill>
                  <a:srgbClr val="000099"/>
                </a:solidFill>
                <a:latin typeface="Times New Roman" pitchFamily="18" charset="0"/>
              </a:rPr>
              <a:t>Nêu cách lên kim?</a:t>
            </a:r>
          </a:p>
        </p:txBody>
      </p:sp>
      <p:sp>
        <p:nvSpPr>
          <p:cNvPr id="51227" name="AutoShape 27"/>
          <p:cNvSpPr>
            <a:spLocks noChangeArrowheads="1"/>
          </p:cNvSpPr>
          <p:nvPr/>
        </p:nvSpPr>
        <p:spPr bwMode="auto">
          <a:xfrm>
            <a:off x="4800600" y="609600"/>
            <a:ext cx="4191000" cy="1828800"/>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3200">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410200" y="3124200"/>
            <a:ext cx="3505200" cy="160020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648200" y="3200400"/>
            <a:ext cx="4343400" cy="1752600"/>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Đâm mũi kim từ trên xiên xuống dưới mặt vải.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1130</Words>
  <Application>Microsoft Office PowerPoint</Application>
  <PresentationFormat>On-screen Show (4:3)</PresentationFormat>
  <Paragraphs>223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Times New Roman</vt:lpstr>
      <vt:lpstr>Verdana</vt:lpstr>
      <vt:lpstr>VnBangkok</vt:lpstr>
      <vt:lpstr>VNbritannic</vt:lpstr>
      <vt:lpstr>Wingdings</vt:lpstr>
      <vt:lpstr>Chủ đề của Office</vt:lpstr>
      <vt:lpstr>PowerPoint Presentation</vt:lpstr>
      <vt:lpstr>PowerPoint Presentation</vt:lpstr>
      <vt:lpstr>PowerPoint Presentation</vt:lpstr>
      <vt:lpstr>PowerPoint Presentation</vt:lpstr>
      <vt:lpstr>PowerPoint Presentation</vt:lpstr>
      <vt:lpstr>Hoạt động 1: Hướng dẫn học sinh quan sát và nhận xét mũi khâu thường </vt:lpstr>
      <vt:lpstr>PowerPoint Presentation</vt:lpstr>
      <vt:lpstr>- Hướng dẫn học sinh thực hiện một số thao tác khâu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 0975 377 617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thuytrang</dc:creator>
  <cp:lastModifiedBy>cuong cuong</cp:lastModifiedBy>
  <cp:revision>46</cp:revision>
  <dcterms:created xsi:type="dcterms:W3CDTF">2009-05-20T04:34:25Z</dcterms:created>
  <dcterms:modified xsi:type="dcterms:W3CDTF">2022-09-25T04:07:49Z</dcterms:modified>
</cp:coreProperties>
</file>