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1" r:id="rId2"/>
    <p:sldId id="259" r:id="rId3"/>
    <p:sldId id="260" r:id="rId4"/>
    <p:sldId id="263" r:id="rId5"/>
    <p:sldId id="256" r:id="rId6"/>
    <p:sldId id="264" r:id="rId7"/>
    <p:sldId id="265" r:id="rId8"/>
    <p:sldId id="266" r:id="rId9"/>
    <p:sldId id="267" r:id="rId10"/>
    <p:sldId id="268" r:id="rId11"/>
    <p:sldId id="271" r:id="rId12"/>
    <p:sldId id="274" r:id="rId13"/>
    <p:sldId id="258" r:id="rId14"/>
    <p:sldId id="269" r:id="rId15"/>
    <p:sldId id="270" r:id="rId16"/>
    <p:sldId id="272" r:id="rId17"/>
  </p:sldIdLst>
  <p:sldSz cx="9144000" cy="6858000" type="screen4x3"/>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7A7"/>
    <a:srgbClr val="008E40"/>
    <a:srgbClr val="A4EE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0" d="100"/>
          <a:sy n="60" d="100"/>
        </p:scale>
        <p:origin x="-725" y="-389"/>
      </p:cViewPr>
      <p:guideLst>
        <p:guide orient="horz" pos="2160"/>
        <p:guide pos="2880"/>
      </p:guideLst>
    </p:cSldViewPr>
  </p:slideViewPr>
  <p:notesTextViewPr>
    <p:cViewPr>
      <p:scale>
        <a:sx n="100" d="100"/>
        <a:sy n="100" d="100"/>
      </p:scale>
      <p:origin x="0" y="0"/>
    </p:cViewPr>
  </p:notesTextViewPr>
  <p:sorterViewPr>
    <p:cViewPr>
      <p:scale>
        <a:sx n="90" d="100"/>
        <a:sy n="90" d="100"/>
      </p:scale>
      <p:origin x="0" y="14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87C23E-CA02-465B-BC0E-EDBC7A4CBF3B}" type="datetimeFigureOut">
              <a:rPr lang="en-US" smtClean="0"/>
              <a:t>11/03/2016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A8227C-0CCE-4733-A064-69121BB83EA1}" type="slidenum">
              <a:rPr lang="en-US" smtClean="0"/>
              <a:t>‹#›</a:t>
            </a:fld>
            <a:endParaRPr lang="en-US"/>
          </a:p>
        </p:txBody>
      </p:sp>
    </p:spTree>
    <p:extLst>
      <p:ext uri="{BB962C8B-B14F-4D97-AF65-F5344CB8AC3E}">
        <p14:creationId xmlns:p14="http://schemas.microsoft.com/office/powerpoint/2010/main" val="824300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6A8227C-0CCE-4733-A064-69121BB83EA1}" type="slidenum">
              <a:rPr lang="en-US" smtClean="0"/>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837A18F6-79AC-4162-A778-52E2397DB91A}" type="datetimeFigureOut">
              <a:rPr lang="vi-VN" smtClean="0"/>
              <a:pPr/>
              <a:t>11/03/2016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86D0D87-60E6-4623-81DB-1CC65BB4B04F}" type="slidenum">
              <a:rPr lang="vi-VN" smtClean="0"/>
              <a:pPr/>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837A18F6-79AC-4162-A778-52E2397DB91A}" type="datetimeFigureOut">
              <a:rPr lang="vi-VN" smtClean="0"/>
              <a:pPr/>
              <a:t>11/03/2016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86D0D87-60E6-4623-81DB-1CC65BB4B04F}" type="slidenum">
              <a:rPr lang="vi-VN" smtClean="0"/>
              <a:pPr/>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837A18F6-79AC-4162-A778-52E2397DB91A}" type="datetimeFigureOut">
              <a:rPr lang="vi-VN" smtClean="0"/>
              <a:pPr/>
              <a:t>11/03/2016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86D0D87-60E6-4623-81DB-1CC65BB4B04F}" type="slidenum">
              <a:rPr lang="vi-VN" smtClean="0"/>
              <a:pPr/>
              <a:t>‹#›</a:t>
            </a:fld>
            <a:endParaRPr lang="vi-V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837A18F6-79AC-4162-A778-52E2397DB91A}" type="datetimeFigureOut">
              <a:rPr lang="vi-VN" smtClean="0"/>
              <a:pPr/>
              <a:t>11/03/2016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86D0D87-60E6-4623-81DB-1CC65BB4B04F}" type="slidenum">
              <a:rPr lang="vi-VN" smtClean="0"/>
              <a:pPr/>
              <a:t>‹#›</a:t>
            </a:fld>
            <a:endParaRPr 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7A18F6-79AC-4162-A778-52E2397DB91A}" type="datetimeFigureOut">
              <a:rPr lang="vi-VN" smtClean="0"/>
              <a:pPr/>
              <a:t>11/03/2016</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786D0D87-60E6-4623-81DB-1CC65BB4B04F}" type="slidenum">
              <a:rPr lang="vi-VN" smtClean="0"/>
              <a:pPr/>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837A18F6-79AC-4162-A778-52E2397DB91A}" type="datetimeFigureOut">
              <a:rPr lang="vi-VN" smtClean="0"/>
              <a:pPr/>
              <a:t>11/03/2016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86D0D87-60E6-4623-81DB-1CC65BB4B04F}" type="slidenum">
              <a:rPr lang="vi-VN" smtClean="0"/>
              <a:pPr/>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837A18F6-79AC-4162-A778-52E2397DB91A}" type="datetimeFigureOut">
              <a:rPr lang="vi-VN" smtClean="0"/>
              <a:pPr/>
              <a:t>11/03/2016</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786D0D87-60E6-4623-81DB-1CC65BB4B04F}" type="slidenum">
              <a:rPr lang="vi-VN" smtClean="0"/>
              <a:pPr/>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837A18F6-79AC-4162-A778-52E2397DB91A}" type="datetimeFigureOut">
              <a:rPr lang="vi-VN" smtClean="0"/>
              <a:pPr/>
              <a:t>11/03/2016</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786D0D87-60E6-4623-81DB-1CC65BB4B04F}" type="slidenum">
              <a:rPr lang="vi-VN" smtClean="0"/>
              <a:pPr/>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7A18F6-79AC-4162-A778-52E2397DB91A}" type="datetimeFigureOut">
              <a:rPr lang="vi-VN" smtClean="0"/>
              <a:pPr/>
              <a:t>11/03/2016</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786D0D87-60E6-4623-81DB-1CC65BB4B04F}" type="slidenum">
              <a:rPr lang="vi-VN" smtClean="0"/>
              <a:pPr/>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7A18F6-79AC-4162-A778-52E2397DB91A}" type="datetimeFigureOut">
              <a:rPr lang="vi-VN" smtClean="0"/>
              <a:pPr/>
              <a:t>11/03/2016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86D0D87-60E6-4623-81DB-1CC65BB4B04F}" type="slidenum">
              <a:rPr lang="vi-VN" smtClean="0"/>
              <a:pPr/>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7A18F6-79AC-4162-A778-52E2397DB91A}" type="datetimeFigureOut">
              <a:rPr lang="vi-VN" smtClean="0"/>
              <a:pPr/>
              <a:t>11/03/2016</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786D0D87-60E6-4623-81DB-1CC65BB4B04F}" type="slidenum">
              <a:rPr lang="vi-VN" smtClean="0"/>
              <a:pPr/>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7A18F6-79AC-4162-A778-52E2397DB91A}" type="datetimeFigureOut">
              <a:rPr lang="vi-VN" smtClean="0"/>
              <a:pPr/>
              <a:t>11/03/2016</a:t>
            </a:fld>
            <a:endParaRPr 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6D0D87-60E6-4623-81DB-1CC65BB4B04F}" type="slidenum">
              <a:rPr lang="vi-VN" smtClean="0"/>
              <a:pPr/>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audio" Target="file:///D:\CONCERT\Free%20As%20A%20Bird%20-%20Omar%20Akram.mp3"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1.xml"/><Relationship Id="rId1" Type="http://schemas.openxmlformats.org/officeDocument/2006/relationships/video" Target="file:///I:\V&#7852;T%20D&#7850;N%20NHI&#7878;T%20V&#192;%20V&#7852;T%20C&#193;CH%20NHI&#7878;T\Thermos%20Flask.mp4"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audio" Target="file:///D:\CONCERT\Free%20As%20A%20Bird%20-%20Omar%20Akram.mp3"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audio" Target="file:///D:\CONCERT\Free%20As%20A%20Bird%20-%20Omar%20Akram.mp3"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8434" name="Picture 2" descr="http://thumbs.dreamstime.com/z/vector-concept-chemistry-science-research-design-elements-infographic-flat-style-33261300.jpg"/>
          <p:cNvPicPr>
            <a:picLocks noChangeAspect="1" noChangeArrowheads="1"/>
          </p:cNvPicPr>
          <p:nvPr/>
        </p:nvPicPr>
        <p:blipFill>
          <a:blip r:embed="rId3"/>
          <a:srcRect r="518" b="6946"/>
          <a:stretch>
            <a:fillRect/>
          </a:stretch>
        </p:blipFill>
        <p:spPr bwMode="auto">
          <a:xfrm>
            <a:off x="0" y="0"/>
            <a:ext cx="9144000" cy="6858000"/>
          </a:xfrm>
          <a:prstGeom prst="rect">
            <a:avLst/>
          </a:prstGeom>
          <a:noFill/>
        </p:spPr>
      </p:pic>
      <p:sp>
        <p:nvSpPr>
          <p:cNvPr id="3" name="Rectangle 2"/>
          <p:cNvSpPr/>
          <p:nvPr/>
        </p:nvSpPr>
        <p:spPr>
          <a:xfrm>
            <a:off x="762000" y="3159204"/>
            <a:ext cx="7162800" cy="1107996"/>
          </a:xfrm>
          <a:prstGeom prst="rect">
            <a:avLst/>
          </a:prstGeom>
          <a:noFill/>
        </p:spPr>
        <p:txBody>
          <a:bodyPr wrap="square" lIns="91440" tIns="45720" rIns="91440" bIns="45720">
            <a:spAutoFit/>
          </a:bodyPr>
          <a:lstStyle/>
          <a:p>
            <a:pPr algn="ctr"/>
            <a:r>
              <a:rPr lang="en-US" sz="6600" b="1" cap="all" spc="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Khoa học </a:t>
            </a:r>
            <a:endParaRPr lang="en-US" sz="66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smtClean="0">
                <a:solidFill>
                  <a:schemeClr val="bg1"/>
                </a:solidFill>
                <a:latin typeface="Arial" pitchFamily="34" charset="0"/>
                <a:cs typeface="Arial" pitchFamily="34" charset="0"/>
              </a:rPr>
              <a:t>Các đồ dùng giữ nhiệt </a:t>
            </a:r>
            <a:endParaRPr lang="vi-VN"/>
          </a:p>
        </p:txBody>
      </p:sp>
      <p:pic>
        <p:nvPicPr>
          <p:cNvPr id="24578" name="Picture 2" descr="D:\THU HA\POWERPOINT\VẬT DẪN NHIỆT VÀ VẬT CÁCH NHIỆT\fyv1209024003_68.jpg"/>
          <p:cNvPicPr>
            <a:picLocks noChangeAspect="1" noChangeArrowheads="1"/>
          </p:cNvPicPr>
          <p:nvPr/>
        </p:nvPicPr>
        <p:blipFill>
          <a:blip r:embed="rId2"/>
          <a:srcRect/>
          <a:stretch>
            <a:fillRect/>
          </a:stretch>
        </p:blipFill>
        <p:spPr bwMode="auto">
          <a:xfrm flipH="1">
            <a:off x="5715000" y="4419600"/>
            <a:ext cx="2514600" cy="2286000"/>
          </a:xfrm>
          <a:prstGeom prst="rect">
            <a:avLst/>
          </a:prstGeom>
          <a:noFill/>
          <a:ln w="28575">
            <a:solidFill>
              <a:schemeClr val="accent2">
                <a:lumMod val="50000"/>
              </a:schemeClr>
            </a:solidFill>
          </a:ln>
        </p:spPr>
      </p:pic>
      <p:pic>
        <p:nvPicPr>
          <p:cNvPr id="24579" name="Picture 3" descr="D:\THU HA\POWERPOINT\VẬT DẪN NHIỆT VÀ VẬT CÁCH NHIỆT\2.jpg"/>
          <p:cNvPicPr>
            <a:picLocks noChangeAspect="1" noChangeArrowheads="1"/>
          </p:cNvPicPr>
          <p:nvPr/>
        </p:nvPicPr>
        <p:blipFill>
          <a:blip r:embed="rId3"/>
          <a:srcRect/>
          <a:stretch>
            <a:fillRect/>
          </a:stretch>
        </p:blipFill>
        <p:spPr bwMode="auto">
          <a:xfrm flipH="1">
            <a:off x="1143000" y="4419600"/>
            <a:ext cx="3886201" cy="2258969"/>
          </a:xfrm>
          <a:prstGeom prst="rect">
            <a:avLst/>
          </a:prstGeom>
          <a:noFill/>
          <a:ln w="28575">
            <a:solidFill>
              <a:schemeClr val="accent2">
                <a:lumMod val="50000"/>
              </a:schemeClr>
            </a:solidFill>
          </a:ln>
        </p:spPr>
      </p:pic>
      <p:pic>
        <p:nvPicPr>
          <p:cNvPr id="24580" name="Picture 4" descr="D:\THU HA\POWERPOINT\VẬT DẪN NHIỆT VÀ VẬT CÁCH NHIỆT\911nhiet01.jpg"/>
          <p:cNvPicPr>
            <a:picLocks noChangeAspect="1" noChangeArrowheads="1"/>
          </p:cNvPicPr>
          <p:nvPr/>
        </p:nvPicPr>
        <p:blipFill>
          <a:blip r:embed="rId4"/>
          <a:srcRect/>
          <a:stretch>
            <a:fillRect/>
          </a:stretch>
        </p:blipFill>
        <p:spPr bwMode="auto">
          <a:xfrm>
            <a:off x="1981200" y="1143000"/>
            <a:ext cx="5238750" cy="2943225"/>
          </a:xfrm>
          <a:prstGeom prst="rect">
            <a:avLst/>
          </a:prstGeom>
          <a:noFill/>
          <a:ln w="28575">
            <a:solidFill>
              <a:schemeClr val="accent2">
                <a:lumMod val="50000"/>
              </a:schemeClr>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4580"/>
                                        </p:tgtEl>
                                        <p:attrNameLst>
                                          <p:attrName>style.visibility</p:attrName>
                                        </p:attrNameLst>
                                      </p:cBhvr>
                                      <p:to>
                                        <p:strVal val="visible"/>
                                      </p:to>
                                    </p:set>
                                    <p:animEffect transition="in" filter="checkerboard(across)">
                                      <p:cBhvr>
                                        <p:cTn id="12" dur="500"/>
                                        <p:tgtEl>
                                          <p:spTgt spid="2458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4579"/>
                                        </p:tgtEl>
                                        <p:attrNameLst>
                                          <p:attrName>style.visibility</p:attrName>
                                        </p:attrNameLst>
                                      </p:cBhvr>
                                      <p:to>
                                        <p:strVal val="visible"/>
                                      </p:to>
                                    </p:set>
                                    <p:animEffect transition="in" filter="blinds(horizontal)">
                                      <p:cBhvr>
                                        <p:cTn id="17" dur="500"/>
                                        <p:tgtEl>
                                          <p:spTgt spid="24579"/>
                                        </p:tgtEl>
                                      </p:cBhvr>
                                    </p:animEffect>
                                  </p:childTnLst>
                                </p:cTn>
                              </p:par>
                              <p:par>
                                <p:cTn id="18" presetID="4" presetClass="entr" presetSubtype="16" fill="hold" nodeType="withEffect">
                                  <p:stCondLst>
                                    <p:cond delay="0"/>
                                  </p:stCondLst>
                                  <p:childTnLst>
                                    <p:set>
                                      <p:cBhvr>
                                        <p:cTn id="19" dur="1" fill="hold">
                                          <p:stCondLst>
                                            <p:cond delay="0"/>
                                          </p:stCondLst>
                                        </p:cTn>
                                        <p:tgtEl>
                                          <p:spTgt spid="24578"/>
                                        </p:tgtEl>
                                        <p:attrNameLst>
                                          <p:attrName>style.visibility</p:attrName>
                                        </p:attrNameLst>
                                      </p:cBhvr>
                                      <p:to>
                                        <p:strVal val="visible"/>
                                      </p:to>
                                    </p:set>
                                    <p:animEffect transition="in" filter="box(in)">
                                      <p:cBhvr>
                                        <p:cTn id="20"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descr="data:image/jpeg;base64,/9j/4AAQSkZJRgABAQAAAQABAAD/2wCEAAkGBhMSERUUExMWFBQWGBkXGBgYFhcWGxgXFxcYFhQXGBcaGyYeGB0kGhcWHy8hIycpLCwsFx4xNTAqNSYrLCkBCQoKDgwOFA8PGiwkHBwpLCwsLCkpKSksKSwsLCwsLCksLCwsLCwsKSwsKSwpLCksLCwpLCwpLCkpKSwsLCwpLP/AABEIALwBDAMBIgACEQEDEQH/xAAcAAABBAMBAAAAAAAAAAAAAAAEAAIDBQEGBwj/xABNEAABAwIDBAQGDgkEAgEFAAABAgMRACEEEjEiQVFhBRNxgQYWMpGSoQcUIzNCUlRyc5SxstLwNDVidIKzwdHhCENT8RWiwiQlY4OE/8QAGQEBAQEBAQEAAAAAAAAAAAAAAAECAwQF/8QAJBEBAQACAgEDBAMAAAAAAAAAAAECERIxAyFRgRNBcaEiYfD/2gAMAwEAAhEDEQA/AOc+C3QbWIS4XAolKgBCiLETuq88S8NwXPzzQPgL72785P3a2qbeqsre1CPA3DcF8fLNY8TsNwXpPlmthLet9wqNTclQHKgoFeB+HG5enxzTV+COHE2Xu+Ga2BxnXuqJZ17RVFH4p4fgr0zSX4IMDcr0zV0pome2sON9utVNqA+CzHBXpGseK7HBXpGrpR9RqNX2Gi7U/iyzwV6RrKvBhkblekatUg+Y1KLi/ZQ2o/Ftngr0jWPFtngr0jV0oD+lZTfUU0bqjPg21wV6Rpvi8zwV6Rq8dbjT8mo0sz+fOKaN1TeL7PBXpGsp8HmuCvSNXSmqZ1UUN1U+LzO8K9I1nxcZ4K9I1coTxpxamhuqTxaZ/a9I09PgyzwV6Rq5ThjEwYp5bG40N1RjwYZ4K9I1nxYZ4K9I1c5TpWQgiobU/iszwV6RpviwzwV6RrYEuCbi0U1aNKG6pE+C7G8K9I1IjwWw3BfpmrZRsBWUNGgrE+COFO5fpmneJ2G4L9M1ZqQRWQrnUFX4nYfgv0zWfEzD8F+mat0uVIF0FJ4mYfgv0zWlYxoJcWkaJWpI7AogfZXU0muX9J+/u/SOffNFjaPAIbDvzh92tpHZ+ftrVvAL3t356dx+LxGlbbB36c7+sXqs3tFM95pyVAzMi9Z6iYjhaL/5pDCKhJiRNzw/rQRlyJ33qPqsxInfNr08Nnt2tdY89NU0b5YN9Jn1GqGKZUkmDOkR/amrUokjfailYmLK3d/q1qJx+8cpH51oB1HcoVkMyDFZJJI0Mj861GDGXduNUPCB/wBVCu+mhFENsSJnQ7jfvBqZOWIURY2tRAbbc9p+2sQTY2B3xMEVYHCoIkKi88fVrUKxlNpBNxbU0UPnTp5U6HgRUKlj88eFWzqJG22Nq4OhnWhFtonik89FUEGeRsjX7ai7e7+oonyvJR3jjTG2AomSEnhpftoGIRwM/wBt9TpSk6qj+tQBN+f2Htox3DgAEpKT6Qn/ADQDiU2BlOv+aQII0vWFKsJg8OI5RT+sGhsfNUGM8a3imzUzMi+o/NqcGj5QSY81BEEjjTnCLVNh20kmZ7hWOuCScoCh2TuoB7cacDSJvcRy1qcrAF0/381QMzntpBFYIE6x21IhoxN4/O6gQMiAm4pZ+I0qUp3g/wBKiHOgIyApsRNcr6S9/d+kX9810tNcz6S9+d+kX980ax7bZ7H59ze18pOh/Z+Lvra0pM7JF+GwfR31q3sety29dM5k2Ucs7O5XHlW1FqDe0blCR3Lqs3tjrCkyRlI0MZFds76iWskzeI1P4qKdWco1Cd0+7DhrupoWEydLahQWg33o1HZRELS5CSb9oKv/AGGlROoSQYkHNxzD1XFSl05kQReTsykejTesKwYAkH4OwY58aBi0na32udR5tRTeqJgpEgCDB81jenq8tU8NDsnuVTg0mUkqyx8Fdib7lgfbVEQEhMDfEC/qN6TCUZilwqQkGZAk8tk1laMwMqgg2Krj0xUwWkAzeReQFp0sQoXB7aAdSUFZE7Ji4F+2DSfwwSoQcwUIuCk+ZVS4aYASJHwoHWDtKdQOyiHkHLshJi+yrrJ3SUK2knkKAHJEQRaxm3qNqssM06oBIgwbJsJ7M1j56BebmQkajcYv8xX9KHRjFQkTAuCkHfxg2oLJ3FONylSSJuM1xz1keY0MppKhATlJvIMCew29dPYxC0pgG4Pk6HlsqlKh2U7D43IqCkonemEkjU7KpSSaAFeHycQT267uVI4u23Bmxm57atcUpEXETr8BUnTZMoMcqDW22ZyEcDOwYHHVJNFAhM/1m3YQKmDqhxtruBG405aUpEEXEX0N/ODTHBaAZGozGLfZQLJm3AkfF3jjTEATcd2pI/vSbm0abrQOYmpnMyYtE3AjQnS9BkMp+CqDwUL61I9j3CkJMQJvx81RuLkXGXtgkQKxh2Mx2Znib34gVBlnEKBJBuQRwkVgkgm/HSpFGZKhmgbrb9aYvFoVAjSbCx5Gd9BO22lXlGNdNTbjUT64JANuYk6UbhnEgQRAnviLcqbiWmvgL4XIg6X5UAbgG63rNN6zmR209xkpGkaX1pYLLmuJ5moGZufnpwVJ/qaMxGByQoZVWnWRFYxePbcAAaCSOFxMQTQQOtFMaERXL+kffnfpF/fNdLC9wvXNOkvfnfpF/fNGsW3ex7HVujOgHOnZWkmdnUHdW3uJyCSFNTHlnO0ZvoLgcr1pngA+Ql0CDtA5SkGdmNSLVsyHAgDaLBV8cZ0kafF4VWb2LCFJg7WU/DaMo47Q48qhW2VJXkCFni1ObnKTTXG1pVmKVAR74gkIPOAIrPVlaDADwBkqZGRSRxUMummo76IYGdpN0kgaKOVfZGlT5M4ylQEXAxHuem5KxqeANN6ySBnbWI8lYAc0EjNv9LuoNT0I1IE2DhzDu/6oop9RSSkkgRYEBaNNQqoG1qQEkERMGMriTvuKlUlIMr6xuRZSRmaNhz+wndUIwRSjMbpB98YUFecAx9lBl/EoVmCUZVRJKFHKo/Rq07BTsI1mCFJlZv1iEDKoCYB4K7qRY6xRKSl60ahtzTeifXF6hwac2zsLIJhLp6pQ+asEX5EnsoHKcShSgCqJ0OwsX0zRBpr0FYIUdoW6yxnktNu+p8QACQolBI8h1OdMbsrov30KTlTYKReDBC0cuYoMOIWAFKSogcRmT6QovDYZpSSJUgm+gW3O642k2imMugKypkEiSWzmCt8qaUIPZRGRCyIGci2Zn3JZA3ltQg91BheCMW2xcS0Q8iPhEpNxuoNmZkCSndrbcMijpRR6NIPuTqSq5yklp0AHQiBM6wCay9jVGOsCVK4rSUOTpZwETFUPWELSQlEHgheqtSeqXoI4VWKsdQAbEAQe8G1SuYkwc5nLoFbWu8LBmaIbxC1RmPuZAgrBWm26fKT56CLCtnN5O1puSTOllWNZxWEvdEH4Myiw1t5Joh3CkJzBMjU5VJdRfS0ynvrOEfIBSkkyIgBLg4mUKBKf4aCAJGUJUmJE2lBk6anKbdlTttKCjkWIGqVAAwm9golJ7qY22pZ4JOobuQRxQrd2UTh0ZZAvs3Cdbx5TS/8A40GC3l0yyUiQQUzJ0yqkHuNRIwAcJyphQJIE5ZA3AKMG/A1kukKKUaEjZHLWW1k8TTkO2sUgEHMABNz/AMa7D+E0AbiSg5V5hpaIPGCD/eimVMFASQUKvKpBBvbZNxbgasXuiw7IbV1ytn3slKtN7Ll/MaHHRrASQSoOwfJEGQYhba4gxfZNA1zotZV7ksOAbxObS5yqvpVW4s7xJtc2irFxt1vZQsOSfIOyZjehVwY4UE9iCoQoC1o10Ol7+aoJ8CWzMrII3EEiZ3Ead9EYvoVadvL1iTMFBzDju/qKq0knTZH2co1o5OMcN0mYiTvG7dBoMN4MlObQcNN3HTuqBTRAuYHrolXSBcmfKgTYbrTaPXQqVid6jy/p/moMpgchXMekvfnfpF/fNdOfI3X/ADytXMekffnfpF/fNGsW3+x+0Sy+eqDyQtOZAML8nygQCoDnpWzN4rq4SyQhKvKbfCFX5SI77GtR8BVoCHcy1oOdOUoE7rzBB81bS62sqkgOJA8uVFUacZHfRm9p230pUSgLw7kXzn3JRNzKTok8NoVl91Kgkup6rg5hUgJJ/aCVR5oNCYcrWlQQtTn/AOM5jbcQOXI0kvrbypSpWHVO0kFUHgVCIPYZoDXmlLJjq3kgGVpIDscVCc/pVX4fEw3aFpm6HfJ/hMi/YaKUEFWZ1pTZNw+m6ZPwskR6F+VN6QB6uVON4lOb3xBhYncqRmv+0KBweSFQHHMMoicm0pu41mZgxvTGl6dBSM6mzhuDuHKiCCN6QuINt410qDCvnOhtCwEG/VuhJGhkHdNrXB0qMrbCV5EONKHlDMlaCdCCCAdd21QTKdzkFSE4kW2xmbcG6CBqeZB7aWXrBkS6XSYhp1KgsHQJCybndYjsoRw5koUpAUBqpvKkjtA0PmqZlkrKgjI8CPJOUO24DWfPVCLjrJSiFsg6pWCpBOk5SI03xWHcGQCS0UyJC2yVIN9dIjs81EYN8BJS27kiZZxIRkPzSsZQruSTWHUtAhSkqYWreyUKbIi5y5swM7gSKAXDoKikhJVGpbssAbyI9dGsYdrQlL4NyD7k+jjBUMqj55oINzmITnCTOZsQQOMAgDvirLDtKegjLiLXSolt0AcDm2+7NQRYtlJgZzO9vEJCFAbgFnXsBFDrbcRKHFZBqmTnTy32HMVaJQm6A6UnezikqA5AOg2todmmLQ7htUuMA6pIU40rugg2Ot6oCcwoELCMqfJLiD1iD/7UR0bhoURncI+Oxcx+00TtDSQeFEoaTBV1akSPfcOtRTJ3KRGz82R2VAGCYUgpdItsSlzUQQgoCjw0ogt1hK7thLq7krazMuQPjNGx/hquClqOVaBnTcZh1bh4QrLtdhqZKkqJQQhydA4EocSeS4AndeeysYhVoWshQMZHwIKbxDk6crcqDD3R4SqDsqPwcQChQO8pcyx6xrRWYphL2UXsMQkKSQBbJiE3H2aVB1ziBlUcrSrpSqHmzbcMxy9oojorpMIEgrbTcLygvsmd62lE5dN3moML6uAJKUkEgOQ8gE6ZHUKzjv76rsf0a4kTlluBthQdRxEKBMC9WmN6O8pbLZKIG1h1LWmTfbQRKZ4HSqtnHFBJGwom5Gwq25SSMqu+iom21C8qUU32QVAc7XT209eLWoDOrOIkTt919oVYYLFNEiQnrbwto9Q6DuBlPVr7qz0pjAojOlBXA8tsMOgjQlSdlXbQAe2UKvtASNZWkW+Ko5hReDQ3tbGcwTsw4DfUoUc6O6h1r2v/AKhCVaeUopJTGodQY7yKLa6KS5HVOBBM5A8CkHgEvjYJ7xpQF/8Ai2HQS2MtwNeuSJ+MkgODfpNVGNw+UTskabJzXnQgwpFLpPBvtn3Rt1J+MtJMEaQ5w5zQxeKk7RKyNxuO5WpPbUGG0ldxZI747taJZQkggGCO0g8doXRTUYdRyqUTEGDrMbgRcUepBIE+cpAV3kAE6GrIloVeHuQYVukXB0IIIid+tcq6U9/e+lc++a7Chsd26uQdL/pD30rn31Uq4dtr9jzGlCHfc23E50kpWkaZYMK8pJ7DHKtoXh8MTLLquuUYDS0BISfihwqykbhJ7q1XwBYzNPclp+7Wwu4Uibac98RN6hey6RwC2k5cQ2WybgAAa3veNKIbw7hylKUPNgbz7oniMs9YI4gFPbTMFj1tKEoQ+kCyHRnCRG4m6CB8XzGpMMwxiFhRcGGcMlKSPc5BMQ5OZJsdQKaEWGYbKyWHSVn/AGnElIVeCmZKV8LwaxjUZYDrasKqSQUJX60EyBzBPZT3cWVFaMQ2CkW6xKMqxGkRAXb42vGpcC8rq8jEYpAMll5sqyxvSibH5iqgw3lnM6yMS2YAfbUpJTG4kDJm5LANQN4UKz9S8FA6NrJC+yFCFEfsE055bYcCgVYVe9PuhTPz9U9hBHOmKxGZRDjaCP8AkRsKveSrRZ7pqiNpOVOUqXh1jfC4UeBCU5kntEVO4tCo6xGcxd1tUTeRs5YmI4c6el5S05UuHFC2wsOJc/hF1dyVEcqa6WpTkUrDrT8F0qif2VhNv44oCsO+64nL1icYgD3la1FwJG4SAsEfsEihHlNpPuedhfwm3FAi2kEi/wDEBTMVObK4hIVqFtqgneFEg5Vdoij8N0w663lcT7cbTqkq91SB8VcdYPMoVUDkhCgVoLRNw42pMHS+XTzHuokoU8FKU2jFJkKWpvq0uAcTkEpjgpNMbxLYvh3lNfGZeUjKY5+Qo/OCTUzbzKVguIcwzsyHWFJUi4soI3fwqPZQJLodCUtEOj/jeDQWOSXJBV2JM8qgwyHGVLaUDh5vkcSVIN7Zkad8GrJ9x19Ci423jmxq40W0upG8qCRmTbctHfvqXAYoqbCWCl9AN2MUhsqAH/GvMBF9EkHlQCFlA23W1MLGjzHuiDwkJVYfNUeyoldFLKytB9soNyWM4WgnepMZkGRvG6n43CNJWoe6YNShdCm1LQZ+KoEEjtTHOggEgZlJUkpNnG0qkbrCQD5xVE7zKnoQl7rFp+A6lSHOaApdlnlmPZWTLaglRU0Ygt4gKycwklGVI33y1MrHFyC4lGLEXO22+kC0qVqQOJChzrLGKzy028HUkyGcQpQM8lkZZ4ZFg8qgGXjFs5gkBoEAlIUl5pQiSQFgi8WIJ4VhrFoX7p1WQ6FTGVMc1NHTuIFtKYlbaFyZZcSYIVLjcHiAnMPMocxrU7oKFBZSWpOy6wsKAPJJ8nszCgyMMVqlvK+RcKZKWngNbtSD5hHOgHcSFGXUpcvBCwpKp5rSbntmrJjEdZ5bacTEkONFLbwg6kRfsI76jxb4Wmc6HhEEOoS26k7tsEZyORV2UUOhCDAkixhD4UE3+I6k+tQAp+KWpKcqluIEAZXMzqOWVYBgUKhChsnY3gKSFA9hvlpoSpAlKFJQqyikHJ37jPCgalRbVJIMX2YW2RvlJmftq2wPSjE+SpmZktgLbMj4TC7gch3VW+1VJGaM2XRxsmByI3ExpanJwhWc8hSTElJCVgn9kkGZ4WtrQWKcQ+iQ08XEQUgNLKhHBTKrpETYgUwsNkJIQkOAAygFIkHRSFSN07NjNZYw4SZSTaQlRACovYwbGP68aLZw0RPAdvLzVZGbUDeEmeOnf3f0qbIE1OoACNT+b/njUAZW4sNtpK3DuG4cVHRKedVEL69LWsIGpJsBGpJ0iuOdNIIxL4IKSHnAQdQQtUg16h8GvAZLCg66esdGg+CgkQco4xIk3ua80+GH6wxn71iP5y6xa6YzTYvY5V7m984fdrcVoB3VpXseOgJdE3Kk+bLetvSqKJezXcIJnl9ooN3CmZi3boLCBw19dWSX/wAxrTlJB835+2iKZgKSohB1EKBOyQLwRMEUR7g8lCABh1CczhLhaOhFoKkHzi2o3FLws/kamfUKCcw0a6Cbct3r+2ipccVt5A4EYhJGwsKKiQNyXBu5EGKbh8ocKmHsqjOwoweYJIyLHr5VJ0d0i7hlSy5kJsU5ZSRcSUmQYnt0opRw7gUrEIWHiQMzWXJe+YtmCCNIE8augF1zCgUut9Sq0uNqUUzxU2ZPck91SvYZaGgpSm8U1oFJcJynkSAtJncoRypYVh8BZCPbGHFjICrcjOdBv3cKaBh1lXtZTrC9AlwoUlQ3guGAL/GEc6gY22gqCm3EtmB7m8fKnckhOUj5xTRazhwrKtt3DPa5kKC2wdyk6rA7Ce2oMU2UwMSysDctCUAzzM5FjsI7TRTHRzwGbCqTimBdTZbBy7oW2TmHak7qodi/bLjRU6n2y2P95HVqUAOK0zAjcsTxofApJgsLhRgKadS0AofslRyq7JCuFSYZbIXmZdXg3T5QUgqbn4oUm+XkpJA0vU+KcCkn2zhEQdH8OgpHDNl8hfZKe6gSUNodzKDuCd3FKCpvtsQsA8BmFS4pal5g/h2307nmEQeMgoBSTyUkc6gVhldVLLzWJbT8BaVhaZ3pbJCk/wAJihm1thaVtH2s4YmVrgnksJMDkq3OgLwyCtA9ruJfCf8AYeaPWCdcicxn/wDWqs4XH5HNlftRemRaXC2ZG0DsGBbRQi+tYxqcqgMSyJVtJfZXE7wo36tZnhlNR4fFOuNlAPtlAuUKVtATqkn3QW4SO2qg5xtiQl1HtZZul9h4lsmDtZZgCPiqm+lMdS44jMrqsa2kXUhwpWgHRStjNp8dJ7aGwuUwph5TS5gtvFGRR/ZURkUd0LANOxaShYU405hlnRxopKCN5CJkfwqM8BQStYiDDLudMQWMQUE/wFRyqHCFAjhUSmmwopzO4N2LpXlWhU7s6RMH9pJHOmZ1FKgptOISNFoQAsb52QI1+EON6H9tnL5SVp/43WxIE6AyYHzVDmKCd1tQAW40pMAQ6wERyKoUEqtvSRWcQ2VJJhGJRHlhGRxG4Z0ja7yFDnTcO8ylR6tSsMpQuCguNGbEE+UByKVdtT4rBpAzPNBI+C/hlEoB3bKlEdwKTyqCtwiiRlzBJHwHE2PGFSQnziiw2lKo2sI4YEKSpTS54mCQOUKHMVM/gVqR1qFt4loRmXmUlxPzkmFJ781EYJsoRkQpXVkD3NZQpIPAaxHERQQnBJB20ht4RlWy4C2odkmLXsddwqZaFK1UFaRCQnMTANoFrcKIZwtxE2N+F43RO7/NEAQBP9yeVrVqMoW8LEDlv4U2RuH5/J1qQqkXsOfnueUVadB+DKsQQVZkMg66KXG4bwnnr9tLSRW9F9Du4leVsQkHacPkp4gfGVy0G/geh9DdBt4ZGVAv8JRuVHiTReFwiG0hCEhKRYAWqasbbKvH3hj+scb+9Yj+cuvYNePvDH9Y4396xH85dGsXR/YT8FGcZhcV1khSXUZVAwRsVZdOeCuJwZJILrW5adQOY31P/pw/R8X9Kj7ldfWkEQRI50SuDpx6DAKoJ3EZTy3VKhRGk9ljXXekvBTDPpKVtJvvAgiuW9OeDOIwTkZVOsknKoXIHA0/KIUvA669ltDWVI/P9vX5qFbxSVWkgg3ERHaDB3VMm3Lhznv0qoz7VB5DvqA4IzFvV9tGNvp3yI5/mKmy7o3Tf8xQVzCFBUpcUkneCRIB0O4ju3U5bKFBQLYuQVOJKgRxGSSCT5Wo1qzGHn1eqmKws67+zfQCtMPMM7K2X2tS0pXWJA3EtyCk77EUA9jGzlW2ksL/AGHFEdqfhJ9fbVunCkQRaDObgRwns9ZrOLbUtASrKoRYhCQpN9xTE9hpo2rcct3Ml14FxK4hYI244Liyu0GjOjsC5nK8E4ozdSM6Q5zCmyYX2ie6lh8O7h0BbDwJPltFEyP2kKlKhzF+ynKcwr8FwJwTwvmShXVrPHKLtHmJFFQhLJUpLqXcM7N42k5hcGPLQJvaYp7zGJ6uVoU+zY5wUObPJ0AlNvjT2UbisYtrL7YbYxjSrBwElcRoHhfnCgaoMZ0+MK8pzCZ0JIEJKxrvSsxlUOGtbwwud449s5ZTGbq6wCHMgVgnlLny8OpCSSBechlLg5i/ZQ+K6pbgzg4N3eOrX1U/GAkLb7IUOYqHojwjwmKbPthj2u6j/cZUQkReVN7u0SaHX4U5oZWr222FWglVo+A8AVDsMi1xWvpZ7s1fTtOePp69jcY0puzyGnmyNl1tMTMwc6bE8iJtrUXRpcUiGS26EyS05MxF4bMX5oVNT4F1J/QsQ4l2YUwtSLxwHkL7CJqPFqT1nuzamFGJUhuEnn1ZggjiLchXPTSVr2sshbazgsQD8Jai2Tyc8pHYqRzp/SSMhBxLCVpX/vMuQVDulsnfoJrCitobcYtggbZTJHAdYBmQrkZ00qTozAdYknB4gAm6sO+hIzcdZQ52gA9lFU7vSkZ2UrKmwZSHMoMQDqZKTfRJi1WPRzQEO4fEvNLsFtqCVJVv8pKcq08lAGNKmV0U05lWphKHLWTISQBrlJ3zxq0Yw1rC0QBEmJMn9m0bv8c5hd3l09nk8/imGP05/L77ks/vW5b6/wCgc4cKlWVAKr7KcgFgDaCBxMbxRSGtxtxOk256DW0z9lTIajgSON/68Bz36VnrI03k39YA58zyrq8DDlokjs3Adm61qHUq4m5JgAXJPBIA3fk0VhcGpxYS2M6uZtHxlHcLniT663HoLweSwmVELdOqoAjkkbh6+JqWrIq+hPA2CFv3i6W9w4FXxj6vtrawKzSrLRUqVKgVePvDH9Y4396xH85dewa8feGP6xxv71iP5y6NYuwf6cP0fF/So+5XYa49/pw/R8X9Kj7ldgmiVmsKQDqJrNKiNV8J/AJrE7bfuTwuFDeeY31znpLoLF4WeuazoHwkfaQK7hTHGgoEEAg7jQcNw7gcum/ZoONu/S3qp7RjgQZ3a/mRW3eFXsbeU7g1FtZuUDRXdWh+2XGTkfQWzxM6z+d9S33WTfS9bxAuL+b1fZRrYnhFUuHdBMC+mlxpP5NWLD0G39DW4ysCzPLuFJWGHAXHdyPdzrGHxYOoI5f5o5P54eqiKsYY75IO/f2jlSxqlPIyOHrANkZgmQBoUqibc5q1DIsRr6uG+o14OBMEndw5k0AuD8GkBBOFxS0LIhTbiUZVEXgyIOhgx5qpsf0W3im0pcbLC1gpC20KKVGLZkEyD80mti6kxJMjfF/6XqY4NOVQSBKgQSRnsd2Q2j/Fax7hd6cOxuEcYUptYBRO8ESBYGdRuMGtw8D+hG8qXMO+2MQfgL2YkHZSsgpVY3FjejcT4CS0pKHVB1IUrbVCSAbITOtokKqq8FOgXFu9U82pnNYOBBUnOPJzBOk3E19DyeWeXx2S61+/xe/h5ccbhlNzv9fHXyC6U6GYbxSkY3rWc8qloBSUqmQSkySmdImKg6ZwrjfVkPnGMkShQeU4AJgjNMoI+LWy9K4V1C09ayzj2EjIkkzlM7QQvy0+aKLR4L4IKQ4ylaDBLiZGydw2fKGov/eph5phxue+vtpc8eUsx9/vtX9B4VxzDoeYxDrL4O1bVIJuANlxMHRQOs1tSWy4UkoQVABJISEgzmJJF07/AO2hrDOECRAsAAIAHbAHDcIHwTVkGJSCeVrcPXx768WWXK3TvJqTYZGFG65m5jhpHIDusLUUlu/ISo6nu5z56c4qD6wBAOus8Nf81Es6kkAcfgi14A4jU3rCo3FlVgButIM9seuOG+1E9F9ErfUQmUomFKgAWsQARtHXkJ3xFG9F+DK3gC6ShvUJEpUrff4oPAX4xJFbeyylCQlIASBAA3AVm32akCdF9DNYdJDaYm5OpJ5nU0dSpVFKlSpUCpUqVAq8feGP6xxv71iP5y69g14+8Mf1jjf3rEfzl0axdg/04/o+L+lR9yuwAVx//Th+j4v6VH3K7DRKVKlSohUqVKgwRQWP6FZfEOtpWOYo6lQaD0t7FqJzYVZaMyU6pPdWq4tl/Cqy4lspHx0jMk9saV2io38OlYhSQoHcRNBybCYwKAKTIN53dxo9hWXQkctQe0VadOexsmeswh6pYuU6pV2itZefew9sSytvUdYgZkdsa/bV37ppfMYkb4HYSPPRiDYE6Rw1586pcPiErEggpO8RBH2UZh3TuV/Wqg8szp39+6KYtnfF51GkjTTfY1lp8HXZP50NEJE+flvooBzDadk7jprUOIXkEwobrGJn7Kty0mdDP53b6Gx2YJMDTnEeelGqpY2rBKVTAubDfNvXyo5oiAQAYSBvidJjeYgU1vDLJOYgTa1yb7+OlFpIBBg5Rp5j/cVYymawsRIGZXmAm3Yf+6JeiTEdouDxgjX7KDLhVzBvvmOM8NLdlSssLdcyIBUrU8Eg6FR3b7amhJtCUEiAlSlGAABJJ1tw4TurYuhPBiCHHoJFwgaJM6k/CM93ACrPojoNDAJ8pw+Us69g4DkKsqxbtvoqVKlQKlSpUCpUqVAqVKlQKvH3hj+scb+9Yj+cuvYNePvDH9Y4396xH85dGsXYP9OP6Pi/pUfcrsArj/8Apw/R8X9Kj7ldholKlSpUQqVKlQKlSpUCpUqVAqixGHStJSoBQO4ialpUGidNexyEnrMGercBkpJORQ3gitdR031Si3iUlhcxcHIeYX/euu1W9OeD7OLbLbqQQd+8dhoNOadsee/dprRDLkeT2cvNQWO8BsThBnwrnXIAu0u8j9k7qr8H4SJzhDiFsrVuWIE7wFaXq79017NnaxA3yPsNZx3vdx691BoXw/77Kh6UcOSAVAd1UAOvAExc6dm6e2moN5kn8xruoNboTqd9ouSTaABqb6Vf9CeCTmI2nwW2ZnJopfzjOynlqfVTeiQzoro5zEH3MZUztOkQOxA+GeenbW89HdHIZRlQOZJ1Ud5J3miG2wkAAQBuFOrKlWKzSoFSpUqBUqVKgVKlSoFSpUqBV4+8Mf1jjf3rEfzl17Brx94Y/rHG/vWI/nLo1i7B/pw/R8X9Kj7ldhrxpgOm8QwCGMQ8yFGSG3VtgkWBISRJorxxx/y7F/WXvx0NPYNKvH3jjj/l2L+svfjpeOOP+XYv6y9+OhxewKzXj7xwx/y7F/WXvx0vHHH/AC7F/WXvx0OL2AKzXj7xwx/y7FfWXvx0vHHH/LsX9Ze/HQ4vYNKvH3jjj/l2L+svfjpeOOP+XYv6y9+OhxewaVePvHHH/LsX9Ze/HS8ccf8ALsX9Ze/HQ4vYNKvH3jjj/l2L+svfjpeOOP8Al2L+svfjocXsGq3pjwfYxKCh1AI4xcd9eUPHHH/LsX9Ze/HS8ccf8uxf1l78dDi7X0j4IY3AnNh1F9kGS2SZiZgHUVGMTisVCWsI4kzBKyEp53En1Vxjxwx/y7FfWXvx1hPhdjhpjcUP/wCh78VRdPS3g34CJZWl59XXPpkpJGy2SCDkTuMEidbmtsrx9444/wCXYv6y9+Ol444/5di/rL346JqvUnhj4YsdG4cvPm+iEDynF7kpH2nQCvO3/msX0z0h7piVMlaVlKUE2ShJUlppBWgKWdBmUJJJmtXx/Srz5BeedeKRALji3CBvAKiYoQiiyOltextiFAH/AMkUg4gtXVcNBSmw6QHvKLqS3k0kja1AiV7Hz8OZekXOsQF5WVhSXFqQnDEJOV1SE3xGVW0YKRGaTl5zkHAUsg4Chp1Zv2KHi4tJ6WUEJKMqxKs6VZkqIAegEOJKcsm1zBtQGB9j1904f/7itKHm+tU4SAhKerbV7mTiJcGd0NnMEXSqxi/OMg4ClkHAUNOiq8AH0tJWvpFaDldKztKaQplD63G86XS4opLMKhu2cRmNqKxPsaOpWEjpVapW2jyVA+6vssBQHXXA64qPzAPhSOYZBwFLIOAoadLw3scurLAHSi1ddlu2lxQGZjEvbAU4lSv0bKJCZ6zdEEZHgUtTjTY6RxIU47iUKK2siW04US44pRxMCZQEzAJVci089yDgKWQcKGnQ+lPY+xbOHLicY6891hbDCCQYD62UulRd8hQSkiATLgBgXqVn2PnlOMoHSLyg60XQpACgoA4cHqpxI6xI69RJVlMMrgKrm+QcBSyDhQ037p7wLdw2EXiR0mXcgSQhJXty6lpRCutOyAttQVF80QImtDUokkkyTck3JJ1JO+m5RwrNFkf/2Q=="/>
          <p:cNvSpPr>
            <a:spLocks noChangeAspect="1" noChangeArrowheads="1"/>
          </p:cNvSpPr>
          <p:nvPr/>
        </p:nvSpPr>
        <p:spPr bwMode="auto">
          <a:xfrm>
            <a:off x="155575" y="-1600200"/>
            <a:ext cx="4762500" cy="3333750"/>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26628" name="AutoShape 4" descr="data:image/jpeg;base64,/9j/4AAQSkZJRgABAQAAAQABAAD/2wCEAAkGBhMSERUUExMWFBQWGBkXGBgYFhcWGxgXFxcYFhQXGBcaGyYeGB0kGhcWHy8hIycpLCwsFx4xNTAqNSYrLCkBCQoKDgwOFA8PGiwkHBwpLCwsLCkpKSksKSwsLCwsLCksLCwsLCwsKSwsKSwpLCksLCwpLCwpLCkpKSwsLCwpLP/AABEIALwBDAMBIgACEQEDEQH/xAAcAAABBAMBAAAAAAAAAAAAAAAEAAIDBQEGBwj/xABNEAABAwIDBAQGDgkEAgEFAAABAgMRACEEEjEiQVFhBRNxgQYWMpGSoQcUIzNCUlRyc5SxstLwNDVidIKzwdHhCENT8RWiwiQlY4OE/8QAGQEBAQEBAQEAAAAAAAAAAAAAAAECAwQF/8QAJBEBAQACAgEDBAMAAAAAAAAAAAECERIxAyFRgRNBcaEiYfD/2gAMAwEAAhEDEQA/AOc+C3QbWIS4XAolKgBCiLETuq88S8NwXPzzQPgL72785P3a2qbeqsre1CPA3DcF8fLNY8TsNwXpPlmthLet9wqNTclQHKgoFeB+HG5enxzTV+COHE2Xu+Ga2BxnXuqJZ17RVFH4p4fgr0zSX4IMDcr0zV0pome2sON9utVNqA+CzHBXpGseK7HBXpGrpR9RqNX2Gi7U/iyzwV6RrKvBhkblekatUg+Y1KLi/ZQ2o/Ftngr0jWPFtngr0jV0oD+lZTfUU0bqjPg21wV6Rpvi8zwV6Rq8dbjT8mo0sz+fOKaN1TeL7PBXpGsp8HmuCvSNXSmqZ1UUN1U+LzO8K9I1nxcZ4K9I1coTxpxamhuqTxaZ/a9I09PgyzwV6Rq5ThjEwYp5bG40N1RjwYZ4K9I1nxYZ4K9I1c5TpWQgiobU/iszwV6RpviwzwV6RrYEuCbi0U1aNKG6pE+C7G8K9I1IjwWw3BfpmrZRsBWUNGgrE+COFO5fpmneJ2G4L9M1ZqQRWQrnUFX4nYfgv0zWfEzD8F+mat0uVIF0FJ4mYfgv0zWlYxoJcWkaJWpI7AogfZXU0muX9J+/u/SOffNFjaPAIbDvzh92tpHZ+ftrVvAL3t356dx+LxGlbbB36c7+sXqs3tFM95pyVAzMi9Z6iYjhaL/5pDCKhJiRNzw/rQRlyJ33qPqsxInfNr08Nnt2tdY89NU0b5YN9Jn1GqGKZUkmDOkR/amrUokjfailYmLK3d/q1qJx+8cpH51oB1HcoVkMyDFZJJI0Mj861GDGXduNUPCB/wBVCu+mhFENsSJnQ7jfvBqZOWIURY2tRAbbc9p+2sQTY2B3xMEVYHCoIkKi88fVrUKxlNpBNxbU0UPnTp5U6HgRUKlj88eFWzqJG22Nq4OhnWhFtonik89FUEGeRsjX7ai7e7+oonyvJR3jjTG2AomSEnhpftoGIRwM/wBt9TpSk6qj+tQBN+f2Htox3DgAEpKT6Qn/ADQDiU2BlOv+aQII0vWFKsJg8OI5RT+sGhsfNUGM8a3imzUzMi+o/NqcGj5QSY81BEEjjTnCLVNh20kmZ7hWOuCScoCh2TuoB7cacDSJvcRy1qcrAF0/381QMzntpBFYIE6x21IhoxN4/O6gQMiAm4pZ+I0qUp3g/wBKiHOgIyApsRNcr6S9/d+kX9810tNcz6S9+d+kX980ax7bZ7H59ze18pOh/Z+Lvra0pM7JF+GwfR31q3sety29dM5k2Ucs7O5XHlW1FqDe0blCR3Lqs3tjrCkyRlI0MZFds76iWskzeI1P4qKdWco1Cd0+7DhrupoWEydLahQWg33o1HZRELS5CSb9oKv/AGGlROoSQYkHNxzD1XFSl05kQReTsykejTesKwYAkH4OwY58aBi0na32udR5tRTeqJgpEgCDB81jenq8tU8NDsnuVTg0mUkqyx8Fdib7lgfbVEQEhMDfEC/qN6TCUZilwqQkGZAk8tk1laMwMqgg2Krj0xUwWkAzeReQFp0sQoXB7aAdSUFZE7Ji4F+2DSfwwSoQcwUIuCk+ZVS4aYASJHwoHWDtKdQOyiHkHLshJi+yrrJ3SUK2knkKAHJEQRaxm3qNqssM06oBIgwbJsJ7M1j56BebmQkajcYv8xX9KHRjFQkTAuCkHfxg2oLJ3FONylSSJuM1xz1keY0MppKhATlJvIMCew29dPYxC0pgG4Pk6HlsqlKh2U7D43IqCkonemEkjU7KpSSaAFeHycQT267uVI4u23Bmxm57atcUpEXETr8BUnTZMoMcqDW22ZyEcDOwYHHVJNFAhM/1m3YQKmDqhxtruBG405aUpEEXEX0N/ODTHBaAZGozGLfZQLJm3AkfF3jjTEATcd2pI/vSbm0abrQOYmpnMyYtE3AjQnS9BkMp+CqDwUL61I9j3CkJMQJvx81RuLkXGXtgkQKxh2Mx2Znib34gVBlnEKBJBuQRwkVgkgm/HSpFGZKhmgbrb9aYvFoVAjSbCx5Gd9BO22lXlGNdNTbjUT64JANuYk6UbhnEgQRAnviLcqbiWmvgL4XIg6X5UAbgG63rNN6zmR209xkpGkaX1pYLLmuJ5moGZufnpwVJ/qaMxGByQoZVWnWRFYxePbcAAaCSOFxMQTQQOtFMaERXL+kffnfpF/fNdLC9wvXNOkvfnfpF/fNGsW3ex7HVujOgHOnZWkmdnUHdW3uJyCSFNTHlnO0ZvoLgcr1pngA+Ql0CDtA5SkGdmNSLVsyHAgDaLBV8cZ0kafF4VWb2LCFJg7WU/DaMo47Q48qhW2VJXkCFni1ObnKTTXG1pVmKVAR74gkIPOAIrPVlaDADwBkqZGRSRxUMummo76IYGdpN0kgaKOVfZGlT5M4ylQEXAxHuem5KxqeANN6ySBnbWI8lYAc0EjNv9LuoNT0I1IE2DhzDu/6oop9RSSkkgRYEBaNNQqoG1qQEkERMGMriTvuKlUlIMr6xuRZSRmaNhz+wndUIwRSjMbpB98YUFecAx9lBl/EoVmCUZVRJKFHKo/Rq07BTsI1mCFJlZv1iEDKoCYB4K7qRY6xRKSl60ahtzTeifXF6hwac2zsLIJhLp6pQ+asEX5EnsoHKcShSgCqJ0OwsX0zRBpr0FYIUdoW6yxnktNu+p8QACQolBI8h1OdMbsrov30KTlTYKReDBC0cuYoMOIWAFKSogcRmT6QovDYZpSSJUgm+gW3O642k2imMugKypkEiSWzmCt8qaUIPZRGRCyIGci2Zn3JZA3ltQg91BheCMW2xcS0Q8iPhEpNxuoNmZkCSndrbcMijpRR6NIPuTqSq5yklp0AHQiBM6wCay9jVGOsCVK4rSUOTpZwETFUPWELSQlEHgheqtSeqXoI4VWKsdQAbEAQe8G1SuYkwc5nLoFbWu8LBmaIbxC1RmPuZAgrBWm26fKT56CLCtnN5O1puSTOllWNZxWEvdEH4Myiw1t5Joh3CkJzBMjU5VJdRfS0ynvrOEfIBSkkyIgBLg4mUKBKf4aCAJGUJUmJE2lBk6anKbdlTttKCjkWIGqVAAwm9golJ7qY22pZ4JOobuQRxQrd2UTh0ZZAvs3Cdbx5TS/8A40GC3l0yyUiQQUzJ0yqkHuNRIwAcJyphQJIE5ZA3AKMG/A1kukKKUaEjZHLWW1k8TTkO2sUgEHMABNz/AMa7D+E0AbiSg5V5hpaIPGCD/eimVMFASQUKvKpBBvbZNxbgasXuiw7IbV1ytn3slKtN7Ll/MaHHRrASQSoOwfJEGQYhba4gxfZNA1zotZV7ksOAbxObS5yqvpVW4s7xJtc2irFxt1vZQsOSfIOyZjehVwY4UE9iCoQoC1o10Ol7+aoJ8CWzMrII3EEiZ3Ead9EYvoVadvL1iTMFBzDju/qKq0knTZH2co1o5OMcN0mYiTvG7dBoMN4MlObQcNN3HTuqBTRAuYHrolXSBcmfKgTYbrTaPXQqVid6jy/p/moMpgchXMekvfnfpF/fNdOfI3X/ADytXMekffnfpF/fNGsW3+x+0Sy+eqDyQtOZAML8nygQCoDnpWzN4rq4SyQhKvKbfCFX5SI77GtR8BVoCHcy1oOdOUoE7rzBB81bS62sqkgOJA8uVFUacZHfRm9p230pUSgLw7kXzn3JRNzKTok8NoVl91Kgkup6rg5hUgJJ/aCVR5oNCYcrWlQQtTn/AOM5jbcQOXI0kvrbypSpWHVO0kFUHgVCIPYZoDXmlLJjq3kgGVpIDscVCc/pVX4fEw3aFpm6HfJ/hMi/YaKUEFWZ1pTZNw+m6ZPwskR6F+VN6QB6uVON4lOb3xBhYncqRmv+0KBweSFQHHMMoicm0pu41mZgxvTGl6dBSM6mzhuDuHKiCCN6QuINt410qDCvnOhtCwEG/VuhJGhkHdNrXB0qMrbCV5EONKHlDMlaCdCCCAdd21QTKdzkFSE4kW2xmbcG6CBqeZB7aWXrBkS6XSYhp1KgsHQJCybndYjsoRw5koUpAUBqpvKkjtA0PmqZlkrKgjI8CPJOUO24DWfPVCLjrJSiFsg6pWCpBOk5SI03xWHcGQCS0UyJC2yVIN9dIjs81EYN8BJS27kiZZxIRkPzSsZQruSTWHUtAhSkqYWreyUKbIi5y5swM7gSKAXDoKikhJVGpbssAbyI9dGsYdrQlL4NyD7k+jjBUMqj55oINzmITnCTOZsQQOMAgDvirLDtKegjLiLXSolt0AcDm2+7NQRYtlJgZzO9vEJCFAbgFnXsBFDrbcRKHFZBqmTnTy32HMVaJQm6A6UnezikqA5AOg2todmmLQ7htUuMA6pIU40rugg2Ot6oCcwoELCMqfJLiD1iD/7UR0bhoURncI+Oxcx+00TtDSQeFEoaTBV1akSPfcOtRTJ3KRGz82R2VAGCYUgpdItsSlzUQQgoCjw0ogt1hK7thLq7krazMuQPjNGx/hquClqOVaBnTcZh1bh4QrLtdhqZKkqJQQhydA4EocSeS4AndeeysYhVoWshQMZHwIKbxDk6crcqDD3R4SqDsqPwcQChQO8pcyx6xrRWYphL2UXsMQkKSQBbJiE3H2aVB1ziBlUcrSrpSqHmzbcMxy9oojorpMIEgrbTcLygvsmd62lE5dN3moML6uAJKUkEgOQ8gE6ZHUKzjv76rsf0a4kTlluBthQdRxEKBMC9WmN6O8pbLZKIG1h1LWmTfbQRKZ4HSqtnHFBJGwom5Gwq25SSMqu+iom21C8qUU32QVAc7XT209eLWoDOrOIkTt919oVYYLFNEiQnrbwto9Q6DuBlPVr7qz0pjAojOlBXA8tsMOgjQlSdlXbQAe2UKvtASNZWkW+Ko5hReDQ3tbGcwTsw4DfUoUc6O6h1r2v/AKhCVaeUopJTGodQY7yKLa6KS5HVOBBM5A8CkHgEvjYJ7xpQF/8Ai2HQS2MtwNeuSJ+MkgODfpNVGNw+UTskabJzXnQgwpFLpPBvtn3Rt1J+MtJMEaQ5w5zQxeKk7RKyNxuO5WpPbUGG0ldxZI747taJZQkggGCO0g8doXRTUYdRyqUTEGDrMbgRcUepBIE+cpAV3kAE6GrIloVeHuQYVukXB0IIIid+tcq6U9/e+lc++a7Chsd26uQdL/pD30rn31Uq4dtr9jzGlCHfc23E50kpWkaZYMK8pJ7DHKtoXh8MTLLquuUYDS0BISfihwqykbhJ7q1XwBYzNPclp+7Wwu4Uibac98RN6hey6RwC2k5cQ2WybgAAa3veNKIbw7hylKUPNgbz7oniMs9YI4gFPbTMFj1tKEoQ+kCyHRnCRG4m6CB8XzGpMMwxiFhRcGGcMlKSPc5BMQ5OZJsdQKaEWGYbKyWHSVn/AGnElIVeCmZKV8LwaxjUZYDrasKqSQUJX60EyBzBPZT3cWVFaMQ2CkW6xKMqxGkRAXb42vGpcC8rq8jEYpAMll5sqyxvSibH5iqgw3lnM6yMS2YAfbUpJTG4kDJm5LANQN4UKz9S8FA6NrJC+yFCFEfsE055bYcCgVYVe9PuhTPz9U9hBHOmKxGZRDjaCP8AkRsKveSrRZ7pqiNpOVOUqXh1jfC4UeBCU5kntEVO4tCo6xGcxd1tUTeRs5YmI4c6el5S05UuHFC2wsOJc/hF1dyVEcqa6WpTkUrDrT8F0qif2VhNv44oCsO+64nL1icYgD3la1FwJG4SAsEfsEihHlNpPuedhfwm3FAi2kEi/wDEBTMVObK4hIVqFtqgneFEg5Vdoij8N0w663lcT7cbTqkq91SB8VcdYPMoVUDkhCgVoLRNw42pMHS+XTzHuokoU8FKU2jFJkKWpvq0uAcTkEpjgpNMbxLYvh3lNfGZeUjKY5+Qo/OCTUzbzKVguIcwzsyHWFJUi4soI3fwqPZQJLodCUtEOj/jeDQWOSXJBV2JM8qgwyHGVLaUDh5vkcSVIN7Zkad8GrJ9x19Ci423jmxq40W0upG8qCRmTbctHfvqXAYoqbCWCl9AN2MUhsqAH/GvMBF9EkHlQCFlA23W1MLGjzHuiDwkJVYfNUeyoldFLKytB9soNyWM4WgnepMZkGRvG6n43CNJWoe6YNShdCm1LQZ+KoEEjtTHOggEgZlJUkpNnG0qkbrCQD5xVE7zKnoQl7rFp+A6lSHOaApdlnlmPZWTLaglRU0Ygt4gKycwklGVI33y1MrHFyC4lGLEXO22+kC0qVqQOJChzrLGKzy028HUkyGcQpQM8lkZZ4ZFg8qgGXjFs5gkBoEAlIUl5pQiSQFgi8WIJ4VhrFoX7p1WQ6FTGVMc1NHTuIFtKYlbaFyZZcSYIVLjcHiAnMPMocxrU7oKFBZSWpOy6wsKAPJJ8nszCgyMMVqlvK+RcKZKWngNbtSD5hHOgHcSFGXUpcvBCwpKp5rSbntmrJjEdZ5bacTEkONFLbwg6kRfsI76jxb4Wmc6HhEEOoS26k7tsEZyORV2UUOhCDAkixhD4UE3+I6k+tQAp+KWpKcqluIEAZXMzqOWVYBgUKhChsnY3gKSFA9hvlpoSpAlKFJQqyikHJ37jPCgalRbVJIMX2YW2RvlJmftq2wPSjE+SpmZktgLbMj4TC7gch3VW+1VJGaM2XRxsmByI3ExpanJwhWc8hSTElJCVgn9kkGZ4WtrQWKcQ+iQ08XEQUgNLKhHBTKrpETYgUwsNkJIQkOAAygFIkHRSFSN07NjNZYw4SZSTaQlRACovYwbGP68aLZw0RPAdvLzVZGbUDeEmeOnf3f0qbIE1OoACNT+b/njUAZW4sNtpK3DuG4cVHRKedVEL69LWsIGpJsBGpJ0iuOdNIIxL4IKSHnAQdQQtUg16h8GvAZLCg66esdGg+CgkQco4xIk3ua80+GH6wxn71iP5y6xa6YzTYvY5V7m984fdrcVoB3VpXseOgJdE3Kk+bLetvSqKJezXcIJnl9ooN3CmZi3boLCBw19dWSX/wAxrTlJB835+2iKZgKSohB1EKBOyQLwRMEUR7g8lCABh1CczhLhaOhFoKkHzi2o3FLws/kamfUKCcw0a6Cbct3r+2ipccVt5A4EYhJGwsKKiQNyXBu5EGKbh8ocKmHsqjOwoweYJIyLHr5VJ0d0i7hlSy5kJsU5ZSRcSUmQYnt0opRw7gUrEIWHiQMzWXJe+YtmCCNIE8augF1zCgUut9Sq0uNqUUzxU2ZPck91SvYZaGgpSm8U1oFJcJynkSAtJncoRypYVh8BZCPbGHFjICrcjOdBv3cKaBh1lXtZTrC9AlwoUlQ3guGAL/GEc6gY22gqCm3EtmB7m8fKnckhOUj5xTRazhwrKtt3DPa5kKC2wdyk6rA7Ce2oMU2UwMSysDctCUAzzM5FjsI7TRTHRzwGbCqTimBdTZbBy7oW2TmHak7qodi/bLjRU6n2y2P95HVqUAOK0zAjcsTxofApJgsLhRgKadS0AofslRyq7JCuFSYZbIXmZdXg3T5QUgqbn4oUm+XkpJA0vU+KcCkn2zhEQdH8OgpHDNl8hfZKe6gSUNodzKDuCd3FKCpvtsQsA8BmFS4pal5g/h2307nmEQeMgoBSTyUkc6gVhldVLLzWJbT8BaVhaZ3pbJCk/wAJihm1thaVtH2s4YmVrgnksJMDkq3OgLwyCtA9ruJfCf8AYeaPWCdcicxn/wDWqs4XH5HNlftRemRaXC2ZG0DsGBbRQi+tYxqcqgMSyJVtJfZXE7wo36tZnhlNR4fFOuNlAPtlAuUKVtATqkn3QW4SO2qg5xtiQl1HtZZul9h4lsmDtZZgCPiqm+lMdS44jMrqsa2kXUhwpWgHRStjNp8dJ7aGwuUwph5TS5gtvFGRR/ZURkUd0LANOxaShYU405hlnRxopKCN5CJkfwqM8BQStYiDDLudMQWMQUE/wFRyqHCFAjhUSmmwopzO4N2LpXlWhU7s6RMH9pJHOmZ1FKgptOISNFoQAsb52QI1+EON6H9tnL5SVp/43WxIE6AyYHzVDmKCd1tQAW40pMAQ6wERyKoUEqtvSRWcQ2VJJhGJRHlhGRxG4Z0ja7yFDnTcO8ylR6tSsMpQuCguNGbEE+UByKVdtT4rBpAzPNBI+C/hlEoB3bKlEdwKTyqCtwiiRlzBJHwHE2PGFSQnziiw2lKo2sI4YEKSpTS54mCQOUKHMVM/gVqR1qFt4loRmXmUlxPzkmFJ781EYJsoRkQpXVkD3NZQpIPAaxHERQQnBJB20ht4RlWy4C2odkmLXsddwqZaFK1UFaRCQnMTANoFrcKIZwtxE2N+F43RO7/NEAQBP9yeVrVqMoW8LEDlv4U2RuH5/J1qQqkXsOfnueUVadB+DKsQQVZkMg66KXG4bwnnr9tLSRW9F9Du4leVsQkHacPkp4gfGVy0G/geh9DdBt4ZGVAv8JRuVHiTReFwiG0hCEhKRYAWqasbbKvH3hj+scb+9Yj+cuvYNePvDH9Y4396xH85dGsXR/YT8FGcZhcV1khSXUZVAwRsVZdOeCuJwZJILrW5adQOY31P/pw/R8X9Kj7ldfWkEQRI50SuDpx6DAKoJ3EZTy3VKhRGk9ljXXekvBTDPpKVtJvvAgiuW9OeDOIwTkZVOsknKoXIHA0/KIUvA669ltDWVI/P9vX5qFbxSVWkgg3ERHaDB3VMm3Lhznv0qoz7VB5DvqA4IzFvV9tGNvp3yI5/mKmy7o3Tf8xQVzCFBUpcUkneCRIB0O4ju3U5bKFBQLYuQVOJKgRxGSSCT5Wo1qzGHn1eqmKws67+zfQCtMPMM7K2X2tS0pXWJA3EtyCk77EUA9jGzlW2ksL/AGHFEdqfhJ9fbVunCkQRaDObgRwns9ZrOLbUtASrKoRYhCQpN9xTE9hpo2rcct3Ml14FxK4hYI244Liyu0GjOjsC5nK8E4ozdSM6Q5zCmyYX2ie6lh8O7h0BbDwJPltFEyP2kKlKhzF+ynKcwr8FwJwTwvmShXVrPHKLtHmJFFQhLJUpLqXcM7N42k5hcGPLQJvaYp7zGJ6uVoU+zY5wUObPJ0AlNvjT2UbisYtrL7YbYxjSrBwElcRoHhfnCgaoMZ0+MK8pzCZ0JIEJKxrvSsxlUOGtbwwud449s5ZTGbq6wCHMgVgnlLny8OpCSSBechlLg5i/ZQ+K6pbgzg4N3eOrX1U/GAkLb7IUOYqHojwjwmKbPthj2u6j/cZUQkReVN7u0SaHX4U5oZWr222FWglVo+A8AVDsMi1xWvpZ7s1fTtOePp69jcY0puzyGnmyNl1tMTMwc6bE8iJtrUXRpcUiGS26EyS05MxF4bMX5oVNT4F1J/QsQ4l2YUwtSLxwHkL7CJqPFqT1nuzamFGJUhuEnn1ZggjiLchXPTSVr2sshbazgsQD8Jai2Tyc8pHYqRzp/SSMhBxLCVpX/vMuQVDulsnfoJrCitobcYtggbZTJHAdYBmQrkZ00qTozAdYknB4gAm6sO+hIzcdZQ52gA9lFU7vSkZ2UrKmwZSHMoMQDqZKTfRJi1WPRzQEO4fEvNLsFtqCVJVv8pKcq08lAGNKmV0U05lWphKHLWTISQBrlJ3zxq0Yw1rC0QBEmJMn9m0bv8c5hd3l09nk8/imGP05/L77ks/vW5b6/wCgc4cKlWVAKr7KcgFgDaCBxMbxRSGtxtxOk256DW0z9lTIajgSON/68Bz36VnrI03k39YA58zyrq8DDlokjs3Adm61qHUq4m5JgAXJPBIA3fk0VhcGpxYS2M6uZtHxlHcLniT663HoLweSwmVELdOqoAjkkbh6+JqWrIq+hPA2CFv3i6W9w4FXxj6vtrawKzSrLRUqVKgVePvDH9Y4396xH85dewa8feGP6xxv71iP5y6NYuwf6cP0fF/So+5XYa49/pw/R8X9Kj7ldgmiVmsKQDqJrNKiNV8J/AJrE7bfuTwuFDeeY31znpLoLF4WeuazoHwkfaQK7hTHGgoEEAg7jQcNw7gcum/ZoONu/S3qp7RjgQZ3a/mRW3eFXsbeU7g1FtZuUDRXdWh+2XGTkfQWzxM6z+d9S33WTfS9bxAuL+b1fZRrYnhFUuHdBMC+mlxpP5NWLD0G39DW4ysCzPLuFJWGHAXHdyPdzrGHxYOoI5f5o5P54eqiKsYY75IO/f2jlSxqlPIyOHrANkZgmQBoUqibc5q1DIsRr6uG+o14OBMEndw5k0AuD8GkBBOFxS0LIhTbiUZVEXgyIOhgx5qpsf0W3im0pcbLC1gpC20KKVGLZkEyD80mti6kxJMjfF/6XqY4NOVQSBKgQSRnsd2Q2j/Fax7hd6cOxuEcYUptYBRO8ESBYGdRuMGtw8D+hG8qXMO+2MQfgL2YkHZSsgpVY3FjejcT4CS0pKHVB1IUrbVCSAbITOtokKqq8FOgXFu9U82pnNYOBBUnOPJzBOk3E19DyeWeXx2S61+/xe/h5ccbhlNzv9fHXyC6U6GYbxSkY3rWc8qloBSUqmQSkySmdImKg6ZwrjfVkPnGMkShQeU4AJgjNMoI+LWy9K4V1C09ayzj2EjIkkzlM7QQvy0+aKLR4L4IKQ4ylaDBLiZGydw2fKGov/eph5phxue+vtpc8eUsx9/vtX9B4VxzDoeYxDrL4O1bVIJuANlxMHRQOs1tSWy4UkoQVABJISEgzmJJF07/AO2hrDOECRAsAAIAHbAHDcIHwTVkGJSCeVrcPXx768WWXK3TvJqTYZGFG65m5jhpHIDusLUUlu/ISo6nu5z56c4qD6wBAOus8Nf81Es6kkAcfgi14A4jU3rCo3FlVgButIM9seuOG+1E9F9ErfUQmUomFKgAWsQARtHXkJ3xFG9F+DK3gC6ShvUJEpUrff4oPAX4xJFbeyylCQlIASBAA3AVm32akCdF9DNYdJDaYm5OpJ5nU0dSpVFKlSpUCpUqVAq8feGP6xxv71iP5y69g14+8Mf1jjf3rEfzl0axdg/04/o+L+lR9yuwAVx//Th+j4v6VH3K7DRKVKlSohUqVKgwRQWP6FZfEOtpWOYo6lQaD0t7FqJzYVZaMyU6pPdWq4tl/Cqy4lspHx0jMk9saV2io38OlYhSQoHcRNBybCYwKAKTIN53dxo9hWXQkctQe0VadOexsmeswh6pYuU6pV2itZefew9sSytvUdYgZkdsa/bV37ppfMYkb4HYSPPRiDYE6Rw1586pcPiErEggpO8RBH2UZh3TuV/Wqg8szp39+6KYtnfF51GkjTTfY1lp8HXZP50NEJE+flvooBzDadk7jprUOIXkEwobrGJn7Kty0mdDP53b6Gx2YJMDTnEeelGqpY2rBKVTAubDfNvXyo5oiAQAYSBvidJjeYgU1vDLJOYgTa1yb7+OlFpIBBg5Rp5j/cVYymawsRIGZXmAm3Yf+6JeiTEdouDxgjX7KDLhVzBvvmOM8NLdlSssLdcyIBUrU8Eg6FR3b7amhJtCUEiAlSlGAABJJ1tw4TurYuhPBiCHHoJFwgaJM6k/CM93ACrPojoNDAJ8pw+Us69g4DkKsqxbtvoqVKlQKlSpUCpUqVAqVKlQKvH3hj+scb+9Yj+cuvYNePvDH9Y4396xH85dGsXYP9OP6Pi/pUfcrsArj/8Apw/R8X9Kj7ldholKlSpUQqVKlQKlSpUCpUqVAqixGHStJSoBQO4ialpUGidNexyEnrMGercBkpJORQ3gitdR031Si3iUlhcxcHIeYX/euu1W9OeD7OLbLbqQQd+8dhoNOadsee/dprRDLkeT2cvNQWO8BsThBnwrnXIAu0u8j9k7qr8H4SJzhDiFsrVuWIE7wFaXq79017NnaxA3yPsNZx3vdx691BoXw/77Kh6UcOSAVAd1UAOvAExc6dm6e2moN5kn8xruoNboTqd9ouSTaABqb6Vf9CeCTmI2nwW2ZnJopfzjOynlqfVTeiQzoro5zEH3MZUztOkQOxA+GeenbW89HdHIZRlQOZJ1Ud5J3miG2wkAAQBuFOrKlWKzSoFSpUqBUqVKgVKlSoFSpUqBV4+8Mf1jjf3rEfzl17Brx94Y/rHG/vWI/nLo1i7B/pw/R8X9Kj7ldhrxpgOm8QwCGMQ8yFGSG3VtgkWBISRJorxxx/y7F/WXvx0NPYNKvH3jjj/l2L+svfjpeOOP+XYv6y9+OhxewKzXj7xwx/y7F/WXvx0vHHH/AC7F/WXvx0OL2AKzXj7xwx/y7FfWXvx0vHHH/LsX9Ze/HQ4vYNKvH3jjj/l2L+svfjpeOOP+XYv6y9+OhxewaVePvHHH/LsX9Ze/HS8ccf8ALsX9Ze/HQ4vYNKvH3jjj/l2L+svfjpeOOP8Al2L+svfjocXsGq3pjwfYxKCh1AI4xcd9eUPHHH/LsX9Ze/HS8ccf8uxf1l78dDi7X0j4IY3AnNh1F9kGS2SZiZgHUVGMTisVCWsI4kzBKyEp53En1Vxjxwx/y7FfWXvx1hPhdjhpjcUP/wCh78VRdPS3g34CJZWl59XXPpkpJGy2SCDkTuMEidbmtsrx9444/wCXYv6y9+Ol444/5di/rL346JqvUnhj4YsdG4cvPm+iEDynF7kpH2nQCvO3/msX0z0h7piVMlaVlKUE2ShJUlppBWgKWdBmUJJJmtXx/Srz5BeedeKRALji3CBvAKiYoQiiyOltextiFAH/AMkUg4gtXVcNBSmw6QHvKLqS3k0kja1AiV7Hz8OZekXOsQF5WVhSXFqQnDEJOV1SE3xGVW0YKRGaTl5zkHAUsg4Chp1Zv2KHi4tJ6WUEJKMqxKs6VZkqIAegEOJKcsm1zBtQGB9j1904f/7itKHm+tU4SAhKerbV7mTiJcGd0NnMEXSqxi/OMg4ClkHAUNOiq8AH0tJWvpFaDldKztKaQplD63G86XS4opLMKhu2cRmNqKxPsaOpWEjpVapW2jyVA+6vssBQHXXA64qPzAPhSOYZBwFLIOAoadLw3scurLAHSi1ddlu2lxQGZjEvbAU4lSv0bKJCZ6zdEEZHgUtTjTY6RxIU47iUKK2siW04US44pRxMCZQEzAJVci089yDgKWQcKGnQ+lPY+xbOHLicY6891hbDCCQYD62UulRd8hQSkiATLgBgXqVn2PnlOMoHSLyg60XQpACgoA4cHqpxI6xI69RJVlMMrgKrm+QcBSyDhQ037p7wLdw2EXiR0mXcgSQhJXty6lpRCutOyAttQVF80QImtDUokkkyTck3JJ1JO+m5RwrNFkf/2Q=="/>
          <p:cNvSpPr>
            <a:spLocks noChangeAspect="1" noChangeArrowheads="1"/>
          </p:cNvSpPr>
          <p:nvPr/>
        </p:nvSpPr>
        <p:spPr bwMode="auto">
          <a:xfrm>
            <a:off x="155575" y="-1600200"/>
            <a:ext cx="4762500" cy="3333750"/>
          </a:xfrm>
          <a:prstGeom prst="rect">
            <a:avLst/>
          </a:prstGeom>
          <a:noFill/>
        </p:spPr>
        <p:txBody>
          <a:bodyPr vert="horz" wrap="square" lIns="91440" tIns="45720" rIns="91440" bIns="45720" numCol="1" anchor="t" anchorCtr="0" compatLnSpc="1">
            <a:prstTxWarp prst="textNoShape">
              <a:avLst/>
            </a:prstTxWarp>
          </a:bodyPr>
          <a:lstStyle/>
          <a:p>
            <a:endParaRPr lang="vi-VN"/>
          </a:p>
        </p:txBody>
      </p:sp>
      <p:pic>
        <p:nvPicPr>
          <p:cNvPr id="26630" name="Picture 6" descr="http://cachamcachnhietak.com/wp-content/uploads/2012/07/PEcachnhiet.jpg"/>
          <p:cNvPicPr>
            <a:picLocks noChangeAspect="1" noChangeArrowheads="1"/>
          </p:cNvPicPr>
          <p:nvPr/>
        </p:nvPicPr>
        <p:blipFill>
          <a:blip r:embed="rId2"/>
          <a:srcRect/>
          <a:stretch>
            <a:fillRect/>
          </a:stretch>
        </p:blipFill>
        <p:spPr bwMode="auto">
          <a:xfrm>
            <a:off x="0" y="914400"/>
            <a:ext cx="3962400" cy="2773680"/>
          </a:xfrm>
          <a:prstGeom prst="rect">
            <a:avLst/>
          </a:prstGeom>
          <a:noFill/>
        </p:spPr>
      </p:pic>
      <p:pic>
        <p:nvPicPr>
          <p:cNvPr id="26632" name="Picture 8" descr="http://images02.olx.co.id/ui/20/81/22/1338429001_388637922_1-Thermobreak-Thermal-Insulation-Selatan.jpg"/>
          <p:cNvPicPr>
            <a:picLocks noChangeAspect="1" noChangeArrowheads="1"/>
          </p:cNvPicPr>
          <p:nvPr/>
        </p:nvPicPr>
        <p:blipFill>
          <a:blip r:embed="rId3"/>
          <a:srcRect/>
          <a:stretch>
            <a:fillRect/>
          </a:stretch>
        </p:blipFill>
        <p:spPr bwMode="auto">
          <a:xfrm>
            <a:off x="2743200" y="3118206"/>
            <a:ext cx="6400800" cy="3739793"/>
          </a:xfrm>
          <a:prstGeom prst="rect">
            <a:avLst/>
          </a:prstGeom>
          <a:noFill/>
          <a:ln w="38100">
            <a:solidFill>
              <a:schemeClr val="tx1"/>
            </a:solidFill>
          </a:ln>
        </p:spPr>
      </p:pic>
      <p:sp>
        <p:nvSpPr>
          <p:cNvPr id="8" name="Rectangle 7"/>
          <p:cNvSpPr/>
          <p:nvPr/>
        </p:nvSpPr>
        <p:spPr>
          <a:xfrm>
            <a:off x="0" y="0"/>
            <a:ext cx="914400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smtClean="0">
                <a:solidFill>
                  <a:schemeClr val="bg1"/>
                </a:solidFill>
                <a:latin typeface="Arial" pitchFamily="34" charset="0"/>
                <a:cs typeface="Arial" pitchFamily="34" charset="0"/>
              </a:rPr>
              <a:t>Xốp chống nóng (cách nhiệt)</a:t>
            </a: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6630"/>
                                        </p:tgtEl>
                                        <p:attrNameLst>
                                          <p:attrName>style.visibility</p:attrName>
                                        </p:attrNameLst>
                                      </p:cBhvr>
                                      <p:to>
                                        <p:strVal val="visible"/>
                                      </p:to>
                                    </p:set>
                                    <p:animEffect transition="in" filter="blinds(horizontal)">
                                      <p:cBhvr>
                                        <p:cTn id="12" dur="500"/>
                                        <p:tgtEl>
                                          <p:spTgt spid="26630"/>
                                        </p:tgtEl>
                                      </p:cBhvr>
                                    </p:animEffect>
                                  </p:childTnLst>
                                </p:cTn>
                              </p:par>
                            </p:childTnLst>
                          </p:cTn>
                        </p:par>
                        <p:par>
                          <p:cTn id="13" fill="hold">
                            <p:stCondLst>
                              <p:cond delay="500"/>
                            </p:stCondLst>
                            <p:childTnLst>
                              <p:par>
                                <p:cTn id="14" presetID="3" presetClass="entr" presetSubtype="10" fill="hold" nodeType="afterEffect">
                                  <p:stCondLst>
                                    <p:cond delay="0"/>
                                  </p:stCondLst>
                                  <p:childTnLst>
                                    <p:set>
                                      <p:cBhvr>
                                        <p:cTn id="15" dur="1" fill="hold">
                                          <p:stCondLst>
                                            <p:cond delay="0"/>
                                          </p:stCondLst>
                                        </p:cTn>
                                        <p:tgtEl>
                                          <p:spTgt spid="26632"/>
                                        </p:tgtEl>
                                        <p:attrNameLst>
                                          <p:attrName>style.visibility</p:attrName>
                                        </p:attrNameLst>
                                      </p:cBhvr>
                                      <p:to>
                                        <p:strVal val="visible"/>
                                      </p:to>
                                    </p:set>
                                    <p:animEffect transition="in" filter="blinds(horizontal)">
                                      <p:cBhvr>
                                        <p:cTn id="16" dur="500"/>
                                        <p:tgtEl>
                                          <p:spTgt spid="266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sz="2800" b="1" i="0" u="none" strike="noStrike" cap="none" normalizeH="0" baseline="0" smtClean="0">
                <a:ln>
                  <a:noFill/>
                </a:ln>
                <a:solidFill>
                  <a:schemeClr val="bg1"/>
                </a:solidFill>
                <a:effectLst/>
                <a:latin typeface="Arial" pitchFamily="34" charset="0"/>
                <a:ea typeface="Arial" pitchFamily="34" charset="0"/>
                <a:cs typeface="Arial" pitchFamily="34" charset="0"/>
              </a:rPr>
              <a:t>KẾT</a:t>
            </a:r>
            <a:r>
              <a:rPr kumimoji="0" lang="en-US" sz="2800" b="1" i="0" u="none" strike="noStrike" cap="none" normalizeH="0" smtClean="0">
                <a:ln>
                  <a:noFill/>
                </a:ln>
                <a:solidFill>
                  <a:schemeClr val="bg1"/>
                </a:solidFill>
                <a:effectLst/>
                <a:latin typeface="Arial" pitchFamily="34" charset="0"/>
                <a:ea typeface="Arial" pitchFamily="34" charset="0"/>
                <a:cs typeface="Arial" pitchFamily="34" charset="0"/>
              </a:rPr>
              <a:t> LUẬN:</a:t>
            </a:r>
            <a:endParaRPr lang="vi-VN"/>
          </a:p>
        </p:txBody>
      </p:sp>
      <p:graphicFrame>
        <p:nvGraphicFramePr>
          <p:cNvPr id="5" name="Table 4"/>
          <p:cNvGraphicFramePr>
            <a:graphicFrameLocks noGrp="1"/>
          </p:cNvGraphicFramePr>
          <p:nvPr/>
        </p:nvGraphicFramePr>
        <p:xfrm>
          <a:off x="0" y="914400"/>
          <a:ext cx="9144000" cy="5943600"/>
        </p:xfrm>
        <a:graphic>
          <a:graphicData uri="http://schemas.openxmlformats.org/drawingml/2006/table">
            <a:tbl>
              <a:tblPr firstRow="1" bandRow="1">
                <a:tableStyleId>{5C22544A-7EE6-4342-B048-85BDC9FD1C3A}</a:tableStyleId>
              </a:tblPr>
              <a:tblGrid>
                <a:gridCol w="3048000"/>
                <a:gridCol w="6096000"/>
              </a:tblGrid>
              <a:tr h="2971800">
                <a:tc>
                  <a:txBody>
                    <a:bodyPr/>
                    <a:lstStyle/>
                    <a:p>
                      <a:pPr algn="ctr"/>
                      <a:r>
                        <a:rPr lang="en-US" sz="2800" b="1" smtClean="0">
                          <a:solidFill>
                            <a:schemeClr val="tx1"/>
                          </a:solidFill>
                          <a:latin typeface="Cambria" pitchFamily="18" charset="0"/>
                        </a:rPr>
                        <a:t>VẬT</a:t>
                      </a:r>
                      <a:r>
                        <a:rPr lang="en-US" sz="2800" b="1" baseline="0" smtClean="0">
                          <a:solidFill>
                            <a:schemeClr val="tx1"/>
                          </a:solidFill>
                          <a:latin typeface="Cambria" pitchFamily="18" charset="0"/>
                        </a:rPr>
                        <a:t> DẪN NHIỆT</a:t>
                      </a:r>
                      <a:endParaRPr lang="vi-VN" sz="2800" b="1">
                        <a:solidFill>
                          <a:schemeClr val="tx1"/>
                        </a:solidFill>
                        <a:latin typeface="Cambria" pitchFamily="18" charset="0"/>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2D050"/>
                    </a:solidFill>
                  </a:tcPr>
                </a:tc>
                <a:tc>
                  <a:txBody>
                    <a:bodyPr/>
                    <a:lstStyle/>
                    <a:p>
                      <a:pPr marL="914400" indent="-463550">
                        <a:lnSpc>
                          <a:spcPct val="150000"/>
                        </a:lnSpc>
                        <a:buFont typeface="Wingdings" pitchFamily="2" charset="2"/>
                        <a:buNone/>
                      </a:pPr>
                      <a:r>
                        <a:rPr lang="en-US" sz="2400" b="0" smtClean="0">
                          <a:solidFill>
                            <a:schemeClr val="tx1"/>
                          </a:solidFill>
                          <a:latin typeface="Arial" pitchFamily="34" charset="0"/>
                          <a:cs typeface="Arial" pitchFamily="34" charset="0"/>
                        </a:rPr>
                        <a:t>Kim</a:t>
                      </a:r>
                      <a:r>
                        <a:rPr lang="en-US" sz="2400" b="0" baseline="0" smtClean="0">
                          <a:solidFill>
                            <a:schemeClr val="tx1"/>
                          </a:solidFill>
                          <a:latin typeface="Arial" pitchFamily="34" charset="0"/>
                          <a:cs typeface="Arial" pitchFamily="34" charset="0"/>
                        </a:rPr>
                        <a:t> loại: </a:t>
                      </a:r>
                    </a:p>
                    <a:p>
                      <a:pPr marL="1377950" indent="-463550">
                        <a:lnSpc>
                          <a:spcPct val="150000"/>
                        </a:lnSpc>
                        <a:buFont typeface="Wingdings" pitchFamily="2" charset="2"/>
                        <a:buChar char="§"/>
                      </a:pPr>
                      <a:r>
                        <a:rPr lang="en-US" sz="2400" b="0" baseline="0" smtClean="0">
                          <a:solidFill>
                            <a:schemeClr val="tx1"/>
                          </a:solidFill>
                          <a:latin typeface="Arial" pitchFamily="34" charset="0"/>
                          <a:cs typeface="Arial" pitchFamily="34" charset="0"/>
                        </a:rPr>
                        <a:t>Nhôm</a:t>
                      </a:r>
                    </a:p>
                    <a:p>
                      <a:pPr marL="1377950" indent="-463550">
                        <a:lnSpc>
                          <a:spcPct val="150000"/>
                        </a:lnSpc>
                        <a:buFont typeface="Wingdings" pitchFamily="2" charset="2"/>
                        <a:buChar char="§"/>
                      </a:pPr>
                      <a:r>
                        <a:rPr lang="en-US" sz="2400" b="0" baseline="0" smtClean="0">
                          <a:solidFill>
                            <a:schemeClr val="tx1"/>
                          </a:solidFill>
                          <a:latin typeface="Arial" pitchFamily="34" charset="0"/>
                          <a:cs typeface="Arial" pitchFamily="34" charset="0"/>
                        </a:rPr>
                        <a:t>Sắt</a:t>
                      </a:r>
                    </a:p>
                    <a:p>
                      <a:pPr marL="1377950" indent="-463550">
                        <a:lnSpc>
                          <a:spcPct val="150000"/>
                        </a:lnSpc>
                        <a:buFont typeface="Wingdings" pitchFamily="2" charset="2"/>
                        <a:buChar char="§"/>
                      </a:pPr>
                      <a:r>
                        <a:rPr lang="en-US" sz="2400" b="0" baseline="0" smtClean="0">
                          <a:solidFill>
                            <a:schemeClr val="tx1"/>
                          </a:solidFill>
                          <a:latin typeface="Arial" pitchFamily="34" charset="0"/>
                          <a:cs typeface="Arial" pitchFamily="34" charset="0"/>
                        </a:rPr>
                        <a:t>Inox</a:t>
                      </a:r>
                    </a:p>
                    <a:p>
                      <a:pPr marL="1377950" indent="-463550">
                        <a:lnSpc>
                          <a:spcPct val="150000"/>
                        </a:lnSpc>
                        <a:buFont typeface="Wingdings" pitchFamily="2" charset="2"/>
                        <a:buChar char="§"/>
                      </a:pPr>
                      <a:r>
                        <a:rPr lang="en-US" sz="2400" b="0" baseline="0" smtClean="0">
                          <a:solidFill>
                            <a:schemeClr val="tx1"/>
                          </a:solidFill>
                          <a:latin typeface="Arial" pitchFamily="34" charset="0"/>
                          <a:cs typeface="Arial" pitchFamily="34" charset="0"/>
                        </a:rPr>
                        <a:t>Đồng …</a:t>
                      </a:r>
                      <a:endParaRPr lang="en-US" sz="2400" b="0" smtClean="0">
                        <a:solidFill>
                          <a:schemeClr val="tx1"/>
                        </a:solidFill>
                        <a:latin typeface="Arial" pitchFamily="34" charset="0"/>
                        <a:cs typeface="Arial" pitchFamily="34"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92D050"/>
                    </a:solidFill>
                  </a:tcPr>
                </a:tc>
              </a:tr>
              <a:tr h="2971800">
                <a:tc>
                  <a:txBody>
                    <a:bodyPr/>
                    <a:lstStyle/>
                    <a:p>
                      <a:pPr algn="ctr"/>
                      <a:r>
                        <a:rPr lang="en-US" sz="2800" b="1" smtClean="0">
                          <a:latin typeface="Cambria" pitchFamily="18" charset="0"/>
                        </a:rPr>
                        <a:t>VẬT</a:t>
                      </a:r>
                      <a:r>
                        <a:rPr lang="en-US" sz="2800" b="1" baseline="0" smtClean="0">
                          <a:latin typeface="Cambria" pitchFamily="18" charset="0"/>
                        </a:rPr>
                        <a:t> CÁCH NHIỆT</a:t>
                      </a:r>
                      <a:endParaRPr lang="vi-VN" sz="2800" b="1">
                        <a:latin typeface="Cambria" pitchFamily="18" charset="0"/>
                      </a:endParaRPr>
                    </a:p>
                  </a:txBody>
                  <a:tcPr anchor="ctr">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marL="1377950" indent="-463550">
                        <a:lnSpc>
                          <a:spcPct val="150000"/>
                        </a:lnSpc>
                        <a:buFont typeface="Wingdings" pitchFamily="2" charset="2"/>
                        <a:buChar char="§"/>
                      </a:pPr>
                      <a:r>
                        <a:rPr lang="en-US" sz="2400" smtClean="0">
                          <a:solidFill>
                            <a:schemeClr val="tx1"/>
                          </a:solidFill>
                          <a:latin typeface="Arial" pitchFamily="34" charset="0"/>
                          <a:cs typeface="Arial" pitchFamily="34" charset="0"/>
                        </a:rPr>
                        <a:t>Nhựa</a:t>
                      </a:r>
                    </a:p>
                    <a:p>
                      <a:pPr marL="1377950" indent="-463550">
                        <a:lnSpc>
                          <a:spcPct val="150000"/>
                        </a:lnSpc>
                        <a:buFont typeface="Wingdings" pitchFamily="2" charset="2"/>
                        <a:buChar char="§"/>
                      </a:pPr>
                      <a:r>
                        <a:rPr lang="en-US" sz="2400" smtClean="0">
                          <a:solidFill>
                            <a:schemeClr val="tx1"/>
                          </a:solidFill>
                          <a:latin typeface="Arial" pitchFamily="34" charset="0"/>
                          <a:cs typeface="Arial" pitchFamily="34" charset="0"/>
                        </a:rPr>
                        <a:t>Gỗ</a:t>
                      </a:r>
                    </a:p>
                    <a:p>
                      <a:pPr marL="1377950" indent="-463550">
                        <a:lnSpc>
                          <a:spcPct val="150000"/>
                        </a:lnSpc>
                        <a:buFont typeface="Wingdings" pitchFamily="2" charset="2"/>
                        <a:buChar char="§"/>
                      </a:pPr>
                      <a:r>
                        <a:rPr lang="en-US" sz="2400" smtClean="0">
                          <a:solidFill>
                            <a:schemeClr val="tx1"/>
                          </a:solidFill>
                          <a:latin typeface="Arial" pitchFamily="34" charset="0"/>
                          <a:cs typeface="Arial" pitchFamily="34" charset="0"/>
                        </a:rPr>
                        <a:t>Vải</a:t>
                      </a:r>
                    </a:p>
                    <a:p>
                      <a:pPr marL="1377950" indent="-463550">
                        <a:lnSpc>
                          <a:spcPct val="150000"/>
                        </a:lnSpc>
                        <a:buFont typeface="Wingdings" pitchFamily="2" charset="2"/>
                        <a:buChar char="§"/>
                      </a:pPr>
                      <a:r>
                        <a:rPr lang="en-US" sz="2400" smtClean="0">
                          <a:solidFill>
                            <a:schemeClr val="tx1"/>
                          </a:solidFill>
                          <a:latin typeface="Arial" pitchFamily="34" charset="0"/>
                          <a:cs typeface="Arial" pitchFamily="34" charset="0"/>
                        </a:rPr>
                        <a:t>Xốp</a:t>
                      </a:r>
                    </a:p>
                    <a:p>
                      <a:pPr marL="1377950" indent="-463550">
                        <a:lnSpc>
                          <a:spcPct val="150000"/>
                        </a:lnSpc>
                        <a:buFont typeface="Wingdings" pitchFamily="2" charset="2"/>
                        <a:buChar char="§"/>
                      </a:pPr>
                      <a:r>
                        <a:rPr lang="en-US" sz="2400" smtClean="0">
                          <a:solidFill>
                            <a:schemeClr val="tx1"/>
                          </a:solidFill>
                          <a:latin typeface="Arial" pitchFamily="34" charset="0"/>
                          <a:cs typeface="Arial" pitchFamily="34" charset="0"/>
                        </a:rPr>
                        <a:t>Mây</a:t>
                      </a:r>
                      <a:r>
                        <a:rPr lang="en-US" sz="2400" baseline="0" smtClean="0">
                          <a:solidFill>
                            <a:schemeClr val="tx1"/>
                          </a:solidFill>
                          <a:latin typeface="Arial" pitchFamily="34" charset="0"/>
                          <a:cs typeface="Arial" pitchFamily="34" charset="0"/>
                        </a:rPr>
                        <a:t> …</a:t>
                      </a:r>
                      <a:endParaRPr lang="vi-VN" sz="2400">
                        <a:solidFill>
                          <a:schemeClr val="tx1"/>
                        </a:solidFill>
                        <a:latin typeface="Arial" pitchFamily="34" charset="0"/>
                        <a:cs typeface="Arial" pitchFamily="34" charset="0"/>
                      </a:endParaRPr>
                    </a:p>
                  </a:txBody>
                  <a:tcPr>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r>
            </a:tbl>
          </a:graphicData>
        </a:graphic>
      </p:graphicFrame>
      <p:sp>
        <p:nvSpPr>
          <p:cNvPr id="6" name="Rectangle 5"/>
          <p:cNvSpPr/>
          <p:nvPr/>
        </p:nvSpPr>
        <p:spPr>
          <a:xfrm>
            <a:off x="228600" y="1219200"/>
            <a:ext cx="2667000" cy="24384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Rectangle 6"/>
          <p:cNvSpPr/>
          <p:nvPr/>
        </p:nvSpPr>
        <p:spPr>
          <a:xfrm>
            <a:off x="152400" y="4191000"/>
            <a:ext cx="2743200" cy="24384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 name="Rectangle 7"/>
          <p:cNvSpPr/>
          <p:nvPr/>
        </p:nvSpPr>
        <p:spPr>
          <a:xfrm>
            <a:off x="3352800" y="990600"/>
            <a:ext cx="2667000" cy="27432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p:cNvSpPr/>
          <p:nvPr/>
        </p:nvSpPr>
        <p:spPr>
          <a:xfrm>
            <a:off x="3352800" y="4114800"/>
            <a:ext cx="2743200" cy="27432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3" presetClass="exit" presetSubtype="10" fill="hold" grpId="0" nodeType="withEffect">
                                  <p:stCondLst>
                                    <p:cond delay="0"/>
                                  </p:stCondLst>
                                  <p:childTnLst>
                                    <p:animEffect transition="out" filter="blinds(horizontal)">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0" nodeType="clickEffect">
                                  <p:stCondLst>
                                    <p:cond delay="0"/>
                                  </p:stCondLst>
                                  <p:childTnLst>
                                    <p:animEffect transition="out" filter="blinds(horizontal)">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 presetClass="exit" presetSubtype="16" fill="hold" grpId="0" nodeType="clickEffect">
                                  <p:stCondLst>
                                    <p:cond delay="0"/>
                                  </p:stCondLst>
                                  <p:childTnLst>
                                    <p:animEffect transition="out" filter="box(in)">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914400"/>
          <a:ext cx="9144001" cy="5943600"/>
        </p:xfrm>
        <a:graphic>
          <a:graphicData uri="http://schemas.openxmlformats.org/drawingml/2006/table">
            <a:tbl>
              <a:tblPr/>
              <a:tblGrid>
                <a:gridCol w="3047802"/>
                <a:gridCol w="3048397"/>
                <a:gridCol w="3047802"/>
              </a:tblGrid>
              <a:tr h="828251">
                <a:tc>
                  <a:txBody>
                    <a:bodyPr/>
                    <a:lstStyle/>
                    <a:p>
                      <a:pPr marL="269875" algn="ctr">
                        <a:spcAft>
                          <a:spcPts val="0"/>
                        </a:spcAft>
                      </a:pPr>
                      <a:r>
                        <a:rPr lang="en-US" sz="3200" b="1">
                          <a:latin typeface="Arial"/>
                          <a:ea typeface="Arial"/>
                          <a:cs typeface="Arial"/>
                        </a:rPr>
                        <a:t>TÌNH HUỐNG</a:t>
                      </a:r>
                      <a:endParaRPr lang="vi-VN" sz="3200">
                        <a:latin typeface="Arial"/>
                        <a:ea typeface="Arial"/>
                        <a:cs typeface="Times New Roman"/>
                      </a:endParaRPr>
                    </a:p>
                  </a:txBody>
                  <a:tcPr marL="42885" marR="42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9875" algn="ctr">
                        <a:spcAft>
                          <a:spcPts val="0"/>
                        </a:spcAft>
                      </a:pPr>
                      <a:r>
                        <a:rPr lang="en-US" sz="3200" b="1">
                          <a:latin typeface="Arial"/>
                          <a:ea typeface="Arial"/>
                          <a:cs typeface="Arial"/>
                        </a:rPr>
                        <a:t>DỰ ĐOÁN</a:t>
                      </a:r>
                      <a:endParaRPr lang="vi-VN" sz="3200">
                        <a:latin typeface="Arial"/>
                        <a:ea typeface="Arial"/>
                        <a:cs typeface="Times New Roman"/>
                      </a:endParaRPr>
                    </a:p>
                  </a:txBody>
                  <a:tcPr marL="42885" marR="42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9875" algn="ctr">
                        <a:spcAft>
                          <a:spcPts val="0"/>
                        </a:spcAft>
                      </a:pPr>
                      <a:r>
                        <a:rPr lang="en-US" sz="3200" b="1">
                          <a:latin typeface="Arial"/>
                          <a:ea typeface="Arial"/>
                          <a:cs typeface="Arial"/>
                        </a:rPr>
                        <a:t>KẾT QUẢ</a:t>
                      </a:r>
                      <a:endParaRPr lang="vi-VN" sz="3200">
                        <a:latin typeface="Arial"/>
                        <a:ea typeface="Arial"/>
                        <a:cs typeface="Times New Roman"/>
                      </a:endParaRPr>
                    </a:p>
                  </a:txBody>
                  <a:tcPr marL="42885" marR="42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15349">
                <a:tc>
                  <a:txBody>
                    <a:bodyPr/>
                    <a:lstStyle/>
                    <a:p>
                      <a:pPr marL="0" indent="269875" algn="ctr">
                        <a:spcAft>
                          <a:spcPts val="0"/>
                        </a:spcAft>
                      </a:pPr>
                      <a:r>
                        <a:rPr lang="vi-VN" sz="2800" kern="1200" smtClean="0">
                          <a:solidFill>
                            <a:schemeClr val="tx1"/>
                          </a:solidFill>
                          <a:latin typeface="+mn-lt"/>
                          <a:ea typeface="+mn-ea"/>
                          <a:cs typeface="+mn-cs"/>
                        </a:rPr>
                        <a:t>Nếu ta rót nước nóng ra hai ly. Một ly quấn chặt hai lớp giấy báo, một ly quấn thật lỏng hai lớp giấy báo. Theo em, ly nào nóng lâu hơn và ly nào nguội nhanh hơn? Vì sao? </a:t>
                      </a:r>
                      <a:endParaRPr lang="vi-VN" sz="4000">
                        <a:latin typeface="Arial"/>
                        <a:ea typeface="Arial"/>
                        <a:cs typeface="Times New Roman"/>
                      </a:endParaRPr>
                    </a:p>
                  </a:txBody>
                  <a:tcPr marL="42885" marR="42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9875" algn="just">
                        <a:lnSpc>
                          <a:spcPct val="250000"/>
                        </a:lnSpc>
                        <a:spcAft>
                          <a:spcPts val="0"/>
                        </a:spcAft>
                        <a:tabLst>
                          <a:tab pos="3112135" algn="l"/>
                        </a:tabLst>
                      </a:pPr>
                      <a:endParaRPr lang="en-US" sz="500">
                        <a:latin typeface="Arial"/>
                        <a:ea typeface="Arial"/>
                        <a:cs typeface="Arial"/>
                      </a:endParaRPr>
                    </a:p>
                    <a:p>
                      <a:pPr marL="269875" algn="just">
                        <a:lnSpc>
                          <a:spcPct val="250000"/>
                        </a:lnSpc>
                        <a:spcAft>
                          <a:spcPts val="0"/>
                        </a:spcAft>
                        <a:tabLst>
                          <a:tab pos="3112135" algn="l"/>
                        </a:tabLst>
                      </a:pPr>
                      <a:r>
                        <a:rPr lang="en-US" sz="500">
                          <a:latin typeface="Arial"/>
                          <a:ea typeface="Arial"/>
                          <a:cs typeface="Arial"/>
                        </a:rPr>
                        <a:t>	</a:t>
                      </a:r>
                      <a:endParaRPr lang="vi-VN" sz="700">
                        <a:latin typeface="Arial"/>
                        <a:ea typeface="Arial"/>
                        <a:cs typeface="Times New Roman"/>
                      </a:endParaRPr>
                    </a:p>
                    <a:p>
                      <a:pPr marL="269875" algn="just">
                        <a:lnSpc>
                          <a:spcPct val="250000"/>
                        </a:lnSpc>
                        <a:spcAft>
                          <a:spcPts val="0"/>
                        </a:spcAft>
                        <a:tabLst>
                          <a:tab pos="3112135" algn="l"/>
                        </a:tabLst>
                      </a:pPr>
                      <a:r>
                        <a:rPr lang="en-US" sz="500">
                          <a:latin typeface="Arial"/>
                          <a:ea typeface="Arial"/>
                          <a:cs typeface="Arial"/>
                        </a:rPr>
                        <a:t>	</a:t>
                      </a:r>
                      <a:endParaRPr lang="vi-VN" sz="700">
                        <a:latin typeface="Arial"/>
                        <a:ea typeface="Arial"/>
                        <a:cs typeface="Times New Roman"/>
                      </a:endParaRPr>
                    </a:p>
                    <a:p>
                      <a:pPr marL="269875" algn="just">
                        <a:lnSpc>
                          <a:spcPct val="250000"/>
                        </a:lnSpc>
                        <a:spcAft>
                          <a:spcPts val="0"/>
                        </a:spcAft>
                        <a:tabLst>
                          <a:tab pos="3112135" algn="l"/>
                        </a:tabLst>
                      </a:pPr>
                      <a:r>
                        <a:rPr lang="en-US" sz="500">
                          <a:latin typeface="Arial"/>
                          <a:ea typeface="Arial"/>
                          <a:cs typeface="Arial"/>
                        </a:rPr>
                        <a:t>	</a:t>
                      </a:r>
                      <a:endParaRPr lang="vi-VN" sz="700">
                        <a:latin typeface="Arial"/>
                        <a:ea typeface="Arial"/>
                        <a:cs typeface="Times New Roman"/>
                      </a:endParaRPr>
                    </a:p>
                    <a:p>
                      <a:pPr marL="269875" algn="just">
                        <a:lnSpc>
                          <a:spcPct val="250000"/>
                        </a:lnSpc>
                        <a:spcAft>
                          <a:spcPts val="0"/>
                        </a:spcAft>
                        <a:tabLst>
                          <a:tab pos="3112135" algn="l"/>
                        </a:tabLst>
                      </a:pPr>
                      <a:r>
                        <a:rPr lang="en-US" sz="500">
                          <a:latin typeface="Arial"/>
                          <a:ea typeface="Arial"/>
                          <a:cs typeface="Arial"/>
                        </a:rPr>
                        <a:t>	</a:t>
                      </a:r>
                      <a:endParaRPr lang="vi-VN" sz="700">
                        <a:latin typeface="Arial"/>
                        <a:ea typeface="Arial"/>
                        <a:cs typeface="Times New Roman"/>
                      </a:endParaRPr>
                    </a:p>
                    <a:p>
                      <a:pPr marL="269875" algn="just">
                        <a:lnSpc>
                          <a:spcPct val="250000"/>
                        </a:lnSpc>
                        <a:spcAft>
                          <a:spcPts val="0"/>
                        </a:spcAft>
                        <a:tabLst>
                          <a:tab pos="3112135" algn="l"/>
                        </a:tabLst>
                      </a:pPr>
                      <a:r>
                        <a:rPr lang="en-US" sz="500">
                          <a:latin typeface="Arial"/>
                          <a:ea typeface="Arial"/>
                          <a:cs typeface="Arial"/>
                        </a:rPr>
                        <a:t>	</a:t>
                      </a:r>
                      <a:endParaRPr lang="vi-VN" sz="700">
                        <a:latin typeface="Arial"/>
                        <a:ea typeface="Arial"/>
                        <a:cs typeface="Times New Roman"/>
                      </a:endParaRPr>
                    </a:p>
                    <a:p>
                      <a:pPr marL="269875" algn="just">
                        <a:lnSpc>
                          <a:spcPct val="250000"/>
                        </a:lnSpc>
                        <a:spcAft>
                          <a:spcPts val="0"/>
                        </a:spcAft>
                        <a:tabLst>
                          <a:tab pos="3112135" algn="l"/>
                        </a:tabLst>
                      </a:pPr>
                      <a:r>
                        <a:rPr lang="en-US" sz="500">
                          <a:latin typeface="Arial"/>
                          <a:ea typeface="Arial"/>
                          <a:cs typeface="Arial"/>
                        </a:rPr>
                        <a:t>	</a:t>
                      </a:r>
                      <a:endParaRPr lang="vi-VN" sz="700">
                        <a:latin typeface="Arial"/>
                        <a:ea typeface="Arial"/>
                        <a:cs typeface="Times New Roman"/>
                      </a:endParaRPr>
                    </a:p>
                  </a:txBody>
                  <a:tcPr marL="42885" marR="428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63550" indent="-463550" algn="just">
                        <a:spcAft>
                          <a:spcPts val="0"/>
                        </a:spcAft>
                        <a:buFont typeface="Wingdings" pitchFamily="2" charset="2"/>
                        <a:buChar char="§"/>
                      </a:pPr>
                      <a:r>
                        <a:rPr lang="en-US" sz="2800" baseline="0" smtClean="0">
                          <a:latin typeface="Arial" pitchFamily="34" charset="0"/>
                          <a:ea typeface="Arial"/>
                          <a:cs typeface="Arial" pitchFamily="34" charset="0"/>
                        </a:rPr>
                        <a:t>Ly quấn chặt hai lớp giấy báo nguội nhanh hơn.</a:t>
                      </a:r>
                    </a:p>
                    <a:p>
                      <a:pPr marL="463550" indent="-463550" algn="just">
                        <a:spcAft>
                          <a:spcPts val="0"/>
                        </a:spcAft>
                        <a:buFont typeface="Wingdings" pitchFamily="2" charset="2"/>
                        <a:buChar char="§"/>
                      </a:pPr>
                      <a:r>
                        <a:rPr lang="en-US" sz="2800" baseline="0" smtClean="0">
                          <a:latin typeface="Arial" pitchFamily="34" charset="0"/>
                          <a:ea typeface="Arial"/>
                          <a:cs typeface="Arial" pitchFamily="34" charset="0"/>
                        </a:rPr>
                        <a:t>Ly quấn lỏng hai lớp giấy báo nóng lâu hơn.</a:t>
                      </a:r>
                      <a:endParaRPr lang="vi-VN" sz="2800">
                        <a:latin typeface="Arial" pitchFamily="34" charset="0"/>
                        <a:ea typeface="Arial"/>
                        <a:cs typeface="Arial" pitchFamily="34" charset="0"/>
                      </a:endParaRPr>
                    </a:p>
                  </a:txBody>
                  <a:tcPr marL="42885" marR="42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5"/>
          <p:cNvSpPr/>
          <p:nvPr/>
        </p:nvSpPr>
        <p:spPr>
          <a:xfrm>
            <a:off x="0" y="0"/>
            <a:ext cx="914400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sz="2800" b="1" i="0" u="none" strike="noStrike" cap="none" normalizeH="0" baseline="0" smtClean="0">
                <a:ln>
                  <a:noFill/>
                </a:ln>
                <a:solidFill>
                  <a:schemeClr val="bg1"/>
                </a:solidFill>
                <a:effectLst/>
                <a:latin typeface="Arial" pitchFamily="34" charset="0"/>
                <a:ea typeface="Arial" pitchFamily="34" charset="0"/>
                <a:cs typeface="Arial" pitchFamily="34" charset="0"/>
              </a:rPr>
              <a:t>PHIẾU THẢO LUẬN – NHÓM: </a:t>
            </a:r>
            <a:r>
              <a:rPr kumimoji="0" lang="en-US" sz="800" b="0" i="0" u="none" strike="noStrike" cap="none" normalizeH="0" baseline="0" smtClean="0">
                <a:ln>
                  <a:noFill/>
                </a:ln>
                <a:solidFill>
                  <a:schemeClr val="bg1"/>
                </a:solidFill>
                <a:effectLst/>
                <a:latin typeface="Arial" pitchFamily="34" charset="0"/>
                <a:ea typeface="Arial" pitchFamily="34" charset="0"/>
                <a:cs typeface="Arial" pitchFamily="34" charset="0"/>
              </a:rPr>
              <a:t>……………………</a:t>
            </a:r>
            <a:endParaRPr lang="vi-VN"/>
          </a:p>
        </p:txBody>
      </p:sp>
      <p:sp>
        <p:nvSpPr>
          <p:cNvPr id="5" name="Rectangle 4"/>
          <p:cNvSpPr/>
          <p:nvPr/>
        </p:nvSpPr>
        <p:spPr>
          <a:xfrm>
            <a:off x="6172200" y="1828800"/>
            <a:ext cx="2971800" cy="50292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 name="Free As A Bird - Omar Akram.mp3">
            <a:hlinkClick r:id="" action="ppaction://media"/>
          </p:cNvPr>
          <p:cNvPicPr>
            <a:picLocks noRot="1" noChangeAspect="1"/>
          </p:cNvPicPr>
          <p:nvPr>
            <a:audioFile r:link="rId1"/>
          </p:nvPr>
        </p:nvPicPr>
        <p:blipFill>
          <a:blip r:embed="rId3"/>
          <a:stretch>
            <a:fillRect/>
          </a:stretch>
        </p:blipFill>
        <p:spPr>
          <a:xfrm>
            <a:off x="0" y="6477000"/>
            <a:ext cx="381000" cy="3810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05792" fill="hold"/>
                                        <p:tgtEl>
                                          <p:spTgt spid="7"/>
                                        </p:tgtEl>
                                      </p:cBhvr>
                                    </p:cmd>
                                  </p:childTnLst>
                                </p:cTn>
                              </p:par>
                            </p:childTnLst>
                          </p:cTn>
                        </p:par>
                      </p:childTnLst>
                    </p:cTn>
                  </p:par>
                </p:childTnLst>
              </p:cTn>
              <p:nextCondLst>
                <p:cond evt="onClick" delay="0">
                  <p:tgtEl>
                    <p:spTgt spid="7"/>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143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sz="2800" b="1" i="0" u="none" strike="noStrike" cap="none" normalizeH="0" baseline="0" smtClean="0">
                <a:ln>
                  <a:noFill/>
                </a:ln>
                <a:solidFill>
                  <a:schemeClr val="bg1"/>
                </a:solidFill>
                <a:effectLst/>
                <a:latin typeface="Arial" pitchFamily="34" charset="0"/>
                <a:ea typeface="Arial" pitchFamily="34" charset="0"/>
                <a:cs typeface="Arial" pitchFamily="34" charset="0"/>
              </a:rPr>
              <a:t>KẾT</a:t>
            </a:r>
            <a:r>
              <a:rPr kumimoji="0" lang="en-US" sz="2800" b="1" i="0" u="none" strike="noStrike" cap="none" normalizeH="0" smtClean="0">
                <a:ln>
                  <a:noFill/>
                </a:ln>
                <a:solidFill>
                  <a:schemeClr val="bg1"/>
                </a:solidFill>
                <a:effectLst/>
                <a:latin typeface="Arial" pitchFamily="34" charset="0"/>
                <a:ea typeface="Arial" pitchFamily="34" charset="0"/>
                <a:cs typeface="Arial" pitchFamily="34" charset="0"/>
              </a:rPr>
              <a:t> LUẬN:</a:t>
            </a:r>
            <a:endParaRPr lang="vi-VN"/>
          </a:p>
        </p:txBody>
      </p:sp>
      <p:sp>
        <p:nvSpPr>
          <p:cNvPr id="6" name="Snip Diagonal Corner Rectangle 5"/>
          <p:cNvSpPr/>
          <p:nvPr/>
        </p:nvSpPr>
        <p:spPr>
          <a:xfrm>
            <a:off x="838200" y="2667000"/>
            <a:ext cx="7620000" cy="1524000"/>
          </a:xfrm>
          <a:prstGeom prst="snip2DiagRect">
            <a:avLst/>
          </a:prstGeom>
          <a:solidFill>
            <a:srgbClr val="92D05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lvl="0" algn="ctr"/>
            <a:r>
              <a:rPr lang="en-US" sz="4000" b="1" smtClean="0">
                <a:solidFill>
                  <a:srgbClr val="002060"/>
                </a:solidFill>
                <a:latin typeface="Arial" pitchFamily="34" charset="0"/>
                <a:ea typeface="Arial" pitchFamily="34" charset="0"/>
                <a:cs typeface="Arial" pitchFamily="34" charset="0"/>
              </a:rPr>
              <a:t>Không khí là chất cách nhiệt.</a:t>
            </a:r>
            <a:endParaRPr lang="vi-VN" sz="4000">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to="" calcmode="lin" valueType="num">
                                      <p:cBhvr>
                                        <p:cTn id="12" dur="1" fill="hold"/>
                                        <p:tgtEl>
                                          <p:spTgt spid="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amaygiat24h.vn/wp-content/uploads/2013/12/61.jpg"/>
          <p:cNvPicPr>
            <a:picLocks noChangeAspect="1" noChangeArrowheads="1"/>
          </p:cNvPicPr>
          <p:nvPr/>
        </p:nvPicPr>
        <p:blipFill>
          <a:blip r:embed="rId2"/>
          <a:srcRect/>
          <a:stretch>
            <a:fillRect/>
          </a:stretch>
        </p:blipFill>
        <p:spPr bwMode="auto">
          <a:xfrm>
            <a:off x="228600" y="1143000"/>
            <a:ext cx="2971800" cy="2286000"/>
          </a:xfrm>
          <a:prstGeom prst="rect">
            <a:avLst/>
          </a:prstGeom>
          <a:noFill/>
          <a:ln w="28575">
            <a:solidFill>
              <a:srgbClr val="0070C0"/>
            </a:solidFill>
          </a:ln>
        </p:spPr>
      </p:pic>
      <p:pic>
        <p:nvPicPr>
          <p:cNvPr id="1028" name="Picture 4" descr="http://anh.eva.vn/upload/3-2011/images/2011-08-27/1314440866-binh-thuy.jpg"/>
          <p:cNvPicPr>
            <a:picLocks noChangeAspect="1" noChangeArrowheads="1"/>
          </p:cNvPicPr>
          <p:nvPr/>
        </p:nvPicPr>
        <p:blipFill>
          <a:blip r:embed="rId3"/>
          <a:srcRect/>
          <a:stretch>
            <a:fillRect/>
          </a:stretch>
        </p:blipFill>
        <p:spPr bwMode="auto">
          <a:xfrm>
            <a:off x="3572126" y="1143000"/>
            <a:ext cx="2295274" cy="2295274"/>
          </a:xfrm>
          <a:prstGeom prst="rect">
            <a:avLst/>
          </a:prstGeom>
          <a:noFill/>
          <a:ln w="28575">
            <a:solidFill>
              <a:srgbClr val="0070C0"/>
            </a:solidFill>
          </a:ln>
        </p:spPr>
      </p:pic>
      <p:pic>
        <p:nvPicPr>
          <p:cNvPr id="1030" name="Picture 6" descr="http://quatangkhoinguyen.com/public/userfiles/khoinguyengift/products/ca-giu-nhiet-thermos-01.jpg"/>
          <p:cNvPicPr>
            <a:picLocks noChangeAspect="1" noChangeArrowheads="1"/>
          </p:cNvPicPr>
          <p:nvPr/>
        </p:nvPicPr>
        <p:blipFill>
          <a:blip r:embed="rId4"/>
          <a:srcRect/>
          <a:stretch>
            <a:fillRect/>
          </a:stretch>
        </p:blipFill>
        <p:spPr bwMode="auto">
          <a:xfrm>
            <a:off x="228600" y="3962400"/>
            <a:ext cx="2550304" cy="2559269"/>
          </a:xfrm>
          <a:prstGeom prst="rect">
            <a:avLst/>
          </a:prstGeom>
          <a:noFill/>
          <a:ln w="28575">
            <a:solidFill>
              <a:srgbClr val="0070C0"/>
            </a:solidFill>
          </a:ln>
        </p:spPr>
      </p:pic>
      <p:pic>
        <p:nvPicPr>
          <p:cNvPr id="1032" name="Picture 8" descr="http://g.vatgia.vn/gallery_img/10/luv1379295349.jpg"/>
          <p:cNvPicPr>
            <a:picLocks noChangeAspect="1" noChangeArrowheads="1"/>
          </p:cNvPicPr>
          <p:nvPr/>
        </p:nvPicPr>
        <p:blipFill>
          <a:blip r:embed="rId5"/>
          <a:srcRect/>
          <a:stretch>
            <a:fillRect/>
          </a:stretch>
        </p:blipFill>
        <p:spPr bwMode="auto">
          <a:xfrm>
            <a:off x="3200400" y="3962399"/>
            <a:ext cx="2514600" cy="2592833"/>
          </a:xfrm>
          <a:prstGeom prst="rect">
            <a:avLst/>
          </a:prstGeom>
          <a:noFill/>
          <a:ln w="28575">
            <a:solidFill>
              <a:srgbClr val="0070C0"/>
            </a:solidFill>
          </a:ln>
        </p:spPr>
      </p:pic>
      <p:pic>
        <p:nvPicPr>
          <p:cNvPr id="1034" name="Picture 10" descr="http://images04.jaovat.com/ui/6/34/39/1274242228_94282539_3-Thung-da-Du-Lich-Thung-da-Du-Lich-do-dien-tu-1274242228.jpg"/>
          <p:cNvPicPr>
            <a:picLocks noChangeAspect="1" noChangeArrowheads="1"/>
          </p:cNvPicPr>
          <p:nvPr/>
        </p:nvPicPr>
        <p:blipFill>
          <a:blip r:embed="rId6"/>
          <a:srcRect/>
          <a:stretch>
            <a:fillRect/>
          </a:stretch>
        </p:blipFill>
        <p:spPr bwMode="auto">
          <a:xfrm flipH="1">
            <a:off x="6096000" y="3962400"/>
            <a:ext cx="2749228" cy="2590800"/>
          </a:xfrm>
          <a:prstGeom prst="rect">
            <a:avLst/>
          </a:prstGeom>
          <a:noFill/>
          <a:ln w="28575">
            <a:solidFill>
              <a:srgbClr val="0070C0"/>
            </a:solidFill>
          </a:ln>
        </p:spPr>
      </p:pic>
      <p:sp>
        <p:nvSpPr>
          <p:cNvPr id="7" name="Rectangle 6"/>
          <p:cNvSpPr/>
          <p:nvPr/>
        </p:nvSpPr>
        <p:spPr>
          <a:xfrm>
            <a:off x="0" y="0"/>
            <a:ext cx="914400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smtClean="0">
                <a:solidFill>
                  <a:schemeClr val="bg1"/>
                </a:solidFill>
                <a:latin typeface="Arial" pitchFamily="34" charset="0"/>
                <a:cs typeface="Arial" pitchFamily="34" charset="0"/>
              </a:rPr>
              <a:t>Ví dụ về việc con người vận dụng tính cách nhiệt của không khí.</a:t>
            </a:r>
            <a:endParaRPr lang="vi-VN"/>
          </a:p>
        </p:txBody>
      </p:sp>
      <p:pic>
        <p:nvPicPr>
          <p:cNvPr id="1036" name="Picture 12" descr="http://www.tuticare.com/data/images/product/1_4045.gif"/>
          <p:cNvPicPr>
            <a:picLocks noChangeAspect="1" noChangeArrowheads="1"/>
          </p:cNvPicPr>
          <p:nvPr/>
        </p:nvPicPr>
        <p:blipFill>
          <a:blip r:embed="rId7"/>
          <a:srcRect/>
          <a:stretch>
            <a:fillRect/>
          </a:stretch>
        </p:blipFill>
        <p:spPr bwMode="auto">
          <a:xfrm>
            <a:off x="6324600" y="1143000"/>
            <a:ext cx="2511425" cy="2286000"/>
          </a:xfrm>
          <a:prstGeom prst="rect">
            <a:avLst/>
          </a:prstGeom>
          <a:noFill/>
          <a:ln w="28575">
            <a:solidFill>
              <a:srgbClr val="0070C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linds(horizontal)">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blinds(horizontal)">
                                      <p:cBhvr>
                                        <p:cTn id="17" dur="500"/>
                                        <p:tgtEl>
                                          <p:spTgt spid="1028"/>
                                        </p:tgtEl>
                                      </p:cBhvr>
                                    </p:animEffect>
                                  </p:childTnLst>
                                </p:cTn>
                              </p:par>
                              <p:par>
                                <p:cTn id="18" presetID="3" presetClass="entr" presetSubtype="10" fill="hold" nodeType="withEffect">
                                  <p:stCondLst>
                                    <p:cond delay="0"/>
                                  </p:stCondLst>
                                  <p:childTnLst>
                                    <p:set>
                                      <p:cBhvr>
                                        <p:cTn id="19" dur="1" fill="hold">
                                          <p:stCondLst>
                                            <p:cond delay="0"/>
                                          </p:stCondLst>
                                        </p:cTn>
                                        <p:tgtEl>
                                          <p:spTgt spid="1036"/>
                                        </p:tgtEl>
                                        <p:attrNameLst>
                                          <p:attrName>style.visibility</p:attrName>
                                        </p:attrNameLst>
                                      </p:cBhvr>
                                      <p:to>
                                        <p:strVal val="visible"/>
                                      </p:to>
                                    </p:set>
                                    <p:animEffect transition="in" filter="blinds(horizontal)">
                                      <p:cBhvr>
                                        <p:cTn id="20" dur="500"/>
                                        <p:tgtEl>
                                          <p:spTgt spid="103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1030"/>
                                        </p:tgtEl>
                                        <p:attrNameLst>
                                          <p:attrName>style.visibility</p:attrName>
                                        </p:attrNameLst>
                                      </p:cBhvr>
                                      <p:to>
                                        <p:strVal val="visible"/>
                                      </p:to>
                                    </p:set>
                                    <p:animEffect transition="in" filter="blinds(horizontal)">
                                      <p:cBhvr>
                                        <p:cTn id="25" dur="500"/>
                                        <p:tgtEl>
                                          <p:spTgt spid="1030"/>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032"/>
                                        </p:tgtEl>
                                        <p:attrNameLst>
                                          <p:attrName>style.visibility</p:attrName>
                                        </p:attrNameLst>
                                      </p:cBhvr>
                                      <p:to>
                                        <p:strVal val="visible"/>
                                      </p:to>
                                    </p:set>
                                    <p:animEffect transition="in" filter="blinds(horizontal)">
                                      <p:cBhvr>
                                        <p:cTn id="30" dur="500"/>
                                        <p:tgtEl>
                                          <p:spTgt spid="1032"/>
                                        </p:tgtEl>
                                      </p:cBhvr>
                                    </p:animEffect>
                                  </p:childTnLst>
                                </p:cTn>
                              </p:par>
                              <p:par>
                                <p:cTn id="31" presetID="3" presetClass="entr" presetSubtype="10" fill="hold" nodeType="withEffect">
                                  <p:stCondLst>
                                    <p:cond delay="0"/>
                                  </p:stCondLst>
                                  <p:childTnLst>
                                    <p:set>
                                      <p:cBhvr>
                                        <p:cTn id="32" dur="1" fill="hold">
                                          <p:stCondLst>
                                            <p:cond delay="0"/>
                                          </p:stCondLst>
                                        </p:cTn>
                                        <p:tgtEl>
                                          <p:spTgt spid="1034"/>
                                        </p:tgtEl>
                                        <p:attrNameLst>
                                          <p:attrName>style.visibility</p:attrName>
                                        </p:attrNameLst>
                                      </p:cBhvr>
                                      <p:to>
                                        <p:strVal val="visible"/>
                                      </p:to>
                                    </p:set>
                                    <p:animEffect transition="in" filter="blinds(horizontal)">
                                      <p:cBhvr>
                                        <p:cTn id="33" dur="500"/>
                                        <p:tgtEl>
                                          <p:spTgt spid="10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hermos Flask.mp4">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err="1" smtClean="0">
                <a:solidFill>
                  <a:schemeClr val="bg1"/>
                </a:solidFill>
                <a:latin typeface="Cambria" pitchFamily="18" charset="0"/>
                <a:cs typeface="Arial" pitchFamily="34" charset="0"/>
              </a:rPr>
              <a:t>Trò</a:t>
            </a:r>
            <a:r>
              <a:rPr lang="en-US" sz="4000" b="1" dirty="0" smtClean="0">
                <a:solidFill>
                  <a:schemeClr val="bg1"/>
                </a:solidFill>
                <a:latin typeface="Cambria" pitchFamily="18" charset="0"/>
                <a:cs typeface="Arial" pitchFamily="34" charset="0"/>
              </a:rPr>
              <a:t> </a:t>
            </a:r>
            <a:r>
              <a:rPr lang="en-US" sz="4000" b="1" dirty="0" err="1" smtClean="0">
                <a:solidFill>
                  <a:schemeClr val="bg1"/>
                </a:solidFill>
                <a:latin typeface="Cambria" pitchFamily="18" charset="0"/>
                <a:cs typeface="Arial" pitchFamily="34" charset="0"/>
              </a:rPr>
              <a:t>chơi</a:t>
            </a:r>
            <a:r>
              <a:rPr lang="en-US" sz="4000" b="1" dirty="0" smtClean="0">
                <a:solidFill>
                  <a:schemeClr val="bg1"/>
                </a:solidFill>
                <a:latin typeface="Cambria" pitchFamily="18" charset="0"/>
                <a:cs typeface="Arial" pitchFamily="34" charset="0"/>
              </a:rPr>
              <a:t>: TÌM BẠN</a:t>
            </a:r>
            <a:endParaRPr lang="vi-VN" sz="4000" dirty="0">
              <a:solidFill>
                <a:schemeClr val="bg1"/>
              </a:solidFill>
            </a:endParaRPr>
          </a:p>
        </p:txBody>
      </p:sp>
      <p:sp>
        <p:nvSpPr>
          <p:cNvPr id="2050" name="AutoShape 2" descr="data:image/jpeg;base64,/9j/4AAQSkZJRgABAQAAAQABAAD/2wCEAAkGBxQTEhUUExQWFBQXFxgYGRgYGBgWGBcXGBoYGB0YFxcYHCggGBomHBcVITEhJSkrLi4uFx8zODMsNygtLisBCgoKDg0OGxAQGywkICQsLCwsLCwsLCwsLCwsLCwsLCwsLCwsLCwsLCwsLCwsLCwsLCwsLCwsLCwsLCwsLCwsLP/AABEIAMEBBgMBEQACEQEDEQH/xAAcAAABBQEBAQAAAAAAAAAAAAAAAgMEBQYBBwj/xABCEAACAQIEAwUECQMCBgEFAAABAhEAAwQSITEFQVEGEyJhcTKBkaEHFEJSkrHB0fBi0uEjchUzQ1OCovEWJWNzsv/EABsBAAIDAQEBAAAAAAAAAAAAAAABAgMEBQYH/8QANREAAgIBAwMBBgYCAgEFAAAAAAECEQMEEiExQVETBSJhcYGxMpGhwdHwFOEj8VIGMzRCYv/aAAwDAQACEQMRAD8A9jrikBs31mMyz0kUyO5eRymSCmkAkuAY3PQUxWKV5phYqmMKYBTAKYzguCY50k1dAKmp0AUAEUAcuMACTyofCscYuTpHEedCIPShA1XTkZx2Ot2RNxgvTmT6AamlKSj1JQxym6iiiftrhwYK3Y6wsfDNNVf5EbL/APDnXY0GDxKXUW5bYMjCQR/ND5VcnatGaUXF0x6gQh3jzJ2FAjneHmI+dRC/IG4JidaAtXQqgYUhBSAR3onLzpCtdBVKhnDSAKTAKQBUWAUgGrmpC8tz+g/P4UyL54GGxAEg5VAMZTvHWOh5CKG6EpeQwzEAct4HQToPhQicVwTBVgDT2TmkGBpPu/P/ACaZFp2OsNj/ACKYxuyDJkkj4fn76aBWKv31QSxAH5noBzPlSlKMVcmWQhKbqKIF3jtlTD508yjAflIql6rGvxWvi0zVHQ5Zfhp/BNELAdoV+sth3YP4RctOuudTAykL9sE8t4OgipRypOm/l8f9luXQy9FZYquakn2fnnt8y+WyAZq5QSdnOHKsAKdANPcho2AUk/L/ADUb5JqNxv4ozXEe1Q8SrbldpLQfWI/WqJZ0+KN2LSOLUm+RjGcXuXYNq4ixsQPGJ3B8Ue6KhLJKXQnHTwjdlPj8Deg3LhuuTzOs+g2pPHN8tMtUorhUjO4kwT7QI3Rhlb4VQydmq+j7jdu33lm7dRMzKbYZgslpBAn0XTzrTppdUY9ZjbqSR6FWs54ziLOYbx89NND8BSasi1YtEgAb6RSodcCO51k/5pUKhyKCRykAUhCcmulIRy2SdxSAVSaGMm9UHIlQxbfMATmJ6KYy+WhExtzNRu0VdrY6j7ayrbHmOnupjTH6RIaJh/UfMSfyPyNMj3Fss0yQgWaNo7HqmhHaYBNOgE3LgUSxAHmQPzobUerJRjKXEVZju1vaD/p2Hgx4ri7wfso35kVzdVrVe3H+f8Hd9m+z3/7mZfJP7tfYwl3A25zEeIGcxJzSNZmsUc+Tyd/qtpb4Tgd02mvqCC2g5MyeUkQCZ9QBWyGkybE7oxZtZiUtj5/UgW+OYrh91WbMbZIlCZR15gTorxz/AEq/A5QdWLUYNPqcTpJPs+jXzPYMDjUvW0uW2DI65lI5r/DB6V0zyUoOLpkmiiJX8TnYbsuWP9xqvIn2NenSq32dnmXaAm20HlI94MH9K5+VU6OnF2rNV2fwtthZu2kUgAqzRroup13bPp8a24MceJpf3+bM2ST5iWnFcOXEQrLzVufpyn1q7LbQsTSfJU8c4Wj2FDAB09g7Zf6Z+7HKsuRe4t3UuhzJ10PIuIyQwblpHppFZscndFjS6n0TgiUsobhgrbXOTyIUZifnXUrg4curoqeLdqrVm61ogsbds3HI2Eg5EHVmifIR94VOONsVHm/EO2OPdjcW+LKclVUKgf8AkpJ9SauWKNBRoOx/0hG464e6r3rkEm4hRzpEk2kVYQSNpPrVc8VcoKPQbl3TwkHWNNYI3HrWWbaQhNi4SYNQg23Q2PEVMRykxBSAS40NJ9AIlUkwt2ASTqOsEifhQkQlFD1wAAAaCVA/EKdEX0odpkhLoCIP89OlAmrGC0EqLgkBSQwBIDEhdiNyCNelOmG2VWv79hyH6qfcR+poVi94Bfgw4yzoDMqT0nkfUD31JC3U+R0CrLJigKQFH2v4v9XswI7y5IWdYjdoO8SPeRWfV5fTx8dWdH2bpfXy89F1/ZfX9jzTEYgKCTqeZrhRg5s9ZGPY1fB+HJaW3duorl0RgSC7d4+ZsqINBlULrBOpMgCvQYNNjwwUmuX9eThanUZMmSUE6SbX5eTRYxcyxJGbmBqPPXar8j4+Zlx8O/BQcc4Cl20UuMe73LEgMsazmj1rI4NO0zVDN2H/AKL+BYexZa7h79y+t07v4QgUnwheRJJJPPQ10VHhHI1GRznbNXfxJ2Ua/P3Ck+BwxLrIafEW7QFy4wUFsuZjAB19pjttHvFDcYrkJuT92KPOvpJxNkvNp1YmCcpBEwZ29FrnalxcltZu0qkoVItPo04ktzDNb+1auEEc8r+IH0ksP/Gtenf/ABojlXvj2C4ld/4jiLTj/T7tWSdNEics+1Ock/7agpSeRjlGoJsf4zmZQ6MrDoNip5zMf/FZ9RJ7bRq09J00Z7sV2WF/EfWGWMPbfMq8ncGQB/SDB+A61PS4W1vkY9XnSuMTb9ruLJYsPmILOpAXNDEEESo5x7vWa6cY8nMPMeGYDE4u7eZQWV8s3WMLI+zO5O2gB213q1yjEnGDl0LDi3Yi7knNbYKPZ8Q2HLw6mqnqIrqWrTyfc814xgmQ/wDLUMDIkkGQd4K9RVsZxmriyqUXF00e7fRdxg4rh9tna2XQm2yogt5CuylVMbQQQBII0FZsseSDNYqAbVUopdBELEX7gPhAIBkzpp8TPrSalXBqx48bXL5ZNVgRI29KbiZmmnTCKg0REu4AkkADmdBURN1yxg3VOysfRSPmYBqFJgp+Doc8kb/1+fimgW5+PsdVCSC0abAa67STz/zSDnqx2gkJZwNSQBoNfMwPmRTQJWeTcZ7S3HurcWbd5bZtXVIBVirNIjmNfIgjTrW3HjVUzt49PFQcXyrtFJjO2OMB0vOByAZp+JJJ95NXxww8FcsWOP8A9UXvDu3d9Avelb6tEqRBKc9QN9TrqDA31qM8EH2oqnpceRVHg9I4BxNL9vNbcOAd9Zg6wwIBBGo1GsTzrG4uLpnNcJY5OEu32LG5cipRi2ThBy6Hnf0mXSL9kn2CkD/cG8XvgrXP12OTa+R6T2Il6U13v9K4MLxK4SsTHi8R302mOemvurNgglLnodee5RuJ7LwsL3NpQ63DbRRmEawuUMIJiQCffXei04r4HlMl7n2sduA9flVMrGqM92t4kLVkoo7y6xEIIzMugZvRQSfgOYqpxTXPRcstx3vVK2+EV/0WYEW3xJ726925qVaRaVJOXIpA8QmD6jzrTizrIq8ENbonpqm3d/f+9D0e1aA159asrk5spuRE+rpcS5buqGQ+0DtH8EzVfDtMtyNpxlHwYe72VwHejuxduD7puHux5gxnP4q5ynhnlUMSu/y/2dOEM+y8jS+nP8EPBcNt2Ma+ItsbalWTu19g+yB7tGOs6kHSl/mRUpxXFOl9C96VtR7+Rvj3H7FxCcVhXKB8qt4fERJBEXAwkAn31YpepHciLUsNxdpP5FTY7SJC28Pa7m2SBP2hJgkATrHMk1RKNypkk/dtHonBMTcwijDXbNwwx7t7SNcVgSTDEDwnU6nSNyK6sPcW1o4uRKb3JmH7dcPu3eIC3ma2LrWlEHWGhS0+RzfCtcPwlPU3mE4VbtKtu1aTJmYOzMc6KF8OTQljMdNzVOzHJPf1/v8AexfKWWEorH0/vX+v9x8ZojQuFMSCVzciRInrE1nxyUWt/JoyqTi9nFmI+lDhXf4bMQGv27atmRSuZ9myrqdRy12FL1orUrb0a5+ZGOCb03v8tPglfQbwB7GEbEOXDYg6owiBaZ1VoOoJk79BWjI7dGJo9Gu3gu5qocccpdCE9tmDFZ1GgPP0qV+DSpwi0mScG8rrIjQg8v4IqK+JnzRqQ4zACToAJJ8hUJFTdK2RJEd5c8yqn7OhO334Bnpt61N1yxY8bm7f/X+/+kUC9qpFudMzHPH2VzQFHUxBn+DBDVuSV/X4I7T9mU5Jdlx8XX8kzhnGDeutyRYCrzYtOrHyCkx+dX48znL4FOp0aw413k+r8V4/MvauOYFICHxjBi9YuWzsykbxruDJ21AqUXTssxT2TUjxj/h7XMUbbXGkGXYiX98FgDykk1snqI44XXPZHbh71bXx8D0PD8LtWbK91bAJGrATcMjXxe1PoR5Vnnlm0miqlKbUuhVdpuB5sJmtYcm8ryTp3nd6ltZJceUn5VqwydVIipKE/dfBK+i3C3FFxypFu4qFT94gtqB6Go5a6Io17T2+TcYm0SNOlQi6MmKaXUgXsBaxCNbvIHU8j5TqpGoPmKJJSVM0yyZMLU8boy2P+i62Z7nEXE6K6i6o8hGVgPfVP+PBmmHtjMvxJP8AQ8m4XiMXaxd0YG57FxkN0a2XVTHikQ66GNzrp1qU8mPTxub+ncs/5da/+OP1fb6npnDO02JDD6ybTLGvdW2Rp6y1xgfgK58vaUW6UXXzN0fZM1G9yb7cf7M52hxme+91MwBgAkmdB15elUPLvdo7Ok0/p4tk6PYOB8ITD21C6tAzOdWY89TsPIaV3ceNQVI8PqtTPPNuXTsuyLKrDMV74d87ZdAdzyj8+ZqhwludGtZIbVfUqnwHd3XJYNOwAjKOh1MmpaXRRx5JZPP9f5m+Gd5caVV+/wChVYvhOpYN4dTHPrWLL7FUsjkpcPmq5/M3Q1e2NVyUPG8GlwrbuSLYKzG4BOrCdz/msmqyLDqI4lxGK+/UsjD1cMn1b+67Gm4V9HWFtXEuBrlzLDAMVykiCD4QNBG3xmurHSwT3Hn8mtySTjSRsq0mMhY3CByrKFzqRqQJiQYnlqJqMk+xdjkoN7kQeMvdS2zWVDuuuQ6ZgN1B5GJioZXKriXwaZkcdxnF3wlqxZNp30uswBFtTzUzuBPtAHkBWWU3Kkb1p9kd8qrtzy/oaIYLv3yqYVRBbf3eZ/zVax+pPjoiuWdYY2+r7Fs90Iq201gAdTp+tarSVIxRg5yeSffkcw+F5v8AD9+pppPuQyZu0CUaZlI+FOr/AO79BSfVl+ZcR+QcQ/5bdNJ/2yJ+U1XLoZcn4WZvjbYm8x7lDlU8mEsQT4lzRrqw0MGecVTLHkzPjhLv/H9o7GFYcEbm7b7fPz+nxRQX+zl9CCmW4h10IUr6hon3VV/hOK93k6MNZBv3uCtXiT4e9rKsCJBHQzt/NCaqWOS4XUtyKGWNPoencLxy3ra3F0ncdCNCPjWqMtys8znwvDkcH2JRqSSKjtIDz/HcEa3ibhzqFuNnBAAyqSRljbQAa1RqPeyR+R6DRZk8DpdOP0Ls4tbNlrjHMltSSVBYxvrHqK0wtLyUZGnLnuK7McVOJw63iuXMXgeQdgPkBV+Ke5WVTVPgvOH4VUByiAeWwAHIDkKTVSZjz5HJqPgl0ygrrNvMDHtKZHv5fI0jbOWySvoxF68bim2VDZgVYETIOhBU6fGo732H6GOPvN8GbudiH7yLbJaswNhJX+lVECPfWCfs1zybm+DrYvbWPHh27W2uPCrz/UUnanhYwt1bYZmUoGlomSWB2Hl86yazAsM1GPSjq+y9VLVY3OSSadcfTyZvH6qaqxcSOslxZ7N2fx/fYOzd5tbWecMPC3/sDXo9/wDx7kfOtXi9LPOHhv8ALt+hOs3DNLFOTdMzjrtAJOwrSlbBK3RnrlwkkncmtajXB2YxUUkhjFnwH+c6bXBIl/8ABEdbV4yWWyFywCp2bMZE5hLRB5nfSOXqNLjnLe1yjGtXOEpY0+G2WOFxQCAHkI02gbfKpQyLbTKJ4W5XEW9/MNAY61ZdkY49r5fI7atczM9On70yM53wiPj8WigzJI5KNf2q6GmnMzvVRxsy+K4y5cKtp3U7692B6tBn00qyHsqUneSaS+HVkcntiEVWKDb8voP2cbdYqiqIGvd2wfizE/mauzaLFiwtQ4fZsow62eTMpTVr4Gj4fh8qgsIcgZtZykjVQRpAPxrlLGovjn4nQnleTrx8CRccASaGVN0gVp2pCIdm5FxgftbeonT4flUJOpGvJHdjTXYk3wMpnUEQffpTSTfJmjFSdMqsWttwA4BCOrAGRldYZSY9x6bVZKca5NcsEclWhF/EBFBIcglVGRS7eLQGB9kczUE0x5svpLc1Zle1nD+8tlrjLnt3GAcCM1sNEEddx6+prNllXTr0OhpW+/R8k76O8eX763ByqVYGIEtIP5D4VXji0uTN7UpyUkbOrDlCXMA04q3Q4q2VlzBi9mDbj2W5gnl57D4U9RijJ14N6zPT049H1Rmv/oq2jOSjhGOZ1t3ItOd8zWyY/SqlKaVS6GuGqxPlVf8A+l0+XY0PCDbyhUGVFAAAEadAKktRCMSnURnH5lr9Y6CqXrL6Iyeh5YzeFxjCmF58vnv8KswzlkRNLFDlrkfweGyTrJMemk/vWqMaKMuX1OiJAFWFZ0UwPNPpHxYbEhQZyWwD5MSTHwK/GuN7RaeRLwj2X/p/E46dyfd/pSMbeuaQayRR6NQs9H+iPFZsG9s/9O6wHowD/mzV39Nzjpnhfb+Pbqt3lfbj9jbqgG1aIxS6HEIfFrkJHU/Ia/tWjDG5WatJC534KYnetaidMaxfsGhoRfcEu5rKeQj4GKx5FUmcnUKsjJS4dQZCif58KpUIroiDySaqxOLHh9KJ9B4vxEfHY8IgPMgx0Ebk+lX6fF6rvsZdTl9FV3M2t8kSeevu5fKuyoVwcffasjd4blxbae0xienX4CT7qlJrHBzfYIRc5KPk2WBwa2lCoNOZ5k9SetcDLklklukdvHBQVIfFUsmNMQdIn5CfWoiuzqLH891IKKbtGSMsAxzbl5Cqcpn1WbJCGyPR9RjB8c0yXNts39w/WoxyV1KMGt2tKf5mS7QY/FYXGXrluybyXkRVjMQGUQPZ5yTII1BHSlKdSbZ6jHjWTGpxapf3p+6NFw2/eNgNiAqXCJKpPh8iST4vTbz3o3NLlhtTlSMH2q4m6ubf/TERpAYwDvzg9KySjuVGxN3wbL6MsKww73HEZ38BI1KgASP6SR8qvxx2o5PtGaeTan0NlUznjN86qDsTVkHSZfivbJrqF64tpZgDoBpJrPmyxww3SIRU8sqKXF4p3BUmAeQrjZdTPNFpvh9jfDFGDtDuBt5By18oqONyiqbssnJy6lhhlzGt2mgsk6Znyy2x4Jj29IFdeMIx6Iwybl1OAhQBsKmiK4Q9UkTE3kJUgMVJBEiJE8xOk02rQ4umm1fwPEuO4d7Vxw5LQzAvr4oJEnoT51y9V7Nz4ffkrT5tfufQfZ+v0+aCjH3X4/gor+IG81nhjZ2FOC7noX0JOSmK6Z7cfB5/SuvpVwzxP/qOvUg/g/uj02tR5speLXJePuj5nX9q26eNRvydPSQqF+SuY6E+f6xWlLk1HRqpHqKGgH+y+KhmtHnqPUbj4R8DWfUQ43GDVQupGjrIYjjrII60mrBOnZQ8Tw022FwHKNIkiSeQjlzNGijlWZbXX8C9oywvA96u/wC9igv3wBrXo4xs8y5eCJwvi62sQtxvYEg/0ggiR/OtGo08suJxj1LNPqI4silLoeiXLkCfhXlcstis9EMJiDOtZY55Xz0A4LpBVQOgP6n05zzrRfNFdu0iUaZYIuICCDsRB9KiyLSapnnjPWBs862Q73HXtMFCE6jUaCD1+dQc5pqjpaP2tLT4/TcFLw76f35o1+EwdvELnS+XXpEEeRHI+6r9m7mzu4/aUZRuEULu9lrDsGug3cpzBWPgBiPZG+nI6eVNY0pbnyE9flcdsaXy6/mXQUAQNAKkzE3YUgInENFB6GmnRp0v4mvKK/EW3vOSo0AA1Og/zXN1ellndxNC24IJN8hxHCi2E3JMyesR8Ko1WnhghFR+NkcOV5G7OWjzO/5VjTNBPwFzxeorpaDIlkafdGbURbjwWIrtJp9DEN92c08qiovdYyLxDjVmywS40MRMAEwNpMbCo5dTixNRm6NOHSZc0XKCuiZevhUL6EBS08iAJrXCO5pLuZ6d0eW4y8WknUsdfMnWvUxgktqNnQqcbwu226Ak6aCD8qonoNNLmUF9vsasev1OP8M39efueqdleAWsFZ7tNGY5nMky0RpJ2G1efagpPYqRh1WryamSlld1wXRMCTUkuxnRmr12SWPOT+tdWMKSR2oR2xS8Ee9onw/MVKuSQYVtD6/oKbQ31ImIYpczLoZzD1/k01FNUymavhmv4bjRdQMN9mHQ1zMuNwlTOXkg4SpkqqiBmu1WN8Qtg7an1O3y/OupoMPDmzi+0s/vLGu3Jm7jWxBuXAs8h4nI8gJyjzpar2lHFccdN/p/tlmj9lyy+/l4j47v+ERrS2Wv2iyN3KmYX2nMiM86ldJjnXN0uv1TcnJ3uXX/AMWuyXbqdPU6DTVGMVW19PPzf0PRsJi7d+3mttI+anoRyNUZIblTJHVw3U6Vmjp+eWBJrQwKvjXHLWGC960FthIEx6kVTkyKHUz59TDDW7uVnEu0ttrRFuczCNRGUHnI0PlFUzzrbwZM2ug4VDq/0Mo76Vls5W4gXpuMgUFmPhCjcmdqa5JRTbpFh2U4mLGJUMcqvKPOkHkSOUNp5SaePI1OmXaTO8efbLhPg9MrUd45SA5UQEvbDAg7GhEoycXaFW0CiAIFSCUnJ2yi7QX/ABqv3RPvP/wK4vtPJeRR8L7m3Sx91sjpf0kkAVzo23SNVXwdu4khZX5/tW56aUYb5BKNCuzuLuteIJlcpJ0iOm1X+z9/rUulOzNqduw09d4wmQxN9mx8qoYhhbA8gssfdLH3VyfVb16aV1x+nJ3IY4x0DTfXn9ePzNDfKPaZGHhiMu2mkDTaNNK7KybHceKOWsUtyfUzHEezhc57IAgkFSYBMT4eh+WtdHRe0pK1l5XZ9/8Af3LppJ0NdkuEF8QzXFIFmND/ANw6j1ga+8Vs1msi8SWN/i+3coytrg2txSfiZ8+kyNorimWrGOIFhbCgE6QSNa06aMd1yZr0sY7k5PoUGKuQrT02JA/Ounx1Oq6oZuYgPhxd2BO3TWKyrVJZvTa+v0srjlTfJGxbXEsh1MZmEHQypBPPblRPVReTbHw7/QMmRN+6V/1xsviJZupiBU/8hJfEr3Gq7M8Nv23LXCuRl2BknmDpp1+NZ8ubeqZkzZIyVGiR5rHCan0MxguIYO5duv3hNtcxzdW6KvQRGv8AB18ufEsHpR5tfFV+XJxcGkzT1DzZOKfwd+PKoi3uGWgZJjrDET6wdRXIWDGm3R3nlm1VkZmBJCws8+g6D9atorCyrW2z2bhVhzBEHyI5jyM0MDWcA7Ui6RavAW73I/Yuf7ejeXw6VVKIGkqtiPPvpRwBLWLv2YZD5GQw+Pi+FZNTC2mcz2jjbcZfNEHhnC/9ADN/qasVJ9lTsCOW0++qp4WoKXm/0LYeylkwcOsi5r4Pon4+HxIb3Amr7cuo9fn/AAVQqqziyg4NqS58E/sCguYxm5IjMPUkL+TNV2Be8bPZ0by34RpOLdlLNy6185jMFk0yk/eOknzHrV3pRcrZ1I6LDkzbp9+3ay5sYxYAPhPnoPcdopvg2z08o9OUR+NYzJbMEgkHUbgRy86rySUYORbo8HqT5Q5wnFd7aV+vzgxI9YqOOe+KkirU4vSyOKJgqxFAqndAYTGcQD3DzLN8OQ+AivPLT5NTlc5cJv8AT/o68Y7IJeCrxONvA6OyrmKgW0QsSu5OfSPKu1iw44cJUQ3SXQRiOJ3tGL5smUn7KOrAjUDmDTzYlONX/ewKbfBvOyeItXLAe1uT4wYzBhyMfLyM86t02GOKFL6mLPJuXJc1pKiDheEol5roJLNOhiFzQTGnOKpx6aEMryLqzTPVTniWJ9EdxuEYmV5+cQetWTg30HiypKpCXXLCLvt7zqT/ADpUvwraiSldzZOs2QggD/J6nzq2KpUZZycnbOlZPSpEQJK+Y8t/80xcohcV4NaxGU3JlZgqY0Me47CrIzcehZDI49CKOC27ad0MzW2OoY66kTBAEVTkb3qRojlckyXhsKoJtx4ApWDr4dBGu+lRh/7jfzIzk3BP5C7PCLCGVtJPWJ/OtBU8kn1ZNpEBF1woJ6fOlVdAM9i2mSfMztz1BqQEfg3DFvuXYf6amBP228/IVFugNDiuHWrgh0UxsYgj0I1FRsRm+KdmHWWsnvB9xoDf+LbH3x61JS8jMdxNGghlZCOTIymfI1JNAegdiuJvfwoNyc6MUJOmaACG89CAT1BqiaV8A1RN4/aRsPc7zYCRG4YeyR74pRx+q1DyVZq2O/6+x57iQfEWAJPX4e7qPQ11MuhjOKWN1SpGbFrZQbc1du2ZzH3WzGdukzFcjV+zNRCKlW7rbXX+X/bKtY8GpTnB1Jdn3X8+DU/Rbc/17o//ABA/Bh+4rn6Z+8zP7Mfvy+R6Ua1HZIj4BDyj0JFRasujqci7kS5wO2dy/mM2/rpVEsMZdS6OvyrpX5FgiAAACANAByqyqVIxttu2KFAil7ScZ7lcif8AMYb/AHR19elV5Mm3hdTTp8O92+hgr17LqTBmffVEfgdBl9wzs/dxA7zM1hG1hlDEyIzIDqs9dK2xjfwMc8yi66lH2h4bcsN3dxfAYCMCSGVRoB0OpJG/50p2iWOSlyReB8XbB3e8STbMC4n3l6iftDcfsTShJoMkFJHr+ExK3EW4hzIwBBHMGtRiquGPVIDlxoBPSndcjirdETALJLH0H6n8vnUcfPJozukoolZwdKsU49LM4tmABPICakLoNWMRmMRHvnnEHoaFKyMZWxeG9kdOXpOnyinHoOPQTix4Z6GaU1wW4nzQlB/qH0/ahfjZJv8A41/fJIqwqCgCFxW5CgdT0nb+ChAZ3G3J8C6k7eWskmiTSVscYuTpDHa7Em1hba2Xe2wy5QhIza+IsR7z60otSVhJbXRo+zmIe5hbL3CGdrasSNJnUbc4ifOoPqRLKkBV4wF3yjnp6Ac6z5Fbo24moQ3MsbaBQANhViVKkZJScnbM72sxwAFsH+pvTkPjr7hW/Q4re/8AIx6mdKjBXMdmuFApaAWJAOg01IOoGo1867aikkzlSlbor+LJpI5VdEpvk2P0Z8BuWs2IuQBctgWxIJKsQ2Yxtssc968fq8cY6vI4qlf/AH+p0dBglG8j7rg3pqg6QmosDlIDlRAKAPNcdfZ7jEqxckkgAkjyiNANvdWTbKTOzHbGKUSdwLhCqWv4gKMmqqxGVT964diegmtuDCndsz6ltJV3LHsN2quYy5iLbqpFpvDdQEIylmUSCTqQsjXY/GxqjHOKVUafiGBS9bNu4uZT8jyIPIjrRVkFJp2jyntFwW5hXIeWtn2LkaMD9luSv+fLpVThRtx5FJGg+izihPfYc7JFxOcBjDD0nKf/ACNXY2UZlzZ6BVpSNYoSsTqaezcmThLbKzotwuUchSa93gUpW7YyorOrbAmVsIjC4UDSTHTSPQmJI8ppbSGxEgVMmN4k+H4fmKfUnj/ERsIxzDNvBHrB0+Qpd7Lci93jyTakUBSAYxmGDjUkRzEfrRdCGMJw60uqjMTuSZmoySfUkpuuDP8A0hWh3dtv9w92h/epxESPo6ulsBbnk1xRP3Q7AfqPdUZdQNDevBYkxJgeZgmPgDUUrENYZASW5nT3UppJ8EnNtUPOwAJOw3qK6kTzjjOOkvcbnrHyA/Ku/gx7Uoo5WafVszGC4rkz6nPdIVtN1naeQ1mPIdK2yxKTV9uhiWSr+IvH+y3pU4lUnyLudqMStuyiXWRFCoAsCIEAk7n36abVkzaDC4SlXvO3Zq0+ryLJGLfC4o9T7N8U+s4a1e5sIYDk6kqw9MwNeVyR2ujuMsLlwCqW6ERlxoPL5iR6iobxWSAakM7QBzONqdhdGW+krFBMHlnV3UD0EsfdoPiKH4L8H4rIX0P2yMHdYiM+IcqeqhLaf/0r1b0I5X7xu6ZWVuOJc5AJ8uUdTSmn0NuKMccd0g4VwOzYZntoquwhmAiRvEDQa1KMaRmy5N76UWNy4FBJ0ABJPQDWpNpK2Qim3SMp2d4k9zEQQIYvdJ+0BsoPoCo91c7RayWSbhSp277/AAOzrtJDFhU76Uvh8f5NfXUOMdqQBTAKYBQBH4gCbZy7iCPcZq3E1uW7oXYHFTW7oVuAxeZ7QIObM88tArf4q7JhUbkunb9DTnx7Ytrp2LusxgCkA3e266jSk2J9BNhVUaGZ56UlQopIjcU4XaxChbozAHSCQfPUU0/BIfw6JbVbaAKqiABsAOVVvJG6bAw/a7G3hfyvKL/0ipgeoP3vy2q+FUMu+wuPV8Pkk95bLZ5MklmLZ/RpPvBHKq8i5AvsRbzKyzGYET0kRUYy2yTItWqPM+0HA8UXyCyzLyKeJW8yeXoYrv6fVYNt7q+Zyc2HK3VDbdi7lnDtfu63Fgi2Nci82JG7bbaATvyzaj2kpvZj6efP+i7TaPa90+vjwU+LcZCfL9K7GN2rOVNU6ZXYLhF+7bN4D/QttBYkbyCQBudx8ao1Wrx4lsf4muEaNNpZZJ7l0s9E+ict9VvTOX6y+X0yW5jqM2b515XUVuO6zV3dzWGXUaI+UbDXSOsCokaXYl2OdTiNjjNG9OxDYtgmQNevwP6CmRqyBx7s/Zxiqt4McpJGVip1iRI5GB8KkWRm49CVat2cLZAAW1ZtL7lUfMn5kmpWLlso7XbWy93u1OUHKELAzcdjEKBy1Gm5k7RVmGUXLkulhcVbNPatBfU7nrTlLc7KnJsXQIqu1LMMM+UE+zmjXwSM3y+U1l1u70JbTZ7PUXqI7v6+xU9i8OTcuXo8OUIp665mjy0WsvszE1um/kjo+18y2xxLr1f2NbXXOGdBqQHaYDfeax/PhyosVjlMYUwGEwihzcA8REfvA9wqx5ZOO1vgseSTiovoh+oFYUgCgDhHxpAN2Qef6fpSErGWtmdqyShKyR3GYNLts27gzKwg/uDyI5GtMbSQjzjF9meI4bErcwgFyNA+ZVBQ/ZuoxGnWJ2kQau3xa5GemWyYGaA0CY1E84PMTWdiFUhBSYGf4p2Rw9987B1n2lQhVb10ke4itmH2jmxQ2Rr6mXJpMc5bmWmH4daS13K21FoDLkiRB3md56mseTJOct8nyXxioqo9BeHsJaQKiqiKNAogDmdB7zVUnfLJDRsZvEdzy5Dy9fOqpRvkUfLOi0ajtZOx5FimRYi6YIJ21+PL05/GmJiLeJkbQaVjjyrOi6aNzJUKxNhb1tkcSrqVYeREfGrE7FdO0eQ4j/7bj0DklbNxWDHc2X0J9wZx6rRFe8a734z2ZWBEjUdetWGQ7UgO0wAUwO1IYximbTKYnn+nlz+AoZGTfYXm0A0J0mPnTsL7Cu7Ezz/n7D4U/iOldi5p2MTcmNN6U7a4A5ZmNajjUkuQF1YAUAFABNIAmkByaQBSAKQHKQjjGKTaStgJt3A21VxmpcoDpp2IKiwEXVkEdQR8aixNXwQsRfMCTlPMTlM6QRzZd9t9PSoNlcpcEmwTlGbeNf8APnQixXXI5SGFAEa4NaTJLoJpDH8ONKsgRZSdr+yNnHqodmtuvs3FiYOpVgfaWdfI895sRKM3Es+AcN+rYe3Y7xrvdrlDvGYiTA05AQB5AVIi3bssKYHFcGYMwYPrTTRFNPoIxAYjw1DKpOPukkLtAwJ3qyCair6jFEVMVHVUctKaHQ1ibuVSYmPd8aUpbVdFeWbhHclYlDcIB8AkTsf3pLe1fBFPLJXx+p0tcH2Vb0MfnTufiwvKuyfydfcScQ//AGj8RS3S/wDEXq5P/B/mhatcPJV9Tm+Q/epJzfaiSeR9kv1HUB5mfdFSosV9xm+07HSqMrGhNt4BnYCfhSxtqwk0lY5h7udQ0ET1q6L3KyGOe+KkORQTCkI5SYBSAjY2Y2kcx+8cv8VXNWqIS6CbNkKsgZTEkfoahCCguB1xZIJqQwqIHKQAaiBykAUgOUAcdJp1YIStihRHY8BU0ISBVnQBYoArMRjEW/42gImnqT+1VuSU+exjnlhHPcn0X6sXwnETbd4PtM235dalilcWx6TJuhKfxbJdrEggyCmUAnNGgImdDVil5NEciabfFeRFjiNt8xDaLqZkaddaI5Iu6ZGGoxzTp9BC8UVj4AWUe0dsvQwdxvQsifTkitVGX4eV3+Av68GZVtlWnVtdl/epb7aUeSXrKUkoNPz8hXFCe7IG5Kr8SBRl/DQam3jpd6X5gqd34munLtDQBJp1t5bGo+nzKfHxoVdfOh7txPWdv2pt7o+6xylvg/Tf1GXxfdwrHM+55BR6n/5NJz28PqVyy+nw3b/JJD+HxQZVY+HNMA+U/tNTjNNJlsMqlFSfFiDxBPDBJzTEAnQaTA9Kj6sfzI/5GPjnqN8Ode6kkZQW1OmkmoY9rhz0I6aSWL4K/uGIvr3TlSCIO1Sk4qDcR5MkXik0+xIwTLlAUg5QAY6gbU4tVwTxNbUl24I1t2tgteuDLJ25z+vkKrtxVyZVFyxJyyy4/v8AaJGFxS3FzIZEx01qcZKStFuPLHIt0SHxVDnteIgFwuUadSTI9IqrKuV8zPqItyhy6uqDDXCt9rQJK5A2pnKZiJOsUoup7fhY4NxzPGnaq/kKbiBPs22J1KgwpYAgEjmN+e9Pe+yJeu+0Xf35GsRxZMsIVNwnKEOhzdCKjKarh8+CE9VHb7v4vHxJXcsQM0TEGDp8Iop9zRT7j9DJBUQOGogcpMDlIApAdpgdFSAS1wbT+tTQWkKQ9KaAXTAg4XC5bl5ojMVjz8Ik/iJ+FRiqk2UY8e2c5V1r7fyQ7mFvDCoiDxiM6yASJJIBmKjtmsaS6lDxZVp4wj17obxdtls327vuwwSFldAIBPh03omqhJ1RHJFxw5HtpOuODmLwbW8PcZoLvkmNAolQAOtEouONt9WLJhcMEpPq6/Ym2V7hWLeK47A5V+AA8hzNXQ9xNvqzRBeim5cyk+i+30JWBsFQSxBYyTGw8h5VbjVdepdhxuCt9X1EY5peyvVy34FJ/OKjkdyivj9iObmcI/G/yQcWss4QKJHeLm/26zNLKnJJLyLUQc1FLyr+QjHYf2URYDuC5GwCwdek6UTj2iur5I5cfSMF1dv6DD2CLrlrJuEkFDIyx0MnT4GoNe82434K3jfqScobrfHgcxmHuO1qVAUE5spkAQNDIG8R76c4yk42TyY5zlC1x3r+oj2cHdQI6gZ1zAqZgrmMQRsdf5FRjCcakuvP5WUww5IJSj1V8Pur8jmGwLskOAp7wuFJzAg8jHvqUYPbz5snDBNwqS73XUTimkjD5RbZyGOUgqUBJJBga+HaKUmn/wAdVf2DJ73/AAVTfP07hbS5ZN/JbJXQoQdzEAAbnU/KklKDlS+QRjPC8m2PHVfl/IxjrDpbwyAAv3g3OmaCxny9r4VGcWowj3srzQlGGKC62vzpv+S24dhBathZk7k9SauxxUI0bMGFYobSBxo3ma33donJcDZiVg7jYGY1+VVZXNtUujKNT6snHZHo+vAtsA627pRs19xq22vRegA0FDg1F11Y3hnGEnF3N9/4I3DUNvx3LfchbUMSysWaZJ8JJMx61HH7vLVcEMK2e/OO2lz8WSuH2muObziAY7tCIKrHtNzzH5VONyluf0LMUHKfqy+i+Hl/EsBcFEpKzVR2osQUgEmosBJcCotgdBpWB2kgCpAcqa45AZtqwbfw6/OffO3wpWyKuxw6THP86aYzthjGtSTBHExILZf5pUFlTltJUKxF7KrNBaATAEkxyA5mrHKlZGUqTZnsbwa7etO91ibxEpaDRbt9F/qMczVEscppuXXx2Ofl0k8sHKb97sr4X8/Ufx3Z1BaIsqwbwwO8ePaE6Fo2mpzwLb7v3J5NDBQaxrnju/PzLbC4G3bJKL4joWJLMR0zMSYq+MVHoaoYYQdxXPnq/wA3ySqs3FpDxCE3rRjRVuknoTkA/X4VW/xJ/P8AYqkryRfi/wBiRbvSYpxyWXMdmp2KxvOc3KPn60WK+RYanY7Ke5wx7rl7tx0gnKltoUKDoWMeJjufWOVUPG5u5N/BIxy08skt05NeEnXHx8tjjJibYi2Uvjl3hKOPVlBDfAU28i6U/mTazwXutS+fD/Pv+gxw/h95r/1jEFQQuVEQkgAzuSNdz8ahCE3PfP6JFeLDleb1stdKSXb6l3NXtm2yBxLDsz2CokJdzNrELkdZ89SKqmm3FrsyjNjcpQa7O/0a/cnTVll5RXsHcxTt3jPaw6kqqKcrXIMF3O4XoOmtZpReR+9wvHkxTwyzye9tR7JcN/F9/khVnsthk1RXU9Vu3F/JqS0+NdL/ADYQ9n6eH4U18pNfuTLPCbSsGylmGxd3uEemdjHuqahFc/u39y6Onxxd1b+Lb+7ZNapuTZcRu7I1Ow1qmnY7Q4l2deR6GalZFMUHnalYwNRAi1EmOWjTSsTOXMai+0SJ6qw/MUprZ+Pj5kRH/ErX3vk37VH1IeV+Yh1cSpEjMR1CP/bV6xykrSGd78dH/A/9tS9KfhgAxA6P+B/X7tP0p+AO/WB0b8D/ANtNY5+AOC6szDT/APrf0+7S9GV3QCvrI6N+B/7al6c/AB9YHRvwP/bT2T8DO/WR0b8D+n3aeyXgKOfWB0b8D/20bJeAoPrA/q/A/r92nsl4Cjv1gf1fgf0+7T2S8BQhbqjYN+B/7aisTXYfIv6yOjfgf1+7UtsvAqOHEDo34H/to2S8BRxbwBPtmf6H+Hs0bJeApivrQ6N+B/X7tPbLwFB9ZHRvwP8A20bJeAoPrA6N+B/T7tLZLwFCWxCxrmiPuP8AtSeOVU0FCbeJQeEZvDuMryOeulQhBr3V2AX9YHRvwP6fdqWyXgKD6wOjfgf+2jZLwFB9ZHRvwP6/dpbJ+BB9YHRvwP8A20vTn4A59YHRvwP/AG0vTn4ADiB0b8D+v3aXpz8AJ71doYf+D/20elPwFAt1RsG/A/8AbS9KfgKD6wOjfgf1+7S9KfhgNsy/1/gf9qXoz8Mdi0ugcn/A/wDbS9HJ4YMi9pbea5YWYzFh8SlL2nj9TJig+7f7Cl2Ku7YUoSBlhcwMn7uaCSxzbRsuu2xrFkwY3jbSqlf6X558dF8BUi0tXD3dgC6ttmt+EM0Enw7Js/TXbNNdvR//AB4fJE10JQS/zvpHkF5DmY11I2A06VpGM3O/UAG/bE6CSoJ05Sp18Ldee9AD7Wb0kpeGuWAYIEKAeRO4mPM60ASsKSoOe4H10PhGmwBgAcjQBJBoA7QAUAFABQAUAFABQAUAFABQAUAFAHCKKArcTwtR4rco23hZgMs6gKDA66Viy6WK96HD+DfTxX8fQVEzCWsq7nXWDy0Gn8860YY1Hnv57DH6tAKACgCp4hcvC6AgfLC+yFImTOYnXaKwZ5Z1l9y646VXXm758dBO7Jc3s2yZZ85if2reM7bN2VzBIjxRMgwZjymPjQBKoAKACgAoAquO8KN8KVbKyTHQzHMajasOt0b1CTTprp/foRkrKVeCYm4SHIVZ1Oni84X2j5mud/garI6yOl9/yq/qR2sucRwZGREZTcCpk9opI8J1AMHVQddort4cfpwUF2VFhHPZ+1mnuPtl/wDmGMxO+X9KsAF4Ba/7Ec9Lh/q6H+o/GgBdngdpWVls5WScpFw6Zpn360AIXgNqBNjYFQDcJ0iOvT8hQBZ2QyKFW3CqIAzfKgBwXX+5/wCwoABdf/t/+woAXadjOZY980AOUAFABQAUAFABQAUAFABQAUAFABQAUAFABQBU8Rw15rspOWF2cqBBM+GddI+FYM+LNLLuh0471354+QnZKuW70+F1jNsV+z0kc63jErbv83tjyCk/OfSgBZt3fvrPpI2HLfeef+ABPd34PjSeXhOnTnQArJe++n4Ttp5+vxoAkWgYGYyeZGnyoAXQAUAFABQAUAFABQAUAFABQAUAFABQAUAFABQAUAFABQAUAFABQAUAFABQAUAFABQAUAFABQAUAFAH/9k="/>
          <p:cNvSpPr>
            <a:spLocks noChangeAspect="1" noChangeArrowheads="1"/>
          </p:cNvSpPr>
          <p:nvPr/>
        </p:nvSpPr>
        <p:spPr bwMode="auto">
          <a:xfrm>
            <a:off x="155575" y="-2522538"/>
            <a:ext cx="7153275" cy="5267326"/>
          </a:xfrm>
          <a:prstGeom prst="rect">
            <a:avLst/>
          </a:prstGeom>
          <a:noFill/>
        </p:spPr>
        <p:txBody>
          <a:bodyPr vert="horz" wrap="square" lIns="91440" tIns="45720" rIns="91440" bIns="45720" numCol="1" anchor="t" anchorCtr="0" compatLnSpc="1">
            <a:prstTxWarp prst="textNoShape">
              <a:avLst/>
            </a:prstTxWarp>
          </a:bodyPr>
          <a:lstStyle/>
          <a:p>
            <a:endParaRPr lang="vi-VN"/>
          </a:p>
        </p:txBody>
      </p:sp>
      <p:sp>
        <p:nvSpPr>
          <p:cNvPr id="2052" name="AutoShape 4" descr="data:image/jpeg;base64,/9j/4AAQSkZJRgABAQAAAQABAAD/2wCEAAkGBxQTEhUUExQWFBQXFxgYGRgYGBgWGBcXGBoYGB0YFxcYHCggGBomHBcVITEhJSkrLi4uFx8zODMsNygtLisBCgoKDg0OGxAQGywkICQsLCwsLCwsLCwsLCwsLCwsLCwsLCwsLCwsLCwsLCwsLCwsLCwsLCwsLCwsLCwsLCwsLP/AABEIAMEBBgMBEQACEQEDEQH/xAAcAAABBQEBAQAAAAAAAAAAAAAAAgMEBQYBBwj/xABCEAACAQIEAwUECQMCBgEFAAABAhEAAwQSITEFQVEGEyJhcTKBkaEHFEJSkrHB0fBi0uEjchUzQ1OCovEWJWNzsv/EABsBAAIDAQEBAAAAAAAAAAAAAAABAgMEBQYH/8QANREAAgIBAwMBBgYCAgEFAAAAAAECEQMEEiExQVETBSJhcYGxMpGhwdHwFOEj8VIGMzRCYv/aAAwDAQACEQMRAD8A9jrikBs31mMyz0kUyO5eRymSCmkAkuAY3PQUxWKV5phYqmMKYBTAKYzguCY50k1dAKmp0AUAEUAcuMACTyofCscYuTpHEedCIPShA1XTkZx2Ot2RNxgvTmT6AamlKSj1JQxym6iiiftrhwYK3Y6wsfDNNVf5EbL/APDnXY0GDxKXUW5bYMjCQR/ND5VcnatGaUXF0x6gQh3jzJ2FAjneHmI+dRC/IG4JidaAtXQqgYUhBSAR3onLzpCtdBVKhnDSAKTAKQBUWAUgGrmpC8tz+g/P4UyL54GGxAEg5VAMZTvHWOh5CKG6EpeQwzEAct4HQToPhQicVwTBVgDT2TmkGBpPu/P/ACaZFp2OsNj/ACKYxuyDJkkj4fn76aBWKv31QSxAH5noBzPlSlKMVcmWQhKbqKIF3jtlTD508yjAflIql6rGvxWvi0zVHQ5Zfhp/BNELAdoV+sth3YP4RctOuudTAykL9sE8t4OgipRypOm/l8f9luXQy9FZYquakn2fnnt8y+WyAZq5QSdnOHKsAKdANPcho2AUk/L/ADUb5JqNxv4ozXEe1Q8SrbldpLQfWI/WqJZ0+KN2LSOLUm+RjGcXuXYNq4ixsQPGJ3B8Ue6KhLJKXQnHTwjdlPj8Deg3LhuuTzOs+g2pPHN8tMtUorhUjO4kwT7QI3Rhlb4VQydmq+j7jdu33lm7dRMzKbYZgslpBAn0XTzrTppdUY9ZjbqSR6FWs54ziLOYbx89NND8BSasi1YtEgAb6RSodcCO51k/5pUKhyKCRykAUhCcmulIRy2SdxSAVSaGMm9UHIlQxbfMATmJ6KYy+WhExtzNRu0VdrY6j7ayrbHmOnupjTH6RIaJh/UfMSfyPyNMj3Fss0yQgWaNo7HqmhHaYBNOgE3LgUSxAHmQPzobUerJRjKXEVZju1vaD/p2Hgx4ri7wfso35kVzdVrVe3H+f8Hd9m+z3/7mZfJP7tfYwl3A25zEeIGcxJzSNZmsUc+Tyd/qtpb4Tgd02mvqCC2g5MyeUkQCZ9QBWyGkybE7oxZtZiUtj5/UgW+OYrh91WbMbZIlCZR15gTorxz/AEq/A5QdWLUYNPqcTpJPs+jXzPYMDjUvW0uW2DI65lI5r/DB6V0zyUoOLpkmiiJX8TnYbsuWP9xqvIn2NenSq32dnmXaAm20HlI94MH9K5+VU6OnF2rNV2fwtthZu2kUgAqzRroup13bPp8a24MceJpf3+bM2ST5iWnFcOXEQrLzVufpyn1q7LbQsTSfJU8c4Wj2FDAB09g7Zf6Z+7HKsuRe4t3UuhzJ10PIuIyQwblpHppFZscndFjS6n0TgiUsobhgrbXOTyIUZifnXUrg4curoqeLdqrVm61ogsbds3HI2Eg5EHVmifIR94VOONsVHm/EO2OPdjcW+LKclVUKgf8AkpJ9SauWKNBRoOx/0hG464e6r3rkEm4hRzpEk2kVYQSNpPrVc8VcoKPQbl3TwkHWNNYI3HrWWbaQhNi4SYNQg23Q2PEVMRykxBSAS40NJ9AIlUkwt2ASTqOsEifhQkQlFD1wAAAaCVA/EKdEX0odpkhLoCIP89OlAmrGC0EqLgkBSQwBIDEhdiNyCNelOmG2VWv79hyH6qfcR+poVi94Bfgw4yzoDMqT0nkfUD31JC3U+R0CrLJigKQFH2v4v9XswI7y5IWdYjdoO8SPeRWfV5fTx8dWdH2bpfXy89F1/ZfX9jzTEYgKCTqeZrhRg5s9ZGPY1fB+HJaW3duorl0RgSC7d4+ZsqINBlULrBOpMgCvQYNNjwwUmuX9eThanUZMmSUE6SbX5eTRYxcyxJGbmBqPPXar8j4+Zlx8O/BQcc4Cl20UuMe73LEgMsazmj1rI4NO0zVDN2H/AKL+BYexZa7h79y+t07v4QgUnwheRJJJPPQ10VHhHI1GRznbNXfxJ2Ua/P3Ck+BwxLrIafEW7QFy4wUFsuZjAB19pjttHvFDcYrkJuT92KPOvpJxNkvNp1YmCcpBEwZ29FrnalxcltZu0qkoVItPo04ktzDNb+1auEEc8r+IH0ksP/Gtenf/ABojlXvj2C4ld/4jiLTj/T7tWSdNEics+1Ock/7agpSeRjlGoJsf4zmZQ6MrDoNip5zMf/FZ9RJ7bRq09J00Z7sV2WF/EfWGWMPbfMq8ncGQB/SDB+A61PS4W1vkY9XnSuMTb9ruLJYsPmILOpAXNDEEESo5x7vWa6cY8nMPMeGYDE4u7eZQWV8s3WMLI+zO5O2gB213q1yjEnGDl0LDi3Yi7knNbYKPZ8Q2HLw6mqnqIrqWrTyfc814xgmQ/wDLUMDIkkGQd4K9RVsZxmriyqUXF00e7fRdxg4rh9tna2XQm2yogt5CuylVMbQQQBII0FZsseSDNYqAbVUopdBELEX7gPhAIBkzpp8TPrSalXBqx48bXL5ZNVgRI29KbiZmmnTCKg0REu4AkkADmdBURN1yxg3VOysfRSPmYBqFJgp+Doc8kb/1+fimgW5+PsdVCSC0abAa67STz/zSDnqx2gkJZwNSQBoNfMwPmRTQJWeTcZ7S3HurcWbd5bZtXVIBVirNIjmNfIgjTrW3HjVUzt49PFQcXyrtFJjO2OMB0vOByAZp+JJJ95NXxww8FcsWOP8A9UXvDu3d9Avelb6tEqRBKc9QN9TrqDA31qM8EH2oqnpceRVHg9I4BxNL9vNbcOAd9Zg6wwIBBGo1GsTzrG4uLpnNcJY5OEu32LG5cipRi2ThBy6Hnf0mXSL9kn2CkD/cG8XvgrXP12OTa+R6T2Il6U13v9K4MLxK4SsTHi8R302mOemvurNgglLnodee5RuJ7LwsL3NpQ63DbRRmEawuUMIJiQCffXei04r4HlMl7n2sduA9flVMrGqM92t4kLVkoo7y6xEIIzMugZvRQSfgOYqpxTXPRcstx3vVK2+EV/0WYEW3xJ726925qVaRaVJOXIpA8QmD6jzrTizrIq8ENbonpqm3d/f+9D0e1aA159asrk5spuRE+rpcS5buqGQ+0DtH8EzVfDtMtyNpxlHwYe72VwHejuxduD7puHux5gxnP4q5ynhnlUMSu/y/2dOEM+y8jS+nP8EPBcNt2Ma+ItsbalWTu19g+yB7tGOs6kHSl/mRUpxXFOl9C96VtR7+Rvj3H7FxCcVhXKB8qt4fERJBEXAwkAn31YpepHciLUsNxdpP5FTY7SJC28Pa7m2SBP2hJgkATrHMk1RKNypkk/dtHonBMTcwijDXbNwwx7t7SNcVgSTDEDwnU6nSNyK6sPcW1o4uRKb3JmH7dcPu3eIC3ma2LrWlEHWGhS0+RzfCtcPwlPU3mE4VbtKtu1aTJmYOzMc6KF8OTQljMdNzVOzHJPf1/v8AexfKWWEorH0/vX+v9x8ZojQuFMSCVzciRInrE1nxyUWt/JoyqTi9nFmI+lDhXf4bMQGv27atmRSuZ9myrqdRy12FL1orUrb0a5+ZGOCb03v8tPglfQbwB7GEbEOXDYg6owiBaZ1VoOoJk79BWjI7dGJo9Gu3gu5qocccpdCE9tmDFZ1GgPP0qV+DSpwi0mScG8rrIjQg8v4IqK+JnzRqQ4zACToAJJ8hUJFTdK2RJEd5c8yqn7OhO334Bnpt61N1yxY8bm7f/X+/+kUC9qpFudMzHPH2VzQFHUxBn+DBDVuSV/X4I7T9mU5Jdlx8XX8kzhnGDeutyRYCrzYtOrHyCkx+dX48znL4FOp0aw413k+r8V4/MvauOYFICHxjBi9YuWzsykbxruDJ21AqUXTssxT2TUjxj/h7XMUbbXGkGXYiX98FgDykk1snqI44XXPZHbh71bXx8D0PD8LtWbK91bAJGrATcMjXxe1PoR5Vnnlm0miqlKbUuhVdpuB5sJmtYcm8ryTp3nd6ltZJceUn5VqwydVIipKE/dfBK+i3C3FFxypFu4qFT94gtqB6Go5a6Io17T2+TcYm0SNOlQi6MmKaXUgXsBaxCNbvIHU8j5TqpGoPmKJJSVM0yyZMLU8boy2P+i62Z7nEXE6K6i6o8hGVgPfVP+PBmmHtjMvxJP8AQ8m4XiMXaxd0YG57FxkN0a2XVTHikQ66GNzrp1qU8mPTxub+ncs/5da/+OP1fb6npnDO02JDD6ybTLGvdW2Rp6y1xgfgK58vaUW6UXXzN0fZM1G9yb7cf7M52hxme+91MwBgAkmdB15elUPLvdo7Ok0/p4tk6PYOB8ITD21C6tAzOdWY89TsPIaV3ceNQVI8PqtTPPNuXTsuyLKrDMV74d87ZdAdzyj8+ZqhwludGtZIbVfUqnwHd3XJYNOwAjKOh1MmpaXRRx5JZPP9f5m+Gd5caVV+/wChVYvhOpYN4dTHPrWLL7FUsjkpcPmq5/M3Q1e2NVyUPG8GlwrbuSLYKzG4BOrCdz/msmqyLDqI4lxGK+/UsjD1cMn1b+67Gm4V9HWFtXEuBrlzLDAMVykiCD4QNBG3xmurHSwT3Hn8mtySTjSRsq0mMhY3CByrKFzqRqQJiQYnlqJqMk+xdjkoN7kQeMvdS2zWVDuuuQ6ZgN1B5GJioZXKriXwaZkcdxnF3wlqxZNp30uswBFtTzUzuBPtAHkBWWU3Kkb1p9kd8qrtzy/oaIYLv3yqYVRBbf3eZ/zVax+pPjoiuWdYY2+r7Fs90Iq201gAdTp+tarSVIxRg5yeSffkcw+F5v8AD9+pppPuQyZu0CUaZlI+FOr/AO79BSfVl+ZcR+QcQ/5bdNJ/2yJ+U1XLoZcn4WZvjbYm8x7lDlU8mEsQT4lzRrqw0MGecVTLHkzPjhLv/H9o7GFYcEbm7b7fPz+nxRQX+zl9CCmW4h10IUr6hon3VV/hOK93k6MNZBv3uCtXiT4e9rKsCJBHQzt/NCaqWOS4XUtyKGWNPoencLxy3ra3F0ncdCNCPjWqMtys8znwvDkcH2JRqSSKjtIDz/HcEa3ibhzqFuNnBAAyqSRljbQAa1RqPeyR+R6DRZk8DpdOP0Ls4tbNlrjHMltSSVBYxvrHqK0wtLyUZGnLnuK7McVOJw63iuXMXgeQdgPkBV+Ke5WVTVPgvOH4VUByiAeWwAHIDkKTVSZjz5HJqPgl0ygrrNvMDHtKZHv5fI0jbOWySvoxF68bim2VDZgVYETIOhBU6fGo732H6GOPvN8GbudiH7yLbJaswNhJX+lVECPfWCfs1zybm+DrYvbWPHh27W2uPCrz/UUnanhYwt1bYZmUoGlomSWB2Hl86yazAsM1GPSjq+y9VLVY3OSSadcfTyZvH6qaqxcSOslxZ7N2fx/fYOzd5tbWecMPC3/sDXo9/wDx7kfOtXi9LPOHhv8ALt+hOs3DNLFOTdMzjrtAJOwrSlbBK3RnrlwkkncmtajXB2YxUUkhjFnwH+c6bXBIl/8ABEdbV4yWWyFywCp2bMZE5hLRB5nfSOXqNLjnLe1yjGtXOEpY0+G2WOFxQCAHkI02gbfKpQyLbTKJ4W5XEW9/MNAY61ZdkY49r5fI7atczM9On70yM53wiPj8WigzJI5KNf2q6GmnMzvVRxsy+K4y5cKtp3U7692B6tBn00qyHsqUneSaS+HVkcntiEVWKDb8voP2cbdYqiqIGvd2wfizE/mauzaLFiwtQ4fZsow62eTMpTVr4Gj4fh8qgsIcgZtZykjVQRpAPxrlLGovjn4nQnleTrx8CRccASaGVN0gVp2pCIdm5FxgftbeonT4flUJOpGvJHdjTXYk3wMpnUEQffpTSTfJmjFSdMqsWttwA4BCOrAGRldYZSY9x6bVZKca5NcsEclWhF/EBFBIcglVGRS7eLQGB9kczUE0x5svpLc1Zle1nD+8tlrjLnt3GAcCM1sNEEddx6+prNllXTr0OhpW+/R8k76O8eX763ByqVYGIEtIP5D4VXji0uTN7UpyUkbOrDlCXMA04q3Q4q2VlzBi9mDbj2W5gnl57D4U9RijJ14N6zPT049H1Rmv/oq2jOSjhGOZ1t3ItOd8zWyY/SqlKaVS6GuGqxPlVf8A+l0+XY0PCDbyhUGVFAAAEadAKktRCMSnURnH5lr9Y6CqXrL6Iyeh5YzeFxjCmF58vnv8KswzlkRNLFDlrkfweGyTrJMemk/vWqMaKMuX1OiJAFWFZ0UwPNPpHxYbEhQZyWwD5MSTHwK/GuN7RaeRLwj2X/p/E46dyfd/pSMbeuaQayRR6NQs9H+iPFZsG9s/9O6wHowD/mzV39Nzjpnhfb+Pbqt3lfbj9jbqgG1aIxS6HEIfFrkJHU/Ia/tWjDG5WatJC534KYnetaidMaxfsGhoRfcEu5rKeQj4GKx5FUmcnUKsjJS4dQZCif58KpUIroiDySaqxOLHh9KJ9B4vxEfHY8IgPMgx0Ebk+lX6fF6rvsZdTl9FV3M2t8kSeevu5fKuyoVwcffasjd4blxbae0xienX4CT7qlJrHBzfYIRc5KPk2WBwa2lCoNOZ5k9SetcDLklklukdvHBQVIfFUsmNMQdIn5CfWoiuzqLH891IKKbtGSMsAxzbl5Cqcpn1WbJCGyPR9RjB8c0yXNts39w/WoxyV1KMGt2tKf5mS7QY/FYXGXrluybyXkRVjMQGUQPZ5yTII1BHSlKdSbZ6jHjWTGpxapf3p+6NFw2/eNgNiAqXCJKpPh8iST4vTbz3o3NLlhtTlSMH2q4m6ubf/TERpAYwDvzg9KySjuVGxN3wbL6MsKww73HEZ38BI1KgASP6SR8qvxx2o5PtGaeTan0NlUznjN86qDsTVkHSZfivbJrqF64tpZgDoBpJrPmyxww3SIRU8sqKXF4p3BUmAeQrjZdTPNFpvh9jfDFGDtDuBt5By18oqONyiqbssnJy6lhhlzGt2mgsk6Znyy2x4Jj29IFdeMIx6Iwybl1OAhQBsKmiK4Q9UkTE3kJUgMVJBEiJE8xOk02rQ4umm1fwPEuO4d7Vxw5LQzAvr4oJEnoT51y9V7Nz4ffkrT5tfufQfZ+v0+aCjH3X4/gor+IG81nhjZ2FOC7noX0JOSmK6Z7cfB5/SuvpVwzxP/qOvUg/g/uj02tR5speLXJePuj5nX9q26eNRvydPSQqF+SuY6E+f6xWlLk1HRqpHqKGgH+y+KhmtHnqPUbj4R8DWfUQ43GDVQupGjrIYjjrII60mrBOnZQ8Tw022FwHKNIkiSeQjlzNGijlWZbXX8C9oywvA96u/wC9igv3wBrXo4xs8y5eCJwvi62sQtxvYEg/0ggiR/OtGo08suJxj1LNPqI4silLoeiXLkCfhXlcstis9EMJiDOtZY55Xz0A4LpBVQOgP6n05zzrRfNFdu0iUaZYIuICCDsRB9KiyLSapnnjPWBs862Q73HXtMFCE6jUaCD1+dQc5pqjpaP2tLT4/TcFLw76f35o1+EwdvELnS+XXpEEeRHI+6r9m7mzu4/aUZRuEULu9lrDsGug3cpzBWPgBiPZG+nI6eVNY0pbnyE9flcdsaXy6/mXQUAQNAKkzE3YUgInENFB6GmnRp0v4mvKK/EW3vOSo0AA1Og/zXN1ellndxNC24IJN8hxHCi2E3JMyesR8Ko1WnhghFR+NkcOV5G7OWjzO/5VjTNBPwFzxeorpaDIlkafdGbURbjwWIrtJp9DEN92c08qiovdYyLxDjVmywS40MRMAEwNpMbCo5dTixNRm6NOHSZc0XKCuiZevhUL6EBS08iAJrXCO5pLuZ6d0eW4y8WknUsdfMnWvUxgktqNnQqcbwu226Ak6aCD8qonoNNLmUF9vsasev1OP8M39efueqdleAWsFZ7tNGY5nMky0RpJ2G1efagpPYqRh1WryamSlld1wXRMCTUkuxnRmr12SWPOT+tdWMKSR2oR2xS8Ee9onw/MVKuSQYVtD6/oKbQ31ImIYpczLoZzD1/k01FNUymavhmv4bjRdQMN9mHQ1zMuNwlTOXkg4SpkqqiBmu1WN8Qtg7an1O3y/OupoMPDmzi+0s/vLGu3Jm7jWxBuXAs8h4nI8gJyjzpar2lHFccdN/p/tlmj9lyy+/l4j47v+ERrS2Wv2iyN3KmYX2nMiM86ldJjnXN0uv1TcnJ3uXX/AMWuyXbqdPU6DTVGMVW19PPzf0PRsJi7d+3mttI+anoRyNUZIblTJHVw3U6Vmjp+eWBJrQwKvjXHLWGC960FthIEx6kVTkyKHUz59TDDW7uVnEu0ttrRFuczCNRGUHnI0PlFUzzrbwZM2ug4VDq/0Mo76Vls5W4gXpuMgUFmPhCjcmdqa5JRTbpFh2U4mLGJUMcqvKPOkHkSOUNp5SaePI1OmXaTO8efbLhPg9MrUd45SA5UQEvbDAg7GhEoycXaFW0CiAIFSCUnJ2yi7QX/ABqv3RPvP/wK4vtPJeRR8L7m3Sx91sjpf0kkAVzo23SNVXwdu4khZX5/tW56aUYb5BKNCuzuLuteIJlcpJ0iOm1X+z9/rUulOzNqduw09d4wmQxN9mx8qoYhhbA8gssfdLH3VyfVb16aV1x+nJ3IY4x0DTfXn9ePzNDfKPaZGHhiMu2mkDTaNNK7KybHceKOWsUtyfUzHEezhc57IAgkFSYBMT4eh+WtdHRe0pK1l5XZ9/8Af3LppJ0NdkuEF8QzXFIFmND/ANw6j1ga+8Vs1msi8SWN/i+3coytrg2txSfiZ8+kyNorimWrGOIFhbCgE6QSNa06aMd1yZr0sY7k5PoUGKuQrT02JA/Ounx1Oq6oZuYgPhxd2BO3TWKyrVJZvTa+v0srjlTfJGxbXEsh1MZmEHQypBPPblRPVReTbHw7/QMmRN+6V/1xsviJZupiBU/8hJfEr3Gq7M8Nv23LXCuRl2BknmDpp1+NZ8ubeqZkzZIyVGiR5rHCan0MxguIYO5duv3hNtcxzdW6KvQRGv8AB18ufEsHpR5tfFV+XJxcGkzT1DzZOKfwd+PKoi3uGWgZJjrDET6wdRXIWDGm3R3nlm1VkZmBJCws8+g6D9atorCyrW2z2bhVhzBEHyI5jyM0MDWcA7Ui6RavAW73I/Yuf7ejeXw6VVKIGkqtiPPvpRwBLWLv2YZD5GQw+Pi+FZNTC2mcz2jjbcZfNEHhnC/9ADN/qasVJ9lTsCOW0++qp4WoKXm/0LYeylkwcOsi5r4Pon4+HxIb3Amr7cuo9fn/AAVQqqziyg4NqS58E/sCguYxm5IjMPUkL+TNV2Be8bPZ0by34RpOLdlLNy6185jMFk0yk/eOknzHrV3pRcrZ1I6LDkzbp9+3ay5sYxYAPhPnoPcdopvg2z08o9OUR+NYzJbMEgkHUbgRy86rySUYORbo8HqT5Q5wnFd7aV+vzgxI9YqOOe+KkirU4vSyOKJgqxFAqndAYTGcQD3DzLN8OQ+AivPLT5NTlc5cJv8AT/o68Y7IJeCrxONvA6OyrmKgW0QsSu5OfSPKu1iw44cJUQ3SXQRiOJ3tGL5smUn7KOrAjUDmDTzYlONX/ewKbfBvOyeItXLAe1uT4wYzBhyMfLyM86t02GOKFL6mLPJuXJc1pKiDheEol5roJLNOhiFzQTGnOKpx6aEMryLqzTPVTniWJ9EdxuEYmV5+cQetWTg30HiypKpCXXLCLvt7zqT/ADpUvwraiSldzZOs2QggD/J6nzq2KpUZZycnbOlZPSpEQJK+Y8t/80xcohcV4NaxGU3JlZgqY0Me47CrIzcehZDI49CKOC27ad0MzW2OoY66kTBAEVTkb3qRojlckyXhsKoJtx4ApWDr4dBGu+lRh/7jfzIzk3BP5C7PCLCGVtJPWJ/OtBU8kn1ZNpEBF1woJ6fOlVdAM9i2mSfMztz1BqQEfg3DFvuXYf6amBP228/IVFugNDiuHWrgh0UxsYgj0I1FRsRm+KdmHWWsnvB9xoDf+LbH3x61JS8jMdxNGghlZCOTIymfI1JNAegdiuJvfwoNyc6MUJOmaACG89CAT1BqiaV8A1RN4/aRsPc7zYCRG4YeyR74pRx+q1DyVZq2O/6+x57iQfEWAJPX4e7qPQ11MuhjOKWN1SpGbFrZQbc1du2ZzH3WzGdukzFcjV+zNRCKlW7rbXX+X/bKtY8GpTnB1Jdn3X8+DU/Rbc/17o//ABA/Bh+4rn6Z+8zP7Mfvy+R6Ua1HZIj4BDyj0JFRasujqci7kS5wO2dy/mM2/rpVEsMZdS6OvyrpX5FgiAAACANAByqyqVIxttu2KFAil7ScZ7lcif8AMYb/AHR19elV5Mm3hdTTp8O92+hgr17LqTBmffVEfgdBl9wzs/dxA7zM1hG1hlDEyIzIDqs9dK2xjfwMc8yi66lH2h4bcsN3dxfAYCMCSGVRoB0OpJG/50p2iWOSlyReB8XbB3e8STbMC4n3l6iftDcfsTShJoMkFJHr+ExK3EW4hzIwBBHMGtRiquGPVIDlxoBPSndcjirdETALJLH0H6n8vnUcfPJozukoolZwdKsU49LM4tmABPICakLoNWMRmMRHvnnEHoaFKyMZWxeG9kdOXpOnyinHoOPQTix4Z6GaU1wW4nzQlB/qH0/ahfjZJv8A41/fJIqwqCgCFxW5CgdT0nb+ChAZ3G3J8C6k7eWskmiTSVscYuTpDHa7Em1hba2Xe2wy5QhIza+IsR7z60otSVhJbXRo+zmIe5hbL3CGdrasSNJnUbc4ifOoPqRLKkBV4wF3yjnp6Ac6z5Fbo24moQ3MsbaBQANhViVKkZJScnbM72sxwAFsH+pvTkPjr7hW/Q4re/8AIx6mdKjBXMdmuFApaAWJAOg01IOoGo1867aikkzlSlbor+LJpI5VdEpvk2P0Z8BuWs2IuQBctgWxIJKsQ2Yxtssc968fq8cY6vI4qlf/AH+p0dBglG8j7rg3pqg6QmosDlIDlRAKAPNcdfZ7jEqxckkgAkjyiNANvdWTbKTOzHbGKUSdwLhCqWv4gKMmqqxGVT964diegmtuDCndsz6ltJV3LHsN2quYy5iLbqpFpvDdQEIylmUSCTqQsjXY/GxqjHOKVUafiGBS9bNu4uZT8jyIPIjrRVkFJp2jyntFwW5hXIeWtn2LkaMD9luSv+fLpVThRtx5FJGg+izihPfYc7JFxOcBjDD0nKf/ACNXY2UZlzZ6BVpSNYoSsTqaezcmThLbKzotwuUchSa93gUpW7YyorOrbAmVsIjC4UDSTHTSPQmJI8ppbSGxEgVMmN4k+H4fmKfUnj/ERsIxzDNvBHrB0+Qpd7Lci93jyTakUBSAYxmGDjUkRzEfrRdCGMJw60uqjMTuSZmoySfUkpuuDP8A0hWh3dtv9w92h/epxESPo6ulsBbnk1xRP3Q7AfqPdUZdQNDevBYkxJgeZgmPgDUUrENYZASW5nT3UppJ8EnNtUPOwAJOw3qK6kTzjjOOkvcbnrHyA/Ku/gx7Uoo5WafVszGC4rkz6nPdIVtN1naeQ1mPIdK2yxKTV9uhiWSr+IvH+y3pU4lUnyLudqMStuyiXWRFCoAsCIEAk7n36abVkzaDC4SlXvO3Zq0+ryLJGLfC4o9T7N8U+s4a1e5sIYDk6kqw9MwNeVyR2ujuMsLlwCqW6ERlxoPL5iR6iobxWSAakM7QBzONqdhdGW+krFBMHlnV3UD0EsfdoPiKH4L8H4rIX0P2yMHdYiM+IcqeqhLaf/0r1b0I5X7xu6ZWVuOJc5AJ8uUdTSmn0NuKMccd0g4VwOzYZntoquwhmAiRvEDQa1KMaRmy5N76UWNy4FBJ0ABJPQDWpNpK2Qim3SMp2d4k9zEQQIYvdJ+0BsoPoCo91c7RayWSbhSp277/AAOzrtJDFhU76Uvh8f5NfXUOMdqQBTAKYBQBH4gCbZy7iCPcZq3E1uW7oXYHFTW7oVuAxeZ7QIObM88tArf4q7JhUbkunb9DTnx7Ytrp2LusxgCkA3e266jSk2J9BNhVUaGZ56UlQopIjcU4XaxChbozAHSCQfPUU0/BIfw6JbVbaAKqiABsAOVVvJG6bAw/a7G3hfyvKL/0ipgeoP3vy2q+FUMu+wuPV8Pkk95bLZ5MklmLZ/RpPvBHKq8i5AvsRbzKyzGYET0kRUYy2yTItWqPM+0HA8UXyCyzLyKeJW8yeXoYrv6fVYNt7q+Zyc2HK3VDbdi7lnDtfu63Fgi2Nci82JG7bbaATvyzaj2kpvZj6efP+i7TaPa90+vjwU+LcZCfL9K7GN2rOVNU6ZXYLhF+7bN4D/QttBYkbyCQBudx8ao1Wrx4lsf4muEaNNpZZJ7l0s9E+ict9VvTOX6y+X0yW5jqM2b515XUVuO6zV3dzWGXUaI+UbDXSOsCokaXYl2OdTiNjjNG9OxDYtgmQNevwP6CmRqyBx7s/Zxiqt4McpJGVip1iRI5GB8KkWRm49CVat2cLZAAW1ZtL7lUfMn5kmpWLlso7XbWy93u1OUHKELAzcdjEKBy1Gm5k7RVmGUXLkulhcVbNPatBfU7nrTlLc7KnJsXQIqu1LMMM+UE+zmjXwSM3y+U1l1u70JbTZ7PUXqI7v6+xU9i8OTcuXo8OUIp665mjy0WsvszE1um/kjo+18y2xxLr1f2NbXXOGdBqQHaYDfeax/PhyosVjlMYUwGEwihzcA8REfvA9wqx5ZOO1vgseSTiovoh+oFYUgCgDhHxpAN2Qef6fpSErGWtmdqyShKyR3GYNLts27gzKwg/uDyI5GtMbSQjzjF9meI4bErcwgFyNA+ZVBQ/ZuoxGnWJ2kQau3xa5GemWyYGaA0CY1E84PMTWdiFUhBSYGf4p2Rw9987B1n2lQhVb10ke4itmH2jmxQ2Rr6mXJpMc5bmWmH4daS13K21FoDLkiRB3md56mseTJOct8nyXxioqo9BeHsJaQKiqiKNAogDmdB7zVUnfLJDRsZvEdzy5Dy9fOqpRvkUfLOi0ajtZOx5FimRYi6YIJ21+PL05/GmJiLeJkbQaVjjyrOi6aNzJUKxNhb1tkcSrqVYeREfGrE7FdO0eQ4j/7bj0DklbNxWDHc2X0J9wZx6rRFe8a734z2ZWBEjUdetWGQ7UgO0wAUwO1IYximbTKYnn+nlz+AoZGTfYXm0A0J0mPnTsL7Cu7Ezz/n7D4U/iOldi5p2MTcmNN6U7a4A5ZmNajjUkuQF1YAUAFABNIAmkByaQBSAKQHKQjjGKTaStgJt3A21VxmpcoDpp2IKiwEXVkEdQR8aixNXwQsRfMCTlPMTlM6QRzZd9t9PSoNlcpcEmwTlGbeNf8APnQixXXI5SGFAEa4NaTJLoJpDH8ONKsgRZSdr+yNnHqodmtuvs3FiYOpVgfaWdfI895sRKM3Es+AcN+rYe3Y7xrvdrlDvGYiTA05AQB5AVIi3bssKYHFcGYMwYPrTTRFNPoIxAYjw1DKpOPukkLtAwJ3qyCair6jFEVMVHVUctKaHQ1ibuVSYmPd8aUpbVdFeWbhHclYlDcIB8AkTsf3pLe1fBFPLJXx+p0tcH2Vb0MfnTufiwvKuyfydfcScQ//AGj8RS3S/wDEXq5P/B/mhatcPJV9Tm+Q/epJzfaiSeR9kv1HUB5mfdFSosV9xm+07HSqMrGhNt4BnYCfhSxtqwk0lY5h7udQ0ET1q6L3KyGOe+KkORQTCkI5SYBSAjY2Y2kcx+8cv8VXNWqIS6CbNkKsgZTEkfoahCCguB1xZIJqQwqIHKQAaiBykAUgOUAcdJp1YIStihRHY8BU0ISBVnQBYoArMRjEW/42gImnqT+1VuSU+exjnlhHPcn0X6sXwnETbd4PtM235dalilcWx6TJuhKfxbJdrEggyCmUAnNGgImdDVil5NEciabfFeRFjiNt8xDaLqZkaddaI5Iu6ZGGoxzTp9BC8UVj4AWUe0dsvQwdxvQsifTkitVGX4eV3+Av68GZVtlWnVtdl/epb7aUeSXrKUkoNPz8hXFCe7IG5Kr8SBRl/DQam3jpd6X5gqd34munLtDQBJp1t5bGo+nzKfHxoVdfOh7txPWdv2pt7o+6xylvg/Tf1GXxfdwrHM+55BR6n/5NJz28PqVyy+nw3b/JJD+HxQZVY+HNMA+U/tNTjNNJlsMqlFSfFiDxBPDBJzTEAnQaTA9Kj6sfzI/5GPjnqN8Ode6kkZQW1OmkmoY9rhz0I6aSWL4K/uGIvr3TlSCIO1Sk4qDcR5MkXik0+xIwTLlAUg5QAY6gbU4tVwTxNbUl24I1t2tgteuDLJ25z+vkKrtxVyZVFyxJyyy4/v8AaJGFxS3FzIZEx01qcZKStFuPLHIt0SHxVDnteIgFwuUadSTI9IqrKuV8zPqItyhy6uqDDXCt9rQJK5A2pnKZiJOsUoup7fhY4NxzPGnaq/kKbiBPs22J1KgwpYAgEjmN+e9Pe+yJeu+0Xf35GsRxZMsIVNwnKEOhzdCKjKarh8+CE9VHb7v4vHxJXcsQM0TEGDp8Iop9zRT7j9DJBUQOGogcpMDlIApAdpgdFSAS1wbT+tTQWkKQ9KaAXTAg4XC5bl5ojMVjz8Ik/iJ+FRiqk2UY8e2c5V1r7fyQ7mFvDCoiDxiM6yASJJIBmKjtmsaS6lDxZVp4wj17obxdtls327vuwwSFldAIBPh03omqhJ1RHJFxw5HtpOuODmLwbW8PcZoLvkmNAolQAOtEouONt9WLJhcMEpPq6/Ym2V7hWLeK47A5V+AA8hzNXQ9xNvqzRBeim5cyk+i+30JWBsFQSxBYyTGw8h5VbjVdepdhxuCt9X1EY5peyvVy34FJ/OKjkdyivj9iObmcI/G/yQcWss4QKJHeLm/26zNLKnJJLyLUQc1FLyr+QjHYf2URYDuC5GwCwdek6UTj2iur5I5cfSMF1dv6DD2CLrlrJuEkFDIyx0MnT4GoNe82434K3jfqScobrfHgcxmHuO1qVAUE5spkAQNDIG8R76c4yk42TyY5zlC1x3r+oj2cHdQI6gZ1zAqZgrmMQRsdf5FRjCcakuvP5WUww5IJSj1V8Pur8jmGwLskOAp7wuFJzAg8jHvqUYPbz5snDBNwqS73XUTimkjD5RbZyGOUgqUBJJBga+HaKUmn/wAdVf2DJ73/AAVTfP07hbS5ZN/JbJXQoQdzEAAbnU/KklKDlS+QRjPC8m2PHVfl/IxjrDpbwyAAv3g3OmaCxny9r4VGcWowj3srzQlGGKC62vzpv+S24dhBathZk7k9SauxxUI0bMGFYobSBxo3ma33donJcDZiVg7jYGY1+VVZXNtUujKNT6snHZHo+vAtsA627pRs19xq22vRegA0FDg1F11Y3hnGEnF3N9/4I3DUNvx3LfchbUMSysWaZJ8JJMx61HH7vLVcEMK2e/OO2lz8WSuH2muObziAY7tCIKrHtNzzH5VONyluf0LMUHKfqy+i+Hl/EsBcFEpKzVR2osQUgEmosBJcCotgdBpWB2kgCpAcqa45AZtqwbfw6/OffO3wpWyKuxw6THP86aYzthjGtSTBHExILZf5pUFlTltJUKxF7KrNBaATAEkxyA5mrHKlZGUqTZnsbwa7etO91ibxEpaDRbt9F/qMczVEscppuXXx2Ofl0k8sHKb97sr4X8/Ufx3Z1BaIsqwbwwO8ePaE6Fo2mpzwLb7v3J5NDBQaxrnju/PzLbC4G3bJKL4joWJLMR0zMSYq+MVHoaoYYQdxXPnq/wA3ySqs3FpDxCE3rRjRVuknoTkA/X4VW/xJ/P8AYqkryRfi/wBiRbvSYpxyWXMdmp2KxvOc3KPn60WK+RYanY7Ke5wx7rl7tx0gnKltoUKDoWMeJjufWOVUPG5u5N/BIxy08skt05NeEnXHx8tjjJibYi2Uvjl3hKOPVlBDfAU28i6U/mTazwXutS+fD/Pv+gxw/h95r/1jEFQQuVEQkgAzuSNdz8ahCE3PfP6JFeLDleb1stdKSXb6l3NXtm2yBxLDsz2CokJdzNrELkdZ89SKqmm3FrsyjNjcpQa7O/0a/cnTVll5RXsHcxTt3jPaw6kqqKcrXIMF3O4XoOmtZpReR+9wvHkxTwyzye9tR7JcN/F9/khVnsthk1RXU9Vu3F/JqS0+NdL/ADYQ9n6eH4U18pNfuTLPCbSsGylmGxd3uEemdjHuqahFc/u39y6Onxxd1b+Lb+7ZNapuTZcRu7I1Ow1qmnY7Q4l2deR6GalZFMUHnalYwNRAi1EmOWjTSsTOXMai+0SJ6qw/MUprZ+Pj5kRH/ErX3vk37VH1IeV+Yh1cSpEjMR1CP/bV6xykrSGd78dH/A/9tS9KfhgAxA6P+B/X7tP0p+AO/WB0b8D/ANtNY5+AOC6szDT/APrf0+7S9GV3QCvrI6N+B/7al6c/AB9YHRvwP/bT2T8DO/WR0b8D+n3aeyXgKOfWB0b8D/20bJeAoPrA/q/A/r92nsl4Cjv1gf1fgf0+7T2S8BQhbqjYN+B/7aisTXYfIv6yOjfgf1+7UtsvAqOHEDo34H/to2S8BRxbwBPtmf6H+Hs0bJeApivrQ6N+B/X7tPbLwFB9ZHRvwP8A20bJeAoPrA6N+B/T7tLZLwFCWxCxrmiPuP8AtSeOVU0FCbeJQeEZvDuMryOeulQhBr3V2AX9YHRvwP6fdqWyXgKD6wOjfgf+2jZLwFB9ZHRvwP6/dpbJ+BB9YHRvwP8A20vTn4A59YHRvwP/AG0vTn4ADiB0b8D+v3aXpz8AJ71doYf+D/20elPwFAt1RsG/A/8AbS9KfgKD6wOjfgf1+7S9KfhgNsy/1/gf9qXoz8Mdi0ugcn/A/wDbS9HJ4YMi9pbea5YWYzFh8SlL2nj9TJig+7f7Cl2Ku7YUoSBlhcwMn7uaCSxzbRsuu2xrFkwY3jbSqlf6X558dF8BUi0tXD3dgC6ttmt+EM0Enw7Js/TXbNNdvR//AB4fJE10JQS/zvpHkF5DmY11I2A06VpGM3O/UAG/bE6CSoJ05Sp18Ldee9AD7Wb0kpeGuWAYIEKAeRO4mPM60ASsKSoOe4H10PhGmwBgAcjQBJBoA7QAUAFABQAUAFABQAUAFABQAUAFAHCKKArcTwtR4rco23hZgMs6gKDA66Viy6WK96HD+DfTxX8fQVEzCWsq7nXWDy0Gn8860YY1Hnv57DH6tAKACgCp4hcvC6AgfLC+yFImTOYnXaKwZ5Z1l9y646VXXm758dBO7Jc3s2yZZ85if2reM7bN2VzBIjxRMgwZjymPjQBKoAKACgAoAquO8KN8KVbKyTHQzHMajasOt0b1CTTprp/foRkrKVeCYm4SHIVZ1Oni84X2j5mud/garI6yOl9/yq/qR2sucRwZGREZTcCpk9opI8J1AMHVQddort4cfpwUF2VFhHPZ+1mnuPtl/wDmGMxO+X9KsAF4Ba/7Ec9Lh/q6H+o/GgBdngdpWVls5WScpFw6Zpn360AIXgNqBNjYFQDcJ0iOvT8hQBZ2QyKFW3CqIAzfKgBwXX+5/wCwoABdf/t/+woAXadjOZY980AOUAFABQAUAFABQAUAFABQAUAFABQAUAFABQBU8Rw15rspOWF2cqBBM+GddI+FYM+LNLLuh0471354+QnZKuW70+F1jNsV+z0kc63jErbv83tjyCk/OfSgBZt3fvrPpI2HLfeef+ABPd34PjSeXhOnTnQArJe++n4Ttp5+vxoAkWgYGYyeZGnyoAXQAUAFABQAUAFABQAUAFABQAUAFABQAUAFABQAUAFABQAUAFABQAUAFABQAUAFABQAUAFABQAUAFAH/9k="/>
          <p:cNvSpPr>
            <a:spLocks noChangeAspect="1" noChangeArrowheads="1"/>
          </p:cNvSpPr>
          <p:nvPr/>
        </p:nvSpPr>
        <p:spPr bwMode="auto">
          <a:xfrm>
            <a:off x="155575" y="-2522538"/>
            <a:ext cx="7153275" cy="5267326"/>
          </a:xfrm>
          <a:prstGeom prst="rect">
            <a:avLst/>
          </a:prstGeom>
          <a:noFill/>
        </p:spPr>
        <p:txBody>
          <a:bodyPr vert="horz" wrap="square" lIns="91440" tIns="45720" rIns="91440" bIns="45720" numCol="1" anchor="t" anchorCtr="0" compatLnSpc="1">
            <a:prstTxWarp prst="textNoShape">
              <a:avLst/>
            </a:prstTxWarp>
          </a:bodyPr>
          <a:lstStyle/>
          <a:p>
            <a:endParaRPr lang="vi-VN"/>
          </a:p>
        </p:txBody>
      </p:sp>
      <p:pic>
        <p:nvPicPr>
          <p:cNvPr id="2054" name="Picture 6" descr="http://thumbs.dreamstime.com/z/kids-celebrating-friendship-day-easy-to-edit-vector-illustration-32674749.jpg"/>
          <p:cNvPicPr>
            <a:picLocks noChangeAspect="1" noChangeArrowheads="1"/>
          </p:cNvPicPr>
          <p:nvPr/>
        </p:nvPicPr>
        <p:blipFill>
          <a:blip r:embed="rId2"/>
          <a:srcRect r="-133" b="27667"/>
          <a:stretch>
            <a:fillRect/>
          </a:stretch>
        </p:blipFill>
        <p:spPr bwMode="auto">
          <a:xfrm>
            <a:off x="0" y="914400"/>
            <a:ext cx="9144000" cy="5943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2054"/>
                                        </p:tgtEl>
                                        <p:attrNameLst>
                                          <p:attrName>style.visibility</p:attrName>
                                        </p:attrNameLst>
                                      </p:cBhvr>
                                      <p:to>
                                        <p:strVal val="visible"/>
                                      </p:to>
                                    </p:set>
                                    <p:animEffect transition="in" filter="blinds(horizontal)">
                                      <p:cBhvr>
                                        <p:cTn id="11"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3886200" cy="22098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smtClean="0">
                <a:solidFill>
                  <a:schemeClr val="tx1"/>
                </a:solidFill>
                <a:latin typeface="Arial" pitchFamily="34" charset="0"/>
                <a:cs typeface="Arial" pitchFamily="34" charset="0"/>
              </a:rPr>
              <a:t>Rắn, lỏng, khí là ba thể của . . . . . . . . . . . . .</a:t>
            </a:r>
            <a:endParaRPr lang="vi-VN" sz="2400">
              <a:solidFill>
                <a:schemeClr val="tx1"/>
              </a:solidFill>
              <a:latin typeface="Arial" pitchFamily="34" charset="0"/>
              <a:cs typeface="Arial" pitchFamily="34" charset="0"/>
            </a:endParaRPr>
          </a:p>
        </p:txBody>
      </p:sp>
      <p:sp>
        <p:nvSpPr>
          <p:cNvPr id="3" name="Rectangle 2"/>
          <p:cNvSpPr/>
          <p:nvPr/>
        </p:nvSpPr>
        <p:spPr>
          <a:xfrm>
            <a:off x="4876800" y="457200"/>
            <a:ext cx="3886200" cy="22098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smtClean="0">
                <a:solidFill>
                  <a:schemeClr val="tx1"/>
                </a:solidFill>
                <a:latin typeface="Arial" pitchFamily="34" charset="0"/>
                <a:cs typeface="Arial" pitchFamily="34" charset="0"/>
              </a:rPr>
              <a:t>. . . . . . . . . . . . .  không chỉ truyền qua được không khí mà còn truyền qua chất rắn và chất lỏng. </a:t>
            </a:r>
            <a:endParaRPr lang="vi-VN" sz="2400">
              <a:solidFill>
                <a:schemeClr val="tx1"/>
              </a:solidFill>
              <a:latin typeface="Arial" pitchFamily="34" charset="0"/>
              <a:cs typeface="Arial" pitchFamily="34" charset="0"/>
            </a:endParaRPr>
          </a:p>
        </p:txBody>
      </p:sp>
      <p:sp>
        <p:nvSpPr>
          <p:cNvPr id="4" name="Rectangle 3"/>
          <p:cNvSpPr/>
          <p:nvPr/>
        </p:nvSpPr>
        <p:spPr>
          <a:xfrm>
            <a:off x="304800" y="3048000"/>
            <a:ext cx="3886200" cy="21336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dirty="0" err="1" smtClean="0">
                <a:solidFill>
                  <a:schemeClr val="tx1"/>
                </a:solidFill>
                <a:latin typeface="Arial" pitchFamily="34" charset="0"/>
                <a:cs typeface="Arial" pitchFamily="34" charset="0"/>
              </a:rPr>
              <a:t>Loài</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vật</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cần</a:t>
            </a:r>
            <a:r>
              <a:rPr lang="en-US" sz="2400" dirty="0" smtClean="0">
                <a:solidFill>
                  <a:schemeClr val="tx1"/>
                </a:solidFill>
                <a:latin typeface="Arial" pitchFamily="34" charset="0"/>
                <a:cs typeface="Arial" pitchFamily="34" charset="0"/>
              </a:rPr>
              <a:t> . . . . . . . . . . . . </a:t>
            </a:r>
            <a:r>
              <a:rPr lang="en-US" sz="2400" dirty="0" err="1" smtClean="0">
                <a:solidFill>
                  <a:schemeClr val="tx1"/>
                </a:solidFill>
                <a:latin typeface="Arial" pitchFamily="34" charset="0"/>
                <a:cs typeface="Arial" pitchFamily="34" charset="0"/>
              </a:rPr>
              <a:t>để</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di</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chuyển</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tìm</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thức</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ăn</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nước</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uống</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phát</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hiện</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ra</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những</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nguy</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hiểm</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cần</a:t>
            </a:r>
            <a:r>
              <a:rPr lang="en-US" sz="2400" dirty="0" smtClean="0">
                <a:solidFill>
                  <a:schemeClr val="tx1"/>
                </a:solidFill>
                <a:latin typeface="Arial" pitchFamily="34" charset="0"/>
                <a:cs typeface="Arial" pitchFamily="34" charset="0"/>
              </a:rPr>
              <a:t> </a:t>
            </a:r>
            <a:r>
              <a:rPr lang="en-US" sz="2400" dirty="0" err="1" smtClean="0">
                <a:solidFill>
                  <a:schemeClr val="tx1"/>
                </a:solidFill>
                <a:latin typeface="Arial" pitchFamily="34" charset="0"/>
                <a:cs typeface="Arial" pitchFamily="34" charset="0"/>
              </a:rPr>
              <a:t>tránh</a:t>
            </a:r>
            <a:r>
              <a:rPr lang="en-US" sz="2400" dirty="0" smtClean="0">
                <a:solidFill>
                  <a:schemeClr val="tx1"/>
                </a:solidFill>
                <a:latin typeface="Arial" pitchFamily="34" charset="0"/>
                <a:cs typeface="Arial" pitchFamily="34" charset="0"/>
              </a:rPr>
              <a:t>.</a:t>
            </a:r>
            <a:endParaRPr lang="vi-VN" sz="2400" dirty="0">
              <a:solidFill>
                <a:schemeClr val="tx1"/>
              </a:solidFill>
              <a:latin typeface="Arial" pitchFamily="34" charset="0"/>
              <a:cs typeface="Arial" pitchFamily="34" charset="0"/>
            </a:endParaRPr>
          </a:p>
        </p:txBody>
      </p:sp>
      <p:sp>
        <p:nvSpPr>
          <p:cNvPr id="5" name="Rectangle 4"/>
          <p:cNvSpPr/>
          <p:nvPr/>
        </p:nvSpPr>
        <p:spPr>
          <a:xfrm>
            <a:off x="4876800" y="3048000"/>
            <a:ext cx="3886200" cy="2133600"/>
          </a:xfrm>
          <a:prstGeom prst="rect">
            <a:avLst/>
          </a:prstGeom>
          <a:solidFill>
            <a:srgbClr val="A4EEB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smtClean="0">
                <a:solidFill>
                  <a:schemeClr val="tx1"/>
                </a:solidFill>
                <a:latin typeface="Arial" pitchFamily="34" charset="0"/>
                <a:cs typeface="Arial" pitchFamily="34" charset="0"/>
              </a:rPr>
              <a:t>Để đo . . . . . . . . . . . . của một vật, ta sử dụng nhiệt kế.</a:t>
            </a:r>
            <a:endParaRPr lang="vi-VN" sz="2400">
              <a:solidFill>
                <a:schemeClr val="tx1"/>
              </a:solidFill>
              <a:latin typeface="Arial" pitchFamily="34" charset="0"/>
              <a:cs typeface="Arial" pitchFamily="34" charset="0"/>
            </a:endParaRPr>
          </a:p>
        </p:txBody>
      </p:sp>
      <p:sp>
        <p:nvSpPr>
          <p:cNvPr id="6" name="Rectangle 5"/>
          <p:cNvSpPr/>
          <p:nvPr/>
        </p:nvSpPr>
        <p:spPr>
          <a:xfrm>
            <a:off x="4876800" y="5715000"/>
            <a:ext cx="17526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i="1" u="sng" smtClean="0">
                <a:solidFill>
                  <a:srgbClr val="C00000"/>
                </a:solidFill>
                <a:latin typeface="Arial" pitchFamily="34" charset="0"/>
                <a:cs typeface="Arial" pitchFamily="34" charset="0"/>
              </a:rPr>
              <a:t>nhiệt độ </a:t>
            </a:r>
          </a:p>
        </p:txBody>
      </p:sp>
      <p:sp>
        <p:nvSpPr>
          <p:cNvPr id="7" name="Rectangle 6"/>
          <p:cNvSpPr/>
          <p:nvPr/>
        </p:nvSpPr>
        <p:spPr>
          <a:xfrm>
            <a:off x="7010400" y="5715000"/>
            <a:ext cx="17526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i="1" u="sng" smtClean="0">
                <a:solidFill>
                  <a:srgbClr val="C00000"/>
                </a:solidFill>
                <a:latin typeface="Arial" pitchFamily="34" charset="0"/>
                <a:cs typeface="Arial" pitchFamily="34" charset="0"/>
              </a:rPr>
              <a:t>nước</a:t>
            </a:r>
          </a:p>
        </p:txBody>
      </p:sp>
      <p:sp>
        <p:nvSpPr>
          <p:cNvPr id="8" name="Rectangle 7"/>
          <p:cNvSpPr/>
          <p:nvPr/>
        </p:nvSpPr>
        <p:spPr>
          <a:xfrm>
            <a:off x="2590800" y="5715000"/>
            <a:ext cx="18288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i="1" u="sng" dirty="0" err="1" smtClean="0">
                <a:solidFill>
                  <a:srgbClr val="C00000"/>
                </a:solidFill>
                <a:latin typeface="Arial" pitchFamily="34" charset="0"/>
                <a:cs typeface="Arial" pitchFamily="34" charset="0"/>
              </a:rPr>
              <a:t>âm</a:t>
            </a:r>
            <a:r>
              <a:rPr lang="en-US" sz="2400" b="1" i="1" u="sng" dirty="0" smtClean="0">
                <a:solidFill>
                  <a:srgbClr val="C00000"/>
                </a:solidFill>
                <a:latin typeface="Arial" pitchFamily="34" charset="0"/>
                <a:cs typeface="Arial" pitchFamily="34" charset="0"/>
              </a:rPr>
              <a:t> </a:t>
            </a:r>
            <a:r>
              <a:rPr lang="en-US" sz="2400" b="1" i="1" u="sng" dirty="0" err="1" smtClean="0">
                <a:solidFill>
                  <a:srgbClr val="C00000"/>
                </a:solidFill>
                <a:latin typeface="Arial" pitchFamily="34" charset="0"/>
                <a:cs typeface="Arial" pitchFamily="34" charset="0"/>
              </a:rPr>
              <a:t>thanh</a:t>
            </a:r>
            <a:endParaRPr lang="en-US" sz="2400" b="1" i="1" u="sng" dirty="0" smtClean="0">
              <a:solidFill>
                <a:srgbClr val="C00000"/>
              </a:solidFill>
              <a:latin typeface="Arial" pitchFamily="34" charset="0"/>
              <a:cs typeface="Arial" pitchFamily="34" charset="0"/>
            </a:endParaRPr>
          </a:p>
        </p:txBody>
      </p:sp>
      <p:sp>
        <p:nvSpPr>
          <p:cNvPr id="9" name="Rectangle 8"/>
          <p:cNvSpPr/>
          <p:nvPr/>
        </p:nvSpPr>
        <p:spPr>
          <a:xfrm>
            <a:off x="304800" y="5715000"/>
            <a:ext cx="19050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i="1" u="sng" smtClean="0">
                <a:solidFill>
                  <a:srgbClr val="C00000"/>
                </a:solidFill>
                <a:latin typeface="Arial" pitchFamily="34" charset="0"/>
                <a:cs typeface="Arial" pitchFamily="34" charset="0"/>
              </a:rPr>
              <a:t>ánh sáng</a:t>
            </a:r>
          </a:p>
        </p:txBody>
      </p:sp>
      <p:pic>
        <p:nvPicPr>
          <p:cNvPr id="10" name="Free As A Bird - Omar Akram.mp3">
            <a:hlinkClick r:id="" action="ppaction://media"/>
          </p:cNvPr>
          <p:cNvPicPr>
            <a:picLocks noRot="1" noChangeAspect="1"/>
          </p:cNvPicPr>
          <p:nvPr>
            <a:audioFile r:link="rId1"/>
          </p:nvPr>
        </p:nvPicPr>
        <p:blipFill>
          <a:blip r:embed="rId4"/>
          <a:stretch>
            <a:fillRect/>
          </a:stretch>
        </p:blipFill>
        <p:spPr>
          <a:xfrm>
            <a:off x="8686800" y="6400800"/>
            <a:ext cx="457200" cy="457200"/>
          </a:xfrm>
          <a:prstGeom prst="rect">
            <a:avLst/>
          </a:prstGeom>
        </p:spPr>
      </p:pic>
      <p:sp>
        <p:nvSpPr>
          <p:cNvPr id="11" name="Rectangle 10"/>
          <p:cNvSpPr/>
          <p:nvPr/>
        </p:nvSpPr>
        <p:spPr>
          <a:xfrm>
            <a:off x="5105400" y="609600"/>
            <a:ext cx="1828800" cy="762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i="1" u="sng" dirty="0" err="1" smtClean="0">
                <a:solidFill>
                  <a:srgbClr val="C00000"/>
                </a:solidFill>
                <a:latin typeface="Arial" pitchFamily="34" charset="0"/>
                <a:cs typeface="Arial" pitchFamily="34" charset="0"/>
              </a:rPr>
              <a:t>Âm</a:t>
            </a:r>
            <a:r>
              <a:rPr lang="en-US" sz="2400" b="1" i="1" u="sng" dirty="0" smtClean="0">
                <a:solidFill>
                  <a:srgbClr val="C00000"/>
                </a:solidFill>
                <a:latin typeface="Arial" pitchFamily="34" charset="0"/>
                <a:cs typeface="Arial" pitchFamily="34" charset="0"/>
              </a:rPr>
              <a:t> </a:t>
            </a:r>
            <a:r>
              <a:rPr lang="en-US" sz="2400" b="1" i="1" u="sng" dirty="0" err="1" smtClean="0">
                <a:solidFill>
                  <a:srgbClr val="C00000"/>
                </a:solidFill>
                <a:latin typeface="Arial" pitchFamily="34" charset="0"/>
                <a:cs typeface="Arial" pitchFamily="34" charset="0"/>
              </a:rPr>
              <a:t>thanh</a:t>
            </a:r>
            <a:endParaRPr lang="en-US" sz="2400" b="1" i="1" u="sng" dirty="0" smtClean="0">
              <a:solidFill>
                <a:srgbClr val="C00000"/>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heckerboard(across)">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ox(i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ox(i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ox(in)">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box(in)">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0" presetClass="path" presetSubtype="0" accel="50000" decel="50000" fill="hold" grpId="1" nodeType="clickEffect">
                                  <p:stCondLst>
                                    <p:cond delay="0"/>
                                  </p:stCondLst>
                                  <p:childTnLst>
                                    <p:animMotion origin="layout" path="M 0 1.11111E-6 L 0.17917 -0.4 " pathEditMode="relative" rAng="0" ptsTypes="AA">
                                      <p:cBhvr>
                                        <p:cTn id="46" dur="500" fill="hold"/>
                                        <p:tgtEl>
                                          <p:spTgt spid="9"/>
                                        </p:tgtEl>
                                        <p:attrNameLst>
                                          <p:attrName>ppt_x</p:attrName>
                                          <p:attrName>ppt_y</p:attrName>
                                        </p:attrNameLst>
                                      </p:cBhvr>
                                      <p:rCtr x="9000" y="-20000"/>
                                    </p:animMotion>
                                  </p:childTnLst>
                                </p:cTn>
                              </p:par>
                            </p:childTnLst>
                          </p:cTn>
                        </p:par>
                      </p:childTnLst>
                    </p:cTn>
                  </p:par>
                  <p:par>
                    <p:cTn id="47" fill="hold">
                      <p:stCondLst>
                        <p:cond delay="indefinite"/>
                      </p:stCondLst>
                      <p:childTnLst>
                        <p:par>
                          <p:cTn id="48" fill="hold">
                            <p:stCondLst>
                              <p:cond delay="0"/>
                            </p:stCondLst>
                            <p:childTnLst>
                              <p:par>
                                <p:cTn id="49" presetID="3" presetClass="exit" presetSubtype="10" fill="hold" grpId="1" nodeType="clickEffect">
                                  <p:stCondLst>
                                    <p:cond delay="0"/>
                                  </p:stCondLst>
                                  <p:childTnLst>
                                    <p:animEffect transition="out" filter="blinds(horizontal)">
                                      <p:cBhvr>
                                        <p:cTn id="50" dur="500"/>
                                        <p:tgtEl>
                                          <p:spTgt spid="8"/>
                                        </p:tgtEl>
                                      </p:cBhvr>
                                    </p:animEffect>
                                    <p:set>
                                      <p:cBhvr>
                                        <p:cTn id="51" dur="1" fill="hold">
                                          <p:stCondLst>
                                            <p:cond delay="499"/>
                                          </p:stCondLst>
                                        </p:cTn>
                                        <p:tgtEl>
                                          <p:spTgt spid="8"/>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0" presetClass="path" presetSubtype="0" accel="50000" decel="50000" fill="hold" grpId="1" nodeType="clickEffect">
                                  <p:stCondLst>
                                    <p:cond delay="0"/>
                                  </p:stCondLst>
                                  <p:childTnLst>
                                    <p:animMotion origin="layout" path="M 3.33333E-6 1.11111E-6 L 0.12083 -0.34445 " pathEditMode="relative" rAng="0" ptsTypes="AA">
                                      <p:cBhvr>
                                        <p:cTn id="55" dur="500" fill="hold"/>
                                        <p:tgtEl>
                                          <p:spTgt spid="6"/>
                                        </p:tgtEl>
                                        <p:attrNameLst>
                                          <p:attrName>ppt_x</p:attrName>
                                          <p:attrName>ppt_y</p:attrName>
                                        </p:attrNameLst>
                                      </p:cBhvr>
                                      <p:rCtr x="6000" y="-17200"/>
                                    </p:animMotion>
                                  </p:childTnLst>
                                </p:cTn>
                              </p:par>
                            </p:childTnLst>
                          </p:cTn>
                        </p:par>
                      </p:childTnLst>
                    </p:cTn>
                  </p:par>
                  <p:par>
                    <p:cTn id="56" fill="hold">
                      <p:stCondLst>
                        <p:cond delay="indefinite"/>
                      </p:stCondLst>
                      <p:childTnLst>
                        <p:par>
                          <p:cTn id="57" fill="hold">
                            <p:stCondLst>
                              <p:cond delay="0"/>
                            </p:stCondLst>
                            <p:childTnLst>
                              <p:par>
                                <p:cTn id="58" presetID="0" presetClass="path" presetSubtype="0" accel="50000" decel="50000" fill="hold" grpId="1" nodeType="clickEffect">
                                  <p:stCondLst>
                                    <p:cond delay="0"/>
                                  </p:stCondLst>
                                  <p:childTnLst>
                                    <p:animMotion origin="layout" path="M 0 1.11111E-6 L -0.6875 -0.63333 " pathEditMode="relative" rAng="0" ptsTypes="AA">
                                      <p:cBhvr>
                                        <p:cTn id="59" dur="500" fill="hold"/>
                                        <p:tgtEl>
                                          <p:spTgt spid="7"/>
                                        </p:tgtEl>
                                        <p:attrNameLst>
                                          <p:attrName>ppt_x</p:attrName>
                                          <p:attrName>ppt_y</p:attrName>
                                        </p:attrNameLst>
                                      </p:cBhvr>
                                      <p:rCtr x="-34400" y="-31700"/>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60" restart="whenNotActive" fill="hold" evtFilter="cancelBubble" nodeType="interactiveSeq">
                <p:stCondLst>
                  <p:cond evt="onClick" delay="0">
                    <p:tgtEl>
                      <p:spTgt spid="10"/>
                    </p:tgtEl>
                  </p:cond>
                </p:stCondLst>
                <p:endSync evt="end" delay="0">
                  <p:rtn val="all"/>
                </p:endSync>
                <p:childTnLst>
                  <p:par>
                    <p:cTn id="61" fill="hold">
                      <p:stCondLst>
                        <p:cond delay="0"/>
                      </p:stCondLst>
                      <p:childTnLst>
                        <p:par>
                          <p:cTn id="62" fill="hold">
                            <p:stCondLst>
                              <p:cond delay="0"/>
                            </p:stCondLst>
                            <p:childTnLst>
                              <p:par>
                                <p:cTn id="63" presetID="1" presetClass="mediacall" presetSubtype="0" fill="hold" nodeType="clickEffect">
                                  <p:stCondLst>
                                    <p:cond delay="0"/>
                                  </p:stCondLst>
                                  <p:childTnLst>
                                    <p:cmd type="call" cmd="playFrom(0.0)">
                                      <p:cBhvr>
                                        <p:cTn id="64" dur="305792" fill="hold"/>
                                        <p:tgtEl>
                                          <p:spTgt spid="10"/>
                                        </p:tgtEl>
                                      </p:cBhvr>
                                    </p:cmd>
                                  </p:childTnLst>
                                </p:cTn>
                              </p:par>
                            </p:childTnLst>
                          </p:cTn>
                        </p:par>
                      </p:childTnLst>
                    </p:cTn>
                  </p:par>
                </p:childTnLst>
              </p:cTn>
              <p:nextCondLst>
                <p:cond evt="onClick" delay="0">
                  <p:tgtEl>
                    <p:spTgt spid="10"/>
                  </p:tgtEl>
                </p:cond>
              </p:nextCondLst>
            </p:seq>
            <p:audio>
              <p:cMediaNode>
                <p:cTn id="65"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seq concurrent="1" nextAc="seek">
              <p:cTn id="66" restart="whenNotActive" fill="hold" evtFilter="cancelBubble" nodeType="interactiveSeq">
                <p:stCondLst>
                  <p:cond evt="onClick" delay="0">
                    <p:tgtEl>
                      <p:spTgt spid="8"/>
                    </p:tgtEl>
                  </p:cond>
                </p:stCondLst>
                <p:endSync evt="end" delay="0">
                  <p:rtn val="all"/>
                </p:endSync>
                <p:childTnLst>
                  <p:par>
                    <p:cTn id="67" fill="hold">
                      <p:stCondLst>
                        <p:cond delay="0"/>
                      </p:stCondLst>
                      <p:childTnLst>
                        <p:par>
                          <p:cTn id="68" fill="hold">
                            <p:stCondLst>
                              <p:cond delay="0"/>
                            </p:stCondLst>
                            <p:childTnLst>
                              <p:par>
                                <p:cTn id="69" presetID="3" presetClass="entr" presetSubtype="10"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blinds(horizontal)">
                                      <p:cBhvr>
                                        <p:cTn id="71" dur="500"/>
                                        <p:tgtEl>
                                          <p:spTgt spid="11"/>
                                        </p:tgtEl>
                                      </p:cBhvr>
                                    </p:animEffect>
                                  </p:childTnLst>
                                </p:cTn>
                              </p:par>
                            </p:childTnLst>
                          </p:cTn>
                        </p:par>
                      </p:childTnLst>
                    </p:cTn>
                  </p:par>
                </p:childTnLst>
              </p:cTn>
              <p:nextCondLst>
                <p:cond evt="onClick" delay="0">
                  <p:tgtEl>
                    <p:spTgt spid="8"/>
                  </p:tgtEl>
                </p:cond>
              </p:nextCondLst>
            </p:seq>
          </p:childTnLst>
        </p:cTn>
      </p:par>
    </p:tnLst>
    <p:bldLst>
      <p:bldP spid="2" grpId="0" animBg="1"/>
      <p:bldP spid="3" grpId="0" animBg="1"/>
      <p:bldP spid="4" grpId="0" animBg="1"/>
      <p:bldP spid="5" grpId="0" animBg="1"/>
      <p:bldP spid="6" grpId="0"/>
      <p:bldP spid="6" grpId="1"/>
      <p:bldP spid="7" grpId="0"/>
      <p:bldP spid="7" grpId="1"/>
      <p:bldP spid="8" grpId="0"/>
      <p:bldP spid="8" grpId="1"/>
      <p:bldP spid="9" grpId="0"/>
      <p:bldP spid="9" grpId="1"/>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thumbs.dreamstime.com/z/vector-concept-chemistry-science-research-design-elements-infographic-flat-style-33261300.jpg"/>
          <p:cNvPicPr>
            <a:picLocks noChangeAspect="1" noChangeArrowheads="1"/>
          </p:cNvPicPr>
          <p:nvPr/>
        </p:nvPicPr>
        <p:blipFill>
          <a:blip r:embed="rId2"/>
          <a:srcRect r="518" b="6946"/>
          <a:stretch>
            <a:fillRect/>
          </a:stretch>
        </p:blipFill>
        <p:spPr bwMode="auto">
          <a:xfrm>
            <a:off x="0" y="0"/>
            <a:ext cx="9144000" cy="6858000"/>
          </a:xfrm>
          <a:prstGeom prst="rect">
            <a:avLst/>
          </a:prstGeom>
          <a:noFill/>
        </p:spPr>
      </p:pic>
      <p:sp>
        <p:nvSpPr>
          <p:cNvPr id="3" name="Rectangle 2"/>
          <p:cNvSpPr/>
          <p:nvPr/>
        </p:nvSpPr>
        <p:spPr>
          <a:xfrm>
            <a:off x="762000" y="3159204"/>
            <a:ext cx="7162800" cy="1107996"/>
          </a:xfrm>
          <a:prstGeom prst="rect">
            <a:avLst/>
          </a:prstGeom>
          <a:noFill/>
        </p:spPr>
        <p:txBody>
          <a:bodyPr wrap="square" lIns="91440" tIns="45720" rIns="91440" bIns="45720">
            <a:spAutoFit/>
          </a:bodyPr>
          <a:lstStyle/>
          <a:p>
            <a:pPr algn="ctr"/>
            <a:r>
              <a:rPr lang="en-US" sz="6600" b="1" cap="all" spc="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Khoa học </a:t>
            </a:r>
            <a:endParaRPr lang="en-US" sz="6600" b="1" cap="all" spc="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914400"/>
          <a:ext cx="9144001" cy="5943600"/>
        </p:xfrm>
        <a:graphic>
          <a:graphicData uri="http://schemas.openxmlformats.org/drawingml/2006/table">
            <a:tbl>
              <a:tblPr/>
              <a:tblGrid>
                <a:gridCol w="3047802"/>
                <a:gridCol w="3048397"/>
                <a:gridCol w="3047802"/>
              </a:tblGrid>
              <a:tr h="828251">
                <a:tc>
                  <a:txBody>
                    <a:bodyPr/>
                    <a:lstStyle/>
                    <a:p>
                      <a:pPr marL="269875" algn="ctr">
                        <a:spcAft>
                          <a:spcPts val="0"/>
                        </a:spcAft>
                      </a:pPr>
                      <a:r>
                        <a:rPr lang="en-US" sz="3200" b="1">
                          <a:latin typeface="Arial"/>
                          <a:ea typeface="Arial"/>
                          <a:cs typeface="Arial"/>
                        </a:rPr>
                        <a:t>TÌNH HUỐNG</a:t>
                      </a:r>
                      <a:endParaRPr lang="vi-VN" sz="3200">
                        <a:latin typeface="Arial"/>
                        <a:ea typeface="Arial"/>
                        <a:cs typeface="Times New Roman"/>
                      </a:endParaRPr>
                    </a:p>
                  </a:txBody>
                  <a:tcPr marL="42885" marR="42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9875" algn="ctr">
                        <a:spcAft>
                          <a:spcPts val="0"/>
                        </a:spcAft>
                      </a:pPr>
                      <a:r>
                        <a:rPr lang="en-US" sz="3200" b="1">
                          <a:latin typeface="Arial"/>
                          <a:ea typeface="Arial"/>
                          <a:cs typeface="Arial"/>
                        </a:rPr>
                        <a:t>DỰ ĐOÁN</a:t>
                      </a:r>
                      <a:endParaRPr lang="vi-VN" sz="3200">
                        <a:latin typeface="Arial"/>
                        <a:ea typeface="Arial"/>
                        <a:cs typeface="Times New Roman"/>
                      </a:endParaRPr>
                    </a:p>
                  </a:txBody>
                  <a:tcPr marL="42885" marR="42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9875" algn="ctr">
                        <a:spcAft>
                          <a:spcPts val="0"/>
                        </a:spcAft>
                      </a:pPr>
                      <a:r>
                        <a:rPr lang="en-US" sz="3200" b="1">
                          <a:latin typeface="Arial"/>
                          <a:ea typeface="Arial"/>
                          <a:cs typeface="Arial"/>
                        </a:rPr>
                        <a:t>KẾT QUẢ</a:t>
                      </a:r>
                      <a:endParaRPr lang="vi-VN" sz="3200">
                        <a:latin typeface="Arial"/>
                        <a:ea typeface="Arial"/>
                        <a:cs typeface="Times New Roman"/>
                      </a:endParaRPr>
                    </a:p>
                  </a:txBody>
                  <a:tcPr marL="42885" marR="42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15349">
                <a:tc>
                  <a:txBody>
                    <a:bodyPr/>
                    <a:lstStyle/>
                    <a:p>
                      <a:pPr marL="0" indent="269875" algn="ctr">
                        <a:spcAft>
                          <a:spcPts val="0"/>
                        </a:spcAft>
                      </a:pPr>
                      <a:r>
                        <a:rPr lang="en-US" sz="2800">
                          <a:latin typeface="Arial"/>
                          <a:ea typeface="Arial"/>
                          <a:cs typeface="Arial"/>
                        </a:rPr>
                        <a:t>Có một cốc nước nóng, nếu ta thả vào đó 1 cái </a:t>
                      </a:r>
                      <a:r>
                        <a:rPr lang="en-US" sz="2800" smtClean="0">
                          <a:latin typeface="Arial"/>
                          <a:ea typeface="Arial"/>
                          <a:cs typeface="Arial"/>
                        </a:rPr>
                        <a:t>muỗng </a:t>
                      </a:r>
                      <a:r>
                        <a:rPr lang="en-US" sz="2800">
                          <a:latin typeface="Arial"/>
                          <a:ea typeface="Arial"/>
                          <a:cs typeface="Arial"/>
                        </a:rPr>
                        <a:t>bằng </a:t>
                      </a:r>
                      <a:r>
                        <a:rPr lang="en-US" sz="2800" smtClean="0">
                          <a:latin typeface="Arial"/>
                          <a:ea typeface="Arial"/>
                          <a:cs typeface="Arial"/>
                        </a:rPr>
                        <a:t>inox </a:t>
                      </a:r>
                      <a:r>
                        <a:rPr lang="en-US" sz="2800">
                          <a:latin typeface="Arial"/>
                          <a:ea typeface="Arial"/>
                          <a:cs typeface="Arial"/>
                        </a:rPr>
                        <a:t>và 1 cái </a:t>
                      </a:r>
                      <a:r>
                        <a:rPr lang="en-US" sz="2800" smtClean="0">
                          <a:latin typeface="Arial"/>
                          <a:ea typeface="Arial"/>
                          <a:cs typeface="Arial"/>
                        </a:rPr>
                        <a:t>muỗng </a:t>
                      </a:r>
                      <a:r>
                        <a:rPr lang="en-US" sz="2800">
                          <a:latin typeface="Arial"/>
                          <a:ea typeface="Arial"/>
                          <a:cs typeface="Arial"/>
                        </a:rPr>
                        <a:t>bằng nhựa thì </a:t>
                      </a:r>
                      <a:r>
                        <a:rPr lang="en-US" sz="2800" smtClean="0">
                          <a:latin typeface="Arial"/>
                          <a:ea typeface="Arial"/>
                          <a:cs typeface="Arial"/>
                        </a:rPr>
                        <a:t>muỗng </a:t>
                      </a:r>
                      <a:r>
                        <a:rPr lang="en-US" sz="2800">
                          <a:latin typeface="Arial"/>
                          <a:ea typeface="Arial"/>
                          <a:cs typeface="Arial"/>
                        </a:rPr>
                        <a:t>nào nóng lên nhiều, </a:t>
                      </a:r>
                      <a:r>
                        <a:rPr lang="en-US" sz="2800" smtClean="0">
                          <a:latin typeface="Arial"/>
                          <a:ea typeface="Arial"/>
                          <a:cs typeface="Arial"/>
                        </a:rPr>
                        <a:t>muỗng </a:t>
                      </a:r>
                      <a:r>
                        <a:rPr lang="en-US" sz="2800">
                          <a:latin typeface="Arial"/>
                          <a:ea typeface="Arial"/>
                          <a:cs typeface="Arial"/>
                        </a:rPr>
                        <a:t>nào nóng lên ít? Vì sao? </a:t>
                      </a:r>
                      <a:endParaRPr lang="vi-VN" sz="2800">
                        <a:latin typeface="Arial"/>
                        <a:ea typeface="Arial"/>
                        <a:cs typeface="Times New Roman"/>
                      </a:endParaRPr>
                    </a:p>
                  </a:txBody>
                  <a:tcPr marL="42885" marR="42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9875" algn="just">
                        <a:lnSpc>
                          <a:spcPct val="250000"/>
                        </a:lnSpc>
                        <a:spcAft>
                          <a:spcPts val="0"/>
                        </a:spcAft>
                        <a:tabLst>
                          <a:tab pos="3112135" algn="l"/>
                        </a:tabLst>
                      </a:pPr>
                      <a:endParaRPr lang="en-US" sz="500">
                        <a:latin typeface="Arial"/>
                        <a:ea typeface="Arial"/>
                        <a:cs typeface="Arial"/>
                      </a:endParaRPr>
                    </a:p>
                    <a:p>
                      <a:pPr marL="269875" algn="just">
                        <a:lnSpc>
                          <a:spcPct val="250000"/>
                        </a:lnSpc>
                        <a:spcAft>
                          <a:spcPts val="0"/>
                        </a:spcAft>
                        <a:tabLst>
                          <a:tab pos="3112135" algn="l"/>
                        </a:tabLst>
                      </a:pPr>
                      <a:r>
                        <a:rPr lang="en-US" sz="500">
                          <a:latin typeface="Arial"/>
                          <a:ea typeface="Arial"/>
                          <a:cs typeface="Arial"/>
                        </a:rPr>
                        <a:t>	</a:t>
                      </a:r>
                      <a:endParaRPr lang="vi-VN" sz="700">
                        <a:latin typeface="Arial"/>
                        <a:ea typeface="Arial"/>
                        <a:cs typeface="Times New Roman"/>
                      </a:endParaRPr>
                    </a:p>
                    <a:p>
                      <a:pPr marL="269875" algn="just">
                        <a:lnSpc>
                          <a:spcPct val="250000"/>
                        </a:lnSpc>
                        <a:spcAft>
                          <a:spcPts val="0"/>
                        </a:spcAft>
                        <a:tabLst>
                          <a:tab pos="3112135" algn="l"/>
                        </a:tabLst>
                      </a:pPr>
                      <a:r>
                        <a:rPr lang="en-US" sz="500">
                          <a:latin typeface="Arial"/>
                          <a:ea typeface="Arial"/>
                          <a:cs typeface="Arial"/>
                        </a:rPr>
                        <a:t>	</a:t>
                      </a:r>
                      <a:endParaRPr lang="vi-VN" sz="700">
                        <a:latin typeface="Arial"/>
                        <a:ea typeface="Arial"/>
                        <a:cs typeface="Times New Roman"/>
                      </a:endParaRPr>
                    </a:p>
                    <a:p>
                      <a:pPr marL="269875" algn="just">
                        <a:lnSpc>
                          <a:spcPct val="250000"/>
                        </a:lnSpc>
                        <a:spcAft>
                          <a:spcPts val="0"/>
                        </a:spcAft>
                        <a:tabLst>
                          <a:tab pos="3112135" algn="l"/>
                        </a:tabLst>
                      </a:pPr>
                      <a:r>
                        <a:rPr lang="en-US" sz="500">
                          <a:latin typeface="Arial"/>
                          <a:ea typeface="Arial"/>
                          <a:cs typeface="Arial"/>
                        </a:rPr>
                        <a:t>	</a:t>
                      </a:r>
                      <a:endParaRPr lang="vi-VN" sz="700">
                        <a:latin typeface="Arial"/>
                        <a:ea typeface="Arial"/>
                        <a:cs typeface="Times New Roman"/>
                      </a:endParaRPr>
                    </a:p>
                    <a:p>
                      <a:pPr marL="269875" algn="just">
                        <a:lnSpc>
                          <a:spcPct val="250000"/>
                        </a:lnSpc>
                        <a:spcAft>
                          <a:spcPts val="0"/>
                        </a:spcAft>
                        <a:tabLst>
                          <a:tab pos="3112135" algn="l"/>
                        </a:tabLst>
                      </a:pPr>
                      <a:r>
                        <a:rPr lang="en-US" sz="500">
                          <a:latin typeface="Arial"/>
                          <a:ea typeface="Arial"/>
                          <a:cs typeface="Arial"/>
                        </a:rPr>
                        <a:t>	</a:t>
                      </a:r>
                      <a:endParaRPr lang="vi-VN" sz="700">
                        <a:latin typeface="Arial"/>
                        <a:ea typeface="Arial"/>
                        <a:cs typeface="Times New Roman"/>
                      </a:endParaRPr>
                    </a:p>
                    <a:p>
                      <a:pPr marL="269875" algn="just">
                        <a:lnSpc>
                          <a:spcPct val="250000"/>
                        </a:lnSpc>
                        <a:spcAft>
                          <a:spcPts val="0"/>
                        </a:spcAft>
                        <a:tabLst>
                          <a:tab pos="3112135" algn="l"/>
                        </a:tabLst>
                      </a:pPr>
                      <a:r>
                        <a:rPr lang="en-US" sz="500">
                          <a:latin typeface="Arial"/>
                          <a:ea typeface="Arial"/>
                          <a:cs typeface="Arial"/>
                        </a:rPr>
                        <a:t>	</a:t>
                      </a:r>
                      <a:endParaRPr lang="vi-VN" sz="700">
                        <a:latin typeface="Arial"/>
                        <a:ea typeface="Arial"/>
                        <a:cs typeface="Times New Roman"/>
                      </a:endParaRPr>
                    </a:p>
                    <a:p>
                      <a:pPr marL="269875" algn="just">
                        <a:lnSpc>
                          <a:spcPct val="250000"/>
                        </a:lnSpc>
                        <a:spcAft>
                          <a:spcPts val="0"/>
                        </a:spcAft>
                        <a:tabLst>
                          <a:tab pos="3112135" algn="l"/>
                        </a:tabLst>
                      </a:pPr>
                      <a:r>
                        <a:rPr lang="en-US" sz="500">
                          <a:latin typeface="Arial"/>
                          <a:ea typeface="Arial"/>
                          <a:cs typeface="Arial"/>
                        </a:rPr>
                        <a:t>	</a:t>
                      </a:r>
                      <a:endParaRPr lang="vi-VN" sz="700">
                        <a:latin typeface="Arial"/>
                        <a:ea typeface="Arial"/>
                        <a:cs typeface="Times New Roman"/>
                      </a:endParaRPr>
                    </a:p>
                  </a:txBody>
                  <a:tcPr marL="42885" marR="428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63550" indent="-463550" algn="just">
                        <a:spcAft>
                          <a:spcPts val="0"/>
                        </a:spcAft>
                        <a:buFont typeface="Wingdings" pitchFamily="2" charset="2"/>
                        <a:buChar char="§"/>
                      </a:pPr>
                      <a:r>
                        <a:rPr lang="en-US" sz="2800" smtClean="0">
                          <a:latin typeface="Arial" pitchFamily="34" charset="0"/>
                          <a:ea typeface="Arial"/>
                          <a:cs typeface="Arial" pitchFamily="34" charset="0"/>
                        </a:rPr>
                        <a:t>Muỗng inox nóng</a:t>
                      </a:r>
                      <a:r>
                        <a:rPr lang="en-US" sz="2800" baseline="0" smtClean="0">
                          <a:latin typeface="Arial" pitchFamily="34" charset="0"/>
                          <a:ea typeface="Arial"/>
                          <a:cs typeface="Arial" pitchFamily="34" charset="0"/>
                        </a:rPr>
                        <a:t> lên nhiều.</a:t>
                      </a:r>
                    </a:p>
                    <a:p>
                      <a:pPr marL="463550" indent="-463550" algn="just">
                        <a:spcAft>
                          <a:spcPts val="0"/>
                        </a:spcAft>
                        <a:buFont typeface="Wingdings" pitchFamily="2" charset="2"/>
                        <a:buChar char="§"/>
                      </a:pPr>
                      <a:r>
                        <a:rPr lang="en-US" sz="2800" baseline="0" smtClean="0">
                          <a:latin typeface="Arial" pitchFamily="34" charset="0"/>
                          <a:ea typeface="Arial"/>
                          <a:cs typeface="Arial" pitchFamily="34" charset="0"/>
                        </a:rPr>
                        <a:t>Muỗng nhựa nóng lên ít.</a:t>
                      </a:r>
                      <a:endParaRPr lang="vi-VN" sz="2800">
                        <a:latin typeface="Arial" pitchFamily="34" charset="0"/>
                        <a:ea typeface="Arial"/>
                        <a:cs typeface="Arial" pitchFamily="34" charset="0"/>
                      </a:endParaRPr>
                    </a:p>
                  </a:txBody>
                  <a:tcPr marL="42885" marR="4288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3553" name="Rectangle 1"/>
          <p:cNvSpPr>
            <a:spLocks noChangeArrowheads="1"/>
          </p:cNvSpPr>
          <p:nvPr/>
        </p:nvSpPr>
        <p:spPr bwMode="auto">
          <a:xfrm>
            <a:off x="0" y="1219200"/>
            <a:ext cx="3326552" cy="20005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tab pos="3111500" algn="l"/>
              </a:tabLst>
            </a:pPr>
            <a:r>
              <a:rPr kumimoji="0" lang="en-US" sz="700" b="1" i="0" u="none" strike="noStrike" cap="none" normalizeH="0" baseline="0" smtClean="0">
                <a:ln>
                  <a:noFill/>
                </a:ln>
                <a:solidFill>
                  <a:schemeClr val="tx1"/>
                </a:solidFill>
                <a:effectLst/>
                <a:latin typeface="Arial" pitchFamily="34" charset="0"/>
                <a:ea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5"/>
          <p:cNvSpPr/>
          <p:nvPr/>
        </p:nvSpPr>
        <p:spPr>
          <a:xfrm>
            <a:off x="0" y="0"/>
            <a:ext cx="914400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sz="2800" b="1" i="0" u="none" strike="noStrike" cap="none" normalizeH="0" baseline="0" smtClean="0">
                <a:ln>
                  <a:noFill/>
                </a:ln>
                <a:solidFill>
                  <a:schemeClr val="bg1"/>
                </a:solidFill>
                <a:effectLst/>
                <a:latin typeface="Arial" pitchFamily="34" charset="0"/>
                <a:ea typeface="Arial" pitchFamily="34" charset="0"/>
                <a:cs typeface="Arial" pitchFamily="34" charset="0"/>
              </a:rPr>
              <a:t>PHIẾU THẢO LUẬN – NHÓM: </a:t>
            </a:r>
            <a:r>
              <a:rPr kumimoji="0" lang="en-US" sz="800" b="0" i="0" u="none" strike="noStrike" cap="none" normalizeH="0" baseline="0" smtClean="0">
                <a:ln>
                  <a:noFill/>
                </a:ln>
                <a:solidFill>
                  <a:schemeClr val="bg1"/>
                </a:solidFill>
                <a:effectLst/>
                <a:latin typeface="Arial" pitchFamily="34" charset="0"/>
                <a:ea typeface="Arial" pitchFamily="34" charset="0"/>
                <a:cs typeface="Arial" pitchFamily="34" charset="0"/>
              </a:rPr>
              <a:t>……………………</a:t>
            </a:r>
            <a:endParaRPr lang="vi-VN"/>
          </a:p>
        </p:txBody>
      </p:sp>
      <p:sp>
        <p:nvSpPr>
          <p:cNvPr id="5" name="Rectangle 4"/>
          <p:cNvSpPr/>
          <p:nvPr/>
        </p:nvSpPr>
        <p:spPr>
          <a:xfrm>
            <a:off x="6172200" y="1752600"/>
            <a:ext cx="2971800" cy="51054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7" name="Free As A Bird - Omar Akram.mp3">
            <a:hlinkClick r:id="" action="ppaction://media"/>
          </p:cNvPr>
          <p:cNvPicPr>
            <a:picLocks noRot="1" noChangeAspect="1"/>
          </p:cNvPicPr>
          <p:nvPr>
            <a:audioFile r:link="rId1"/>
          </p:nvPr>
        </p:nvPicPr>
        <p:blipFill>
          <a:blip r:embed="rId3"/>
          <a:stretch>
            <a:fillRect/>
          </a:stretch>
        </p:blipFill>
        <p:spPr>
          <a:xfrm>
            <a:off x="0" y="6400800"/>
            <a:ext cx="457200" cy="457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05792" fill="hold"/>
                                        <p:tgtEl>
                                          <p:spTgt spid="7"/>
                                        </p:tgtEl>
                                      </p:cBhvr>
                                    </p:cmd>
                                  </p:childTnLst>
                                </p:cTn>
                              </p:par>
                            </p:childTnLst>
                          </p:cTn>
                        </p:par>
                      </p:childTnLst>
                    </p:cTn>
                  </p:par>
                </p:childTnLst>
              </p:cTn>
              <p:nextCondLst>
                <p:cond evt="onClick" delay="0">
                  <p:tgtEl>
                    <p:spTgt spid="7"/>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kumimoji="0" lang="en-US" sz="2800" b="1" i="0" u="none" strike="noStrike" cap="none" normalizeH="0" baseline="0" smtClean="0">
                <a:ln>
                  <a:noFill/>
                </a:ln>
                <a:solidFill>
                  <a:schemeClr val="bg1"/>
                </a:solidFill>
                <a:effectLst/>
                <a:latin typeface="Arial" pitchFamily="34" charset="0"/>
                <a:ea typeface="Arial" pitchFamily="34" charset="0"/>
                <a:cs typeface="Arial" pitchFamily="34" charset="0"/>
              </a:rPr>
              <a:t>KẾT</a:t>
            </a:r>
            <a:r>
              <a:rPr kumimoji="0" lang="en-US" sz="2800" b="1" i="0" u="none" strike="noStrike" cap="none" normalizeH="0" smtClean="0">
                <a:ln>
                  <a:noFill/>
                </a:ln>
                <a:solidFill>
                  <a:schemeClr val="bg1"/>
                </a:solidFill>
                <a:effectLst/>
                <a:latin typeface="Arial" pitchFamily="34" charset="0"/>
                <a:ea typeface="Arial" pitchFamily="34" charset="0"/>
                <a:cs typeface="Arial" pitchFamily="34" charset="0"/>
              </a:rPr>
              <a:t> LUẬN:</a:t>
            </a:r>
            <a:endParaRPr lang="vi-VN"/>
          </a:p>
        </p:txBody>
      </p:sp>
      <p:sp>
        <p:nvSpPr>
          <p:cNvPr id="5" name="Rounded Rectangle 4"/>
          <p:cNvSpPr/>
          <p:nvPr/>
        </p:nvSpPr>
        <p:spPr>
          <a:xfrm>
            <a:off x="2057400" y="1143000"/>
            <a:ext cx="4800600" cy="91440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Arial" pitchFamily="34" charset="0"/>
                <a:cs typeface="Arial" pitchFamily="34" charset="0"/>
              </a:rPr>
              <a:t>Các vật để gần vật nóng mà </a:t>
            </a:r>
            <a:endParaRPr lang="vi-VN" sz="2400" b="1">
              <a:solidFill>
                <a:schemeClr val="tx1"/>
              </a:solidFill>
              <a:latin typeface="Arial" pitchFamily="34" charset="0"/>
              <a:cs typeface="Arial" pitchFamily="34" charset="0"/>
            </a:endParaRPr>
          </a:p>
        </p:txBody>
      </p:sp>
      <p:sp>
        <p:nvSpPr>
          <p:cNvPr id="6" name="Rounded Rectangle 5"/>
          <p:cNvSpPr/>
          <p:nvPr/>
        </p:nvSpPr>
        <p:spPr>
          <a:xfrm>
            <a:off x="457200" y="4343400"/>
            <a:ext cx="2971800" cy="914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Arial" pitchFamily="34" charset="0"/>
                <a:cs typeface="Arial" pitchFamily="34" charset="0"/>
              </a:rPr>
              <a:t>VẬT DẪN NHIỆT</a:t>
            </a:r>
            <a:endParaRPr lang="vi-VN" sz="2400" b="1">
              <a:solidFill>
                <a:schemeClr val="tx1"/>
              </a:solidFill>
              <a:latin typeface="Arial" pitchFamily="34" charset="0"/>
              <a:cs typeface="Arial" pitchFamily="34" charset="0"/>
            </a:endParaRPr>
          </a:p>
        </p:txBody>
      </p:sp>
      <p:sp>
        <p:nvSpPr>
          <p:cNvPr id="7" name="Rounded Rectangle 6"/>
          <p:cNvSpPr/>
          <p:nvPr/>
        </p:nvSpPr>
        <p:spPr>
          <a:xfrm>
            <a:off x="304800" y="2819400"/>
            <a:ext cx="3276600" cy="9144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Arial" pitchFamily="34" charset="0"/>
                <a:cs typeface="Arial" pitchFamily="34" charset="0"/>
              </a:rPr>
              <a:t>nóng lên </a:t>
            </a:r>
            <a:endParaRPr lang="vi-VN" sz="2400" b="1">
              <a:solidFill>
                <a:schemeClr val="tx1"/>
              </a:solidFill>
              <a:latin typeface="Arial" pitchFamily="34" charset="0"/>
              <a:cs typeface="Arial" pitchFamily="34" charset="0"/>
            </a:endParaRPr>
          </a:p>
        </p:txBody>
      </p:sp>
      <p:sp>
        <p:nvSpPr>
          <p:cNvPr id="8" name="Rounded Rectangle 7"/>
          <p:cNvSpPr/>
          <p:nvPr/>
        </p:nvSpPr>
        <p:spPr>
          <a:xfrm>
            <a:off x="5486400" y="4343400"/>
            <a:ext cx="2971800" cy="914400"/>
          </a:xfrm>
          <a:prstGeom prst="roundRect">
            <a:avLst/>
          </a:prstGeom>
          <a:solidFill>
            <a:srgbClr val="FFA7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Arial" pitchFamily="34" charset="0"/>
                <a:cs typeface="Arial" pitchFamily="34" charset="0"/>
              </a:rPr>
              <a:t>VẬT CÁCH NHIỆT</a:t>
            </a:r>
            <a:endParaRPr lang="vi-VN" sz="2400" b="1">
              <a:solidFill>
                <a:schemeClr val="tx1"/>
              </a:solidFill>
              <a:latin typeface="Arial" pitchFamily="34" charset="0"/>
              <a:cs typeface="Arial" pitchFamily="34" charset="0"/>
            </a:endParaRPr>
          </a:p>
        </p:txBody>
      </p:sp>
      <p:sp>
        <p:nvSpPr>
          <p:cNvPr id="9" name="Rounded Rectangle 8"/>
          <p:cNvSpPr/>
          <p:nvPr/>
        </p:nvSpPr>
        <p:spPr>
          <a:xfrm>
            <a:off x="5029200" y="2819400"/>
            <a:ext cx="3810000" cy="914400"/>
          </a:xfrm>
          <a:prstGeom prst="roundRect">
            <a:avLst/>
          </a:prstGeom>
          <a:solidFill>
            <a:srgbClr val="FFA7A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Arial" pitchFamily="34" charset="0"/>
                <a:cs typeface="Arial" pitchFamily="34" charset="0"/>
              </a:rPr>
              <a:t>nóng lên không đáng kể</a:t>
            </a:r>
            <a:endParaRPr lang="vi-VN" sz="2400" b="1">
              <a:solidFill>
                <a:schemeClr val="tx1"/>
              </a:solidFill>
              <a:latin typeface="Arial" pitchFamily="34" charset="0"/>
              <a:cs typeface="Arial" pitchFamily="34" charset="0"/>
            </a:endParaRPr>
          </a:p>
        </p:txBody>
      </p:sp>
      <p:cxnSp>
        <p:nvCxnSpPr>
          <p:cNvPr id="11" name="Straight Arrow Connector 10"/>
          <p:cNvCxnSpPr>
            <a:stCxn id="5" idx="2"/>
            <a:endCxn id="7" idx="0"/>
          </p:cNvCxnSpPr>
          <p:nvPr/>
        </p:nvCxnSpPr>
        <p:spPr>
          <a:xfrm rot="5400000">
            <a:off x="2819400" y="1181100"/>
            <a:ext cx="762000" cy="251460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5" idx="2"/>
            <a:endCxn id="9" idx="0"/>
          </p:cNvCxnSpPr>
          <p:nvPr/>
        </p:nvCxnSpPr>
        <p:spPr>
          <a:xfrm rot="16200000" flipH="1">
            <a:off x="5314950" y="1200150"/>
            <a:ext cx="762000" cy="247650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7" idx="2"/>
            <a:endCxn id="6" idx="0"/>
          </p:cNvCxnSpPr>
          <p:nvPr/>
        </p:nvCxnSpPr>
        <p:spPr>
          <a:xfrm rot="5400000">
            <a:off x="1638300" y="4038600"/>
            <a:ext cx="609600" cy="158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6706791" y="4038203"/>
            <a:ext cx="608806" cy="158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0" name="Rounded Rectangle 19"/>
          <p:cNvSpPr/>
          <p:nvPr/>
        </p:nvSpPr>
        <p:spPr>
          <a:xfrm>
            <a:off x="838200" y="5867400"/>
            <a:ext cx="2209800" cy="68580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Arial" pitchFamily="34" charset="0"/>
                <a:cs typeface="Arial" pitchFamily="34" charset="0"/>
              </a:rPr>
              <a:t>inox</a:t>
            </a:r>
            <a:endParaRPr lang="vi-VN" sz="2400" b="1">
              <a:solidFill>
                <a:schemeClr val="tx1"/>
              </a:solidFill>
              <a:latin typeface="Arial" pitchFamily="34" charset="0"/>
              <a:cs typeface="Arial" pitchFamily="34" charset="0"/>
            </a:endParaRPr>
          </a:p>
        </p:txBody>
      </p:sp>
      <p:cxnSp>
        <p:nvCxnSpPr>
          <p:cNvPr id="21" name="Straight Arrow Connector 20"/>
          <p:cNvCxnSpPr/>
          <p:nvPr/>
        </p:nvCxnSpPr>
        <p:spPr>
          <a:xfrm rot="5400000">
            <a:off x="1638300" y="5561806"/>
            <a:ext cx="609600" cy="158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2" name="Rounded Rectangle 21"/>
          <p:cNvSpPr/>
          <p:nvPr/>
        </p:nvSpPr>
        <p:spPr>
          <a:xfrm>
            <a:off x="5867400" y="5867400"/>
            <a:ext cx="2209800" cy="68580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Arial" pitchFamily="34" charset="0"/>
                <a:cs typeface="Arial" pitchFamily="34" charset="0"/>
              </a:rPr>
              <a:t>nhựa</a:t>
            </a:r>
            <a:endParaRPr lang="vi-VN" sz="2400" b="1">
              <a:solidFill>
                <a:schemeClr val="tx1"/>
              </a:solidFill>
              <a:latin typeface="Arial" pitchFamily="34" charset="0"/>
              <a:cs typeface="Arial" pitchFamily="34" charset="0"/>
            </a:endParaRPr>
          </a:p>
        </p:txBody>
      </p:sp>
      <p:cxnSp>
        <p:nvCxnSpPr>
          <p:cNvPr id="23" name="Straight Arrow Connector 22"/>
          <p:cNvCxnSpPr/>
          <p:nvPr/>
        </p:nvCxnSpPr>
        <p:spPr>
          <a:xfrm rot="5400000">
            <a:off x="6667500" y="5561806"/>
            <a:ext cx="609600" cy="1588"/>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checkerboard(across)">
                                      <p:cBhvr>
                                        <p:cTn id="17" dur="500"/>
                                        <p:tgtEl>
                                          <p:spTgt spid="11"/>
                                        </p:tgtEl>
                                      </p:cBhvr>
                                    </p:animEffect>
                                  </p:childTnLst>
                                </p:cTn>
                              </p:par>
                              <p:par>
                                <p:cTn id="18" presetID="5" presetClass="entr" presetSubtype="1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heckerboard(across)">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checkerboard(across)">
                                      <p:cBhvr>
                                        <p:cTn id="25" dur="500"/>
                                        <p:tgtEl>
                                          <p:spTgt spid="15"/>
                                        </p:tgtEl>
                                      </p:cBhvr>
                                    </p:animEffect>
                                  </p:childTnLst>
                                </p:cTn>
                              </p:par>
                              <p:par>
                                <p:cTn id="26" presetID="5" presetClass="entr" presetSubtype="10" fill="hold" grpId="0"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heckerboard(across)">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checkerboard(across)">
                                      <p:cBhvr>
                                        <p:cTn id="33" dur="500"/>
                                        <p:tgtEl>
                                          <p:spTgt spid="13"/>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checkerboard(across)">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5" presetClass="entr" presetSubtype="10"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checkerboard(across)">
                                      <p:cBhvr>
                                        <p:cTn id="41" dur="500"/>
                                        <p:tgtEl>
                                          <p:spTgt spid="16"/>
                                        </p:tgtEl>
                                      </p:cBhvr>
                                    </p:animEffect>
                                  </p:childTnLst>
                                </p:cTn>
                              </p:par>
                              <p:par>
                                <p:cTn id="42" presetID="5" presetClass="entr" presetSubtype="10"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checkerboard(across)">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nodeType="click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box(in)">
                                      <p:cBhvr>
                                        <p:cTn id="49" dur="500"/>
                                        <p:tgtEl>
                                          <p:spTgt spid="21"/>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box(in)">
                                      <p:cBhvr>
                                        <p:cTn id="52" dur="500"/>
                                        <p:tgtEl>
                                          <p:spTgt spid="20"/>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linds(horizontal)">
                                      <p:cBhvr>
                                        <p:cTn id="57" dur="500"/>
                                        <p:tgtEl>
                                          <p:spTgt spid="23"/>
                                        </p:tgtEl>
                                      </p:cBhvr>
                                    </p:animEffect>
                                  </p:childTnLst>
                                </p:cTn>
                              </p:par>
                              <p:par>
                                <p:cTn id="58" presetID="3" presetClass="entr" presetSubtype="10"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blinds(horizontal)">
                                      <p:cBhvr>
                                        <p:cTn id="6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20"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us.123rf.com/400wm/400/400/yupiramos/yupiramos1201/yupiramos120100120/11980350-green-chalkboard--with-science-elements--vector-illustration.jpg"/>
          <p:cNvPicPr>
            <a:picLocks noChangeAspect="1" noChangeArrowheads="1"/>
          </p:cNvPicPr>
          <p:nvPr/>
        </p:nvPicPr>
        <p:blipFill>
          <a:blip r:embed="rId2"/>
          <a:srcRect t="6667" b="5556"/>
          <a:stretch>
            <a:fillRect/>
          </a:stretch>
        </p:blipFill>
        <p:spPr bwMode="auto">
          <a:xfrm>
            <a:off x="0" y="0"/>
            <a:ext cx="9144000" cy="6858000"/>
          </a:xfrm>
          <a:prstGeom prst="rect">
            <a:avLst/>
          </a:prstGeom>
          <a:noFill/>
        </p:spPr>
      </p:pic>
      <p:sp>
        <p:nvSpPr>
          <p:cNvPr id="5" name="Rectangle 4"/>
          <p:cNvSpPr/>
          <p:nvPr/>
        </p:nvSpPr>
        <p:spPr>
          <a:xfrm>
            <a:off x="2057400" y="2438400"/>
            <a:ext cx="4343400" cy="2819400"/>
          </a:xfrm>
          <a:prstGeom prst="rect">
            <a:avLst/>
          </a:prstGeom>
          <a:solidFill>
            <a:srgbClr val="00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smtClean="0">
                <a:solidFill>
                  <a:schemeClr val="bg1"/>
                </a:solidFill>
                <a:latin typeface="Cambria" pitchFamily="18" charset="0"/>
              </a:rPr>
              <a:t>VẬT DẪN NHIỆT </a:t>
            </a:r>
          </a:p>
          <a:p>
            <a:pPr algn="ctr">
              <a:lnSpc>
                <a:spcPct val="150000"/>
              </a:lnSpc>
            </a:pPr>
            <a:r>
              <a:rPr lang="en-US" sz="4000" b="1" smtClean="0">
                <a:solidFill>
                  <a:schemeClr val="bg1"/>
                </a:solidFill>
                <a:latin typeface="Cambria" pitchFamily="18" charset="0"/>
              </a:rPr>
              <a:t>VÀ </a:t>
            </a:r>
          </a:p>
          <a:p>
            <a:pPr algn="ctr">
              <a:lnSpc>
                <a:spcPct val="150000"/>
              </a:lnSpc>
            </a:pPr>
            <a:r>
              <a:rPr lang="en-US" sz="4000" b="1" smtClean="0">
                <a:solidFill>
                  <a:schemeClr val="bg1"/>
                </a:solidFill>
                <a:latin typeface="Cambria" pitchFamily="18" charset="0"/>
              </a:rPr>
              <a:t>VẬT CÁCH NHIỆT</a:t>
            </a:r>
            <a:endParaRPr lang="vi-VN" sz="4000" b="1">
              <a:solidFill>
                <a:schemeClr val="bg1"/>
              </a:solidFill>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gallery.vatgia.com/gallery_img/14/fgi1311331249.jpg"/>
          <p:cNvPicPr>
            <a:picLocks noChangeAspect="1" noChangeArrowheads="1"/>
          </p:cNvPicPr>
          <p:nvPr/>
        </p:nvPicPr>
        <p:blipFill>
          <a:blip r:embed="rId2"/>
          <a:srcRect r="1818" b="14545"/>
          <a:stretch>
            <a:fillRect/>
          </a:stretch>
        </p:blipFill>
        <p:spPr bwMode="auto">
          <a:xfrm>
            <a:off x="5943600" y="1295400"/>
            <a:ext cx="3048000" cy="2362200"/>
          </a:xfrm>
          <a:prstGeom prst="rect">
            <a:avLst/>
          </a:prstGeom>
          <a:noFill/>
          <a:ln w="28575">
            <a:solidFill>
              <a:srgbClr val="7030A0"/>
            </a:solidFill>
          </a:ln>
        </p:spPr>
      </p:pic>
      <p:pic>
        <p:nvPicPr>
          <p:cNvPr id="22532" name="Picture 4" descr="http://rongbay2.vcmedia.vn/thumb_max/up_new/2012/08/08/1028260/201208151703_753990.png"/>
          <p:cNvPicPr>
            <a:picLocks noChangeAspect="1" noChangeArrowheads="1"/>
          </p:cNvPicPr>
          <p:nvPr/>
        </p:nvPicPr>
        <p:blipFill>
          <a:blip r:embed="rId3"/>
          <a:srcRect l="2752" t="4255" r="3688" b="6383"/>
          <a:stretch>
            <a:fillRect/>
          </a:stretch>
        </p:blipFill>
        <p:spPr bwMode="auto">
          <a:xfrm>
            <a:off x="228600" y="1295400"/>
            <a:ext cx="2743200" cy="2362200"/>
          </a:xfrm>
          <a:prstGeom prst="rect">
            <a:avLst/>
          </a:prstGeom>
          <a:noFill/>
          <a:ln w="28575">
            <a:solidFill>
              <a:srgbClr val="7030A0"/>
            </a:solidFill>
          </a:ln>
        </p:spPr>
      </p:pic>
      <p:pic>
        <p:nvPicPr>
          <p:cNvPr id="22534" name="Picture 6" descr="http://solo10.vcmedia.vn/thumb_in/800x800/i:product-190074-74573/noi-ap-suat-dung-bep-dien-tu-6l.jpg"/>
          <p:cNvPicPr>
            <a:picLocks noChangeAspect="1" noChangeArrowheads="1"/>
          </p:cNvPicPr>
          <p:nvPr/>
        </p:nvPicPr>
        <p:blipFill>
          <a:blip r:embed="rId4"/>
          <a:srcRect/>
          <a:stretch>
            <a:fillRect/>
          </a:stretch>
        </p:blipFill>
        <p:spPr bwMode="auto">
          <a:xfrm>
            <a:off x="3276600" y="1295400"/>
            <a:ext cx="2438400" cy="2362200"/>
          </a:xfrm>
          <a:prstGeom prst="rect">
            <a:avLst/>
          </a:prstGeom>
          <a:noFill/>
          <a:ln w="28575">
            <a:solidFill>
              <a:srgbClr val="7030A0"/>
            </a:solidFill>
          </a:ln>
        </p:spPr>
      </p:pic>
      <p:pic>
        <p:nvPicPr>
          <p:cNvPr id="22540" name="Picture 12" descr="http://images.hotdeals.vn/images/13-01-2014/bo%206%20mon%20go%20dua/55967_0_body_02.jpg"/>
          <p:cNvPicPr>
            <a:picLocks noChangeAspect="1" noChangeArrowheads="1"/>
          </p:cNvPicPr>
          <p:nvPr/>
        </p:nvPicPr>
        <p:blipFill>
          <a:blip r:embed="rId5"/>
          <a:srcRect l="9014" t="3200" r="15493" b="7200"/>
          <a:stretch>
            <a:fillRect/>
          </a:stretch>
        </p:blipFill>
        <p:spPr bwMode="auto">
          <a:xfrm>
            <a:off x="228600" y="4114799"/>
            <a:ext cx="3200400" cy="2432713"/>
          </a:xfrm>
          <a:prstGeom prst="rect">
            <a:avLst/>
          </a:prstGeom>
          <a:noFill/>
          <a:ln w="28575">
            <a:solidFill>
              <a:srgbClr val="7030A0"/>
            </a:solidFill>
          </a:ln>
        </p:spPr>
      </p:pic>
      <p:pic>
        <p:nvPicPr>
          <p:cNvPr id="22542" name="Picture 14" descr="http://baoquangninh.com.vn/dataimages/201210/original/images652713_dua.jpg"/>
          <p:cNvPicPr>
            <a:picLocks noChangeAspect="1" noChangeArrowheads="1"/>
          </p:cNvPicPr>
          <p:nvPr/>
        </p:nvPicPr>
        <p:blipFill>
          <a:blip r:embed="rId6"/>
          <a:srcRect r="7556"/>
          <a:stretch>
            <a:fillRect/>
          </a:stretch>
        </p:blipFill>
        <p:spPr bwMode="auto">
          <a:xfrm>
            <a:off x="3657600" y="4114800"/>
            <a:ext cx="3048000" cy="2438400"/>
          </a:xfrm>
          <a:prstGeom prst="rect">
            <a:avLst/>
          </a:prstGeom>
          <a:noFill/>
          <a:ln w="28575">
            <a:solidFill>
              <a:srgbClr val="7030A0"/>
            </a:solidFill>
          </a:ln>
        </p:spPr>
      </p:pic>
      <p:sp>
        <p:nvSpPr>
          <p:cNvPr id="11" name="Rectangle 10"/>
          <p:cNvSpPr/>
          <p:nvPr/>
        </p:nvSpPr>
        <p:spPr>
          <a:xfrm>
            <a:off x="0" y="0"/>
            <a:ext cx="914400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smtClean="0">
                <a:solidFill>
                  <a:schemeClr val="bg1"/>
                </a:solidFill>
                <a:latin typeface="Arial" pitchFamily="34" charset="0"/>
                <a:cs typeface="Arial" pitchFamily="34" charset="0"/>
              </a:rPr>
              <a:t>Ví dụ về Vật dẫn nhiệt và Vật cách nhiệt</a:t>
            </a:r>
            <a:endParaRPr lang="vi-VN"/>
          </a:p>
        </p:txBody>
      </p:sp>
      <p:pic>
        <p:nvPicPr>
          <p:cNvPr id="22544" name="Picture 16" descr="http://p.tgdt.vn/262/45160/ban-ui-panasonic-niw310-dien-may.com-4.jpg"/>
          <p:cNvPicPr>
            <a:picLocks noChangeAspect="1" noChangeArrowheads="1"/>
          </p:cNvPicPr>
          <p:nvPr/>
        </p:nvPicPr>
        <p:blipFill>
          <a:blip r:embed="rId7"/>
          <a:srcRect l="19555" t="2000" r="21778"/>
          <a:stretch>
            <a:fillRect/>
          </a:stretch>
        </p:blipFill>
        <p:spPr bwMode="auto">
          <a:xfrm>
            <a:off x="7010400" y="4114800"/>
            <a:ext cx="1905000" cy="2438400"/>
          </a:xfrm>
          <a:prstGeom prst="rect">
            <a:avLst/>
          </a:prstGeom>
          <a:noFill/>
          <a:ln w="28575">
            <a:solidFill>
              <a:srgbClr val="7030A0"/>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2532"/>
                                        </p:tgtEl>
                                        <p:attrNameLst>
                                          <p:attrName>style.visibility</p:attrName>
                                        </p:attrNameLst>
                                      </p:cBhvr>
                                      <p:to>
                                        <p:strVal val="visible"/>
                                      </p:to>
                                    </p:set>
                                    <p:animEffect transition="in" filter="box(in)">
                                      <p:cBhvr>
                                        <p:cTn id="12" dur="500"/>
                                        <p:tgtEl>
                                          <p:spTgt spid="22532"/>
                                        </p:tgtEl>
                                      </p:cBhvr>
                                    </p:animEffect>
                                  </p:childTnLst>
                                </p:cTn>
                              </p:par>
                              <p:par>
                                <p:cTn id="13" presetID="4" presetClass="entr" presetSubtype="16" fill="hold" nodeType="withEffect">
                                  <p:stCondLst>
                                    <p:cond delay="0"/>
                                  </p:stCondLst>
                                  <p:childTnLst>
                                    <p:set>
                                      <p:cBhvr>
                                        <p:cTn id="14" dur="1" fill="hold">
                                          <p:stCondLst>
                                            <p:cond delay="0"/>
                                          </p:stCondLst>
                                        </p:cTn>
                                        <p:tgtEl>
                                          <p:spTgt spid="22534"/>
                                        </p:tgtEl>
                                        <p:attrNameLst>
                                          <p:attrName>style.visibility</p:attrName>
                                        </p:attrNameLst>
                                      </p:cBhvr>
                                      <p:to>
                                        <p:strVal val="visible"/>
                                      </p:to>
                                    </p:set>
                                    <p:animEffect transition="in" filter="box(in)">
                                      <p:cBhvr>
                                        <p:cTn id="15" dur="500"/>
                                        <p:tgtEl>
                                          <p:spTgt spid="22534"/>
                                        </p:tgtEl>
                                      </p:cBhvr>
                                    </p:animEffect>
                                  </p:childTnLst>
                                </p:cTn>
                              </p:par>
                              <p:par>
                                <p:cTn id="16" presetID="4" presetClass="entr" presetSubtype="16" fill="hold" nodeType="withEffect">
                                  <p:stCondLst>
                                    <p:cond delay="0"/>
                                  </p:stCondLst>
                                  <p:childTnLst>
                                    <p:set>
                                      <p:cBhvr>
                                        <p:cTn id="17" dur="1" fill="hold">
                                          <p:stCondLst>
                                            <p:cond delay="0"/>
                                          </p:stCondLst>
                                        </p:cTn>
                                        <p:tgtEl>
                                          <p:spTgt spid="22530"/>
                                        </p:tgtEl>
                                        <p:attrNameLst>
                                          <p:attrName>style.visibility</p:attrName>
                                        </p:attrNameLst>
                                      </p:cBhvr>
                                      <p:to>
                                        <p:strVal val="visible"/>
                                      </p:to>
                                    </p:set>
                                    <p:animEffect transition="in" filter="box(in)">
                                      <p:cBhvr>
                                        <p:cTn id="18" dur="500"/>
                                        <p:tgtEl>
                                          <p:spTgt spid="22530"/>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22540"/>
                                        </p:tgtEl>
                                        <p:attrNameLst>
                                          <p:attrName>style.visibility</p:attrName>
                                        </p:attrNameLst>
                                      </p:cBhvr>
                                      <p:to>
                                        <p:strVal val="visible"/>
                                      </p:to>
                                    </p:set>
                                    <p:animEffect transition="in" filter="diamond(in)">
                                      <p:cBhvr>
                                        <p:cTn id="23" dur="500"/>
                                        <p:tgtEl>
                                          <p:spTgt spid="22540"/>
                                        </p:tgtEl>
                                      </p:cBhvr>
                                    </p:animEffect>
                                  </p:childTnLst>
                                </p:cTn>
                              </p:par>
                              <p:par>
                                <p:cTn id="24" presetID="8" presetClass="entr" presetSubtype="16" fill="hold" nodeType="withEffect">
                                  <p:stCondLst>
                                    <p:cond delay="0"/>
                                  </p:stCondLst>
                                  <p:childTnLst>
                                    <p:set>
                                      <p:cBhvr>
                                        <p:cTn id="25" dur="1" fill="hold">
                                          <p:stCondLst>
                                            <p:cond delay="0"/>
                                          </p:stCondLst>
                                        </p:cTn>
                                        <p:tgtEl>
                                          <p:spTgt spid="22542"/>
                                        </p:tgtEl>
                                        <p:attrNameLst>
                                          <p:attrName>style.visibility</p:attrName>
                                        </p:attrNameLst>
                                      </p:cBhvr>
                                      <p:to>
                                        <p:strVal val="visible"/>
                                      </p:to>
                                    </p:set>
                                    <p:animEffect transition="in" filter="diamond(in)">
                                      <p:cBhvr>
                                        <p:cTn id="26" dur="500"/>
                                        <p:tgtEl>
                                          <p:spTgt spid="22542"/>
                                        </p:tgtEl>
                                      </p:cBhvr>
                                    </p:animEffect>
                                  </p:childTnLst>
                                </p:cTn>
                              </p:par>
                            </p:childTnLst>
                          </p:cTn>
                        </p:par>
                      </p:childTnLst>
                    </p:cTn>
                  </p:par>
                  <p:par>
                    <p:cTn id="27" fill="hold">
                      <p:stCondLst>
                        <p:cond delay="indefinite"/>
                      </p:stCondLst>
                      <p:childTnLst>
                        <p:par>
                          <p:cTn id="28" fill="hold">
                            <p:stCondLst>
                              <p:cond delay="0"/>
                            </p:stCondLst>
                            <p:childTnLst>
                              <p:par>
                                <p:cTn id="29" presetID="8" presetClass="entr" presetSubtype="16" fill="hold" nodeType="clickEffect">
                                  <p:stCondLst>
                                    <p:cond delay="0"/>
                                  </p:stCondLst>
                                  <p:childTnLst>
                                    <p:set>
                                      <p:cBhvr>
                                        <p:cTn id="30" dur="1" fill="hold">
                                          <p:stCondLst>
                                            <p:cond delay="0"/>
                                          </p:stCondLst>
                                        </p:cTn>
                                        <p:tgtEl>
                                          <p:spTgt spid="22544"/>
                                        </p:tgtEl>
                                        <p:attrNameLst>
                                          <p:attrName>style.visibility</p:attrName>
                                        </p:attrNameLst>
                                      </p:cBhvr>
                                      <p:to>
                                        <p:strVal val="visible"/>
                                      </p:to>
                                    </p:set>
                                    <p:animEffect transition="in" filter="diamond(in)">
                                      <p:cBhvr>
                                        <p:cTn id="31" dur="500"/>
                                        <p:tgtEl>
                                          <p:spTgt spid="225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533400" y="1066800"/>
            <a:ext cx="2667000" cy="2819400"/>
            <a:chOff x="2514600" y="1066800"/>
            <a:chExt cx="3581400" cy="3733800"/>
          </a:xfrm>
        </p:grpSpPr>
        <p:pic>
          <p:nvPicPr>
            <p:cNvPr id="23556" name="Picture 4" descr="http://static10.ichodientuvn.com/pict/items_g/item.11_2011/large_11_2011_bc2c4eeac3c32215bd0520785e1ce811.gif"/>
            <p:cNvPicPr>
              <a:picLocks noChangeAspect="1" noChangeArrowheads="1"/>
            </p:cNvPicPr>
            <p:nvPr/>
          </p:nvPicPr>
          <p:blipFill>
            <a:blip r:embed="rId2"/>
            <a:srcRect l="11200" t="11200" r="13600" b="10400"/>
            <a:stretch>
              <a:fillRect/>
            </a:stretch>
          </p:blipFill>
          <p:spPr bwMode="auto">
            <a:xfrm>
              <a:off x="2514600" y="1066800"/>
              <a:ext cx="3581400" cy="3733800"/>
            </a:xfrm>
            <a:prstGeom prst="rect">
              <a:avLst/>
            </a:prstGeom>
            <a:noFill/>
            <a:ln w="28575">
              <a:solidFill>
                <a:schemeClr val="accent2">
                  <a:lumMod val="50000"/>
                </a:schemeClr>
              </a:solidFill>
            </a:ln>
          </p:spPr>
        </p:pic>
        <p:sp>
          <p:nvSpPr>
            <p:cNvPr id="6" name="Rectangle 5"/>
            <p:cNvSpPr/>
            <p:nvPr/>
          </p:nvSpPr>
          <p:spPr>
            <a:xfrm>
              <a:off x="5105400" y="1600200"/>
              <a:ext cx="838200"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23558" name="Picture 6" descr="http://vicrafts.vn/pic/products/Gio-am-cuon-may-1634807468354698096.jpg"/>
          <p:cNvPicPr>
            <a:picLocks noChangeAspect="1" noChangeArrowheads="1"/>
          </p:cNvPicPr>
          <p:nvPr/>
        </p:nvPicPr>
        <p:blipFill>
          <a:blip r:embed="rId3"/>
          <a:srcRect r="11585" b="998"/>
          <a:stretch>
            <a:fillRect/>
          </a:stretch>
        </p:blipFill>
        <p:spPr bwMode="auto">
          <a:xfrm>
            <a:off x="4648200" y="1066800"/>
            <a:ext cx="3774358" cy="2819400"/>
          </a:xfrm>
          <a:prstGeom prst="rect">
            <a:avLst/>
          </a:prstGeom>
          <a:noFill/>
          <a:ln w="28575">
            <a:solidFill>
              <a:schemeClr val="accent2">
                <a:lumMod val="50000"/>
              </a:schemeClr>
            </a:solidFill>
          </a:ln>
        </p:spPr>
      </p:pic>
      <p:pic>
        <p:nvPicPr>
          <p:cNvPr id="23560" name="Picture 8" descr="http://gomsuhainhung.com/upload/product/1815691354_SPK003%20Gio%20Am.jpg"/>
          <p:cNvPicPr>
            <a:picLocks noChangeAspect="1" noChangeArrowheads="1"/>
          </p:cNvPicPr>
          <p:nvPr/>
        </p:nvPicPr>
        <p:blipFill>
          <a:blip r:embed="rId4"/>
          <a:srcRect l="21305" t="20426" r="3063" b="1277"/>
          <a:stretch>
            <a:fillRect/>
          </a:stretch>
        </p:blipFill>
        <p:spPr bwMode="auto">
          <a:xfrm>
            <a:off x="4343400" y="4191000"/>
            <a:ext cx="4469296" cy="2438400"/>
          </a:xfrm>
          <a:prstGeom prst="rect">
            <a:avLst/>
          </a:prstGeom>
          <a:noFill/>
          <a:ln w="28575">
            <a:solidFill>
              <a:schemeClr val="accent2">
                <a:lumMod val="50000"/>
              </a:schemeClr>
            </a:solidFill>
          </a:ln>
        </p:spPr>
      </p:pic>
      <p:pic>
        <p:nvPicPr>
          <p:cNvPr id="23562" name="Picture 10" descr="http://i1243.photobucket.com/albums/gg560/hh_family/2012-07-16124753.jpg"/>
          <p:cNvPicPr>
            <a:picLocks noChangeAspect="1" noChangeArrowheads="1"/>
          </p:cNvPicPr>
          <p:nvPr/>
        </p:nvPicPr>
        <p:blipFill>
          <a:blip r:embed="rId5"/>
          <a:srcRect l="-1" t="17500" b="25000"/>
          <a:stretch>
            <a:fillRect/>
          </a:stretch>
        </p:blipFill>
        <p:spPr bwMode="auto">
          <a:xfrm rot="10800000">
            <a:off x="228600" y="4175759"/>
            <a:ext cx="3200400" cy="2453639"/>
          </a:xfrm>
          <a:prstGeom prst="rect">
            <a:avLst/>
          </a:prstGeom>
          <a:noFill/>
          <a:ln w="28575">
            <a:solidFill>
              <a:schemeClr val="accent2">
                <a:lumMod val="50000"/>
              </a:schemeClr>
            </a:solidFill>
          </a:ln>
        </p:spPr>
      </p:pic>
      <p:sp>
        <p:nvSpPr>
          <p:cNvPr id="11" name="Rectangle 10"/>
          <p:cNvSpPr/>
          <p:nvPr/>
        </p:nvSpPr>
        <p:spPr>
          <a:xfrm>
            <a:off x="0" y="0"/>
            <a:ext cx="9144000" cy="914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smtClean="0">
                <a:solidFill>
                  <a:schemeClr val="bg1"/>
                </a:solidFill>
                <a:latin typeface="Arial" pitchFamily="34" charset="0"/>
                <a:cs typeface="Arial" pitchFamily="34" charset="0"/>
              </a:rPr>
              <a:t>Giỏ đựng ấm</a:t>
            </a:r>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par>
                                <p:cTn id="13" presetID="14" presetClass="entr" presetSubtype="10" fill="hold" nodeType="withEffect">
                                  <p:stCondLst>
                                    <p:cond delay="0"/>
                                  </p:stCondLst>
                                  <p:childTnLst>
                                    <p:set>
                                      <p:cBhvr>
                                        <p:cTn id="14" dur="1" fill="hold">
                                          <p:stCondLst>
                                            <p:cond delay="0"/>
                                          </p:stCondLst>
                                        </p:cTn>
                                        <p:tgtEl>
                                          <p:spTgt spid="23558"/>
                                        </p:tgtEl>
                                        <p:attrNameLst>
                                          <p:attrName>style.visibility</p:attrName>
                                        </p:attrNameLst>
                                      </p:cBhvr>
                                      <p:to>
                                        <p:strVal val="visible"/>
                                      </p:to>
                                    </p:set>
                                    <p:animEffect transition="in" filter="randombar(horizontal)">
                                      <p:cBhvr>
                                        <p:cTn id="15" dur="500"/>
                                        <p:tgtEl>
                                          <p:spTgt spid="23558"/>
                                        </p:tgtEl>
                                      </p:cBhvr>
                                    </p:animEffect>
                                  </p:childTnLst>
                                </p:cTn>
                              </p:par>
                              <p:par>
                                <p:cTn id="16" presetID="14" presetClass="entr" presetSubtype="10" fill="hold" nodeType="withEffect">
                                  <p:stCondLst>
                                    <p:cond delay="0"/>
                                  </p:stCondLst>
                                  <p:childTnLst>
                                    <p:set>
                                      <p:cBhvr>
                                        <p:cTn id="17" dur="1" fill="hold">
                                          <p:stCondLst>
                                            <p:cond delay="0"/>
                                          </p:stCondLst>
                                        </p:cTn>
                                        <p:tgtEl>
                                          <p:spTgt spid="23562"/>
                                        </p:tgtEl>
                                        <p:attrNameLst>
                                          <p:attrName>style.visibility</p:attrName>
                                        </p:attrNameLst>
                                      </p:cBhvr>
                                      <p:to>
                                        <p:strVal val="visible"/>
                                      </p:to>
                                    </p:set>
                                    <p:animEffect transition="in" filter="randombar(horizontal)">
                                      <p:cBhvr>
                                        <p:cTn id="18" dur="500"/>
                                        <p:tgtEl>
                                          <p:spTgt spid="23562"/>
                                        </p:tgtEl>
                                      </p:cBhvr>
                                    </p:animEffect>
                                  </p:childTnLst>
                                </p:cTn>
                              </p:par>
                              <p:par>
                                <p:cTn id="19" presetID="14" presetClass="entr" presetSubtype="10" fill="hold" nodeType="withEffect">
                                  <p:stCondLst>
                                    <p:cond delay="0"/>
                                  </p:stCondLst>
                                  <p:childTnLst>
                                    <p:set>
                                      <p:cBhvr>
                                        <p:cTn id="20" dur="1" fill="hold">
                                          <p:stCondLst>
                                            <p:cond delay="0"/>
                                          </p:stCondLst>
                                        </p:cTn>
                                        <p:tgtEl>
                                          <p:spTgt spid="23560"/>
                                        </p:tgtEl>
                                        <p:attrNameLst>
                                          <p:attrName>style.visibility</p:attrName>
                                        </p:attrNameLst>
                                      </p:cBhvr>
                                      <p:to>
                                        <p:strVal val="visible"/>
                                      </p:to>
                                    </p:set>
                                    <p:animEffect transition="in" filter="randombar(horizontal)">
                                      <p:cBhvr>
                                        <p:cTn id="21" dur="500"/>
                                        <p:tgtEl>
                                          <p:spTgt spid="23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525</TotalTime>
  <Words>379</Words>
  <Application>Microsoft Office PowerPoint</Application>
  <PresentationFormat>On-screen Show (4:3)</PresentationFormat>
  <Paragraphs>73</Paragraphs>
  <Slides>16</Slides>
  <Notes>1</Notes>
  <HiddenSlides>0</HiddenSlides>
  <MMClips>4</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DKT303</dc:creator>
  <cp:lastModifiedBy>Dang Le Phan Danh</cp:lastModifiedBy>
  <cp:revision>73</cp:revision>
  <dcterms:created xsi:type="dcterms:W3CDTF">2014-03-03T03:53:16Z</dcterms:created>
  <dcterms:modified xsi:type="dcterms:W3CDTF">2016-03-11T03:56:09Z</dcterms:modified>
</cp:coreProperties>
</file>