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sldIdLst>
    <p:sldId id="287" r:id="rId2"/>
    <p:sldId id="256" r:id="rId3"/>
    <p:sldId id="257" r:id="rId4"/>
    <p:sldId id="273" r:id="rId5"/>
    <p:sldId id="274" r:id="rId6"/>
    <p:sldId id="259" r:id="rId7"/>
    <p:sldId id="275" r:id="rId8"/>
    <p:sldId id="277" r:id="rId9"/>
    <p:sldId id="279" r:id="rId10"/>
    <p:sldId id="284" r:id="rId11"/>
    <p:sldId id="285" r:id="rId12"/>
    <p:sldId id="286" r:id="rId13"/>
    <p:sldId id="261" r:id="rId14"/>
    <p:sldId id="262" r:id="rId15"/>
    <p:sldId id="263" r:id="rId16"/>
    <p:sldId id="264" r:id="rId17"/>
    <p:sldId id="265" r:id="rId18"/>
    <p:sldId id="266" r:id="rId19"/>
    <p:sldId id="281" r:id="rId20"/>
    <p:sldId id="282" r:id="rId21"/>
    <p:sldId id="267" r:id="rId22"/>
    <p:sldId id="268" r:id="rId23"/>
    <p:sldId id="269" r:id="rId24"/>
    <p:sldId id="270" r:id="rId25"/>
    <p:sldId id="271" r:id="rId26"/>
    <p:sldId id="288" r:id="rId27"/>
    <p:sldId id="290" r:id="rId28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3333FF"/>
    <a:srgbClr val="FFFF99"/>
    <a:srgbClr val="FF3300"/>
    <a:srgbClr val="FFCC66"/>
    <a:srgbClr val="9900FF"/>
    <a:srgbClr val="33CC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728" autoAdjust="0"/>
  </p:normalViewPr>
  <p:slideViewPr>
    <p:cSldViewPr>
      <p:cViewPr varScale="1">
        <p:scale>
          <a:sx n="68" d="100"/>
          <a:sy n="68" d="100"/>
        </p:scale>
        <p:origin x="792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381000" y="2803525"/>
            <a:ext cx="2117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9525 h 1912"/>
              <a:gd name="T4" fmla="*/ 0 w 1588"/>
              <a:gd name="T5" fmla="*/ 9525 h 1912"/>
              <a:gd name="T6" fmla="*/ 0 w 1588"/>
              <a:gd name="T7" fmla="*/ 95250 h 1912"/>
              <a:gd name="T8" fmla="*/ 0 w 1588"/>
              <a:gd name="T9" fmla="*/ 3035300 h 1912"/>
              <a:gd name="T10" fmla="*/ 0 w 1588"/>
              <a:gd name="T11" fmla="*/ 3035300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997076"/>
            <a:ext cx="103632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746AC-E136-40EF-AAC3-20E045FC3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18917B-145C-4808-A127-70B1180128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92100"/>
            <a:ext cx="2743200" cy="57277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92100"/>
            <a:ext cx="8026400" cy="57277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B3518-71AC-41B8-A1AE-2CDC8E153F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349DC2-C9E8-41FC-9823-93B317CF79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622B6-039C-4690-8E92-8E1898FD7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05000"/>
            <a:ext cx="538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05000"/>
            <a:ext cx="538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64F1D2-FA3A-46E5-91E9-F881621904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22313-0171-4E91-90E2-FB575AB943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48071-E4C0-480D-8B56-8EC6F354C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F20B85-6B9E-40D1-B48D-ED3B2CCBF6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98B9E4-D0B4-4D52-A1D1-2410010C12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494B84-4CF8-4C0D-88D2-AB9C4CD7A0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FF"/>
            </a:gs>
            <a:gs pos="50000">
              <a:schemeClr val="tx1"/>
            </a:gs>
            <a:gs pos="100000">
              <a:srgbClr val="FF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92100"/>
            <a:ext cx="109728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05000"/>
            <a:ext cx="10972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22D8FEA8-A447-4979-8176-529380640A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7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17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6.gif"/><Relationship Id="rId5" Type="http://schemas.openxmlformats.org/officeDocument/2006/relationships/image" Target="../media/image15.png"/><Relationship Id="rId4" Type="http://schemas.openxmlformats.org/officeDocument/2006/relationships/image" Target="../media/image14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Hình nền powerpoint đơn giản mà đẹp">
            <a:extLst>
              <a:ext uri="{FF2B5EF4-FFF2-40B4-BE49-F238E27FC236}">
                <a16:creationId xmlns:a16="http://schemas.microsoft.com/office/drawing/2014/main" id="{5ADB157F-822D-4067-A78B-6DBAA24164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9">
            <a:extLst>
              <a:ext uri="{FF2B5EF4-FFF2-40B4-BE49-F238E27FC236}">
                <a16:creationId xmlns:a16="http://schemas.microsoft.com/office/drawing/2014/main" id="{60B2C284-0187-472E-94D0-BE17749F30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1676400"/>
            <a:ext cx="3200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b="1" i="1" u="sng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Tập</a:t>
            </a:r>
            <a:r>
              <a:rPr lang="en-US" sz="6000" b="1" i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i="1" u="sng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đọc</a:t>
            </a:r>
            <a:endParaRPr lang="en-US" sz="6000" b="1" i="1" u="sng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WordArt 11">
            <a:extLst>
              <a:ext uri="{FF2B5EF4-FFF2-40B4-BE49-F238E27FC236}">
                <a16:creationId xmlns:a16="http://schemas.microsoft.com/office/drawing/2014/main" id="{038C8B09-0C0B-4EF0-96C1-5B3FB91B9D6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578894" y="3110538"/>
            <a:ext cx="7034212" cy="11096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40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prstShdw prst="shdw17" dist="17961" dir="2700000">
                    <a:srgbClr val="59008E"/>
                  </a:prst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Tiếng đàn Ba-la-lai-ca trên sông Đà</a:t>
            </a:r>
            <a:endParaRPr lang="en-US" sz="4000" kern="10" dirty="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prstShdw prst="shdw17" dist="17961" dir="2700000">
                  <a:srgbClr val="59008E"/>
                </a:prst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2590800" y="2590800"/>
            <a:ext cx="6858000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77829" name="Rectangle 5"/>
          <p:cNvSpPr>
            <a:spLocks noChangeArrowheads="1"/>
          </p:cNvSpPr>
          <p:nvPr/>
        </p:nvSpPr>
        <p:spPr bwMode="auto">
          <a:xfrm>
            <a:off x="1905000" y="457200"/>
            <a:ext cx="2667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2800" b="1">
                <a:solidFill>
                  <a:srgbClr val="FF0000"/>
                </a:solidFill>
                <a:latin typeface="Arial" charset="0"/>
              </a:rPr>
              <a:t>Tìm hiểu bài:</a:t>
            </a:r>
          </a:p>
        </p:txBody>
      </p:sp>
      <p:sp>
        <p:nvSpPr>
          <p:cNvPr id="77831" name="Text Box 7"/>
          <p:cNvSpPr txBox="1">
            <a:spLocks noChangeArrowheads="1"/>
          </p:cNvSpPr>
          <p:nvPr/>
        </p:nvSpPr>
        <p:spPr bwMode="auto">
          <a:xfrm>
            <a:off x="2057400" y="1066801"/>
            <a:ext cx="8153400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9900FF"/>
                </a:solidFill>
                <a:latin typeface="Arial" charset="0"/>
              </a:rPr>
              <a:t>Tìm câu thơ nói lên hình ảnh đẹp trong đêm trăng?</a:t>
            </a:r>
          </a:p>
        </p:txBody>
      </p:sp>
      <p:sp>
        <p:nvSpPr>
          <p:cNvPr id="77832" name="Text Box 8"/>
          <p:cNvSpPr txBox="1">
            <a:spLocks noChangeArrowheads="1"/>
          </p:cNvSpPr>
          <p:nvPr/>
        </p:nvSpPr>
        <p:spPr bwMode="auto">
          <a:xfrm>
            <a:off x="2286000" y="1752601"/>
            <a:ext cx="4953000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3333FF"/>
                </a:solidFill>
                <a:latin typeface="Arial" charset="0"/>
              </a:rPr>
              <a:t>Một đêm trăng chơi vơi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500"/>
                                        <p:tgtEl>
                                          <p:spTgt spid="77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77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9" grpId="0"/>
      <p:bldP spid="77831" grpId="0"/>
      <p:bldP spid="7783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2"/>
          <p:cNvSpPr txBox="1">
            <a:spLocks noChangeArrowheads="1"/>
          </p:cNvSpPr>
          <p:nvPr/>
        </p:nvSpPr>
        <p:spPr bwMode="auto">
          <a:xfrm>
            <a:off x="1890714" y="639764"/>
            <a:ext cx="88534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defRPr/>
            </a:pPr>
            <a:r>
              <a:rPr lang="en-US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Theo em hiểu thế nào là đêm trăng chơi vơi?</a:t>
            </a:r>
          </a:p>
        </p:txBody>
      </p:sp>
      <p:sp>
        <p:nvSpPr>
          <p:cNvPr id="78851" name="Text Box 3"/>
          <p:cNvSpPr txBox="1">
            <a:spLocks noChangeArrowheads="1"/>
          </p:cNvSpPr>
          <p:nvPr/>
        </p:nvSpPr>
        <p:spPr bwMode="auto">
          <a:xfrm>
            <a:off x="2743200" y="1524000"/>
            <a:ext cx="365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/>
            <a:r>
              <a:rPr lang="en-US" sz="2400" b="1">
                <a:solidFill>
                  <a:srgbClr val="3333FF"/>
                </a:solidFill>
                <a:latin typeface="Arial" charset="0"/>
              </a:rPr>
              <a:t>Một đêm trăng buồn.</a:t>
            </a:r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2647950" y="2133600"/>
            <a:ext cx="8096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/>
            <a:r>
              <a:rPr lang="en-US" sz="2400" b="1">
                <a:solidFill>
                  <a:srgbClr val="3333FF"/>
                </a:solidFill>
                <a:latin typeface="Arial" charset="0"/>
              </a:rPr>
              <a:t>Trăng một mình sáng toả giữa cảnh đêm bao la.</a:t>
            </a:r>
          </a:p>
        </p:txBody>
      </p:sp>
      <p:sp>
        <p:nvSpPr>
          <p:cNvPr id="78853" name="Text Box 5"/>
          <p:cNvSpPr txBox="1">
            <a:spLocks noChangeArrowheads="1"/>
          </p:cNvSpPr>
          <p:nvPr/>
        </p:nvSpPr>
        <p:spPr bwMode="auto">
          <a:xfrm>
            <a:off x="2743201" y="2819400"/>
            <a:ext cx="5497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/>
            <a:r>
              <a:rPr lang="en-US" sz="2400" b="1">
                <a:solidFill>
                  <a:srgbClr val="3333FF"/>
                </a:solidFill>
                <a:latin typeface="Arial" charset="0"/>
              </a:rPr>
              <a:t>Một đêm trăng mờ ảo, huyền bí.</a:t>
            </a:r>
          </a:p>
        </p:txBody>
      </p:sp>
      <p:pic>
        <p:nvPicPr>
          <p:cNvPr id="78855" name="Picture 7" descr="c_md_whtd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98664" y="2743200"/>
            <a:ext cx="59213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856" name="Picture 8" descr="a_md_whtd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57400" y="1447800"/>
            <a:ext cx="457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857" name="Picture 9" descr="b_md_whtd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98664" y="2057400"/>
            <a:ext cx="59213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78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788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1000"/>
                                        <p:tgtEl>
                                          <p:spTgt spid="78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1000"/>
                                        <p:tgtEl>
                                          <p:spTgt spid="788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1000"/>
                                        <p:tgtEl>
                                          <p:spTgt spid="78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1000"/>
                                        <p:tgtEl>
                                          <p:spTgt spid="788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/>
      <p:bldP spid="78851" grpId="0"/>
      <p:bldP spid="78852" grpId="0"/>
      <p:bldP spid="78852" grpId="1"/>
      <p:bldP spid="7885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590800" y="2590800"/>
            <a:ext cx="6858000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905000" y="457200"/>
            <a:ext cx="2667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2800" b="1">
                <a:solidFill>
                  <a:srgbClr val="FF0000"/>
                </a:solidFill>
                <a:latin typeface="Arial" charset="0"/>
              </a:rPr>
              <a:t>Tìm hiểu bài: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2057400" y="1066801"/>
            <a:ext cx="8153400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9900FF"/>
                </a:solidFill>
                <a:latin typeface="Arial" charset="0"/>
              </a:rPr>
              <a:t>Tìm câu thơ nói lên hình ảnh đẹp trong đêm trăng?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2171700" y="1752601"/>
            <a:ext cx="4953000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3333FF"/>
                </a:solidFill>
                <a:latin typeface="Arial" charset="0"/>
              </a:rPr>
              <a:t>Một đêm trăng chơi vơi</a:t>
            </a:r>
          </a:p>
        </p:txBody>
      </p:sp>
      <p:sp>
        <p:nvSpPr>
          <p:cNvPr id="79878" name="Text Box 6"/>
          <p:cNvSpPr txBox="1">
            <a:spLocks noChangeArrowheads="1"/>
          </p:cNvSpPr>
          <p:nvPr/>
        </p:nvSpPr>
        <p:spPr bwMode="auto">
          <a:xfrm>
            <a:off x="2159000" y="2692401"/>
            <a:ext cx="4495800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i="1">
                <a:solidFill>
                  <a:srgbClr val="9900FF"/>
                </a:solidFill>
                <a:latin typeface="Arial" charset="0"/>
              </a:rPr>
              <a:t>Ý khổ thơ 1 nói gì?</a:t>
            </a:r>
          </a:p>
        </p:txBody>
      </p:sp>
      <p:sp>
        <p:nvSpPr>
          <p:cNvPr id="79879" name="Text Box 7"/>
          <p:cNvSpPr txBox="1">
            <a:spLocks noChangeArrowheads="1"/>
          </p:cNvSpPr>
          <p:nvPr/>
        </p:nvSpPr>
        <p:spPr bwMode="auto">
          <a:xfrm>
            <a:off x="2209800" y="3352801"/>
            <a:ext cx="6858000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i="1">
                <a:solidFill>
                  <a:srgbClr val="FF3300"/>
                </a:solidFill>
                <a:latin typeface="Arial" charset="0"/>
              </a:rPr>
              <a:t>Cảnh đêm trăng đẹp trên công trình sông Đà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79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79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8" grpId="0"/>
      <p:bldP spid="7987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1905000" y="457200"/>
            <a:ext cx="2667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2800" b="1">
                <a:solidFill>
                  <a:srgbClr val="FF0000"/>
                </a:solidFill>
                <a:latin typeface="Arial" charset="0"/>
              </a:rPr>
              <a:t>Tìm hiểu bài:</a:t>
            </a:r>
          </a:p>
        </p:txBody>
      </p:sp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1828800" y="1295400"/>
            <a:ext cx="861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2400" b="1" i="1">
                <a:solidFill>
                  <a:srgbClr val="CC00CC"/>
                </a:solidFill>
                <a:latin typeface="Arial" charset="0"/>
              </a:rPr>
              <a:t> Những chi tiết nào trong bài gợi lên hình ảnh </a:t>
            </a:r>
            <a:r>
              <a:rPr lang="vi-VN" sz="2400" b="1" i="1">
                <a:solidFill>
                  <a:srgbClr val="CC00CC"/>
                </a:solidFill>
                <a:latin typeface="Arial" charset="0"/>
              </a:rPr>
              <a:t>đ</a:t>
            </a:r>
            <a:r>
              <a:rPr lang="en-US" sz="2400" b="1" i="1">
                <a:solidFill>
                  <a:srgbClr val="CC00CC"/>
                </a:solidFill>
                <a:latin typeface="Arial" charset="0"/>
              </a:rPr>
              <a:t>êm tr</a:t>
            </a:r>
            <a:r>
              <a:rPr lang="vi-VN" sz="2400" b="1" i="1">
                <a:solidFill>
                  <a:srgbClr val="CC00CC"/>
                </a:solidFill>
                <a:latin typeface="Arial" charset="0"/>
              </a:rPr>
              <a:t>ă</a:t>
            </a:r>
            <a:r>
              <a:rPr lang="en-US" sz="2400" b="1" i="1">
                <a:solidFill>
                  <a:srgbClr val="CC00CC"/>
                </a:solidFill>
                <a:latin typeface="Arial" charset="0"/>
              </a:rPr>
              <a:t>ng rất tĩnh mịch?</a:t>
            </a:r>
          </a:p>
        </p:txBody>
      </p:sp>
      <p:sp>
        <p:nvSpPr>
          <p:cNvPr id="53256" name="Rectangle 8"/>
          <p:cNvSpPr>
            <a:spLocks noChangeArrowheads="1"/>
          </p:cNvSpPr>
          <p:nvPr/>
        </p:nvSpPr>
        <p:spPr bwMode="auto">
          <a:xfrm>
            <a:off x="1981200" y="22860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2400" b="1" i="1">
                <a:solidFill>
                  <a:schemeClr val="bg2"/>
                </a:solidFill>
                <a:latin typeface="Arial" charset="0"/>
              </a:rPr>
              <a:t>+ Cả công tr</a:t>
            </a:r>
            <a:r>
              <a:rPr lang="vi-VN" sz="2400" b="1" i="1">
                <a:solidFill>
                  <a:schemeClr val="bg2"/>
                </a:solidFill>
                <a:latin typeface="Arial" charset="0"/>
              </a:rPr>
              <a:t>ư</a:t>
            </a:r>
            <a:r>
              <a:rPr lang="en-US" sz="2400" b="1" i="1">
                <a:solidFill>
                  <a:schemeClr val="bg2"/>
                </a:solidFill>
                <a:latin typeface="Arial" charset="0"/>
              </a:rPr>
              <a:t>ờng say ngủ cạnh dòng sông.</a:t>
            </a:r>
          </a:p>
        </p:txBody>
      </p:sp>
      <p:sp>
        <p:nvSpPr>
          <p:cNvPr id="53257" name="Rectangle 9"/>
          <p:cNvSpPr>
            <a:spLocks noChangeArrowheads="1"/>
          </p:cNvSpPr>
          <p:nvPr/>
        </p:nvSpPr>
        <p:spPr bwMode="auto">
          <a:xfrm>
            <a:off x="1968500" y="28702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2400" b="1" i="1">
                <a:solidFill>
                  <a:schemeClr val="bg2"/>
                </a:solidFill>
                <a:latin typeface="Arial" charset="0"/>
              </a:rPr>
              <a:t>+ Những tháp khoan nhô lên trời ngẫm nghĩ</a:t>
            </a:r>
          </a:p>
        </p:txBody>
      </p:sp>
      <p:sp>
        <p:nvSpPr>
          <p:cNvPr id="53258" name="Rectangle 10"/>
          <p:cNvSpPr>
            <a:spLocks noChangeArrowheads="1"/>
          </p:cNvSpPr>
          <p:nvPr/>
        </p:nvSpPr>
        <p:spPr bwMode="auto">
          <a:xfrm>
            <a:off x="1981200" y="3479800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2400" b="1" i="1">
                <a:solidFill>
                  <a:schemeClr val="bg2"/>
                </a:solidFill>
                <a:latin typeface="Arial" charset="0"/>
              </a:rPr>
              <a:t>+ Những xe ủi, xe ben sóng vai nhau nằm nghỉ</a:t>
            </a:r>
          </a:p>
        </p:txBody>
      </p:sp>
      <p:sp>
        <p:nvSpPr>
          <p:cNvPr id="53261" name="Line 13"/>
          <p:cNvSpPr>
            <a:spLocks noChangeShapeType="1"/>
          </p:cNvSpPr>
          <p:nvPr/>
        </p:nvSpPr>
        <p:spPr bwMode="auto">
          <a:xfrm>
            <a:off x="4787900" y="2705100"/>
            <a:ext cx="1066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>
            <a:off x="7086600" y="3289300"/>
            <a:ext cx="15240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>
            <a:off x="5473700" y="3898900"/>
            <a:ext cx="35052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4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3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3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4" grpId="0"/>
      <p:bldP spid="53256" grpId="0"/>
      <p:bldP spid="53257" grpId="0"/>
      <p:bldP spid="53258" grpId="0"/>
      <p:bldP spid="53261" grpId="0" animBg="1"/>
      <p:bldP spid="53262" grpId="0" animBg="1"/>
      <p:bldP spid="5326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ChangeArrowheads="1"/>
          </p:cNvSpPr>
          <p:nvPr/>
        </p:nvSpPr>
        <p:spPr bwMode="auto">
          <a:xfrm>
            <a:off x="1828800" y="381000"/>
            <a:ext cx="2667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2800" b="1">
                <a:solidFill>
                  <a:srgbClr val="FF0000"/>
                </a:solidFill>
                <a:latin typeface="Arial" charset="0"/>
              </a:rPr>
              <a:t>Tìm hiểu bài: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1841500" y="1066800"/>
            <a:ext cx="861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2400" b="1" i="1">
                <a:solidFill>
                  <a:srgbClr val="CC00CC"/>
                </a:solidFill>
                <a:latin typeface="Arial" charset="0"/>
              </a:rPr>
              <a:t> Em hãy tìm những chi tiết trong bài gợi lên cảnh </a:t>
            </a:r>
            <a:r>
              <a:rPr lang="vi-VN" sz="2400" b="1" i="1">
                <a:solidFill>
                  <a:srgbClr val="CC00CC"/>
                </a:solidFill>
                <a:latin typeface="Arial" charset="0"/>
              </a:rPr>
              <a:t>đ</a:t>
            </a:r>
            <a:r>
              <a:rPr lang="en-US" sz="2400" b="1" i="1">
                <a:solidFill>
                  <a:srgbClr val="CC00CC"/>
                </a:solidFill>
                <a:latin typeface="Arial" charset="0"/>
              </a:rPr>
              <a:t>êm tr</a:t>
            </a:r>
            <a:r>
              <a:rPr lang="vi-VN" sz="2400" b="1" i="1">
                <a:solidFill>
                  <a:srgbClr val="CC00CC"/>
                </a:solidFill>
                <a:latin typeface="Arial" charset="0"/>
              </a:rPr>
              <a:t>ă</a:t>
            </a:r>
            <a:r>
              <a:rPr lang="en-US" sz="2400" b="1" i="1">
                <a:solidFill>
                  <a:srgbClr val="CC00CC"/>
                </a:solidFill>
                <a:latin typeface="Arial" charset="0"/>
              </a:rPr>
              <a:t>ng trên công tr</a:t>
            </a:r>
            <a:r>
              <a:rPr lang="vi-VN" sz="2400" b="1" i="1">
                <a:solidFill>
                  <a:srgbClr val="CC00CC"/>
                </a:solidFill>
                <a:latin typeface="Arial" charset="0"/>
              </a:rPr>
              <a:t>ư</a:t>
            </a:r>
            <a:r>
              <a:rPr lang="en-US" sz="2400" b="1" i="1">
                <a:solidFill>
                  <a:srgbClr val="CC00CC"/>
                </a:solidFill>
                <a:latin typeface="Arial" charset="0"/>
              </a:rPr>
              <a:t>ờng vừa tĩnh mịch vừa sinh </a:t>
            </a:r>
            <a:r>
              <a:rPr lang="vi-VN" sz="2400" b="1" i="1">
                <a:solidFill>
                  <a:srgbClr val="CC00CC"/>
                </a:solidFill>
                <a:latin typeface="Arial" charset="0"/>
              </a:rPr>
              <a:t>đ</a:t>
            </a:r>
            <a:r>
              <a:rPr lang="en-US" sz="2400" b="1" i="1">
                <a:solidFill>
                  <a:srgbClr val="CC00CC"/>
                </a:solidFill>
                <a:latin typeface="Arial" charset="0"/>
              </a:rPr>
              <a:t>ộng?</a:t>
            </a:r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1981200" y="2057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2400" b="1" i="1">
                <a:solidFill>
                  <a:schemeClr val="bg2"/>
                </a:solidFill>
                <a:latin typeface="Arial" charset="0"/>
              </a:rPr>
              <a:t>+</a:t>
            </a:r>
            <a:r>
              <a:rPr lang="en-US" sz="3200" b="1" i="1">
                <a:solidFill>
                  <a:schemeClr val="bg2"/>
                </a:solidFill>
                <a:latin typeface="Arial" charset="0"/>
              </a:rPr>
              <a:t> </a:t>
            </a:r>
            <a:r>
              <a:rPr lang="en-US" sz="2400" b="1" i="1">
                <a:solidFill>
                  <a:schemeClr val="bg2"/>
                </a:solidFill>
                <a:latin typeface="Arial" charset="0"/>
              </a:rPr>
              <a:t>Đêm tr</a:t>
            </a:r>
            <a:r>
              <a:rPr lang="vi-VN" sz="2400" b="1" i="1">
                <a:solidFill>
                  <a:schemeClr val="bg2"/>
                </a:solidFill>
                <a:latin typeface="Arial" charset="0"/>
              </a:rPr>
              <a:t>ă</a:t>
            </a:r>
            <a:r>
              <a:rPr lang="en-US" sz="2400" b="1" i="1">
                <a:solidFill>
                  <a:schemeClr val="bg2"/>
                </a:solidFill>
                <a:latin typeface="Arial" charset="0"/>
              </a:rPr>
              <a:t>ng tĩnh mịch nh</a:t>
            </a:r>
            <a:r>
              <a:rPr lang="vi-VN" sz="2400" b="1" i="1">
                <a:solidFill>
                  <a:schemeClr val="bg2"/>
                </a:solidFill>
                <a:latin typeface="Arial" charset="0"/>
              </a:rPr>
              <a:t>ư</a:t>
            </a:r>
            <a:r>
              <a:rPr lang="en-US" sz="2400" b="1" i="1">
                <a:solidFill>
                  <a:schemeClr val="bg2"/>
                </a:solidFill>
                <a:latin typeface="Arial" charset="0"/>
              </a:rPr>
              <a:t>ng sinh </a:t>
            </a:r>
            <a:r>
              <a:rPr lang="vi-VN" sz="2400" b="1" i="1">
                <a:solidFill>
                  <a:schemeClr val="bg2"/>
                </a:solidFill>
                <a:latin typeface="Arial" charset="0"/>
              </a:rPr>
              <a:t>đ</a:t>
            </a:r>
            <a:r>
              <a:rPr lang="en-US" sz="2400" b="1" i="1">
                <a:solidFill>
                  <a:schemeClr val="bg2"/>
                </a:solidFill>
                <a:latin typeface="Arial" charset="0"/>
              </a:rPr>
              <a:t>ộng vì có tiếng </a:t>
            </a:r>
            <a:r>
              <a:rPr lang="vi-VN" sz="2400" b="1" i="1">
                <a:solidFill>
                  <a:schemeClr val="bg2"/>
                </a:solidFill>
                <a:latin typeface="Arial" charset="0"/>
              </a:rPr>
              <a:t>đ</a:t>
            </a:r>
            <a:r>
              <a:rPr lang="en-US" sz="2400" b="1" i="1">
                <a:solidFill>
                  <a:schemeClr val="bg2"/>
                </a:solidFill>
                <a:latin typeface="Arial" charset="0"/>
              </a:rPr>
              <a:t>àn của cô gái Nga</a:t>
            </a:r>
            <a:r>
              <a:rPr lang="en-US" sz="3200" b="1" i="1">
                <a:solidFill>
                  <a:schemeClr val="bg2"/>
                </a:solidFill>
                <a:latin typeface="Arial" charset="0"/>
              </a:rPr>
              <a:t>.</a:t>
            </a:r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auto">
          <a:xfrm>
            <a:off x="2006600" y="3187700"/>
            <a:ext cx="762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2400" b="1" i="1">
                <a:solidFill>
                  <a:schemeClr val="bg2"/>
                </a:solidFill>
                <a:latin typeface="Arial" charset="0"/>
              </a:rPr>
              <a:t>+ Có dòng sông lấp loáng d</a:t>
            </a:r>
            <a:r>
              <a:rPr lang="vi-VN" sz="2400" b="1" i="1">
                <a:solidFill>
                  <a:schemeClr val="bg2"/>
                </a:solidFill>
                <a:latin typeface="Arial" charset="0"/>
              </a:rPr>
              <a:t>ư</a:t>
            </a:r>
            <a:r>
              <a:rPr lang="en-US" sz="2400" b="1" i="1">
                <a:solidFill>
                  <a:schemeClr val="bg2"/>
                </a:solidFill>
                <a:latin typeface="Arial" charset="0"/>
              </a:rPr>
              <a:t>ới ánh tr</a:t>
            </a:r>
            <a:r>
              <a:rPr lang="vi-VN" sz="2400" b="1" i="1">
                <a:solidFill>
                  <a:schemeClr val="bg2"/>
                </a:solidFill>
                <a:latin typeface="Arial" charset="0"/>
              </a:rPr>
              <a:t>ă</a:t>
            </a:r>
            <a:r>
              <a:rPr lang="en-US" sz="2400" b="1" i="1">
                <a:solidFill>
                  <a:schemeClr val="bg2"/>
                </a:solidFill>
                <a:latin typeface="Arial" charset="0"/>
              </a:rPr>
              <a:t>ng.</a:t>
            </a:r>
            <a:endParaRPr lang="en-US" sz="2400" b="1" i="1" u="sng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2006600" y="3759200"/>
            <a:ext cx="8153400" cy="134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2400" b="1" i="1">
                <a:solidFill>
                  <a:schemeClr val="bg2"/>
                </a:solidFill>
                <a:latin typeface="Arial" charset="0"/>
              </a:rPr>
              <a:t>+ Có các sự vật </a:t>
            </a:r>
            <a:r>
              <a:rPr lang="vi-VN" sz="2400" b="1" i="1">
                <a:solidFill>
                  <a:schemeClr val="bg2"/>
                </a:solidFill>
                <a:latin typeface="Arial" charset="0"/>
              </a:rPr>
              <a:t>đư</a:t>
            </a:r>
            <a:r>
              <a:rPr lang="en-US" sz="2400" b="1" i="1">
                <a:solidFill>
                  <a:schemeClr val="bg2"/>
                </a:solidFill>
                <a:latin typeface="Arial" charset="0"/>
              </a:rPr>
              <a:t>ợc tác giải miêu tả bằng phép nhân hoá nh</a:t>
            </a:r>
            <a:r>
              <a:rPr lang="vi-VN" sz="2400" b="1" i="1">
                <a:solidFill>
                  <a:schemeClr val="bg2"/>
                </a:solidFill>
                <a:latin typeface="Arial" charset="0"/>
              </a:rPr>
              <a:t>ư</a:t>
            </a:r>
            <a:r>
              <a:rPr lang="en-US" sz="2400" b="1" i="1">
                <a:solidFill>
                  <a:schemeClr val="bg2"/>
                </a:solidFill>
                <a:latin typeface="Arial" charset="0"/>
              </a:rPr>
              <a:t>: </a:t>
            </a:r>
            <a:r>
              <a:rPr lang="en-US" sz="2400" b="1" i="1">
                <a:solidFill>
                  <a:schemeClr val="bg2"/>
                </a:solidFill>
                <a:latin typeface="Times New Roman" pitchFamily="18" charset="0"/>
              </a:rPr>
              <a:t>công trường đang ngủ, tháp khoan ngẫm nghĩ, xe ben, xe ủi nằm nghỉ,…</a:t>
            </a:r>
            <a:endParaRPr lang="en-US" sz="2400" b="1" i="1" u="sng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54281" name="Rectangle 9"/>
          <p:cNvSpPr>
            <a:spLocks noChangeArrowheads="1"/>
          </p:cNvSpPr>
          <p:nvPr/>
        </p:nvSpPr>
        <p:spPr bwMode="auto">
          <a:xfrm>
            <a:off x="2108200" y="52324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2400" b="1" i="1">
                <a:solidFill>
                  <a:srgbClr val="9900CC"/>
                </a:solidFill>
                <a:latin typeface="Arial" charset="0"/>
              </a:rPr>
              <a:t>- Nội dung khổ th</a:t>
            </a:r>
            <a:r>
              <a:rPr lang="vi-VN" sz="2400" b="1" i="1">
                <a:solidFill>
                  <a:srgbClr val="9900CC"/>
                </a:solidFill>
                <a:latin typeface="Arial" charset="0"/>
              </a:rPr>
              <a:t>ơ</a:t>
            </a:r>
            <a:r>
              <a:rPr lang="en-US" sz="2400" b="1" i="1">
                <a:solidFill>
                  <a:srgbClr val="9900CC"/>
                </a:solidFill>
                <a:latin typeface="Arial" charset="0"/>
              </a:rPr>
              <a:t> 2:</a:t>
            </a:r>
          </a:p>
        </p:txBody>
      </p:sp>
      <p:sp>
        <p:nvSpPr>
          <p:cNvPr id="54282" name="Rectangle 10"/>
          <p:cNvSpPr>
            <a:spLocks noChangeArrowheads="1"/>
          </p:cNvSpPr>
          <p:nvPr/>
        </p:nvSpPr>
        <p:spPr bwMode="auto">
          <a:xfrm>
            <a:off x="2133600" y="57150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2400" b="1" i="1">
                <a:solidFill>
                  <a:srgbClr val="FF3300"/>
                </a:solidFill>
                <a:latin typeface="Arial" charset="0"/>
              </a:rPr>
              <a:t>Vẻ </a:t>
            </a:r>
            <a:r>
              <a:rPr lang="vi-VN" sz="2400" b="1" i="1">
                <a:solidFill>
                  <a:srgbClr val="FF3300"/>
                </a:solidFill>
                <a:latin typeface="Arial" charset="0"/>
              </a:rPr>
              <a:t>đ</a:t>
            </a:r>
            <a:r>
              <a:rPr lang="en-US" sz="2400" b="1" i="1">
                <a:solidFill>
                  <a:srgbClr val="FF3300"/>
                </a:solidFill>
                <a:latin typeface="Arial" charset="0"/>
              </a:rPr>
              <a:t>ẹp kỳ vĩ của công trình trong </a:t>
            </a:r>
            <a:r>
              <a:rPr lang="vi-VN" sz="2400" b="1" i="1">
                <a:solidFill>
                  <a:srgbClr val="FF3300"/>
                </a:solidFill>
                <a:latin typeface="Arial" charset="0"/>
              </a:rPr>
              <a:t>đ</a:t>
            </a:r>
            <a:r>
              <a:rPr lang="en-US" sz="2400" b="1" i="1">
                <a:solidFill>
                  <a:srgbClr val="FF3300"/>
                </a:solidFill>
                <a:latin typeface="Arial" charset="0"/>
              </a:rPr>
              <a:t>êm tr</a:t>
            </a:r>
            <a:r>
              <a:rPr lang="vi-VN" sz="2400" b="1" i="1">
                <a:solidFill>
                  <a:srgbClr val="FF3300"/>
                </a:solidFill>
                <a:latin typeface="Arial" charset="0"/>
              </a:rPr>
              <a:t>ă</a:t>
            </a:r>
            <a:r>
              <a:rPr lang="en-US" sz="2400" b="1" i="1">
                <a:solidFill>
                  <a:srgbClr val="FF3300"/>
                </a:solidFill>
                <a:latin typeface="Arial" charset="0"/>
              </a:rPr>
              <a:t>ng tĩnh mịch    và sinh </a:t>
            </a:r>
            <a:r>
              <a:rPr lang="vi-VN" sz="2400" b="1" i="1">
                <a:solidFill>
                  <a:srgbClr val="FF3300"/>
                </a:solidFill>
                <a:latin typeface="Arial" charset="0"/>
              </a:rPr>
              <a:t>đ</a:t>
            </a:r>
            <a:r>
              <a:rPr lang="en-US" sz="2400" b="1" i="1">
                <a:solidFill>
                  <a:srgbClr val="FF3300"/>
                </a:solidFill>
                <a:latin typeface="Arial" charset="0"/>
              </a:rPr>
              <a:t>ộng.</a:t>
            </a:r>
            <a:endParaRPr lang="en-US" sz="2400" b="1" i="1" u="sng">
              <a:solidFill>
                <a:srgbClr val="FF3300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542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542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/>
      <p:bldP spid="54278" grpId="0"/>
      <p:bldP spid="54279" grpId="0"/>
      <p:bldP spid="54280" grpId="0"/>
      <p:bldP spid="54281" grpId="0"/>
      <p:bldP spid="5428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ChangeArrowheads="1"/>
          </p:cNvSpPr>
          <p:nvPr/>
        </p:nvSpPr>
        <p:spPr bwMode="auto">
          <a:xfrm>
            <a:off x="1828800" y="457200"/>
            <a:ext cx="2667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2800" b="1">
                <a:solidFill>
                  <a:srgbClr val="FF0000"/>
                </a:solidFill>
                <a:latin typeface="Arial" charset="0"/>
              </a:rPr>
              <a:t>Tìm hiểu bài: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1905000" y="13716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2400" b="1" i="1">
                <a:solidFill>
                  <a:srgbClr val="CC00CC"/>
                </a:solidFill>
                <a:latin typeface="Arial" charset="0"/>
              </a:rPr>
              <a:t>    Tìm các hình ảnh trong bài thể hiện sự gắn bó giữa con ng</a:t>
            </a:r>
            <a:r>
              <a:rPr lang="vi-VN" sz="2400" b="1" i="1">
                <a:solidFill>
                  <a:srgbClr val="CC00CC"/>
                </a:solidFill>
                <a:latin typeface="Arial" charset="0"/>
              </a:rPr>
              <a:t>ư</a:t>
            </a:r>
            <a:r>
              <a:rPr lang="en-US" sz="2400" b="1" i="1">
                <a:solidFill>
                  <a:srgbClr val="CC00CC"/>
                </a:solidFill>
                <a:latin typeface="Arial" charset="0"/>
              </a:rPr>
              <a:t>ời với thiên nhiên?</a:t>
            </a:r>
          </a:p>
        </p:txBody>
      </p:sp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1981200" y="2514600"/>
            <a:ext cx="845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+</a:t>
            </a:r>
            <a:r>
              <a:rPr lang="en-US" sz="3200" b="1" i="1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Chỉ còn tiếng </a:t>
            </a:r>
            <a:r>
              <a:rPr lang="vi-VN" sz="2400" b="1" i="1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àn ngân nga - với dòng tr</a:t>
            </a:r>
            <a:r>
              <a:rPr lang="vi-VN" sz="2400" b="1" i="1">
                <a:solidFill>
                  <a:srgbClr val="000099"/>
                </a:solidFill>
                <a:latin typeface="Arial" charset="0"/>
              </a:rPr>
              <a:t>ă</a:t>
            </a: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ng lấp loáng sông Đà</a:t>
            </a:r>
            <a:r>
              <a:rPr lang="en-US" sz="3200" b="1" i="1">
                <a:solidFill>
                  <a:srgbClr val="000099"/>
                </a:solidFill>
                <a:latin typeface="Arial" charset="0"/>
              </a:rPr>
              <a:t>.</a:t>
            </a:r>
          </a:p>
        </p:txBody>
      </p:sp>
      <p:sp>
        <p:nvSpPr>
          <p:cNvPr id="55308" name="Rectangle 12"/>
          <p:cNvSpPr>
            <a:spLocks noChangeArrowheads="1"/>
          </p:cNvSpPr>
          <p:nvPr/>
        </p:nvSpPr>
        <p:spPr bwMode="auto">
          <a:xfrm>
            <a:off x="1981200" y="3581400"/>
            <a:ext cx="853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+</a:t>
            </a:r>
            <a:r>
              <a:rPr lang="en-US" sz="3200" b="1" i="1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Chiếc </a:t>
            </a:r>
            <a:r>
              <a:rPr lang="vi-VN" sz="2400" b="1" i="1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ập lớn nối liền hai khối núi - Biển sẽ nằm             bỡ ngỡ giữa cao nguyên</a:t>
            </a:r>
            <a:r>
              <a:rPr lang="en-US" sz="3200" b="1" i="1">
                <a:solidFill>
                  <a:srgbClr val="000099"/>
                </a:solidFill>
                <a:latin typeface="Arial" charset="0"/>
              </a:rPr>
              <a:t>.</a:t>
            </a:r>
          </a:p>
        </p:txBody>
      </p:sp>
      <p:sp>
        <p:nvSpPr>
          <p:cNvPr id="55309" name="Rectangle 13"/>
          <p:cNvSpPr>
            <a:spLocks noChangeArrowheads="1"/>
          </p:cNvSpPr>
          <p:nvPr/>
        </p:nvSpPr>
        <p:spPr bwMode="auto">
          <a:xfrm>
            <a:off x="2057400" y="4953000"/>
            <a:ext cx="510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2400" b="1" i="1">
                <a:solidFill>
                  <a:srgbClr val="9900CC"/>
                </a:solidFill>
                <a:latin typeface="Arial" charset="0"/>
              </a:rPr>
              <a:t>Nội dung khổ th</a:t>
            </a:r>
            <a:r>
              <a:rPr lang="vi-VN" sz="2400" b="1" i="1">
                <a:solidFill>
                  <a:srgbClr val="9900CC"/>
                </a:solidFill>
                <a:latin typeface="Arial" charset="0"/>
              </a:rPr>
              <a:t>ơ</a:t>
            </a:r>
            <a:r>
              <a:rPr lang="en-US" sz="2400" b="1" i="1">
                <a:solidFill>
                  <a:srgbClr val="9900CC"/>
                </a:solidFill>
                <a:latin typeface="Arial" charset="0"/>
              </a:rPr>
              <a:t> 3 nói gì?</a:t>
            </a:r>
          </a:p>
        </p:txBody>
      </p:sp>
      <p:sp>
        <p:nvSpPr>
          <p:cNvPr id="55310" name="Rectangle 14"/>
          <p:cNvSpPr>
            <a:spLocks noChangeArrowheads="1"/>
          </p:cNvSpPr>
          <p:nvPr/>
        </p:nvSpPr>
        <p:spPr bwMode="auto">
          <a:xfrm>
            <a:off x="1930400" y="5562600"/>
            <a:ext cx="845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2400" b="1" i="1">
                <a:solidFill>
                  <a:srgbClr val="FF3300"/>
                </a:solidFill>
                <a:latin typeface="Arial" charset="0"/>
              </a:rPr>
              <a:t> Sự gắn bó hoà quyện giữa con ng</a:t>
            </a:r>
            <a:r>
              <a:rPr lang="vi-VN" sz="2400" b="1" i="1">
                <a:solidFill>
                  <a:srgbClr val="FF3300"/>
                </a:solidFill>
                <a:latin typeface="Arial" charset="0"/>
              </a:rPr>
              <a:t>ư</a:t>
            </a:r>
            <a:r>
              <a:rPr lang="en-US" sz="2400" b="1" i="1">
                <a:solidFill>
                  <a:srgbClr val="FF3300"/>
                </a:solidFill>
                <a:latin typeface="Arial" charset="0"/>
              </a:rPr>
              <a:t>ời với thiên nhiên.</a:t>
            </a:r>
            <a:endParaRPr lang="en-US" sz="3200" b="1" i="1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55313" name="Line 17"/>
          <p:cNvSpPr>
            <a:spLocks noChangeShapeType="1"/>
          </p:cNvSpPr>
          <p:nvPr/>
        </p:nvSpPr>
        <p:spPr bwMode="auto">
          <a:xfrm>
            <a:off x="2133600" y="4572000"/>
            <a:ext cx="34290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5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5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55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/>
      <p:bldP spid="55302" grpId="0"/>
      <p:bldP spid="55308" grpId="0"/>
      <p:bldP spid="55309" grpId="0"/>
      <p:bldP spid="55310" grpId="0"/>
      <p:bldP spid="553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2057400" y="11430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2400" b="1" i="1">
                <a:solidFill>
                  <a:srgbClr val="CC00CC"/>
                </a:solidFill>
                <a:latin typeface="Arial" charset="0"/>
              </a:rPr>
              <a:t>   Hãy </a:t>
            </a:r>
            <a:r>
              <a:rPr lang="vi-VN" sz="2400" b="1" i="1">
                <a:solidFill>
                  <a:srgbClr val="CC00CC"/>
                </a:solidFill>
                <a:latin typeface="Arial" charset="0"/>
              </a:rPr>
              <a:t>đ</a:t>
            </a:r>
            <a:r>
              <a:rPr lang="en-US" sz="2400" b="1" i="1">
                <a:solidFill>
                  <a:srgbClr val="CC00CC"/>
                </a:solidFill>
                <a:latin typeface="Arial" charset="0"/>
              </a:rPr>
              <a:t>ọc thầm toàn bài </a:t>
            </a:r>
            <a:r>
              <a:rPr lang="vi-VN" sz="2400" b="1" i="1">
                <a:solidFill>
                  <a:srgbClr val="CC00CC"/>
                </a:solidFill>
                <a:latin typeface="Arial" charset="0"/>
              </a:rPr>
              <a:t>đ</a:t>
            </a:r>
            <a:r>
              <a:rPr lang="en-US" sz="2400" b="1" i="1">
                <a:solidFill>
                  <a:srgbClr val="CC00CC"/>
                </a:solidFill>
                <a:latin typeface="Arial" charset="0"/>
              </a:rPr>
              <a:t>ể tìm những câu th</a:t>
            </a:r>
            <a:r>
              <a:rPr lang="vi-VN" sz="2400" b="1" i="1">
                <a:solidFill>
                  <a:srgbClr val="CC00CC"/>
                </a:solidFill>
                <a:latin typeface="Arial" charset="0"/>
              </a:rPr>
              <a:t>ơ</a:t>
            </a:r>
            <a:r>
              <a:rPr lang="en-US" sz="2400" b="1" i="1">
                <a:solidFill>
                  <a:srgbClr val="CC00CC"/>
                </a:solidFill>
                <a:latin typeface="Arial" charset="0"/>
              </a:rPr>
              <a:t> có sử dụng biện pháp nhân hoá?</a:t>
            </a:r>
          </a:p>
        </p:txBody>
      </p:sp>
      <p:sp>
        <p:nvSpPr>
          <p:cNvPr id="56326" name="Rectangle 6"/>
          <p:cNvSpPr>
            <a:spLocks noChangeArrowheads="1"/>
          </p:cNvSpPr>
          <p:nvPr/>
        </p:nvSpPr>
        <p:spPr bwMode="auto">
          <a:xfrm>
            <a:off x="2286000" y="23622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+</a:t>
            </a:r>
            <a:r>
              <a:rPr lang="en-US" sz="3200" b="1" i="1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Cả công tr</a:t>
            </a:r>
            <a:r>
              <a:rPr lang="vi-VN" sz="2400" b="1" i="1">
                <a:solidFill>
                  <a:srgbClr val="000099"/>
                </a:solidFill>
                <a:latin typeface="Arial" charset="0"/>
              </a:rPr>
              <a:t>ư</a:t>
            </a: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ờng say ngủ cạnh dòng sông</a:t>
            </a:r>
            <a:r>
              <a:rPr lang="en-US" sz="3200" b="1" i="1">
                <a:solidFill>
                  <a:srgbClr val="000099"/>
                </a:solidFill>
                <a:latin typeface="Arial" charset="0"/>
              </a:rPr>
              <a:t>.</a:t>
            </a:r>
          </a:p>
        </p:txBody>
      </p:sp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2286000" y="2971800"/>
            <a:ext cx="708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+</a:t>
            </a:r>
            <a:r>
              <a:rPr lang="en-US" sz="3200" b="1" i="1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Những tháp khoan nhô lên trời ngẫm nghĩ</a:t>
            </a:r>
            <a:r>
              <a:rPr lang="en-US" sz="3200" b="1" i="1">
                <a:solidFill>
                  <a:srgbClr val="000099"/>
                </a:solidFill>
                <a:latin typeface="Arial" charset="0"/>
              </a:rPr>
              <a:t>.</a:t>
            </a:r>
          </a:p>
        </p:txBody>
      </p:sp>
      <p:sp>
        <p:nvSpPr>
          <p:cNvPr id="56330" name="Rectangle 10"/>
          <p:cNvSpPr>
            <a:spLocks noChangeArrowheads="1"/>
          </p:cNvSpPr>
          <p:nvPr/>
        </p:nvSpPr>
        <p:spPr bwMode="auto">
          <a:xfrm>
            <a:off x="2286000" y="35052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+</a:t>
            </a:r>
            <a:r>
              <a:rPr lang="en-US" sz="3200" b="1" i="1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Những xe ủi xe ben sóng vai nhau nằm nghỉ</a:t>
            </a:r>
            <a:r>
              <a:rPr lang="en-US" sz="3200" b="1" i="1">
                <a:solidFill>
                  <a:srgbClr val="000099"/>
                </a:solidFill>
                <a:latin typeface="Arial" charset="0"/>
              </a:rPr>
              <a:t>.</a:t>
            </a:r>
          </a:p>
        </p:txBody>
      </p:sp>
      <p:sp>
        <p:nvSpPr>
          <p:cNvPr id="56331" name="Rectangle 11"/>
          <p:cNvSpPr>
            <a:spLocks noChangeArrowheads="1"/>
          </p:cNvSpPr>
          <p:nvPr/>
        </p:nvSpPr>
        <p:spPr bwMode="auto">
          <a:xfrm>
            <a:off x="2286000" y="4038600"/>
            <a:ext cx="6565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+</a:t>
            </a:r>
            <a:r>
              <a:rPr lang="en-US" sz="3200" b="1" i="1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Biển sẽ nằm bỡ ngỡ giữa cao nguyên</a:t>
            </a:r>
            <a:r>
              <a:rPr lang="en-US" sz="3200" b="1" i="1">
                <a:solidFill>
                  <a:srgbClr val="000099"/>
                </a:solidFill>
                <a:latin typeface="Arial" charset="0"/>
              </a:rPr>
              <a:t>.</a:t>
            </a:r>
          </a:p>
        </p:txBody>
      </p:sp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2286000" y="4572000"/>
            <a:ext cx="6565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+</a:t>
            </a:r>
            <a:r>
              <a:rPr lang="en-US" sz="3200" b="1" i="1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Sông Đà chia ánh sáng </a:t>
            </a:r>
            <a:r>
              <a:rPr lang="vi-VN" sz="2400" b="1" i="1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i muôn ngả</a:t>
            </a:r>
            <a:r>
              <a:rPr lang="en-US" sz="3200" b="1" i="1">
                <a:solidFill>
                  <a:srgbClr val="000099"/>
                </a:solidFill>
                <a:latin typeface="Arial" charset="0"/>
              </a:rPr>
              <a:t>.</a:t>
            </a:r>
          </a:p>
        </p:txBody>
      </p:sp>
      <p:sp>
        <p:nvSpPr>
          <p:cNvPr id="18440" name="Rectangle 13"/>
          <p:cNvSpPr>
            <a:spLocks noChangeArrowheads="1"/>
          </p:cNvSpPr>
          <p:nvPr/>
        </p:nvSpPr>
        <p:spPr bwMode="auto">
          <a:xfrm>
            <a:off x="1828800" y="381000"/>
            <a:ext cx="2667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2800" b="1">
                <a:solidFill>
                  <a:srgbClr val="FF0000"/>
                </a:solidFill>
                <a:latin typeface="Arial" charset="0"/>
              </a:rPr>
              <a:t>Tìm hiểu bài:</a:t>
            </a:r>
          </a:p>
        </p:txBody>
      </p:sp>
      <p:sp>
        <p:nvSpPr>
          <p:cNvPr id="56336" name="Line 16"/>
          <p:cNvSpPr>
            <a:spLocks noChangeShapeType="1"/>
          </p:cNvSpPr>
          <p:nvPr/>
        </p:nvSpPr>
        <p:spPr bwMode="auto">
          <a:xfrm>
            <a:off x="5118100" y="2844800"/>
            <a:ext cx="1066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1" name="Line 21"/>
          <p:cNvSpPr>
            <a:spLocks noChangeShapeType="1"/>
          </p:cNvSpPr>
          <p:nvPr/>
        </p:nvSpPr>
        <p:spPr bwMode="auto">
          <a:xfrm>
            <a:off x="7467600" y="3505200"/>
            <a:ext cx="15240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2" name="Line 22"/>
          <p:cNvSpPr>
            <a:spLocks noChangeShapeType="1"/>
          </p:cNvSpPr>
          <p:nvPr/>
        </p:nvSpPr>
        <p:spPr bwMode="auto">
          <a:xfrm>
            <a:off x="5778500" y="4013200"/>
            <a:ext cx="10795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3" name="Line 23"/>
          <p:cNvSpPr>
            <a:spLocks noChangeShapeType="1"/>
          </p:cNvSpPr>
          <p:nvPr/>
        </p:nvSpPr>
        <p:spPr bwMode="auto">
          <a:xfrm>
            <a:off x="4546600" y="4572000"/>
            <a:ext cx="1066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4" name="Line 24"/>
          <p:cNvSpPr>
            <a:spLocks noChangeShapeType="1"/>
          </p:cNvSpPr>
          <p:nvPr/>
        </p:nvSpPr>
        <p:spPr bwMode="auto">
          <a:xfrm>
            <a:off x="4102100" y="5067300"/>
            <a:ext cx="6223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5" name="Line 25"/>
          <p:cNvSpPr>
            <a:spLocks noChangeShapeType="1"/>
          </p:cNvSpPr>
          <p:nvPr/>
        </p:nvSpPr>
        <p:spPr bwMode="auto">
          <a:xfrm>
            <a:off x="7861300" y="4038600"/>
            <a:ext cx="1447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1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8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56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56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56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56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56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56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56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56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56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2000" fill="hold"/>
                                        <p:tgtEl>
                                          <p:spTgt spid="56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7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56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56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" grpId="0"/>
      <p:bldP spid="56326" grpId="0"/>
      <p:bldP spid="56327" grpId="0"/>
      <p:bldP spid="56330" grpId="0"/>
      <p:bldP spid="56331" grpId="0"/>
      <p:bldP spid="56332" grpId="0"/>
      <p:bldP spid="56336" grpId="0" animBg="1"/>
      <p:bldP spid="56341" grpId="0" animBg="1"/>
      <p:bldP spid="56342" grpId="0" animBg="1"/>
      <p:bldP spid="56343" grpId="0" animBg="1"/>
      <p:bldP spid="56344" grpId="0" animBg="1"/>
      <p:bldP spid="5634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9" name="AutoShape 15"/>
          <p:cNvSpPr>
            <a:spLocks noChangeArrowheads="1"/>
          </p:cNvSpPr>
          <p:nvPr/>
        </p:nvSpPr>
        <p:spPr bwMode="auto">
          <a:xfrm>
            <a:off x="1727200" y="1752600"/>
            <a:ext cx="8763000" cy="31242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tx2"/>
              </a:gs>
              <a:gs pos="100000">
                <a:srgbClr val="FFFF66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2222500" y="2374900"/>
            <a:ext cx="8001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sz="2800" b="1" i="1">
                <a:solidFill>
                  <a:srgbClr val="0000FF"/>
                </a:solidFill>
                <a:latin typeface="Arial" charset="0"/>
              </a:rPr>
              <a:t>   Bài th</a:t>
            </a:r>
            <a:r>
              <a:rPr lang="vi-VN" sz="2800" b="1" i="1">
                <a:solidFill>
                  <a:srgbClr val="0000FF"/>
                </a:solidFill>
                <a:latin typeface="Arial" charset="0"/>
              </a:rPr>
              <a:t>ơ</a:t>
            </a:r>
            <a:r>
              <a:rPr lang="en-US" sz="2800" b="1" i="1">
                <a:solidFill>
                  <a:srgbClr val="0000FF"/>
                </a:solidFill>
                <a:latin typeface="Arial" charset="0"/>
              </a:rPr>
              <a:t> ca ngợi vẻ </a:t>
            </a:r>
            <a:r>
              <a:rPr lang="vi-VN" sz="2800" b="1" i="1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2800" b="1" i="1">
                <a:solidFill>
                  <a:srgbClr val="0000FF"/>
                </a:solidFill>
                <a:latin typeface="Arial" charset="0"/>
              </a:rPr>
              <a:t>ẹp kỳ vĩ của công trình thuỷ </a:t>
            </a:r>
            <a:r>
              <a:rPr lang="vi-VN" sz="2800" b="1" i="1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2800" b="1" i="1">
                <a:solidFill>
                  <a:srgbClr val="0000FF"/>
                </a:solidFill>
                <a:latin typeface="Arial" charset="0"/>
              </a:rPr>
              <a:t>iện sông Đà, sức mạnh của những ng</a:t>
            </a:r>
            <a:r>
              <a:rPr lang="vi-VN" sz="2800" b="1" i="1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 sz="2800" b="1" i="1">
                <a:solidFill>
                  <a:srgbClr val="0000FF"/>
                </a:solidFill>
                <a:latin typeface="Arial" charset="0"/>
              </a:rPr>
              <a:t>ời </a:t>
            </a:r>
            <a:r>
              <a:rPr lang="vi-VN" sz="2800" b="1" i="1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2800" b="1" i="1">
                <a:solidFill>
                  <a:srgbClr val="0000FF"/>
                </a:solidFill>
                <a:latin typeface="Arial" charset="0"/>
              </a:rPr>
              <a:t>ang chinh phục dòng sông và sự gắn bó giữa con ng</a:t>
            </a:r>
            <a:r>
              <a:rPr lang="vi-VN" sz="2800" b="1" i="1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 sz="2800" b="1" i="1">
                <a:solidFill>
                  <a:srgbClr val="0000FF"/>
                </a:solidFill>
                <a:latin typeface="Arial" charset="0"/>
              </a:rPr>
              <a:t>ời với thiên nhiên.</a:t>
            </a:r>
            <a:endParaRPr lang="en-US" sz="3600" b="1" i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57360" name="Text Box 16"/>
          <p:cNvSpPr txBox="1">
            <a:spLocks noChangeArrowheads="1"/>
          </p:cNvSpPr>
          <p:nvPr/>
        </p:nvSpPr>
        <p:spPr bwMode="auto">
          <a:xfrm>
            <a:off x="2209800" y="685800"/>
            <a:ext cx="2667000" cy="584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>
                <a:solidFill>
                  <a:srgbClr val="FF3300"/>
                </a:solidFill>
                <a:latin typeface="Arial" charset="0"/>
              </a:rPr>
              <a:t>Ý nghĩa: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73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73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73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57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9" grpId="0" animBg="1"/>
      <p:bldP spid="57350" grpId="0"/>
      <p:bldP spid="5736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1981200" y="533400"/>
            <a:ext cx="75438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3200" b="1" i="1">
                <a:solidFill>
                  <a:srgbClr val="FF0000"/>
                </a:solidFill>
                <a:latin typeface="Arial" charset="0"/>
              </a:rPr>
              <a:t>Luyện </a:t>
            </a:r>
            <a:r>
              <a:rPr lang="vi-VN" sz="3200" b="1" i="1">
                <a:solidFill>
                  <a:srgbClr val="FF0000"/>
                </a:solidFill>
                <a:latin typeface="Arial" charset="0"/>
              </a:rPr>
              <a:t>đ</a:t>
            </a:r>
            <a:r>
              <a:rPr lang="en-US" sz="3200" b="1" i="1">
                <a:solidFill>
                  <a:srgbClr val="FF0000"/>
                </a:solidFill>
                <a:latin typeface="Arial" charset="0"/>
              </a:rPr>
              <a:t>ọc diễn cảm - Học thuộc lòng.</a:t>
            </a:r>
          </a:p>
        </p:txBody>
      </p:sp>
      <p:sp>
        <p:nvSpPr>
          <p:cNvPr id="20483" name="Rectangle 6"/>
          <p:cNvSpPr>
            <a:spLocks noChangeArrowheads="1"/>
          </p:cNvSpPr>
          <p:nvPr/>
        </p:nvSpPr>
        <p:spPr bwMode="auto">
          <a:xfrm>
            <a:off x="2209800" y="3352800"/>
            <a:ext cx="845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endParaRPr lang="en-US" sz="2800" i="1">
              <a:latin typeface="Arial" charset="0"/>
            </a:endParaRPr>
          </a:p>
        </p:txBody>
      </p:sp>
      <p:sp>
        <p:nvSpPr>
          <p:cNvPr id="58375" name="Rectangle 7"/>
          <p:cNvSpPr>
            <a:spLocks noChangeArrowheads="1"/>
          </p:cNvSpPr>
          <p:nvPr/>
        </p:nvSpPr>
        <p:spPr bwMode="auto">
          <a:xfrm>
            <a:off x="2540000" y="1524000"/>
            <a:ext cx="64516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2800" b="1" i="1">
                <a:solidFill>
                  <a:schemeClr val="bg2"/>
                </a:solidFill>
                <a:latin typeface="Arial" charset="0"/>
              </a:rPr>
              <a:t>Ngày mai</a:t>
            </a:r>
          </a:p>
          <a:p>
            <a:pPr algn="l" eaLnBrk="1" hangingPunct="1">
              <a:lnSpc>
                <a:spcPct val="90000"/>
              </a:lnSpc>
            </a:pPr>
            <a:r>
              <a:rPr lang="en-US" sz="2800" b="1" i="1">
                <a:solidFill>
                  <a:schemeClr val="bg2"/>
                </a:solidFill>
                <a:latin typeface="Arial" charset="0"/>
              </a:rPr>
              <a:t>Chiếc </a:t>
            </a:r>
            <a:r>
              <a:rPr lang="vi-VN" sz="2800" b="1" i="1">
                <a:solidFill>
                  <a:schemeClr val="bg2"/>
                </a:solidFill>
                <a:latin typeface="Arial" charset="0"/>
              </a:rPr>
              <a:t>đ</a:t>
            </a:r>
            <a:r>
              <a:rPr lang="en-US" sz="2800" b="1" i="1">
                <a:solidFill>
                  <a:schemeClr val="bg2"/>
                </a:solidFill>
                <a:latin typeface="Arial" charset="0"/>
              </a:rPr>
              <a:t>ập lớn nối liền hai khối núi</a:t>
            </a:r>
          </a:p>
          <a:p>
            <a:pPr algn="l" eaLnBrk="1" hangingPunct="1">
              <a:lnSpc>
                <a:spcPct val="90000"/>
              </a:lnSpc>
            </a:pPr>
            <a:r>
              <a:rPr lang="en-US" sz="2800" b="1" i="1">
                <a:solidFill>
                  <a:schemeClr val="bg2"/>
                </a:solidFill>
                <a:latin typeface="Arial" charset="0"/>
              </a:rPr>
              <a:t>Biển sẽ nằm bỡ ngỡ giữa cao nguyên</a:t>
            </a:r>
          </a:p>
          <a:p>
            <a:pPr algn="l" eaLnBrk="1" hangingPunct="1">
              <a:lnSpc>
                <a:spcPct val="90000"/>
              </a:lnSpc>
            </a:pPr>
            <a:r>
              <a:rPr lang="en-US" sz="2800" b="1" i="1">
                <a:solidFill>
                  <a:schemeClr val="bg2"/>
                </a:solidFill>
                <a:latin typeface="Arial" charset="0"/>
              </a:rPr>
              <a:t>Sông Đà chia ánh sáng </a:t>
            </a:r>
            <a:r>
              <a:rPr lang="vi-VN" sz="2800" b="1" i="1">
                <a:solidFill>
                  <a:schemeClr val="bg2"/>
                </a:solidFill>
                <a:latin typeface="Arial" charset="0"/>
              </a:rPr>
              <a:t>đ</a:t>
            </a:r>
            <a:r>
              <a:rPr lang="en-US" sz="2800" b="1" i="1">
                <a:solidFill>
                  <a:schemeClr val="bg2"/>
                </a:solidFill>
                <a:latin typeface="Arial" charset="0"/>
              </a:rPr>
              <a:t>i muôn ngả</a:t>
            </a:r>
          </a:p>
          <a:p>
            <a:pPr algn="l" eaLnBrk="1" hangingPunct="1">
              <a:lnSpc>
                <a:spcPct val="90000"/>
              </a:lnSpc>
            </a:pPr>
            <a:r>
              <a:rPr lang="en-US" sz="2800" b="1" i="1">
                <a:solidFill>
                  <a:schemeClr val="bg2"/>
                </a:solidFill>
                <a:latin typeface="Arial" charset="0"/>
              </a:rPr>
              <a:t>Từ công trình thuỷ </a:t>
            </a:r>
            <a:r>
              <a:rPr lang="vi-VN" sz="2800" b="1" i="1">
                <a:solidFill>
                  <a:schemeClr val="bg2"/>
                </a:solidFill>
                <a:latin typeface="Arial" charset="0"/>
              </a:rPr>
              <a:t>đ</a:t>
            </a:r>
            <a:r>
              <a:rPr lang="en-US" sz="2800" b="1" i="1">
                <a:solidFill>
                  <a:schemeClr val="bg2"/>
                </a:solidFill>
                <a:latin typeface="Arial" charset="0"/>
              </a:rPr>
              <a:t>iện lớn </a:t>
            </a:r>
            <a:r>
              <a:rPr lang="vi-VN" sz="2800" b="1" i="1">
                <a:solidFill>
                  <a:schemeClr val="bg2"/>
                </a:solidFill>
                <a:latin typeface="Arial" charset="0"/>
              </a:rPr>
              <a:t>đ</a:t>
            </a:r>
            <a:r>
              <a:rPr lang="en-US" sz="2800" b="1" i="1">
                <a:solidFill>
                  <a:schemeClr val="bg2"/>
                </a:solidFill>
                <a:latin typeface="Arial" charset="0"/>
              </a:rPr>
              <a:t>ầu tiên</a:t>
            </a:r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>
            <a:off x="5105400" y="2286000"/>
            <a:ext cx="12954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>
            <a:off x="4940300" y="2667000"/>
            <a:ext cx="9144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>
            <a:off x="4127500" y="3429000"/>
            <a:ext cx="8382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1" name="Line 13"/>
          <p:cNvSpPr>
            <a:spLocks noChangeShapeType="1"/>
          </p:cNvSpPr>
          <p:nvPr/>
        </p:nvSpPr>
        <p:spPr bwMode="auto">
          <a:xfrm>
            <a:off x="7099300" y="3429000"/>
            <a:ext cx="16002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>
            <a:off x="6870700" y="3810000"/>
            <a:ext cx="1828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5837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58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8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58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58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58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58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58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58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58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58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2" grpId="0"/>
      <p:bldP spid="58375" grpId="0"/>
      <p:bldP spid="58378" grpId="0" animBg="1"/>
      <p:bldP spid="58379" grpId="0" animBg="1"/>
      <p:bldP spid="58380" grpId="0" animBg="1"/>
      <p:bldP spid="58381" grpId="0" animBg="1"/>
      <p:bldP spid="5838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3644901" y="487364"/>
            <a:ext cx="652463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Trên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3644900" y="792164"/>
            <a:ext cx="56673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Một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3644900" y="1173164"/>
            <a:ext cx="1397000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Tôi đã nghe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3644901" y="1847850"/>
            <a:ext cx="2444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 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3644901" y="1554164"/>
            <a:ext cx="380047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Một cô gái Nga  mái tóc màu hạt dẻ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3644900" y="1935164"/>
            <a:ext cx="430053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Ngón tay đan  trên những sợi dây đồng.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3644900" y="2468564"/>
            <a:ext cx="869950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Lúc ấy</a:t>
            </a: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3644901" y="2774950"/>
            <a:ext cx="182562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Cả công trường</a:t>
            </a: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3644900" y="3141664"/>
            <a:ext cx="210343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Những tháp khoan</a:t>
            </a: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3644901" y="3508375"/>
            <a:ext cx="22510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Những xe ủi, xe ben</a:t>
            </a:r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3644901" y="3875089"/>
            <a:ext cx="976313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Chỉ còn</a:t>
            </a:r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3644901" y="4241800"/>
            <a:ext cx="54292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Với</a:t>
            </a:r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3644901" y="4830764"/>
            <a:ext cx="114617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Ngày mai</a:t>
            </a:r>
          </a:p>
        </p:txBody>
      </p:sp>
      <p:sp>
        <p:nvSpPr>
          <p:cNvPr id="21519" name="Text Box 15"/>
          <p:cNvSpPr txBox="1">
            <a:spLocks noChangeArrowheads="1"/>
          </p:cNvSpPr>
          <p:nvPr/>
        </p:nvSpPr>
        <p:spPr bwMode="auto">
          <a:xfrm>
            <a:off x="5181600" y="5181600"/>
            <a:ext cx="220345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nối liền hai khối núi</a:t>
            </a:r>
          </a:p>
        </p:txBody>
      </p: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3644901" y="5514975"/>
            <a:ext cx="407352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Biển sẽ nằm bỡ ngỡ giữa cao nguyên</a:t>
            </a:r>
          </a:p>
        </p:txBody>
      </p:sp>
      <p:sp>
        <p:nvSpPr>
          <p:cNvPr id="74769" name="Text Box 17"/>
          <p:cNvSpPr txBox="1">
            <a:spLocks noChangeArrowheads="1"/>
          </p:cNvSpPr>
          <p:nvPr/>
        </p:nvSpPr>
        <p:spPr bwMode="auto">
          <a:xfrm>
            <a:off x="3644900" y="6248400"/>
            <a:ext cx="39639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Từ công trình thủy điện lớn đầu tiên.</a:t>
            </a:r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3644900" y="5881689"/>
            <a:ext cx="1060450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Sông Đà</a:t>
            </a:r>
          </a:p>
        </p:txBody>
      </p:sp>
      <p:pic>
        <p:nvPicPr>
          <p:cNvPr id="21523" name="Picture 19" descr="Bouque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737344">
            <a:off x="8382001" y="4000500"/>
            <a:ext cx="202882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24" name="WordArt 20"/>
          <p:cNvSpPr>
            <a:spLocks noChangeArrowheads="1" noChangeShapeType="1" noTextEdit="1"/>
          </p:cNvSpPr>
          <p:nvPr/>
        </p:nvSpPr>
        <p:spPr bwMode="auto">
          <a:xfrm>
            <a:off x="2667000" y="1"/>
            <a:ext cx="71628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3600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"/>
                <a:cs typeface="Arial"/>
              </a:rPr>
              <a:t>Tiếng đàn ba-la-lai-ca trên sông Đà</a:t>
            </a:r>
            <a:endParaRPr lang="en-US" sz="3600" kern="10">
              <a:ln w="9525">
                <a:solidFill>
                  <a:srgbClr val="FF3300"/>
                </a:solidFill>
                <a:round/>
                <a:headEnd/>
                <a:tailEnd/>
              </a:ln>
              <a:solidFill>
                <a:srgbClr val="FF00FF"/>
              </a:solidFill>
              <a:latin typeface="Arial"/>
              <a:cs typeface="Arial"/>
            </a:endParaRPr>
          </a:p>
        </p:txBody>
      </p:sp>
      <p:sp>
        <p:nvSpPr>
          <p:cNvPr id="74773" name="Text Box 21"/>
          <p:cNvSpPr txBox="1">
            <a:spLocks noChangeArrowheads="1"/>
          </p:cNvSpPr>
          <p:nvPr/>
        </p:nvSpPr>
        <p:spPr bwMode="auto">
          <a:xfrm>
            <a:off x="4191000" y="487364"/>
            <a:ext cx="103663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sông Đà</a:t>
            </a:r>
          </a:p>
        </p:txBody>
      </p:sp>
      <p:sp>
        <p:nvSpPr>
          <p:cNvPr id="74774" name="Text Box 22"/>
          <p:cNvSpPr txBox="1">
            <a:spLocks noChangeArrowheads="1"/>
          </p:cNvSpPr>
          <p:nvPr/>
        </p:nvSpPr>
        <p:spPr bwMode="auto">
          <a:xfrm>
            <a:off x="4114801" y="792164"/>
            <a:ext cx="2151063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đêm trăng chơi vơi</a:t>
            </a:r>
          </a:p>
        </p:txBody>
      </p:sp>
      <p:sp>
        <p:nvSpPr>
          <p:cNvPr id="74775" name="Text Box 23"/>
          <p:cNvSpPr txBox="1">
            <a:spLocks noChangeArrowheads="1"/>
          </p:cNvSpPr>
          <p:nvPr/>
        </p:nvSpPr>
        <p:spPr bwMode="auto">
          <a:xfrm>
            <a:off x="4967288" y="1173164"/>
            <a:ext cx="1890712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tiếng ba-la-lai-ca</a:t>
            </a:r>
          </a:p>
        </p:txBody>
      </p:sp>
      <p:sp>
        <p:nvSpPr>
          <p:cNvPr id="74776" name="Text Box 24"/>
          <p:cNvSpPr txBox="1">
            <a:spLocks noChangeArrowheads="1"/>
          </p:cNvSpPr>
          <p:nvPr/>
        </p:nvSpPr>
        <p:spPr bwMode="auto">
          <a:xfrm>
            <a:off x="5346701" y="2773364"/>
            <a:ext cx="279082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 say ngủ cạnh dòng sông</a:t>
            </a:r>
          </a:p>
        </p:txBody>
      </p:sp>
      <p:sp>
        <p:nvSpPr>
          <p:cNvPr id="74777" name="Text Box 25"/>
          <p:cNvSpPr txBox="1">
            <a:spLocks noChangeArrowheads="1"/>
          </p:cNvSpPr>
          <p:nvPr/>
        </p:nvSpPr>
        <p:spPr bwMode="auto">
          <a:xfrm>
            <a:off x="5618163" y="3154364"/>
            <a:ext cx="2595562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 nhô lên trời ngẫm nghĩ</a:t>
            </a:r>
          </a:p>
        </p:txBody>
      </p:sp>
      <p:sp>
        <p:nvSpPr>
          <p:cNvPr id="74778" name="Text Box 26"/>
          <p:cNvSpPr txBox="1">
            <a:spLocks noChangeArrowheads="1"/>
          </p:cNvSpPr>
          <p:nvPr/>
        </p:nvSpPr>
        <p:spPr bwMode="auto">
          <a:xfrm>
            <a:off x="5791200" y="3505200"/>
            <a:ext cx="27193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 sóng vai nhau nằm nghĩ</a:t>
            </a:r>
          </a:p>
        </p:txBody>
      </p:sp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4540250" y="3886200"/>
            <a:ext cx="216535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tiếng đàn ngân nga</a:t>
            </a:r>
          </a:p>
        </p:txBody>
      </p:sp>
      <p:sp>
        <p:nvSpPr>
          <p:cNvPr id="74780" name="Text Box 28"/>
          <p:cNvSpPr txBox="1">
            <a:spLocks noChangeArrowheads="1"/>
          </p:cNvSpPr>
          <p:nvPr/>
        </p:nvSpPr>
        <p:spPr bwMode="auto">
          <a:xfrm>
            <a:off x="4038601" y="4221164"/>
            <a:ext cx="374967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một dòng trăng lấp loáng sông Đà.</a:t>
            </a:r>
          </a:p>
        </p:txBody>
      </p:sp>
      <p:sp>
        <p:nvSpPr>
          <p:cNvPr id="74781" name="Text Box 29"/>
          <p:cNvSpPr txBox="1">
            <a:spLocks noChangeArrowheads="1"/>
          </p:cNvSpPr>
          <p:nvPr/>
        </p:nvSpPr>
        <p:spPr bwMode="auto">
          <a:xfrm>
            <a:off x="3657600" y="5181600"/>
            <a:ext cx="168433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Chiếc đập lớn </a:t>
            </a:r>
          </a:p>
        </p:txBody>
      </p:sp>
      <p:sp>
        <p:nvSpPr>
          <p:cNvPr id="74782" name="Text Box 30"/>
          <p:cNvSpPr txBox="1">
            <a:spLocks noChangeArrowheads="1"/>
          </p:cNvSpPr>
          <p:nvPr/>
        </p:nvSpPr>
        <p:spPr bwMode="auto">
          <a:xfrm>
            <a:off x="4572000" y="5867400"/>
            <a:ext cx="29718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chia ánh sáng đi muôn ngả</a:t>
            </a:r>
          </a:p>
        </p:txBody>
      </p:sp>
    </p:spTree>
  </p:cSld>
  <p:clrMapOvr>
    <a:masterClrMapping/>
  </p:clrMapOvr>
  <p:transition spd="med">
    <p:checker dir="vert"/>
    <p:sndAc>
      <p:stSnd>
        <p:snd r:embed="rId2" name="notify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747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747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747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747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747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747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747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747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8" dur="500"/>
                                        <p:tgtEl>
                                          <p:spTgt spid="747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500"/>
                                        <p:tgtEl>
                                          <p:spTgt spid="747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6" dur="500"/>
                                        <p:tgtEl>
                                          <p:spTgt spid="747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69" grpId="0"/>
      <p:bldP spid="74773" grpId="0"/>
      <p:bldP spid="74774" grpId="0"/>
      <p:bldP spid="74775" grpId="0"/>
      <p:bldP spid="74776" grpId="0"/>
      <p:bldP spid="74777" grpId="0"/>
      <p:bldP spid="74778" grpId="0"/>
      <p:bldP spid="74779" grpId="0"/>
      <p:bldP spid="74780" grpId="0"/>
      <p:bldP spid="74781" grpId="0"/>
      <p:bldP spid="7478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4038600" y="685800"/>
            <a:ext cx="3429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3200" b="1">
                <a:solidFill>
                  <a:srgbClr val="FF0000"/>
                </a:solidFill>
                <a:latin typeface="Arial" charset="0"/>
              </a:rPr>
              <a:t>Kiểm tra bài cũ: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2057400" y="1600200"/>
            <a:ext cx="8610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2800" b="1">
                <a:solidFill>
                  <a:srgbClr val="9900CC"/>
                </a:solidFill>
                <a:latin typeface="Arial" charset="0"/>
              </a:rPr>
              <a:t>Đọc bài “Những ng</a:t>
            </a:r>
            <a:r>
              <a:rPr lang="vi-VN" sz="2800" b="1">
                <a:solidFill>
                  <a:srgbClr val="9900CC"/>
                </a:solidFill>
                <a:latin typeface="Arial" charset="0"/>
              </a:rPr>
              <a:t>ư</a:t>
            </a:r>
            <a:r>
              <a:rPr lang="en-US" sz="2800" b="1">
                <a:solidFill>
                  <a:srgbClr val="9900CC"/>
                </a:solidFill>
                <a:latin typeface="Arial" charset="0"/>
              </a:rPr>
              <a:t>ời bạn tốt” trả lời câu hỏi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609600" y="2336801"/>
            <a:ext cx="10820400" cy="128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2400" b="1" dirty="0">
                <a:solidFill>
                  <a:schemeClr val="bg2"/>
                </a:solidFill>
                <a:latin typeface="Arial" charset="0"/>
              </a:rPr>
              <a:t>   </a:t>
            </a:r>
            <a:r>
              <a:rPr lang="en-US" sz="2800" b="1" i="1" dirty="0" err="1">
                <a:solidFill>
                  <a:schemeClr val="bg2"/>
                </a:solidFill>
                <a:latin typeface="Arial" charset="0"/>
              </a:rPr>
              <a:t>Đọc</a:t>
            </a:r>
            <a:r>
              <a:rPr lang="en-US" sz="2800" b="1" i="1" dirty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vi-VN" sz="2800" b="1" i="1" dirty="0">
                <a:solidFill>
                  <a:schemeClr val="bg2"/>
                </a:solidFill>
                <a:latin typeface="Arial" charset="0"/>
              </a:rPr>
              <a:t>đ</a:t>
            </a:r>
            <a:r>
              <a:rPr lang="en-US" sz="2800" b="1" i="1" dirty="0" err="1">
                <a:solidFill>
                  <a:schemeClr val="bg2"/>
                </a:solidFill>
                <a:latin typeface="Arial" charset="0"/>
              </a:rPr>
              <a:t>oạn</a:t>
            </a:r>
            <a:r>
              <a:rPr lang="en-US" sz="2800" b="1" i="1" dirty="0">
                <a:solidFill>
                  <a:schemeClr val="bg2"/>
                </a:solidFill>
                <a:latin typeface="Arial" charset="0"/>
              </a:rPr>
              <a:t> 1, 2; </a:t>
            </a:r>
            <a:r>
              <a:rPr lang="en-US" sz="2800" b="1" i="1" dirty="0" err="1">
                <a:solidFill>
                  <a:schemeClr val="bg2"/>
                </a:solidFill>
                <a:latin typeface="Arial" charset="0"/>
              </a:rPr>
              <a:t>trả</a:t>
            </a:r>
            <a:r>
              <a:rPr lang="en-US" sz="2800" b="1" i="1" dirty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en-US" sz="2800" b="1" i="1" dirty="0" err="1">
                <a:solidFill>
                  <a:schemeClr val="bg2"/>
                </a:solidFill>
                <a:latin typeface="Arial" charset="0"/>
              </a:rPr>
              <a:t>lời</a:t>
            </a:r>
            <a:r>
              <a:rPr lang="en-US" sz="2800" b="1" i="1" dirty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en-US" sz="2800" b="1" i="1" dirty="0" err="1">
                <a:solidFill>
                  <a:schemeClr val="bg2"/>
                </a:solidFill>
                <a:latin typeface="Arial" charset="0"/>
              </a:rPr>
              <a:t>câu</a:t>
            </a:r>
            <a:r>
              <a:rPr lang="en-US" sz="2800" b="1" i="1" dirty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en-US" sz="2800" b="1" i="1" dirty="0" err="1">
                <a:solidFill>
                  <a:schemeClr val="bg2"/>
                </a:solidFill>
                <a:latin typeface="Arial" charset="0"/>
              </a:rPr>
              <a:t>hỏi</a:t>
            </a:r>
            <a:r>
              <a:rPr lang="en-US" sz="2800" b="1" i="1" dirty="0">
                <a:solidFill>
                  <a:schemeClr val="bg2"/>
                </a:solidFill>
                <a:latin typeface="Arial" charset="0"/>
              </a:rPr>
              <a:t>: </a:t>
            </a:r>
            <a:r>
              <a:rPr lang="en-US" sz="2800" b="1" i="1" dirty="0" err="1">
                <a:solidFill>
                  <a:schemeClr val="bg2"/>
                </a:solidFill>
                <a:latin typeface="Arial" charset="0"/>
              </a:rPr>
              <a:t>Điều</a:t>
            </a:r>
            <a:r>
              <a:rPr lang="en-US" sz="2800" b="1" i="1" dirty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en-US" sz="2800" b="1" i="1" dirty="0" err="1">
                <a:solidFill>
                  <a:schemeClr val="bg2"/>
                </a:solidFill>
                <a:latin typeface="Arial" charset="0"/>
              </a:rPr>
              <a:t>kỳ</a:t>
            </a:r>
            <a:r>
              <a:rPr lang="en-US" sz="2800" b="1" i="1" dirty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en-US" sz="2800" b="1" i="1" dirty="0" err="1">
                <a:solidFill>
                  <a:schemeClr val="bg2"/>
                </a:solidFill>
                <a:latin typeface="Arial" charset="0"/>
              </a:rPr>
              <a:t>lạ</a:t>
            </a:r>
            <a:r>
              <a:rPr lang="en-US" sz="2800" b="1" i="1" dirty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en-US" sz="2800" b="1" i="1" dirty="0" err="1">
                <a:solidFill>
                  <a:schemeClr val="bg2"/>
                </a:solidFill>
                <a:latin typeface="Arial" charset="0"/>
              </a:rPr>
              <a:t>gi</a:t>
            </a:r>
            <a:r>
              <a:rPr lang="en-US" sz="2800" b="1" i="1" dirty="0">
                <a:solidFill>
                  <a:schemeClr val="bg2"/>
                </a:solidFill>
                <a:latin typeface="Arial" charset="0"/>
              </a:rPr>
              <a:t>̀ </a:t>
            </a:r>
            <a:r>
              <a:rPr lang="en-US" sz="2800" b="1" i="1" dirty="0" err="1">
                <a:solidFill>
                  <a:schemeClr val="bg2"/>
                </a:solidFill>
                <a:latin typeface="Arial" charset="0"/>
              </a:rPr>
              <a:t>xảy</a:t>
            </a:r>
            <a:r>
              <a:rPr lang="en-US" sz="2800" b="1" i="1" dirty="0">
                <a:solidFill>
                  <a:schemeClr val="bg2"/>
                </a:solidFill>
                <a:latin typeface="Arial" charset="0"/>
              </a:rPr>
              <a:t> ra </a:t>
            </a:r>
            <a:r>
              <a:rPr lang="en-US" sz="2800" b="1" i="1" dirty="0" err="1">
                <a:solidFill>
                  <a:schemeClr val="bg2"/>
                </a:solidFill>
                <a:latin typeface="Arial" charset="0"/>
              </a:rPr>
              <a:t>khi</a:t>
            </a:r>
            <a:r>
              <a:rPr lang="en-US" sz="2800" b="1" i="1" dirty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en-US" sz="2800" b="1" i="1" dirty="0" err="1">
                <a:solidFill>
                  <a:schemeClr val="bg2"/>
                </a:solidFill>
                <a:latin typeface="Arial" charset="0"/>
              </a:rPr>
              <a:t>nghệ</a:t>
            </a:r>
            <a:r>
              <a:rPr lang="en-US" sz="2800" b="1" i="1" dirty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en-US" sz="2800" b="1" i="1" dirty="0" err="1">
                <a:solidFill>
                  <a:schemeClr val="bg2"/>
                </a:solidFill>
                <a:latin typeface="Arial" charset="0"/>
              </a:rPr>
              <a:t>sĩ</a:t>
            </a:r>
            <a:r>
              <a:rPr lang="en-US" sz="2800" b="1" i="1" dirty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en-US" sz="2800" b="1" i="1" dirty="0" err="1">
                <a:solidFill>
                  <a:schemeClr val="bg2"/>
                </a:solidFill>
                <a:latin typeface="Arial" charset="0"/>
              </a:rPr>
              <a:t>tiếng</a:t>
            </a:r>
            <a:r>
              <a:rPr lang="en-US" sz="2800" b="1" i="1" dirty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en-US" sz="2800" b="1" i="1" dirty="0" err="1">
                <a:solidFill>
                  <a:schemeClr val="bg2"/>
                </a:solidFill>
                <a:latin typeface="Arial" charset="0"/>
              </a:rPr>
              <a:t>hát</a:t>
            </a:r>
            <a:r>
              <a:rPr lang="en-US" sz="2800" b="1" i="1" dirty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en-US" sz="2800" b="1" i="1" dirty="0" err="1">
                <a:solidFill>
                  <a:schemeClr val="bg2"/>
                </a:solidFill>
                <a:latin typeface="Arial" charset="0"/>
              </a:rPr>
              <a:t>giã</a:t>
            </a:r>
            <a:r>
              <a:rPr lang="en-US" sz="2800" b="1" i="1" dirty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en-US" sz="2800" b="1" i="1" dirty="0" err="1">
                <a:solidFill>
                  <a:schemeClr val="bg2"/>
                </a:solidFill>
                <a:latin typeface="Arial" charset="0"/>
              </a:rPr>
              <a:t>biệt</a:t>
            </a:r>
            <a:r>
              <a:rPr lang="en-US" sz="2800" b="1" i="1" dirty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en-US" sz="2800" b="1" i="1" dirty="0" err="1">
                <a:solidFill>
                  <a:schemeClr val="bg2"/>
                </a:solidFill>
                <a:latin typeface="Arial" charset="0"/>
              </a:rPr>
              <a:t>cuộc</a:t>
            </a:r>
            <a:r>
              <a:rPr lang="en-US" sz="2800" b="1" i="1" dirty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vi-VN" sz="2800" b="1" i="1" dirty="0">
                <a:solidFill>
                  <a:schemeClr val="bg2"/>
                </a:solidFill>
                <a:latin typeface="Arial" charset="0"/>
              </a:rPr>
              <a:t>đ</a:t>
            </a:r>
            <a:r>
              <a:rPr lang="en-US" sz="2800" b="1" i="1" dirty="0" err="1">
                <a:solidFill>
                  <a:schemeClr val="bg2"/>
                </a:solidFill>
                <a:latin typeface="Arial" charset="0"/>
              </a:rPr>
              <a:t>ời</a:t>
            </a:r>
            <a:r>
              <a:rPr lang="en-US" sz="2800" b="1" i="1" dirty="0">
                <a:solidFill>
                  <a:schemeClr val="bg2"/>
                </a:solidFill>
                <a:latin typeface="Arial" charset="0"/>
              </a:rPr>
              <a:t>?</a:t>
            </a:r>
            <a:r>
              <a:rPr lang="en-US" sz="3400" b="1" i="1" dirty="0">
                <a:solidFill>
                  <a:schemeClr val="bg2"/>
                </a:solidFill>
                <a:latin typeface="Arial" charset="0"/>
              </a:rPr>
              <a:t> </a:t>
            </a: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609600" y="3657601"/>
            <a:ext cx="10591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2800" b="1" dirty="0">
                <a:solidFill>
                  <a:schemeClr val="bg2"/>
                </a:solidFill>
                <a:latin typeface="Arial" charset="0"/>
              </a:rPr>
              <a:t>   </a:t>
            </a:r>
            <a:r>
              <a:rPr lang="en-US" sz="2800" b="1" i="1" dirty="0" err="1">
                <a:solidFill>
                  <a:schemeClr val="bg2"/>
                </a:solidFill>
                <a:latin typeface="Arial" charset="0"/>
              </a:rPr>
              <a:t>Đọc</a:t>
            </a:r>
            <a:r>
              <a:rPr lang="en-US" sz="2800" b="1" i="1" dirty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vi-VN" sz="2800" b="1" i="1" dirty="0">
                <a:solidFill>
                  <a:schemeClr val="bg2"/>
                </a:solidFill>
                <a:latin typeface="Arial" charset="0"/>
              </a:rPr>
              <a:t>đ</a:t>
            </a:r>
            <a:r>
              <a:rPr lang="en-US" sz="2800" b="1" i="1" dirty="0" err="1">
                <a:solidFill>
                  <a:schemeClr val="bg2"/>
                </a:solidFill>
                <a:latin typeface="Arial" charset="0"/>
              </a:rPr>
              <a:t>oạn</a:t>
            </a:r>
            <a:r>
              <a:rPr lang="en-US" sz="2800" b="1" i="1" dirty="0">
                <a:solidFill>
                  <a:schemeClr val="bg2"/>
                </a:solidFill>
                <a:latin typeface="Arial" charset="0"/>
              </a:rPr>
              <a:t> 3, 4; </a:t>
            </a:r>
            <a:r>
              <a:rPr lang="en-US" sz="2800" b="1" i="1" dirty="0" err="1">
                <a:solidFill>
                  <a:schemeClr val="bg2"/>
                </a:solidFill>
                <a:latin typeface="Arial" charset="0"/>
              </a:rPr>
              <a:t>Em</a:t>
            </a:r>
            <a:r>
              <a:rPr lang="en-US" sz="2800" b="1" i="1" dirty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en-US" sz="2800" b="1" i="1" dirty="0" err="1">
                <a:solidFill>
                  <a:schemeClr val="bg2"/>
                </a:solidFill>
                <a:latin typeface="Arial" charset="0"/>
              </a:rPr>
              <a:t>có</a:t>
            </a:r>
            <a:r>
              <a:rPr lang="en-US" sz="2800" b="1" i="1" dirty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en-US" sz="2800" b="1" i="1" dirty="0" err="1">
                <a:solidFill>
                  <a:schemeClr val="bg2"/>
                </a:solidFill>
                <a:latin typeface="Arial" charset="0"/>
              </a:rPr>
              <a:t>suy</a:t>
            </a:r>
            <a:r>
              <a:rPr lang="en-US" sz="2800" b="1" i="1" dirty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en-US" sz="2800" b="1" i="1" dirty="0" err="1">
                <a:solidFill>
                  <a:schemeClr val="bg2"/>
                </a:solidFill>
                <a:latin typeface="Arial" charset="0"/>
              </a:rPr>
              <a:t>nghĩ</a:t>
            </a:r>
            <a:r>
              <a:rPr lang="en-US" sz="2800" b="1" i="1" dirty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en-US" sz="2800" b="1" i="1" dirty="0" err="1">
                <a:solidFill>
                  <a:schemeClr val="bg2"/>
                </a:solidFill>
                <a:latin typeface="Arial" charset="0"/>
              </a:rPr>
              <a:t>gì</a:t>
            </a:r>
            <a:r>
              <a:rPr lang="en-US" sz="2800" b="1" i="1" dirty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en-US" sz="2800" b="1" i="1" dirty="0" err="1">
                <a:solidFill>
                  <a:schemeClr val="bg2"/>
                </a:solidFill>
                <a:latin typeface="Arial" charset="0"/>
              </a:rPr>
              <a:t>về</a:t>
            </a:r>
            <a:r>
              <a:rPr lang="en-US" sz="2800" b="1" i="1" dirty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en-US" sz="2800" b="1" i="1" dirty="0" err="1">
                <a:solidFill>
                  <a:schemeClr val="bg2"/>
                </a:solidFill>
                <a:latin typeface="Arial" charset="0"/>
              </a:rPr>
              <a:t>cách</a:t>
            </a:r>
            <a:r>
              <a:rPr lang="en-US" sz="2800" b="1" i="1" dirty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vi-VN" sz="2800" b="1" i="1" dirty="0">
                <a:solidFill>
                  <a:schemeClr val="bg2"/>
                </a:solidFill>
                <a:latin typeface="Arial" charset="0"/>
              </a:rPr>
              <a:t>đ</a:t>
            </a:r>
            <a:r>
              <a:rPr lang="en-US" sz="2800" b="1" i="1" dirty="0" err="1">
                <a:solidFill>
                  <a:schemeClr val="bg2"/>
                </a:solidFill>
                <a:latin typeface="Arial" charset="0"/>
              </a:rPr>
              <a:t>ối</a:t>
            </a:r>
            <a:r>
              <a:rPr lang="en-US" sz="2800" b="1" i="1" dirty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en-US" sz="2800" b="1" i="1" dirty="0" err="1">
                <a:solidFill>
                  <a:schemeClr val="bg2"/>
                </a:solidFill>
                <a:latin typeface="Arial" charset="0"/>
              </a:rPr>
              <a:t>xử</a:t>
            </a:r>
            <a:r>
              <a:rPr lang="en-US" sz="2800" b="1" i="1" dirty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en-US" sz="2800" b="1" i="1" dirty="0" err="1">
                <a:solidFill>
                  <a:schemeClr val="bg2"/>
                </a:solidFill>
                <a:latin typeface="Arial" charset="0"/>
              </a:rPr>
              <a:t>của</a:t>
            </a:r>
            <a:r>
              <a:rPr lang="en-US" sz="2800" b="1" i="1" dirty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vi-VN" sz="2800" b="1" i="1" dirty="0">
                <a:solidFill>
                  <a:schemeClr val="bg2"/>
                </a:solidFill>
                <a:latin typeface="Arial" charset="0"/>
              </a:rPr>
              <a:t>đ</a:t>
            </a:r>
            <a:r>
              <a:rPr lang="en-US" sz="2800" b="1" i="1" dirty="0" err="1">
                <a:solidFill>
                  <a:schemeClr val="bg2"/>
                </a:solidFill>
                <a:latin typeface="Arial" charset="0"/>
              </a:rPr>
              <a:t>ám</a:t>
            </a:r>
            <a:r>
              <a:rPr lang="en-US" sz="2800" b="1" i="1" dirty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en-US" sz="2800" b="1" i="1" dirty="0" err="1">
                <a:solidFill>
                  <a:schemeClr val="bg2"/>
                </a:solidFill>
                <a:latin typeface="Arial" charset="0"/>
              </a:rPr>
              <a:t>thuỷ</a:t>
            </a:r>
            <a:r>
              <a:rPr lang="en-US" sz="2800" b="1" i="1" dirty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en-US" sz="2800" b="1" i="1" dirty="0" err="1">
                <a:solidFill>
                  <a:schemeClr val="bg2"/>
                </a:solidFill>
                <a:latin typeface="Arial" charset="0"/>
              </a:rPr>
              <a:t>thủ</a:t>
            </a:r>
            <a:r>
              <a:rPr lang="en-US" sz="2800" b="1" i="1" dirty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en-US" sz="2800" b="1" i="1" dirty="0" err="1">
                <a:solidFill>
                  <a:schemeClr val="bg2"/>
                </a:solidFill>
                <a:latin typeface="Arial" charset="0"/>
              </a:rPr>
              <a:t>và</a:t>
            </a:r>
            <a:r>
              <a:rPr lang="en-US" sz="2800" b="1" i="1" dirty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vi-VN" sz="2800" b="1" i="1" dirty="0">
                <a:solidFill>
                  <a:schemeClr val="bg2"/>
                </a:solidFill>
                <a:latin typeface="Arial" charset="0"/>
              </a:rPr>
              <a:t>đ</a:t>
            </a:r>
            <a:r>
              <a:rPr lang="en-US" sz="2800" b="1" i="1" dirty="0" err="1">
                <a:solidFill>
                  <a:schemeClr val="bg2"/>
                </a:solidFill>
                <a:latin typeface="Arial" charset="0"/>
              </a:rPr>
              <a:t>àn</a:t>
            </a:r>
            <a:r>
              <a:rPr lang="en-US" sz="2800" b="1" i="1" dirty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en-US" sz="2800" b="1" i="1" dirty="0" err="1">
                <a:solidFill>
                  <a:schemeClr val="bg2"/>
                </a:solidFill>
                <a:latin typeface="Arial" charset="0"/>
              </a:rPr>
              <a:t>cá</a:t>
            </a:r>
            <a:r>
              <a:rPr lang="en-US" sz="2800" b="1" i="1" dirty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en-US" sz="2800" b="1" i="1" dirty="0" err="1">
                <a:solidFill>
                  <a:schemeClr val="bg2"/>
                </a:solidFill>
                <a:latin typeface="Arial" charset="0"/>
              </a:rPr>
              <a:t>heo</a:t>
            </a:r>
            <a:r>
              <a:rPr lang="en-US" sz="2800" b="1" i="1" dirty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vi-VN" sz="2800" b="1" i="1" dirty="0">
                <a:solidFill>
                  <a:schemeClr val="bg2"/>
                </a:solidFill>
                <a:latin typeface="Arial" charset="0"/>
              </a:rPr>
              <a:t>đ</a:t>
            </a:r>
            <a:r>
              <a:rPr lang="en-US" sz="2800" b="1" i="1" dirty="0" err="1">
                <a:solidFill>
                  <a:schemeClr val="bg2"/>
                </a:solidFill>
                <a:latin typeface="Arial" charset="0"/>
              </a:rPr>
              <a:t>ối</a:t>
            </a:r>
            <a:r>
              <a:rPr lang="en-US" sz="2800" b="1" i="1" dirty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en-US" sz="2800" b="1" i="1" dirty="0" err="1">
                <a:solidFill>
                  <a:schemeClr val="bg2"/>
                </a:solidFill>
                <a:latin typeface="Arial" charset="0"/>
              </a:rPr>
              <a:t>với</a:t>
            </a:r>
            <a:r>
              <a:rPr lang="en-US" sz="2800" b="1" i="1" dirty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en-US" sz="2800" b="1" i="1" dirty="0" err="1">
                <a:solidFill>
                  <a:schemeClr val="bg2"/>
                </a:solidFill>
                <a:latin typeface="Arial" charset="0"/>
              </a:rPr>
              <a:t>nghệ</a:t>
            </a:r>
            <a:r>
              <a:rPr lang="en-US" sz="2800" b="1" i="1" dirty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en-US" sz="2800" b="1" i="1" dirty="0" err="1">
                <a:solidFill>
                  <a:schemeClr val="bg2"/>
                </a:solidFill>
                <a:latin typeface="Arial" charset="0"/>
              </a:rPr>
              <a:t>sĩ</a:t>
            </a:r>
            <a:r>
              <a:rPr lang="en-US" sz="2800" b="1" i="1" dirty="0">
                <a:solidFill>
                  <a:schemeClr val="bg2"/>
                </a:solidFill>
                <a:latin typeface="Arial" charset="0"/>
              </a:rPr>
              <a:t> A-</a:t>
            </a:r>
            <a:r>
              <a:rPr lang="en-US" sz="2800" b="1" i="1" dirty="0" err="1">
                <a:solidFill>
                  <a:schemeClr val="bg2"/>
                </a:solidFill>
                <a:latin typeface="Arial" charset="0"/>
              </a:rPr>
              <a:t>ri</a:t>
            </a:r>
            <a:r>
              <a:rPr lang="en-US" sz="2800" b="1" i="1" dirty="0">
                <a:solidFill>
                  <a:schemeClr val="bg2"/>
                </a:solidFill>
                <a:latin typeface="Arial" charset="0"/>
              </a:rPr>
              <a:t>-</a:t>
            </a:r>
            <a:r>
              <a:rPr lang="en-US" sz="2800" b="1" i="1" dirty="0" err="1">
                <a:solidFill>
                  <a:schemeClr val="bg2"/>
                </a:solidFill>
                <a:latin typeface="Arial" charset="0"/>
              </a:rPr>
              <a:t>ôn</a:t>
            </a:r>
            <a:r>
              <a:rPr lang="en-US" sz="2800" b="1" i="1" dirty="0">
                <a:solidFill>
                  <a:schemeClr val="bg2"/>
                </a:solidFill>
                <a:latin typeface="Arial" charset="0"/>
              </a:rPr>
              <a:t>?</a:t>
            </a:r>
            <a:r>
              <a:rPr lang="en-US" sz="2800" b="1" dirty="0">
                <a:solidFill>
                  <a:schemeClr val="bg2"/>
                </a:solidFill>
                <a:latin typeface="Arial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4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5" grpId="0"/>
      <p:bldP spid="2056" grpId="0"/>
      <p:bldP spid="2056" grpId="1"/>
      <p:bldP spid="205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3644901" y="487364"/>
            <a:ext cx="156527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Trên sông Đà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3644901" y="792164"/>
            <a:ext cx="259397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Một đêm trăng chơi vơi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3644900" y="1173164"/>
            <a:ext cx="316388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Tôi đã nghe tiếng ba-la-lai-ca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3644901" y="1847850"/>
            <a:ext cx="2444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 </a:t>
            </a:r>
          </a:p>
        </p:txBody>
      </p:sp>
      <p:sp>
        <p:nvSpPr>
          <p:cNvPr id="75782" name="Text Box 6"/>
          <p:cNvSpPr txBox="1">
            <a:spLocks noChangeArrowheads="1"/>
          </p:cNvSpPr>
          <p:nvPr/>
        </p:nvSpPr>
        <p:spPr bwMode="auto">
          <a:xfrm>
            <a:off x="3644900" y="1554164"/>
            <a:ext cx="3740150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Một cô gái Nga mái tóc màu hạt dẻ</a:t>
            </a:r>
          </a:p>
        </p:txBody>
      </p:sp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3644901" y="1935164"/>
            <a:ext cx="4240213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Ngón tay đan trên những sợi dây đồng.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3644900" y="2468564"/>
            <a:ext cx="869950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Lúc ấy</a:t>
            </a:r>
          </a:p>
        </p:txBody>
      </p:sp>
      <p:sp>
        <p:nvSpPr>
          <p:cNvPr id="75785" name="Text Box 9"/>
          <p:cNvSpPr txBox="1">
            <a:spLocks noChangeArrowheads="1"/>
          </p:cNvSpPr>
          <p:nvPr/>
        </p:nvSpPr>
        <p:spPr bwMode="auto">
          <a:xfrm>
            <a:off x="3644900" y="2774950"/>
            <a:ext cx="44323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Cả công trường say ngủ cạnh dòng sông</a:t>
            </a:r>
          </a:p>
        </p:txBody>
      </p:sp>
      <p:sp>
        <p:nvSpPr>
          <p:cNvPr id="75786" name="Text Box 10"/>
          <p:cNvSpPr txBox="1">
            <a:spLocks noChangeArrowheads="1"/>
          </p:cNvSpPr>
          <p:nvPr/>
        </p:nvSpPr>
        <p:spPr bwMode="auto">
          <a:xfrm>
            <a:off x="3644900" y="3141664"/>
            <a:ext cx="4514850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Những tháp khoan nhô lên trời ngẫm nghĩ</a:t>
            </a:r>
          </a:p>
        </p:txBody>
      </p:sp>
      <p:sp>
        <p:nvSpPr>
          <p:cNvPr id="75787" name="Text Box 11"/>
          <p:cNvSpPr txBox="1">
            <a:spLocks noChangeArrowheads="1"/>
          </p:cNvSpPr>
          <p:nvPr/>
        </p:nvSpPr>
        <p:spPr bwMode="auto">
          <a:xfrm>
            <a:off x="3644901" y="3508375"/>
            <a:ext cx="4786313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Những xe ủi, xe ben sóng vai nhau nằm nghĩ</a:t>
            </a:r>
          </a:p>
        </p:txBody>
      </p:sp>
      <p:sp>
        <p:nvSpPr>
          <p:cNvPr id="75788" name="Text Box 12"/>
          <p:cNvSpPr txBox="1">
            <a:spLocks noChangeArrowheads="1"/>
          </p:cNvSpPr>
          <p:nvPr/>
        </p:nvSpPr>
        <p:spPr bwMode="auto">
          <a:xfrm>
            <a:off x="3644900" y="3875089"/>
            <a:ext cx="301783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Chỉ còn tiếng đàn ngân nga</a:t>
            </a:r>
          </a:p>
        </p:txBody>
      </p:sp>
      <p:sp>
        <p:nvSpPr>
          <p:cNvPr id="75789" name="Text Box 13"/>
          <p:cNvSpPr txBox="1">
            <a:spLocks noChangeArrowheads="1"/>
          </p:cNvSpPr>
          <p:nvPr/>
        </p:nvSpPr>
        <p:spPr bwMode="auto">
          <a:xfrm>
            <a:off x="3644901" y="4241800"/>
            <a:ext cx="41687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Với một dòng trăng lấp loáng sông Đà.</a:t>
            </a:r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3644901" y="4830764"/>
            <a:ext cx="114617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Ngày mai</a:t>
            </a:r>
          </a:p>
        </p:txBody>
      </p:sp>
      <p:sp>
        <p:nvSpPr>
          <p:cNvPr id="75791" name="Text Box 15"/>
          <p:cNvSpPr txBox="1">
            <a:spLocks noChangeArrowheads="1"/>
          </p:cNvSpPr>
          <p:nvPr/>
        </p:nvSpPr>
        <p:spPr bwMode="auto">
          <a:xfrm>
            <a:off x="3644900" y="5148264"/>
            <a:ext cx="370363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Chiếc đập lớn nối liền hai khối núi</a:t>
            </a:r>
          </a:p>
        </p:txBody>
      </p:sp>
      <p:sp>
        <p:nvSpPr>
          <p:cNvPr id="75792" name="Text Box 16"/>
          <p:cNvSpPr txBox="1">
            <a:spLocks noChangeArrowheads="1"/>
          </p:cNvSpPr>
          <p:nvPr/>
        </p:nvSpPr>
        <p:spPr bwMode="auto">
          <a:xfrm>
            <a:off x="3644901" y="5514975"/>
            <a:ext cx="407352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Biển sẽ nằm bỡ ngỡ giữa cao nguyên</a:t>
            </a:r>
          </a:p>
        </p:txBody>
      </p:sp>
      <p:sp>
        <p:nvSpPr>
          <p:cNvPr id="75793" name="Text Box 17"/>
          <p:cNvSpPr txBox="1">
            <a:spLocks noChangeArrowheads="1"/>
          </p:cNvSpPr>
          <p:nvPr/>
        </p:nvSpPr>
        <p:spPr bwMode="auto">
          <a:xfrm>
            <a:off x="3644900" y="6248400"/>
            <a:ext cx="39639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Từ công trình thủy điện lớn đầu tiên.</a:t>
            </a:r>
          </a:p>
        </p:txBody>
      </p:sp>
      <p:sp>
        <p:nvSpPr>
          <p:cNvPr id="75794" name="Text Box 18"/>
          <p:cNvSpPr txBox="1">
            <a:spLocks noChangeArrowheads="1"/>
          </p:cNvSpPr>
          <p:nvPr/>
        </p:nvSpPr>
        <p:spPr bwMode="auto">
          <a:xfrm>
            <a:off x="3644901" y="5881689"/>
            <a:ext cx="390842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Sông Đà chia ánh sáng đi muôn ngả</a:t>
            </a:r>
          </a:p>
        </p:txBody>
      </p:sp>
      <p:pic>
        <p:nvPicPr>
          <p:cNvPr id="22547" name="Picture 19" descr="Bouque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737344">
            <a:off x="8382001" y="4000500"/>
            <a:ext cx="202882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48" name="WordArt 20"/>
          <p:cNvSpPr>
            <a:spLocks noChangeArrowheads="1" noChangeShapeType="1" noTextEdit="1"/>
          </p:cNvSpPr>
          <p:nvPr/>
        </p:nvSpPr>
        <p:spPr bwMode="auto">
          <a:xfrm>
            <a:off x="2667000" y="1"/>
            <a:ext cx="71628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3600" kern="1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"/>
                <a:cs typeface="Arial"/>
              </a:rPr>
              <a:t>Tiếng đàn ba-la-lai-ca trên sông Đà</a:t>
            </a:r>
            <a:endParaRPr lang="en-US" sz="3600" kern="10">
              <a:ln w="9525">
                <a:solidFill>
                  <a:srgbClr val="FF6600"/>
                </a:solidFill>
                <a:round/>
                <a:headEnd/>
                <a:tailEnd/>
              </a:ln>
              <a:solidFill>
                <a:srgbClr val="FF00FF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ransition spd="med">
    <p:sndAc>
      <p:stSnd>
        <p:snd r:embed="rId2" name="notify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757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" dur="2000"/>
                                        <p:tgtEl>
                                          <p:spTgt spid="757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" dur="2000"/>
                                        <p:tgtEl>
                                          <p:spTgt spid="757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8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2000"/>
                                        <p:tgtEl>
                                          <p:spTgt spid="757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1" presetID="5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2" dur="1000"/>
                                        <p:tgtEl>
                                          <p:spTgt spid="757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5" presetID="5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1000"/>
                                        <p:tgtEl>
                                          <p:spTgt spid="757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5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0" dur="1000"/>
                                        <p:tgtEl>
                                          <p:spTgt spid="757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33" presetID="5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4" dur="1000"/>
                                        <p:tgtEl>
                                          <p:spTgt spid="757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5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8" dur="1000"/>
                                        <p:tgtEl>
                                          <p:spTgt spid="757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41" presetID="14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2" dur="500"/>
                                        <p:tgtEl>
                                          <p:spTgt spid="757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45" presetID="14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6" dur="500"/>
                                        <p:tgtEl>
                                          <p:spTgt spid="757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49" presetID="14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0" dur="500"/>
                                        <p:tgtEl>
                                          <p:spTgt spid="757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53" presetID="14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4" dur="500"/>
                                        <p:tgtEl>
                                          <p:spTgt spid="757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/>
      <p:bldP spid="75780" grpId="0"/>
      <p:bldP spid="75782" grpId="0"/>
      <p:bldP spid="75783" grpId="0"/>
      <p:bldP spid="75785" grpId="0"/>
      <p:bldP spid="75786" grpId="0"/>
      <p:bldP spid="75787" grpId="0"/>
      <p:bldP spid="75788" grpId="0"/>
      <p:bldP spid="75789" grpId="0"/>
      <p:bldP spid="75791" grpId="0"/>
      <p:bldP spid="75792" grpId="0"/>
      <p:bldP spid="75793" grpId="0"/>
      <p:bldP spid="7579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905000" y="228600"/>
            <a:ext cx="8763000" cy="60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b="1">
                <a:solidFill>
                  <a:srgbClr val="FF3300"/>
                </a:solidFill>
                <a:latin typeface="Arial"/>
              </a:rPr>
              <a:t>M</a:t>
            </a:r>
            <a:r>
              <a:rPr lang="en-US" b="1">
                <a:solidFill>
                  <a:srgbClr val="FF3300"/>
                </a:solidFill>
                <a:latin typeface="Arial"/>
              </a:rPr>
              <a:t>ột số hình ảnh về thuỷ điện Hoà Bình</a:t>
            </a:r>
          </a:p>
        </p:txBody>
      </p:sp>
      <p:sp>
        <p:nvSpPr>
          <p:cNvPr id="23555" name="Rectangle 6"/>
          <p:cNvSpPr>
            <a:spLocks noChangeArrowheads="1"/>
          </p:cNvSpPr>
          <p:nvPr/>
        </p:nvSpPr>
        <p:spPr bwMode="auto">
          <a:xfrm>
            <a:off x="2209800" y="3352800"/>
            <a:ext cx="845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endParaRPr lang="en-US" sz="3200" i="1">
              <a:latin typeface="Arial" charset="0"/>
            </a:endParaRPr>
          </a:p>
        </p:txBody>
      </p:sp>
      <p:pic>
        <p:nvPicPr>
          <p:cNvPr id="59400" name="Picture 8" descr="Toan canh HB"/>
          <p:cNvPicPr>
            <a:picLocks noChangeAspect="1" noChangeArrowheads="1"/>
          </p:cNvPicPr>
          <p:nvPr/>
        </p:nvPicPr>
        <p:blipFill>
          <a:blip r:embed="rId2">
            <a:lum bright="-6000"/>
          </a:blip>
          <a:srcRect/>
          <a:stretch>
            <a:fillRect/>
          </a:stretch>
        </p:blipFill>
        <p:spPr bwMode="auto">
          <a:xfrm>
            <a:off x="1524000" y="838200"/>
            <a:ext cx="9144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402" name="Rectangle 10"/>
          <p:cNvSpPr>
            <a:spLocks noChangeArrowheads="1"/>
          </p:cNvSpPr>
          <p:nvPr/>
        </p:nvSpPr>
        <p:spPr bwMode="auto">
          <a:xfrm>
            <a:off x="4495800" y="63373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1"/>
          <a:lstStyle/>
          <a:p>
            <a:pPr algn="l" eaLnBrk="1" hangingPunct="1">
              <a:defRPr/>
            </a:pPr>
            <a:r>
              <a:rPr lang="en-US" sz="2800" b="1" i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Toàn cảnh</a:t>
            </a:r>
            <a:endParaRPr lang="en-US" sz="6000" b="1" i="1">
              <a:solidFill>
                <a:srgbClr val="3333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905000" y="152400"/>
            <a:ext cx="8763000" cy="60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b="1">
                <a:solidFill>
                  <a:srgbClr val="FF3300"/>
                </a:solidFill>
                <a:latin typeface="Arial"/>
              </a:rPr>
              <a:t>M</a:t>
            </a:r>
            <a:r>
              <a:rPr lang="en-US" b="1">
                <a:solidFill>
                  <a:srgbClr val="FF3300"/>
                </a:solidFill>
                <a:latin typeface="Arial"/>
              </a:rPr>
              <a:t>ột số hình ảnh về thuỷ điện Hoà Bình</a:t>
            </a:r>
          </a:p>
        </p:txBody>
      </p:sp>
      <p:sp>
        <p:nvSpPr>
          <p:cNvPr id="24579" name="Rectangle 4"/>
          <p:cNvSpPr>
            <a:spLocks noChangeArrowheads="1"/>
          </p:cNvSpPr>
          <p:nvPr/>
        </p:nvSpPr>
        <p:spPr bwMode="auto">
          <a:xfrm>
            <a:off x="2209800" y="3352800"/>
            <a:ext cx="845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endParaRPr lang="en-US" sz="3200" i="1">
              <a:latin typeface="Arial" charset="0"/>
            </a:endParaRPr>
          </a:p>
        </p:txBody>
      </p:sp>
      <p:pic>
        <p:nvPicPr>
          <p:cNvPr id="60422" name="Picture 6" descr="Toan canh HB2"/>
          <p:cNvPicPr>
            <a:picLocks noChangeAspect="1" noChangeArrowheads="1"/>
          </p:cNvPicPr>
          <p:nvPr/>
        </p:nvPicPr>
        <p:blipFill>
          <a:blip r:embed="rId2">
            <a:lum bright="-12000"/>
          </a:blip>
          <a:srcRect/>
          <a:stretch>
            <a:fillRect/>
          </a:stretch>
        </p:blipFill>
        <p:spPr bwMode="auto">
          <a:xfrm>
            <a:off x="1663700" y="673101"/>
            <a:ext cx="8915400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4" name="Rectangle 8"/>
          <p:cNvSpPr>
            <a:spLocks noChangeArrowheads="1"/>
          </p:cNvSpPr>
          <p:nvPr/>
        </p:nvSpPr>
        <p:spPr bwMode="auto">
          <a:xfrm>
            <a:off x="2057400" y="6477000"/>
            <a:ext cx="830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1"/>
          <a:lstStyle/>
          <a:p>
            <a:pPr algn="l" eaLnBrk="1" hangingPunct="1">
              <a:defRPr/>
            </a:pPr>
            <a:r>
              <a:rPr lang="en-US" sz="2400" b="1" i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Lối vào hầm nơi đặt các tổ máy phát điện ngầm trong lòng đất , đường hầm dài hơn 800m.</a:t>
            </a:r>
            <a:r>
              <a:rPr lang="en-US" sz="24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0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905000" y="50800"/>
            <a:ext cx="8763000" cy="60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b="1">
                <a:solidFill>
                  <a:srgbClr val="FF3300"/>
                </a:solidFill>
                <a:latin typeface="Arial"/>
              </a:rPr>
              <a:t>M</a:t>
            </a:r>
            <a:r>
              <a:rPr lang="en-US" b="1">
                <a:solidFill>
                  <a:srgbClr val="FF3300"/>
                </a:solidFill>
                <a:latin typeface="Arial"/>
              </a:rPr>
              <a:t>ột số hình ảnh về thuỷ điện Hoà Bình</a:t>
            </a: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2209800" y="3352800"/>
            <a:ext cx="845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endParaRPr lang="en-US" sz="3200" i="1">
              <a:latin typeface="Arial" charset="0"/>
            </a:endParaRPr>
          </a:p>
        </p:txBody>
      </p:sp>
      <p:pic>
        <p:nvPicPr>
          <p:cNvPr id="61446" name="Picture 6" descr="Toan canh HB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609601"/>
            <a:ext cx="9144000" cy="550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8" name="Rectangle 8"/>
          <p:cNvSpPr>
            <a:spLocks noChangeArrowheads="1"/>
          </p:cNvSpPr>
          <p:nvPr/>
        </p:nvSpPr>
        <p:spPr bwMode="auto">
          <a:xfrm>
            <a:off x="4495800" y="6311900"/>
            <a:ext cx="3733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1"/>
          <a:lstStyle/>
          <a:p>
            <a:pPr algn="l" eaLnBrk="1" hangingPunct="1">
              <a:defRPr/>
            </a:pPr>
            <a:r>
              <a:rPr lang="en-US" sz="2400" b="1" i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Cửa Xả Khổng lồ</a:t>
            </a:r>
            <a:r>
              <a:rPr lang="en-US" sz="24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88900"/>
            <a:ext cx="8763000" cy="60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b="1">
                <a:solidFill>
                  <a:srgbClr val="FF3300"/>
                </a:solidFill>
                <a:latin typeface="Arial"/>
              </a:rPr>
              <a:t>M</a:t>
            </a:r>
            <a:r>
              <a:rPr lang="en-US" b="1">
                <a:solidFill>
                  <a:srgbClr val="FF3300"/>
                </a:solidFill>
                <a:latin typeface="Arial"/>
              </a:rPr>
              <a:t>ột số hình ảnh về thuỷ điện Hoà Bình</a:t>
            </a:r>
          </a:p>
        </p:txBody>
      </p:sp>
      <p:sp>
        <p:nvSpPr>
          <p:cNvPr id="26627" name="Rectangle 4"/>
          <p:cNvSpPr>
            <a:spLocks noChangeArrowheads="1"/>
          </p:cNvSpPr>
          <p:nvPr/>
        </p:nvSpPr>
        <p:spPr bwMode="auto">
          <a:xfrm>
            <a:off x="2209800" y="3352800"/>
            <a:ext cx="845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endParaRPr lang="en-US" sz="3200" i="1">
              <a:latin typeface="Arial" charset="0"/>
            </a:endParaRPr>
          </a:p>
        </p:txBody>
      </p:sp>
      <p:pic>
        <p:nvPicPr>
          <p:cNvPr id="62471" name="Picture 7" descr="Toan canh HB5"/>
          <p:cNvPicPr>
            <a:picLocks noChangeAspect="1" noChangeArrowheads="1"/>
          </p:cNvPicPr>
          <p:nvPr/>
        </p:nvPicPr>
        <p:blipFill>
          <a:blip r:embed="rId2">
            <a:lum bright="-6000"/>
          </a:blip>
          <a:srcRect/>
          <a:stretch>
            <a:fillRect/>
          </a:stretch>
        </p:blipFill>
        <p:spPr bwMode="auto">
          <a:xfrm>
            <a:off x="1524000" y="609600"/>
            <a:ext cx="9144000" cy="551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473" name="Rectangle 9"/>
          <p:cNvSpPr>
            <a:spLocks noChangeArrowheads="1"/>
          </p:cNvSpPr>
          <p:nvPr/>
        </p:nvSpPr>
        <p:spPr bwMode="auto">
          <a:xfrm>
            <a:off x="3657600" y="5969000"/>
            <a:ext cx="6172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1"/>
          <a:lstStyle/>
          <a:p>
            <a:pPr eaLnBrk="1" hangingPunct="1">
              <a:defRPr/>
            </a:pPr>
            <a:r>
              <a:rPr lang="en-US" sz="2400" b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Chiều cao đập bằng 1 căn nhà 10 tầng</a:t>
            </a:r>
            <a:r>
              <a:rPr lang="en-US" sz="7200" b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2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2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2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905000" y="228600"/>
            <a:ext cx="8763000" cy="60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b="1">
                <a:solidFill>
                  <a:srgbClr val="FF3300"/>
                </a:solidFill>
                <a:latin typeface="Arial"/>
              </a:rPr>
              <a:t>M</a:t>
            </a:r>
            <a:r>
              <a:rPr lang="en-US" b="1">
                <a:solidFill>
                  <a:srgbClr val="FF3300"/>
                </a:solidFill>
                <a:latin typeface="Arial"/>
              </a:rPr>
              <a:t>ột số hình ảnh về thuỷ điện Hoà Bình</a:t>
            </a:r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2209800" y="3352800"/>
            <a:ext cx="845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endParaRPr lang="en-US" sz="3200" i="1">
              <a:latin typeface="Arial" charset="0"/>
            </a:endParaRPr>
          </a:p>
        </p:txBody>
      </p:sp>
      <p:pic>
        <p:nvPicPr>
          <p:cNvPr id="63495" name="Picture 7" descr="Toan canh HB 4"/>
          <p:cNvPicPr>
            <a:picLocks noChangeAspect="1" noChangeArrowheads="1"/>
          </p:cNvPicPr>
          <p:nvPr/>
        </p:nvPicPr>
        <p:blipFill>
          <a:blip r:embed="rId2">
            <a:lum bright="-12000"/>
          </a:blip>
          <a:srcRect/>
          <a:stretch>
            <a:fillRect/>
          </a:stretch>
        </p:blipFill>
        <p:spPr bwMode="auto">
          <a:xfrm>
            <a:off x="1524000" y="685800"/>
            <a:ext cx="9144000" cy="543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496" name="Rectangle 8"/>
          <p:cNvSpPr>
            <a:spLocks noChangeArrowheads="1"/>
          </p:cNvSpPr>
          <p:nvPr/>
        </p:nvSpPr>
        <p:spPr bwMode="auto">
          <a:xfrm>
            <a:off x="2311400" y="6324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1"/>
          <a:lstStyle/>
          <a:p>
            <a:pPr algn="l" eaLnBrk="1" hangingPunct="1">
              <a:defRPr/>
            </a:pPr>
            <a:r>
              <a:rPr lang="en-US" sz="2400" b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Còn đây là sông Đà và bên kia là thị xã Hòa Bình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3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 descr="Hình nền powerpoint đơn giản mà đẹp">
            <a:extLst>
              <a:ext uri="{FF2B5EF4-FFF2-40B4-BE49-F238E27FC236}">
                <a16:creationId xmlns:a16="http://schemas.microsoft.com/office/drawing/2014/main" id="{DF0A8997-9079-445F-8BE2-CCA33C3BE8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-23813"/>
            <a:ext cx="12192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2">
            <a:extLst>
              <a:ext uri="{FF2B5EF4-FFF2-40B4-BE49-F238E27FC236}">
                <a16:creationId xmlns:a16="http://schemas.microsoft.com/office/drawing/2014/main" id="{11BA8A3A-2B74-4CDB-84EB-7DC12078FF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7200" y="1752600"/>
            <a:ext cx="8763000" cy="31242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tx2"/>
              </a:gs>
              <a:gs pos="100000">
                <a:srgbClr val="FFCC66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5AD111D5-8B6B-4544-B030-281FE9F3F6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685800"/>
            <a:ext cx="2667000" cy="584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 err="1">
                <a:solidFill>
                  <a:srgbClr val="FF3300"/>
                </a:solidFill>
                <a:latin typeface="Arial" charset="0"/>
              </a:rPr>
              <a:t>Nội</a:t>
            </a:r>
            <a:r>
              <a:rPr lang="en-US" sz="3200" b="1" u="sng" dirty="0">
                <a:solidFill>
                  <a:srgbClr val="FF3300"/>
                </a:solidFill>
                <a:latin typeface="Arial" charset="0"/>
              </a:rPr>
              <a:t> dung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8AD0374-7779-4544-95CD-0820D829DA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2500" y="2374900"/>
            <a:ext cx="8001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sz="3200" b="1" i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200" b="1" i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i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3200" b="1" i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3200" b="1" i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  <a:r>
              <a:rPr lang="en-US" sz="3200" b="1" i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ngợi</a:t>
            </a:r>
            <a:r>
              <a:rPr lang="en-US" sz="3200" b="1" i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3200" b="1" i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b="1" i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ẹp</a:t>
            </a:r>
            <a:r>
              <a:rPr lang="en-US" sz="3200" b="1" i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kỳ</a:t>
            </a:r>
            <a:r>
              <a:rPr lang="en-US" sz="3200" b="1" i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vĩ</a:t>
            </a:r>
            <a:r>
              <a:rPr lang="en-US" sz="3200" b="1" i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i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b="1" i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200" b="1" i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thuỷ</a:t>
            </a:r>
            <a:r>
              <a:rPr lang="en-US" sz="3200" b="1" i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b="1" i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iện</a:t>
            </a:r>
            <a:r>
              <a:rPr lang="en-US" sz="3200" b="1" i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3200" b="1" i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</a:t>
            </a:r>
            <a:r>
              <a:rPr lang="en-US" sz="3200" b="1" i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3200" b="1" i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3200" b="1" i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i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i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</a:t>
            </a:r>
            <a:r>
              <a:rPr lang="vi-VN" sz="3200" b="1" i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b="1" i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3200" b="1" i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b="1" i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 </a:t>
            </a:r>
            <a:r>
              <a:rPr lang="en-US" sz="3200" b="1" i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chinh</a:t>
            </a:r>
            <a:r>
              <a:rPr lang="en-US" sz="3200" b="1" i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3200" b="1" i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3200" b="1" i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3200" b="1" i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i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b="1" i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3200" b="1" i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US" sz="3200" b="1" i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3200" b="1" i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ng</a:t>
            </a:r>
            <a:r>
              <a:rPr lang="vi-VN" sz="3200" b="1" i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b="1" i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3200" b="1" i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b="1" i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3200" b="1" i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3200" b="1" i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b="1" i="1" dirty="0">
              <a:solidFill>
                <a:srgbClr val="99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108" name="Object 4">
            <a:extLst>
              <a:ext uri="{FF2B5EF4-FFF2-40B4-BE49-F238E27FC236}">
                <a16:creationId xmlns:a16="http://schemas.microsoft.com/office/drawing/2014/main" id="{43B9116F-1E0A-457A-B3A8-3D167CEF2AA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28800" y="4191000"/>
          <a:ext cx="187960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Clip" r:id="rId3" imgW="11049000" imgH="13906500" progId="MS_ClipArt_Gallery.2">
                  <p:embed/>
                </p:oleObj>
              </mc:Choice>
              <mc:Fallback>
                <p:oleObj name="Clip" r:id="rId3" imgW="11049000" imgH="13906500" progId="MS_ClipArt_Gallery.2">
                  <p:embed/>
                  <p:pic>
                    <p:nvPicPr>
                      <p:cNvPr id="47108" name="Object 4">
                        <a:extLst>
                          <a:ext uri="{FF2B5EF4-FFF2-40B4-BE49-F238E27FC236}">
                            <a16:creationId xmlns:a16="http://schemas.microsoft.com/office/drawing/2014/main" id="{43B9116F-1E0A-457A-B3A8-3D167CEF2AA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191000"/>
                        <a:ext cx="1879600" cy="266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FF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7109" name="Picture 5" descr="Rose3">
            <a:extLst>
              <a:ext uri="{FF2B5EF4-FFF2-40B4-BE49-F238E27FC236}">
                <a16:creationId xmlns:a16="http://schemas.microsoft.com/office/drawing/2014/main" id="{1B71810D-D68F-410E-9D4E-2282BD15C9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62664">
            <a:off x="8699500" y="4495800"/>
            <a:ext cx="19685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10" name="Picture 6" descr="3d butterfly">
            <a:extLst>
              <a:ext uri="{FF2B5EF4-FFF2-40B4-BE49-F238E27FC236}">
                <a16:creationId xmlns:a16="http://schemas.microsoft.com/office/drawing/2014/main" id="{3B3A4D87-7DE8-4049-928F-F098E097EF0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55869">
            <a:off x="9702800" y="3505200"/>
            <a:ext cx="96520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5" descr="TOP 30+] Hình ảnh nền đẹp về &amp;quot;Thank You&amp;quot; Không nên bỏ qua">
            <a:extLst>
              <a:ext uri="{FF2B5EF4-FFF2-40B4-BE49-F238E27FC236}">
                <a16:creationId xmlns:a16="http://schemas.microsoft.com/office/drawing/2014/main" id="{370C3474-2BD7-484D-9E7D-00D04BB285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8588"/>
            <a:ext cx="12192000" cy="672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1752600" y="2362200"/>
            <a:ext cx="86868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endParaRPr lang="en-US" sz="4000">
              <a:solidFill>
                <a:srgbClr val="FF9933"/>
              </a:solidFill>
              <a:latin typeface="Arial" charset="0"/>
            </a:endParaRPr>
          </a:p>
        </p:txBody>
      </p:sp>
      <p:pic>
        <p:nvPicPr>
          <p:cNvPr id="1026" name="Picture 2" descr="Khởi công dự án Thủy điện Hòa Bình mở rộng vào quý II/2020, tổng mức đầu tư  hơn 9.220 tỷ đồng">
            <a:extLst>
              <a:ext uri="{FF2B5EF4-FFF2-40B4-BE49-F238E27FC236}">
                <a16:creationId xmlns:a16="http://schemas.microsoft.com/office/drawing/2014/main" id="{EA3A1324-F8CA-4CEA-AE72-B1D36143A7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1887200" cy="655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oạn bài Tiếng đàn Ba-la-lai-ca trên sông Đà lớp 5 | Giải bài tập SGK Tiếng  Việt 5 tập 1">
            <a:extLst>
              <a:ext uri="{FF2B5EF4-FFF2-40B4-BE49-F238E27FC236}">
                <a16:creationId xmlns:a16="http://schemas.microsoft.com/office/drawing/2014/main" id="{A7C43ECB-F351-463B-8F22-C85DAB79B0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4701"/>
            <a:ext cx="11551290" cy="6550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1752600" y="1828800"/>
            <a:ext cx="8763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anchor="b" anchorCtr="1"/>
          <a:lstStyle/>
          <a:p>
            <a:pPr algn="l" eaLnBrk="1" hangingPunct="1">
              <a:defRPr/>
            </a:pPr>
            <a:r>
              <a:rPr lang="en-US" sz="36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Tiếng </a:t>
            </a:r>
            <a:r>
              <a:rPr lang="vi-VN" sz="36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36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àn Ba - la - lai - ca trên sông Đà</a:t>
            </a:r>
            <a:br>
              <a:rPr lang="en-US" sz="36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sz="3600" b="1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2667000" y="533400"/>
            <a:ext cx="7010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solidFill>
                  <a:srgbClr val="000099"/>
                </a:solidFill>
                <a:latin typeface="Arial" charset="0"/>
              </a:rPr>
              <a:t>Tập đọc</a:t>
            </a:r>
          </a:p>
        </p:txBody>
      </p:sp>
      <p:sp>
        <p:nvSpPr>
          <p:cNvPr id="67590" name="Text Box 6"/>
          <p:cNvSpPr txBox="1">
            <a:spLocks noChangeArrowheads="1"/>
          </p:cNvSpPr>
          <p:nvPr/>
        </p:nvSpPr>
        <p:spPr bwMode="auto">
          <a:xfrm>
            <a:off x="8829676" y="2667001"/>
            <a:ext cx="1609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b="1" i="1">
                <a:solidFill>
                  <a:srgbClr val="000099"/>
                </a:solidFill>
                <a:latin typeface="Arial" charset="0"/>
              </a:rPr>
              <a:t>Quang Huy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7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7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8" grpId="0"/>
      <p:bldP spid="67588" grpId="1"/>
      <p:bldP spid="67589" grpId="0"/>
      <p:bldP spid="6759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2362200" y="685800"/>
            <a:ext cx="2133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2800" b="1" u="sng">
                <a:solidFill>
                  <a:srgbClr val="FF0000"/>
                </a:solidFill>
                <a:latin typeface="Arial" charset="0"/>
              </a:rPr>
              <a:t>Luyện </a:t>
            </a:r>
            <a:r>
              <a:rPr lang="vi-VN" sz="2800" b="1" u="sng">
                <a:solidFill>
                  <a:srgbClr val="FF0000"/>
                </a:solidFill>
                <a:latin typeface="Arial" charset="0"/>
              </a:rPr>
              <a:t>đ</a:t>
            </a:r>
            <a:r>
              <a:rPr lang="en-US" sz="2800" b="1" u="sng">
                <a:solidFill>
                  <a:srgbClr val="FF0000"/>
                </a:solidFill>
                <a:latin typeface="Arial" charset="0"/>
              </a:rPr>
              <a:t>ọc:</a:t>
            </a:r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1828800" y="1524000"/>
            <a:ext cx="8610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2400" b="1" i="1">
                <a:solidFill>
                  <a:srgbClr val="9900CC"/>
                </a:solidFill>
                <a:latin typeface="Arial" charset="0"/>
              </a:rPr>
              <a:t>- Đọc </a:t>
            </a:r>
            <a:r>
              <a:rPr lang="vi-VN" sz="2400" b="1" i="1">
                <a:solidFill>
                  <a:srgbClr val="9900CC"/>
                </a:solidFill>
                <a:latin typeface="Arial" charset="0"/>
              </a:rPr>
              <a:t>đ</a:t>
            </a:r>
            <a:r>
              <a:rPr lang="en-US" sz="2400" b="1" i="1">
                <a:solidFill>
                  <a:srgbClr val="9900CC"/>
                </a:solidFill>
                <a:latin typeface="Arial" charset="0"/>
              </a:rPr>
              <a:t>úng các từ:</a:t>
            </a:r>
          </a:p>
        </p:txBody>
      </p:sp>
      <p:sp>
        <p:nvSpPr>
          <p:cNvPr id="50192" name="Rectangle 16"/>
          <p:cNvSpPr>
            <a:spLocks noChangeArrowheads="1"/>
          </p:cNvSpPr>
          <p:nvPr/>
        </p:nvSpPr>
        <p:spPr bwMode="auto">
          <a:xfrm>
            <a:off x="2057400" y="22860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2400" b="1" i="1">
                <a:solidFill>
                  <a:schemeClr val="bg1"/>
                </a:solidFill>
                <a:latin typeface="Arial" charset="0"/>
              </a:rPr>
              <a:t>Ba-la-lai-ca,</a:t>
            </a:r>
            <a:r>
              <a:rPr lang="en-US" sz="2400" b="1" i="1">
                <a:solidFill>
                  <a:srgbClr val="9900CC"/>
                </a:solidFill>
                <a:latin typeface="Arial" charset="0"/>
              </a:rPr>
              <a:t> </a:t>
            </a:r>
          </a:p>
        </p:txBody>
      </p:sp>
      <p:sp>
        <p:nvSpPr>
          <p:cNvPr id="8197" name="Line 17"/>
          <p:cNvSpPr>
            <a:spLocks noChangeShapeType="1"/>
          </p:cNvSpPr>
          <p:nvPr/>
        </p:nvSpPr>
        <p:spPr bwMode="auto">
          <a:xfrm>
            <a:off x="6034088" y="646113"/>
            <a:ext cx="0" cy="59436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96" name="Rectangle 20"/>
          <p:cNvSpPr>
            <a:spLocks noChangeArrowheads="1"/>
          </p:cNvSpPr>
          <p:nvPr/>
        </p:nvSpPr>
        <p:spPr bwMode="auto">
          <a:xfrm>
            <a:off x="7213600" y="654050"/>
            <a:ext cx="2133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2400" b="1" u="sng" dirty="0" err="1">
                <a:solidFill>
                  <a:srgbClr val="FF0000"/>
                </a:solidFill>
                <a:latin typeface="Arial" charset="0"/>
              </a:rPr>
              <a:t>Tìm</a:t>
            </a:r>
            <a:r>
              <a:rPr lang="en-US" sz="2400" b="1" u="sng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  <a:latin typeface="Arial" charset="0"/>
              </a:rPr>
              <a:t>hiểu</a:t>
            </a:r>
            <a:r>
              <a:rPr lang="en-US" sz="2400" b="1" u="sng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  <a:latin typeface="Arial" charset="0"/>
              </a:rPr>
              <a:t>bài</a:t>
            </a:r>
            <a:endParaRPr lang="en-US" sz="2400" b="1" u="sng" dirty="0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01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01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01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2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0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/>
      <p:bldP spid="50181" grpId="0"/>
      <p:bldP spid="50192" grpId="0"/>
      <p:bldP spid="5019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4495800" y="5791201"/>
            <a:ext cx="3810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  <a:latin typeface="Arial" charset="0"/>
              </a:rPr>
              <a:t>Đàn ba-la-lai-ca (Nga)</a:t>
            </a:r>
          </a:p>
        </p:txBody>
      </p:sp>
      <p:pic>
        <p:nvPicPr>
          <p:cNvPr id="3074" name="Picture 2" descr="Tập đọc: Tiếng đàn ba-la-lai-ca trên sông Đà">
            <a:extLst>
              <a:ext uri="{FF2B5EF4-FFF2-40B4-BE49-F238E27FC236}">
                <a16:creationId xmlns:a16="http://schemas.microsoft.com/office/drawing/2014/main" id="{519FDCC0-070A-4C0F-8D81-51F6297AF5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17695"/>
            <a:ext cx="8077200" cy="4488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6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2362200" y="685800"/>
            <a:ext cx="2133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2800" b="1" u="sng">
                <a:solidFill>
                  <a:srgbClr val="FF0000"/>
                </a:solidFill>
                <a:latin typeface="Arial" charset="0"/>
              </a:rPr>
              <a:t>Luyện </a:t>
            </a:r>
            <a:r>
              <a:rPr lang="vi-VN" sz="2800" b="1" u="sng">
                <a:solidFill>
                  <a:srgbClr val="FF0000"/>
                </a:solidFill>
                <a:latin typeface="Arial" charset="0"/>
              </a:rPr>
              <a:t>đ</a:t>
            </a:r>
            <a:r>
              <a:rPr lang="en-US" sz="2800" b="1" u="sng">
                <a:solidFill>
                  <a:srgbClr val="FF0000"/>
                </a:solidFill>
                <a:latin typeface="Arial" charset="0"/>
              </a:rPr>
              <a:t>ọc: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828800" y="1524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2400" b="1" i="1">
                <a:solidFill>
                  <a:srgbClr val="9900CC"/>
                </a:solidFill>
                <a:latin typeface="Arial" charset="0"/>
              </a:rPr>
              <a:t>-  Đọc </a:t>
            </a:r>
            <a:r>
              <a:rPr lang="vi-VN" sz="2400" b="1" i="1">
                <a:solidFill>
                  <a:srgbClr val="9900CC"/>
                </a:solidFill>
                <a:latin typeface="Arial" charset="0"/>
              </a:rPr>
              <a:t>đ</a:t>
            </a:r>
            <a:r>
              <a:rPr lang="en-US" sz="2400" b="1" i="1">
                <a:solidFill>
                  <a:srgbClr val="9900CC"/>
                </a:solidFill>
                <a:latin typeface="Arial" charset="0"/>
              </a:rPr>
              <a:t>úng các từ: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2246313" y="2119313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2400" b="1" i="1">
                <a:solidFill>
                  <a:schemeClr val="bg1"/>
                </a:solidFill>
                <a:latin typeface="Arial" charset="0"/>
              </a:rPr>
              <a:t>Ba-la-lai-ca</a:t>
            </a:r>
            <a:r>
              <a:rPr lang="en-US" sz="2400" b="1" i="1">
                <a:solidFill>
                  <a:srgbClr val="9900CC"/>
                </a:solidFill>
                <a:latin typeface="Arial" charset="0"/>
              </a:rPr>
              <a:t> </a:t>
            </a:r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6224588" y="823913"/>
            <a:ext cx="0" cy="59436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663" name="Rectangle 7"/>
          <p:cNvSpPr>
            <a:spLocks noChangeArrowheads="1"/>
          </p:cNvSpPr>
          <p:nvPr/>
        </p:nvSpPr>
        <p:spPr bwMode="auto">
          <a:xfrm>
            <a:off x="2152651" y="2743200"/>
            <a:ext cx="21050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2400" b="1" i="1">
                <a:solidFill>
                  <a:schemeClr val="bg1"/>
                </a:solidFill>
                <a:latin typeface="Arial" charset="0"/>
              </a:rPr>
              <a:t> ngẫm nghĩ</a:t>
            </a:r>
          </a:p>
        </p:txBody>
      </p:sp>
      <p:sp>
        <p:nvSpPr>
          <p:cNvPr id="70664" name="Rectangle 8"/>
          <p:cNvSpPr>
            <a:spLocks noChangeArrowheads="1"/>
          </p:cNvSpPr>
          <p:nvPr/>
        </p:nvSpPr>
        <p:spPr bwMode="auto">
          <a:xfrm>
            <a:off x="2227263" y="3276600"/>
            <a:ext cx="1752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2400" b="1" i="1">
                <a:solidFill>
                  <a:schemeClr val="bg1"/>
                </a:solidFill>
                <a:latin typeface="Arial" charset="0"/>
              </a:rPr>
              <a:t>bỡ ngỡ,…</a:t>
            </a:r>
          </a:p>
        </p:txBody>
      </p:sp>
      <p:sp>
        <p:nvSpPr>
          <p:cNvPr id="70665" name="Rectangle 9"/>
          <p:cNvSpPr>
            <a:spLocks noChangeArrowheads="1"/>
          </p:cNvSpPr>
          <p:nvPr/>
        </p:nvSpPr>
        <p:spPr bwMode="auto">
          <a:xfrm>
            <a:off x="1782764" y="3962400"/>
            <a:ext cx="423703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sz="2400" b="1" i="1" dirty="0">
                <a:solidFill>
                  <a:srgbClr val="9900CC"/>
                </a:solidFill>
                <a:latin typeface="Arial" charset="0"/>
              </a:rPr>
              <a:t>- </a:t>
            </a:r>
            <a:r>
              <a:rPr lang="en-US" sz="2400" b="1" i="1" dirty="0" err="1">
                <a:solidFill>
                  <a:srgbClr val="9900CC"/>
                </a:solidFill>
                <a:latin typeface="Arial" charset="0"/>
              </a:rPr>
              <a:t>Chú</a:t>
            </a:r>
            <a:r>
              <a:rPr lang="en-US" sz="2400" b="1" i="1" dirty="0">
                <a:solidFill>
                  <a:srgbClr val="9900CC"/>
                </a:solidFill>
                <a:latin typeface="Arial" charset="0"/>
              </a:rPr>
              <a:t> ý </a:t>
            </a:r>
            <a:r>
              <a:rPr lang="en-US" sz="2400" b="1" i="1" dirty="0" err="1">
                <a:solidFill>
                  <a:srgbClr val="9900CC"/>
                </a:solidFill>
                <a:latin typeface="Arial" charset="0"/>
              </a:rPr>
              <a:t>ngắt</a:t>
            </a:r>
            <a:r>
              <a:rPr lang="en-US" sz="2400" b="1" i="1" dirty="0">
                <a:solidFill>
                  <a:srgbClr val="9900CC"/>
                </a:solidFill>
                <a:latin typeface="Arial" charset="0"/>
              </a:rPr>
              <a:t> h</a:t>
            </a:r>
            <a:r>
              <a:rPr lang="vi-VN" sz="2400" b="1" i="1" dirty="0">
                <a:solidFill>
                  <a:srgbClr val="9900CC"/>
                </a:solidFill>
                <a:latin typeface="Arial" charset="0"/>
              </a:rPr>
              <a:t>ơ</a:t>
            </a:r>
            <a:r>
              <a:rPr lang="en-US" sz="2400" b="1" i="1" dirty="0" err="1">
                <a:solidFill>
                  <a:srgbClr val="9900CC"/>
                </a:solidFill>
                <a:latin typeface="Arial" charset="0"/>
              </a:rPr>
              <a:t>i</a:t>
            </a:r>
            <a:r>
              <a:rPr lang="en-US" sz="2400" b="1" i="1" dirty="0">
                <a:solidFill>
                  <a:srgbClr val="9900CC"/>
                </a:solidFill>
                <a:latin typeface="Arial" charset="0"/>
              </a:rPr>
              <a:t> </a:t>
            </a:r>
            <a:r>
              <a:rPr lang="vi-VN" sz="2400" b="1" i="1" dirty="0">
                <a:solidFill>
                  <a:srgbClr val="9900CC"/>
                </a:solidFill>
                <a:latin typeface="Arial" charset="0"/>
              </a:rPr>
              <a:t>đ</a:t>
            </a:r>
            <a:r>
              <a:rPr lang="en-US" sz="2400" b="1" i="1" dirty="0" err="1">
                <a:solidFill>
                  <a:srgbClr val="9900CC"/>
                </a:solidFill>
                <a:latin typeface="Arial" charset="0"/>
              </a:rPr>
              <a:t>úng</a:t>
            </a:r>
            <a:r>
              <a:rPr lang="en-US" sz="2400" b="1" i="1" dirty="0">
                <a:solidFill>
                  <a:srgbClr val="9900CC"/>
                </a:solidFill>
                <a:latin typeface="Arial" charset="0"/>
              </a:rPr>
              <a:t>  </a:t>
            </a:r>
            <a:r>
              <a:rPr lang="en-US" sz="2400" b="1" i="1" dirty="0" err="1">
                <a:solidFill>
                  <a:srgbClr val="9900CC"/>
                </a:solidFill>
                <a:latin typeface="Arial" charset="0"/>
              </a:rPr>
              <a:t>giữa</a:t>
            </a:r>
            <a:r>
              <a:rPr lang="en-US" sz="2400" b="1" i="1" dirty="0">
                <a:solidFill>
                  <a:srgbClr val="9900CC"/>
                </a:solidFill>
                <a:latin typeface="Arial" charset="0"/>
              </a:rPr>
              <a:t> </a:t>
            </a:r>
            <a:r>
              <a:rPr lang="en-US" sz="2400" b="1" i="1" dirty="0" err="1">
                <a:solidFill>
                  <a:srgbClr val="9900CC"/>
                </a:solidFill>
                <a:latin typeface="Arial" charset="0"/>
              </a:rPr>
              <a:t>các</a:t>
            </a:r>
            <a:r>
              <a:rPr lang="en-US" sz="2400" b="1" i="1" dirty="0">
                <a:solidFill>
                  <a:srgbClr val="9900CC"/>
                </a:solidFill>
                <a:latin typeface="Arial" charset="0"/>
              </a:rPr>
              <a:t> </a:t>
            </a:r>
            <a:r>
              <a:rPr lang="en-US" sz="2400" b="1" i="1" dirty="0" err="1">
                <a:solidFill>
                  <a:srgbClr val="9900CC"/>
                </a:solidFill>
                <a:latin typeface="Arial" charset="0"/>
              </a:rPr>
              <a:t>dòng</a:t>
            </a:r>
            <a:r>
              <a:rPr lang="en-US" sz="2400" b="1" i="1" dirty="0">
                <a:solidFill>
                  <a:srgbClr val="9900CC"/>
                </a:solidFill>
                <a:latin typeface="Arial" charset="0"/>
              </a:rPr>
              <a:t> </a:t>
            </a:r>
            <a:r>
              <a:rPr lang="en-US" sz="2400" b="1" i="1" dirty="0" err="1">
                <a:solidFill>
                  <a:srgbClr val="9900CC"/>
                </a:solidFill>
                <a:latin typeface="Arial" charset="0"/>
              </a:rPr>
              <a:t>th</a:t>
            </a:r>
            <a:r>
              <a:rPr lang="vi-VN" sz="2400" b="1" i="1" dirty="0">
                <a:solidFill>
                  <a:srgbClr val="9900CC"/>
                </a:solidFill>
                <a:latin typeface="Arial" charset="0"/>
              </a:rPr>
              <a:t>ơ</a:t>
            </a:r>
            <a:r>
              <a:rPr lang="en-US" sz="2400" b="1" i="1" dirty="0">
                <a:solidFill>
                  <a:srgbClr val="9900CC"/>
                </a:solidFill>
                <a:latin typeface="Arial" charset="0"/>
              </a:rPr>
              <a:t>, </a:t>
            </a:r>
            <a:r>
              <a:rPr lang="en-US" sz="2400" b="1" i="1" dirty="0" err="1">
                <a:solidFill>
                  <a:srgbClr val="9900CC"/>
                </a:solidFill>
                <a:latin typeface="Arial" charset="0"/>
              </a:rPr>
              <a:t>khổ</a:t>
            </a:r>
            <a:r>
              <a:rPr lang="en-US" sz="2400" b="1" i="1" dirty="0">
                <a:solidFill>
                  <a:srgbClr val="9900CC"/>
                </a:solidFill>
                <a:latin typeface="Arial" charset="0"/>
              </a:rPr>
              <a:t> </a:t>
            </a:r>
            <a:r>
              <a:rPr lang="en-US" sz="2400" b="1" i="1" dirty="0" err="1">
                <a:solidFill>
                  <a:srgbClr val="9900CC"/>
                </a:solidFill>
                <a:latin typeface="Arial" charset="0"/>
              </a:rPr>
              <a:t>th</a:t>
            </a:r>
            <a:r>
              <a:rPr lang="vi-VN" sz="2400" b="1" i="1" dirty="0">
                <a:solidFill>
                  <a:srgbClr val="9900CC"/>
                </a:solidFill>
                <a:latin typeface="Arial" charset="0"/>
              </a:rPr>
              <a:t>ơ</a:t>
            </a:r>
            <a:r>
              <a:rPr lang="en-US" sz="2400" b="1" i="1" dirty="0">
                <a:solidFill>
                  <a:srgbClr val="9900CC"/>
                </a:solidFill>
                <a:latin typeface="Arial" charset="0"/>
              </a:rPr>
              <a:t>.</a:t>
            </a:r>
          </a:p>
        </p:txBody>
      </p:sp>
      <p:sp>
        <p:nvSpPr>
          <p:cNvPr id="70666" name="Text Box 10"/>
          <p:cNvSpPr txBox="1">
            <a:spLocks noChangeArrowheads="1"/>
          </p:cNvSpPr>
          <p:nvPr/>
        </p:nvSpPr>
        <p:spPr bwMode="auto">
          <a:xfrm>
            <a:off x="6756400" y="1371601"/>
            <a:ext cx="2438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 ngẫm nghĩ</a:t>
            </a:r>
          </a:p>
        </p:txBody>
      </p:sp>
      <p:sp>
        <p:nvSpPr>
          <p:cNvPr id="70667" name="Text Box 11"/>
          <p:cNvSpPr txBox="1">
            <a:spLocks noChangeArrowheads="1"/>
          </p:cNvSpPr>
          <p:nvPr/>
        </p:nvSpPr>
        <p:spPr bwMode="auto">
          <a:xfrm>
            <a:off x="6858000" y="1905001"/>
            <a:ext cx="1828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xe ben</a:t>
            </a:r>
          </a:p>
        </p:txBody>
      </p:sp>
      <p:sp>
        <p:nvSpPr>
          <p:cNvPr id="70668" name="Text Box 12"/>
          <p:cNvSpPr txBox="1">
            <a:spLocks noChangeArrowheads="1"/>
          </p:cNvSpPr>
          <p:nvPr/>
        </p:nvSpPr>
        <p:spPr bwMode="auto">
          <a:xfrm>
            <a:off x="6807200" y="2565401"/>
            <a:ext cx="1905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bỡ ngỡ</a:t>
            </a:r>
          </a:p>
        </p:txBody>
      </p:sp>
      <p:sp>
        <p:nvSpPr>
          <p:cNvPr id="13" name="Rectangle 20">
            <a:extLst>
              <a:ext uri="{FF2B5EF4-FFF2-40B4-BE49-F238E27FC236}">
                <a16:creationId xmlns:a16="http://schemas.microsoft.com/office/drawing/2014/main" id="{47B7A112-B63A-47D4-8926-B1E30CE575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3600" y="654050"/>
            <a:ext cx="2133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2400" b="1" u="sng" dirty="0" err="1">
                <a:solidFill>
                  <a:srgbClr val="FF0000"/>
                </a:solidFill>
                <a:latin typeface="Arial" charset="0"/>
              </a:rPr>
              <a:t>Tìm</a:t>
            </a:r>
            <a:r>
              <a:rPr lang="en-US" sz="2400" b="1" u="sng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  <a:latin typeface="Arial" charset="0"/>
              </a:rPr>
              <a:t>hiểu</a:t>
            </a:r>
            <a:r>
              <a:rPr lang="en-US" sz="2400" b="1" u="sng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  <a:latin typeface="Arial" charset="0"/>
              </a:rPr>
              <a:t>bài</a:t>
            </a:r>
            <a:endParaRPr lang="en-US" sz="2400" b="1" u="sng" dirty="0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70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1000"/>
                                        <p:tgtEl>
                                          <p:spTgt spid="70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70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1000"/>
                                        <p:tgtEl>
                                          <p:spTgt spid="70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3" grpId="0"/>
      <p:bldP spid="70664" grpId="0"/>
      <p:bldP spid="70665" grpId="0"/>
      <p:bldP spid="70666" grpId="0"/>
      <p:bldP spid="70667" grpId="0"/>
      <p:bldP spid="70668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644901" y="487364"/>
            <a:ext cx="652463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Trên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644900" y="792164"/>
            <a:ext cx="56673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Một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644900" y="1173164"/>
            <a:ext cx="1397000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Tôi đã nghe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644901" y="1847850"/>
            <a:ext cx="2444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 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3644901" y="1554164"/>
            <a:ext cx="380047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Một cô gái Nga  mái tóc màu hạt dẻ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3644900" y="1935164"/>
            <a:ext cx="430053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Ngón tay đan  trên những sợi dây đồng.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3644900" y="2468564"/>
            <a:ext cx="869950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Lúc ấy</a:t>
            </a:r>
          </a:p>
        </p:txBody>
      </p:sp>
      <p:sp>
        <p:nvSpPr>
          <p:cNvPr id="72713" name="Text Box 9"/>
          <p:cNvSpPr txBox="1">
            <a:spLocks noChangeArrowheads="1"/>
          </p:cNvSpPr>
          <p:nvPr/>
        </p:nvSpPr>
        <p:spPr bwMode="auto">
          <a:xfrm>
            <a:off x="3644900" y="2774950"/>
            <a:ext cx="188595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defRPr/>
            </a:pPr>
            <a:r>
              <a:rPr lang="en-US" sz="1700" b="1">
                <a:solidFill>
                  <a:srgbClr val="0000CC"/>
                </a:solidFill>
                <a:latin typeface="Arial"/>
              </a:rPr>
              <a:t>Cả công trường</a:t>
            </a:r>
            <a:r>
              <a:rPr lang="en-US" sz="17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3644900" y="3141664"/>
            <a:ext cx="210343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Những tháp khoan</a:t>
            </a:r>
          </a:p>
        </p:txBody>
      </p:sp>
      <p:sp>
        <p:nvSpPr>
          <p:cNvPr id="72715" name="Text Box 11"/>
          <p:cNvSpPr txBox="1">
            <a:spLocks noChangeArrowheads="1"/>
          </p:cNvSpPr>
          <p:nvPr/>
        </p:nvSpPr>
        <p:spPr bwMode="auto">
          <a:xfrm>
            <a:off x="3644901" y="3508375"/>
            <a:ext cx="22510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defRPr/>
            </a:pPr>
            <a:r>
              <a:rPr lang="en-US" sz="1700" b="1">
                <a:solidFill>
                  <a:srgbClr val="0000CC"/>
                </a:solidFill>
                <a:latin typeface="Arial"/>
              </a:rPr>
              <a:t>Những xe ủi, xe ben</a:t>
            </a:r>
            <a:endParaRPr lang="en-US" sz="1700" b="1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72716" name="Text Box 12"/>
          <p:cNvSpPr txBox="1">
            <a:spLocks noChangeArrowheads="1"/>
          </p:cNvSpPr>
          <p:nvPr/>
        </p:nvSpPr>
        <p:spPr bwMode="auto">
          <a:xfrm>
            <a:off x="3644901" y="3875089"/>
            <a:ext cx="976313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defRPr/>
            </a:pPr>
            <a:r>
              <a:rPr lang="en-US" sz="1700" b="1">
                <a:solidFill>
                  <a:srgbClr val="0000CC"/>
                </a:solidFill>
                <a:latin typeface="Arial"/>
              </a:rPr>
              <a:t>Chỉ còn</a:t>
            </a:r>
            <a:endParaRPr lang="en-US" sz="1700" b="1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3644901" y="4241800"/>
            <a:ext cx="54292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Với</a:t>
            </a: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3644901" y="4830764"/>
            <a:ext cx="114617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Ngày mai</a:t>
            </a: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5181601" y="5181600"/>
            <a:ext cx="22637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 nối liền hai khối núi</a:t>
            </a: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3644900" y="5514975"/>
            <a:ext cx="413385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Biển sẽ nằm  bỡ ngỡ giữa cao nguyên</a:t>
            </a: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3644900" y="6248400"/>
            <a:ext cx="39639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Từ công trình thủy điện lớn đầu tiên.</a:t>
            </a: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3644900" y="5881689"/>
            <a:ext cx="1060450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Sông Đà</a:t>
            </a:r>
          </a:p>
        </p:txBody>
      </p:sp>
      <p:pic>
        <p:nvPicPr>
          <p:cNvPr id="11283" name="Picture 19" descr="Bouque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737344">
            <a:off x="8382001" y="4000500"/>
            <a:ext cx="202882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84" name="WordArt 20"/>
          <p:cNvSpPr>
            <a:spLocks noChangeArrowheads="1" noChangeShapeType="1" noTextEdit="1"/>
          </p:cNvSpPr>
          <p:nvPr/>
        </p:nvSpPr>
        <p:spPr bwMode="auto">
          <a:xfrm>
            <a:off x="2667000" y="1"/>
            <a:ext cx="71628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3600" kern="10">
                <a:ln w="9525">
                  <a:noFill/>
                  <a:round/>
                  <a:headEnd/>
                  <a:tailEnd/>
                </a:ln>
                <a:solidFill>
                  <a:srgbClr val="FF00FF"/>
                </a:solidFill>
                <a:latin typeface="Arial"/>
                <a:cs typeface="Arial"/>
              </a:rPr>
              <a:t>Tiếng đàn ba-la-lai-ca trên sông Đà</a:t>
            </a:r>
            <a:endParaRPr lang="en-US" sz="3600" kern="10">
              <a:ln w="9525">
                <a:noFill/>
                <a:round/>
                <a:headEnd/>
                <a:tailEnd/>
              </a:ln>
              <a:solidFill>
                <a:srgbClr val="FF00FF"/>
              </a:solidFill>
              <a:latin typeface="Arial"/>
              <a:cs typeface="Arial"/>
            </a:endParaRPr>
          </a:p>
        </p:txBody>
      </p:sp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4191000" y="487364"/>
            <a:ext cx="103663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sông Đà</a:t>
            </a:r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4114801" y="792164"/>
            <a:ext cx="2151063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đêm trăng chơi vơi</a:t>
            </a: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4967288" y="1173164"/>
            <a:ext cx="1890712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tiếng ba-la-lai-ca</a:t>
            </a:r>
          </a:p>
        </p:txBody>
      </p: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5381625" y="2790825"/>
            <a:ext cx="27305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say ngủ cạnh dòng sông</a:t>
            </a:r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5618163" y="3154364"/>
            <a:ext cx="2595562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 nhô lên trời ngẫm nghĩ</a:t>
            </a:r>
          </a:p>
        </p:txBody>
      </p:sp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5856288" y="3505200"/>
            <a:ext cx="2659062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sóng vai nhau nằm nghĩ</a:t>
            </a:r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4540250" y="3886200"/>
            <a:ext cx="216535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tiếng đàn ngân nga</a:t>
            </a: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4038601" y="4221164"/>
            <a:ext cx="374967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một dòng trăng lấp loáng sông Đà.</a:t>
            </a:r>
          </a:p>
        </p:txBody>
      </p:sp>
      <p:sp>
        <p:nvSpPr>
          <p:cNvPr id="11293" name="Text Box 29"/>
          <p:cNvSpPr txBox="1">
            <a:spLocks noChangeArrowheads="1"/>
          </p:cNvSpPr>
          <p:nvPr/>
        </p:nvSpPr>
        <p:spPr bwMode="auto">
          <a:xfrm>
            <a:off x="3657601" y="5181600"/>
            <a:ext cx="1624013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Chiếc đập lớn</a:t>
            </a:r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4572000" y="5867400"/>
            <a:ext cx="29718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700" b="1">
                <a:solidFill>
                  <a:srgbClr val="0000CC"/>
                </a:solidFill>
                <a:latin typeface="Arial" charset="0"/>
              </a:rPr>
              <a:t>chia ánh sáng đi muôn ngả</a:t>
            </a:r>
          </a:p>
        </p:txBody>
      </p:sp>
      <p:sp>
        <p:nvSpPr>
          <p:cNvPr id="72740" name="Line 36"/>
          <p:cNvSpPr>
            <a:spLocks noChangeShapeType="1"/>
          </p:cNvSpPr>
          <p:nvPr/>
        </p:nvSpPr>
        <p:spPr bwMode="auto">
          <a:xfrm flipH="1">
            <a:off x="5289550" y="1643064"/>
            <a:ext cx="57150" cy="173037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41" name="Line 37"/>
          <p:cNvSpPr>
            <a:spLocks noChangeShapeType="1"/>
          </p:cNvSpPr>
          <p:nvPr/>
        </p:nvSpPr>
        <p:spPr bwMode="auto">
          <a:xfrm flipH="1">
            <a:off x="5116513" y="2046289"/>
            <a:ext cx="57150" cy="173037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42" name="Line 38"/>
          <p:cNvSpPr>
            <a:spLocks noChangeShapeType="1"/>
          </p:cNvSpPr>
          <p:nvPr/>
        </p:nvSpPr>
        <p:spPr bwMode="auto">
          <a:xfrm flipH="1">
            <a:off x="5405438" y="2852739"/>
            <a:ext cx="57150" cy="173037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43" name="Line 39"/>
          <p:cNvSpPr>
            <a:spLocks noChangeShapeType="1"/>
          </p:cNvSpPr>
          <p:nvPr/>
        </p:nvSpPr>
        <p:spPr bwMode="auto">
          <a:xfrm flipH="1">
            <a:off x="5692775" y="3255964"/>
            <a:ext cx="57150" cy="173037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44" name="Line 40"/>
          <p:cNvSpPr>
            <a:spLocks noChangeShapeType="1"/>
          </p:cNvSpPr>
          <p:nvPr/>
        </p:nvSpPr>
        <p:spPr bwMode="auto">
          <a:xfrm flipH="1">
            <a:off x="5865813" y="3602039"/>
            <a:ext cx="57150" cy="173037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45" name="Line 41"/>
          <p:cNvSpPr>
            <a:spLocks noChangeShapeType="1"/>
          </p:cNvSpPr>
          <p:nvPr/>
        </p:nvSpPr>
        <p:spPr bwMode="auto">
          <a:xfrm flipH="1">
            <a:off x="5232400" y="5272089"/>
            <a:ext cx="57150" cy="173037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cover dir="d"/>
    <p:sndAc>
      <p:stSnd>
        <p:snd r:embed="rId2" name="notify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40" grpId="0" animBg="1"/>
      <p:bldP spid="72741" grpId="0" animBg="1"/>
      <p:bldP spid="72742" grpId="0" animBg="1"/>
      <p:bldP spid="72743" grpId="0" animBg="1"/>
      <p:bldP spid="72744" grpId="0" animBg="1"/>
      <p:bldP spid="72745" grpId="0" animBg="1"/>
    </p:bldLst>
  </p:timing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66"/>
        </a:solidFill>
        <a:ln w="9525" cap="flat" cmpd="sng" algn="ctr">
          <a:solidFill>
            <a:srgbClr val="FF66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66"/>
        </a:solidFill>
        <a:ln w="9525" cap="flat" cmpd="sng" algn="ctr">
          <a:solidFill>
            <a:srgbClr val="FF66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781</TotalTime>
  <Words>1228</Words>
  <Application>Microsoft Office PowerPoint</Application>
  <PresentationFormat>Widescreen</PresentationFormat>
  <Paragraphs>155</Paragraphs>
  <Slides>27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Tahoma</vt:lpstr>
      <vt:lpstr>Times New Roman</vt:lpstr>
      <vt:lpstr>Wingdings</vt:lpstr>
      <vt:lpstr>Ocean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Thue Viet Nam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Thứ 4 ngày 15 tháng 10 năm 2008</dc:title>
  <dc:creator>Thietbi2007</dc:creator>
  <cp:lastModifiedBy>Admin</cp:lastModifiedBy>
  <cp:revision>84</cp:revision>
  <dcterms:created xsi:type="dcterms:W3CDTF">2008-10-13T04:59:40Z</dcterms:created>
  <dcterms:modified xsi:type="dcterms:W3CDTF">2021-07-29T04:50:39Z</dcterms:modified>
</cp:coreProperties>
</file>