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553" r:id="rId2"/>
    <p:sldId id="256" r:id="rId3"/>
    <p:sldId id="258" r:id="rId4"/>
    <p:sldId id="292" r:id="rId5"/>
    <p:sldId id="286" r:id="rId6"/>
    <p:sldId id="261" r:id="rId7"/>
    <p:sldId id="290" r:id="rId8"/>
    <p:sldId id="283" r:id="rId9"/>
    <p:sldId id="288" r:id="rId10"/>
    <p:sldId id="299" r:id="rId11"/>
    <p:sldId id="267" r:id="rId12"/>
    <p:sldId id="268" r:id="rId13"/>
    <p:sldId id="269" r:id="rId14"/>
    <p:sldId id="293" r:id="rId15"/>
    <p:sldId id="294" r:id="rId16"/>
    <p:sldId id="295" r:id="rId17"/>
    <p:sldId id="55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8D33A72-905B-491B-A18C-E61EC003F350}">
          <p14:sldIdLst>
            <p14:sldId id="553"/>
            <p14:sldId id="256"/>
            <p14:sldId id="258"/>
            <p14:sldId id="292"/>
            <p14:sldId id="286"/>
            <p14:sldId id="261"/>
            <p14:sldId id="290"/>
            <p14:sldId id="283"/>
            <p14:sldId id="288"/>
            <p14:sldId id="299"/>
            <p14:sldId id="267"/>
            <p14:sldId id="268"/>
            <p14:sldId id="269"/>
            <p14:sldId id="293"/>
            <p14:sldId id="294"/>
            <p14:sldId id="295"/>
            <p14:sldId id="554"/>
          </p14:sldIdLst>
        </p14:section>
        <p14:section name="Untitled Section" id="{9CD9E4FF-3C2A-4727-946E-1782AA45901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0412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18" autoAdjust="0"/>
    <p:restoredTop sz="94624" autoAdjust="0"/>
  </p:normalViewPr>
  <p:slideViewPr>
    <p:cSldViewPr>
      <p:cViewPr varScale="1">
        <p:scale>
          <a:sx n="72" d="100"/>
          <a:sy n="72" d="100"/>
        </p:scale>
        <p:origin x="696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058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22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12" Type="http://schemas.openxmlformats.org/officeDocument/2006/relationships/image" Target="../media/image21.wmf"/><Relationship Id="rId2" Type="http://schemas.openxmlformats.org/officeDocument/2006/relationships/image" Target="../media/image11.wmf"/><Relationship Id="rId16" Type="http://schemas.openxmlformats.org/officeDocument/2006/relationships/image" Target="../media/image25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11" Type="http://schemas.openxmlformats.org/officeDocument/2006/relationships/image" Target="../media/image20.wmf"/><Relationship Id="rId5" Type="http://schemas.openxmlformats.org/officeDocument/2006/relationships/image" Target="../media/image14.wmf"/><Relationship Id="rId15" Type="http://schemas.openxmlformats.org/officeDocument/2006/relationships/image" Target="../media/image2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Relationship Id="rId14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1.wmf"/><Relationship Id="rId7" Type="http://schemas.openxmlformats.org/officeDocument/2006/relationships/image" Target="../media/image38.wmf"/><Relationship Id="rId2" Type="http://schemas.openxmlformats.org/officeDocument/2006/relationships/image" Target="../media/image35.wmf"/><Relationship Id="rId1" Type="http://schemas.openxmlformats.org/officeDocument/2006/relationships/image" Target="../media/image29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CA5CE-176F-4C74-9470-2077D1554588}" type="datetimeFigureOut">
              <a:rPr lang="en-US" smtClean="0"/>
              <a:pPr/>
              <a:t>8/2/2021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6C5E0-D06B-4900-9D96-4D1A9D4EC3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547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BE6D-3E6E-490C-AB8F-3C0DA3E1FBFE}" type="datetimeFigureOut">
              <a:rPr lang="en-US" smtClean="0"/>
              <a:pPr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E96F-D351-499D-99B1-4A936ED7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BE6D-3E6E-490C-AB8F-3C0DA3E1FBFE}" type="datetimeFigureOut">
              <a:rPr lang="en-US" smtClean="0"/>
              <a:pPr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E96F-D351-499D-99B1-4A936ED7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BE6D-3E6E-490C-AB8F-3C0DA3E1FBFE}" type="datetimeFigureOut">
              <a:rPr lang="en-US" smtClean="0"/>
              <a:pPr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E96F-D351-499D-99B1-4A936ED7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BE6D-3E6E-490C-AB8F-3C0DA3E1FBFE}" type="datetimeFigureOut">
              <a:rPr lang="en-US" smtClean="0"/>
              <a:pPr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E96F-D351-499D-99B1-4A936ED7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BE6D-3E6E-490C-AB8F-3C0DA3E1FBFE}" type="datetimeFigureOut">
              <a:rPr lang="en-US" smtClean="0"/>
              <a:pPr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E96F-D351-499D-99B1-4A936ED7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BE6D-3E6E-490C-AB8F-3C0DA3E1FBFE}" type="datetimeFigureOut">
              <a:rPr lang="en-US" smtClean="0"/>
              <a:pPr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E96F-D351-499D-99B1-4A936ED7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BE6D-3E6E-490C-AB8F-3C0DA3E1FBFE}" type="datetimeFigureOut">
              <a:rPr lang="en-US" smtClean="0"/>
              <a:pPr/>
              <a:t>8/2/2021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E96F-D351-499D-99B1-4A936ED7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BE6D-3E6E-490C-AB8F-3C0DA3E1FBFE}" type="datetimeFigureOut">
              <a:rPr lang="en-US" smtClean="0"/>
              <a:pPr/>
              <a:t>8/2/2021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E96F-D351-499D-99B1-4A936ED7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BE6D-3E6E-490C-AB8F-3C0DA3E1FBFE}" type="datetimeFigureOut">
              <a:rPr lang="en-US" smtClean="0"/>
              <a:pPr/>
              <a:t>8/2/2021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E96F-D351-499D-99B1-4A936ED7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BE6D-3E6E-490C-AB8F-3C0DA3E1FBFE}" type="datetimeFigureOut">
              <a:rPr lang="en-US" smtClean="0"/>
              <a:pPr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E96F-D351-499D-99B1-4A936ED7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BE6D-3E6E-490C-AB8F-3C0DA3E1FBFE}" type="datetimeFigureOut">
              <a:rPr lang="en-US" smtClean="0"/>
              <a:pPr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E96F-D351-499D-99B1-4A936ED7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3BE6D-3E6E-490C-AB8F-3C0DA3E1FBFE}" type="datetimeFigureOut">
              <a:rPr lang="en-US" smtClean="0"/>
              <a:pPr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4E96F-D351-499D-99B1-4A936ED7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40.bin"/><Relationship Id="rId18" Type="http://schemas.openxmlformats.org/officeDocument/2006/relationships/image" Target="../media/image39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36.wmf"/><Relationship Id="rId17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8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1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3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4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7" Type="http://schemas.openxmlformats.org/officeDocument/2006/relationships/image" Target="../media/image4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3.gif"/><Relationship Id="rId5" Type="http://schemas.openxmlformats.org/officeDocument/2006/relationships/image" Target="../media/image42.png"/><Relationship Id="rId4" Type="http://schemas.openxmlformats.org/officeDocument/2006/relationships/image" Target="../media/image4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17.wmf"/><Relationship Id="rId26" Type="http://schemas.openxmlformats.org/officeDocument/2006/relationships/image" Target="../media/image21.wmf"/><Relationship Id="rId3" Type="http://schemas.openxmlformats.org/officeDocument/2006/relationships/oleObject" Target="../embeddings/oleObject10.bin"/><Relationship Id="rId21" Type="http://schemas.openxmlformats.org/officeDocument/2006/relationships/oleObject" Target="../embeddings/oleObject19.bin"/><Relationship Id="rId34" Type="http://schemas.openxmlformats.org/officeDocument/2006/relationships/image" Target="../media/image25.wmf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17.bin"/><Relationship Id="rId25" Type="http://schemas.openxmlformats.org/officeDocument/2006/relationships/oleObject" Target="../embeddings/oleObject21.bin"/><Relationship Id="rId33" Type="http://schemas.openxmlformats.org/officeDocument/2006/relationships/oleObject" Target="../embeddings/oleObject25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6.wmf"/><Relationship Id="rId20" Type="http://schemas.openxmlformats.org/officeDocument/2006/relationships/image" Target="../media/image18.wmf"/><Relationship Id="rId29" Type="http://schemas.openxmlformats.org/officeDocument/2006/relationships/oleObject" Target="../embeddings/oleObject23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4.bin"/><Relationship Id="rId24" Type="http://schemas.openxmlformats.org/officeDocument/2006/relationships/image" Target="../media/image20.wmf"/><Relationship Id="rId32" Type="http://schemas.openxmlformats.org/officeDocument/2006/relationships/image" Target="../media/image24.wmf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23" Type="http://schemas.openxmlformats.org/officeDocument/2006/relationships/oleObject" Target="../embeddings/oleObject20.bin"/><Relationship Id="rId28" Type="http://schemas.openxmlformats.org/officeDocument/2006/relationships/image" Target="../media/image22.wmf"/><Relationship Id="rId10" Type="http://schemas.openxmlformats.org/officeDocument/2006/relationships/image" Target="../media/image13.wmf"/><Relationship Id="rId19" Type="http://schemas.openxmlformats.org/officeDocument/2006/relationships/oleObject" Target="../embeddings/oleObject18.bin"/><Relationship Id="rId31" Type="http://schemas.openxmlformats.org/officeDocument/2006/relationships/oleObject" Target="../embeddings/oleObject24.bin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5.wmf"/><Relationship Id="rId22" Type="http://schemas.openxmlformats.org/officeDocument/2006/relationships/image" Target="../media/image19.wmf"/><Relationship Id="rId27" Type="http://schemas.openxmlformats.org/officeDocument/2006/relationships/oleObject" Target="../embeddings/oleObject22.bin"/><Relationship Id="rId30" Type="http://schemas.openxmlformats.org/officeDocument/2006/relationships/image" Target="../media/image2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>
            <a:extLst>
              <a:ext uri="{FF2B5EF4-FFF2-40B4-BE49-F238E27FC236}">
                <a16:creationId xmlns:a16="http://schemas.microsoft.com/office/drawing/2014/main" id="{2248FCB5-6B6C-45A9-AFA3-09AE346FD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002213"/>
            <a:ext cx="9144000" cy="1855787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009900"/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uk-UA" altLang="en-US">
              <a:solidFill>
                <a:prstClr val="black"/>
              </a:solidFill>
              <a:latin typeface="VN-NTime" pitchFamily="2" charset="0"/>
              <a:cs typeface="+mn-cs"/>
            </a:endParaRPr>
          </a:p>
        </p:txBody>
      </p:sp>
      <p:sp>
        <p:nvSpPr>
          <p:cNvPr id="16387" name="WordArt 7">
            <a:extLst>
              <a:ext uri="{FF2B5EF4-FFF2-40B4-BE49-F238E27FC236}">
                <a16:creationId xmlns:a16="http://schemas.microsoft.com/office/drawing/2014/main" id="{3244AC1F-EF6B-4E8F-9305-360231C0642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19400" y="1873250"/>
            <a:ext cx="6705600" cy="1495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KHÁI NIỆM SỐ THẬP PHÂN (TIẾP THEO)</a:t>
            </a:r>
          </a:p>
        </p:txBody>
      </p:sp>
      <p:sp>
        <p:nvSpPr>
          <p:cNvPr id="33804" name="WordArt 12">
            <a:extLst>
              <a:ext uri="{FF2B5EF4-FFF2-40B4-BE49-F238E27FC236}">
                <a16:creationId xmlns:a16="http://schemas.microsoft.com/office/drawing/2014/main" id="{9AEBEF69-6650-4AB8-BE99-11AC1C0558A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852988" y="923925"/>
            <a:ext cx="23336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15" name="WordArt 12">
            <a:extLst>
              <a:ext uri="{FF2B5EF4-FFF2-40B4-BE49-F238E27FC236}">
                <a16:creationId xmlns:a16="http://schemas.microsoft.com/office/drawing/2014/main" id="{A5409D63-B5A5-46EB-A7E8-E2816FAC15B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57713" y="5405438"/>
            <a:ext cx="538638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GV: Nguyễn Thị Vân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1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7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1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9114309"/>
              </p:ext>
            </p:extLst>
          </p:nvPr>
        </p:nvGraphicFramePr>
        <p:xfrm>
          <a:off x="1752600" y="2184400"/>
          <a:ext cx="11303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18" name="Equation" r:id="rId3" imgW="419040" imgH="634680" progId="Equation.3">
                  <p:embed/>
                </p:oleObj>
              </mc:Choice>
              <mc:Fallback>
                <p:oleObj name="Equation" r:id="rId3" imgW="419040" imgH="634680" progId="Equation.3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184400"/>
                        <a:ext cx="1130300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413023"/>
              </p:ext>
            </p:extLst>
          </p:nvPr>
        </p:nvGraphicFramePr>
        <p:xfrm>
          <a:off x="3235234" y="3309711"/>
          <a:ext cx="102552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19" name="Equation" r:id="rId5" imgW="380880" imgH="203040" progId="Equation.3">
                  <p:embed/>
                </p:oleObj>
              </mc:Choice>
              <mc:Fallback>
                <p:oleObj name="Equation" r:id="rId5" imgW="380880" imgH="203040" progId="Equation.3">
                  <p:embed/>
                  <p:pic>
                    <p:nvPicPr>
                      <p:cNvPr id="10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34" y="3309711"/>
                        <a:ext cx="1025525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877484"/>
              </p:ext>
            </p:extLst>
          </p:nvPr>
        </p:nvGraphicFramePr>
        <p:xfrm>
          <a:off x="1481138" y="4025900"/>
          <a:ext cx="1828800" cy="1427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20" name="Equation" r:id="rId7" imgW="723600" imgH="634680" progId="Equation.3">
                  <p:embed/>
                </p:oleObj>
              </mc:Choice>
              <mc:Fallback>
                <p:oleObj name="Equation" r:id="rId7" imgW="723600" imgH="634680" progId="Equation.3">
                  <p:embed/>
                  <p:pic>
                    <p:nvPicPr>
                      <p:cNvPr id="10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138" y="4025900"/>
                        <a:ext cx="1828800" cy="14273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6943737"/>
              </p:ext>
            </p:extLst>
          </p:nvPr>
        </p:nvGraphicFramePr>
        <p:xfrm>
          <a:off x="1676401" y="3035300"/>
          <a:ext cx="1539875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21" name="Equation" r:id="rId9" imgW="571320" imgH="634680" progId="Equation.3">
                  <p:embed/>
                </p:oleObj>
              </mc:Choice>
              <mc:Fallback>
                <p:oleObj name="Equation" r:id="rId9" imgW="571320" imgH="634680" progId="Equation.3">
                  <p:embed/>
                  <p:pic>
                    <p:nvPicPr>
                      <p:cNvPr id="103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1" y="3035300"/>
                        <a:ext cx="1539875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41020" y="423517"/>
            <a:ext cx="8153400" cy="762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i="1" u="sng" dirty="0" err="1">
                <a:solidFill>
                  <a:srgbClr val="FF0000"/>
                </a:solidFill>
                <a:latin typeface="VNI-Times" pitchFamily="2" charset="0"/>
              </a:rPr>
              <a:t>Baøi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: KHAÙI NIEÄM SOÁ THAÄP PHAÂN (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tiếp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theo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)</a:t>
            </a:r>
          </a:p>
          <a:p>
            <a:endParaRPr lang="en-US" sz="2800" b="1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752600" y="17526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lvl="0">
              <a:spcBef>
                <a:spcPct val="20000"/>
              </a:spcBef>
            </a:pP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2-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Viết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các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hỗn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số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sau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thành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số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thập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phân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rồi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đọc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số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đó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:</a:t>
            </a:r>
            <a:endParaRPr lang="en-US" sz="2800" dirty="0">
              <a:solidFill>
                <a:srgbClr val="9900FF"/>
              </a:solidFill>
              <a:latin typeface="Andalus" pitchFamily="18" charset="-78"/>
              <a:cs typeface="Andalus" pitchFamily="18" charset="-78"/>
            </a:endParaRPr>
          </a:p>
        </p:txBody>
      </p:sp>
      <p:graphicFrame>
        <p:nvGraphicFramePr>
          <p:cNvPr id="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195123"/>
              </p:ext>
            </p:extLst>
          </p:nvPr>
        </p:nvGraphicFramePr>
        <p:xfrm>
          <a:off x="2932611" y="2425337"/>
          <a:ext cx="615950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22" name="Equation" r:id="rId11" imgW="228600" imgH="203040" progId="Equation.3">
                  <p:embed/>
                </p:oleObj>
              </mc:Choice>
              <mc:Fallback>
                <p:oleObj name="Equation" r:id="rId11" imgW="228600" imgH="203040" progId="Equation.3">
                  <p:embed/>
                  <p:pic>
                    <p:nvPicPr>
                      <p:cNvPr id="81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2611" y="2425337"/>
                        <a:ext cx="615950" cy="512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5104002"/>
              </p:ext>
            </p:extLst>
          </p:nvPr>
        </p:nvGraphicFramePr>
        <p:xfrm>
          <a:off x="3325856" y="4281034"/>
          <a:ext cx="12525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23" name="Equation" r:id="rId13" imgW="533160" imgH="203040" progId="Equation.3">
                  <p:embed/>
                </p:oleObj>
              </mc:Choice>
              <mc:Fallback>
                <p:oleObj name="Equation" r:id="rId13" imgW="533160" imgH="203040" progId="Equation.3">
                  <p:embed/>
                  <p:pic>
                    <p:nvPicPr>
                      <p:cNvPr id="819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5856" y="4281034"/>
                        <a:ext cx="125253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itle 1"/>
          <p:cNvSpPr txBox="1">
            <a:spLocks/>
          </p:cNvSpPr>
          <p:nvPr/>
        </p:nvSpPr>
        <p:spPr>
          <a:xfrm>
            <a:off x="4800600" y="2667001"/>
            <a:ext cx="5867400" cy="1862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r>
              <a:rPr lang="en-US" sz="2400" dirty="0">
                <a:latin typeface="Andalus" pitchFamily="18" charset="-78"/>
                <a:cs typeface="Andalus" pitchFamily="18" charset="-78"/>
              </a:rPr>
              <a:t>-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Phần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nguyên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của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hỗn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số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viết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ở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phần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nguyên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của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số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thập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phân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.</a:t>
            </a:r>
          </a:p>
          <a:p>
            <a:pPr lvl="0">
              <a:spcBef>
                <a:spcPct val="20000"/>
              </a:spcBef>
            </a:pPr>
            <a:r>
              <a:rPr lang="en-US" sz="2400" dirty="0">
                <a:latin typeface="Andalus" pitchFamily="18" charset="-78"/>
                <a:cs typeface="Andalus" pitchFamily="18" charset="-78"/>
              </a:rPr>
              <a:t>-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Tử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số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của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phân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số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thập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phân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viết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ở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phần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thập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phân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của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số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thập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phân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.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828800" y="4953000"/>
            <a:ext cx="8305800" cy="893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Andalus" pitchFamily="18" charset="-78"/>
                <a:cs typeface="Andalus" pitchFamily="18" charset="-78"/>
              </a:rPr>
              <a:t>   </a:t>
            </a:r>
            <a:r>
              <a:rPr lang="en-US" sz="2400" dirty="0">
                <a:latin typeface="Times New Roman" panose="02020603050405020304" pitchFamily="18" charset="0"/>
              </a:rPr>
              <a:t>          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Mẫu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thập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có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bao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nhiêu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chữ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400" dirty="0">
                <a:latin typeface="Times New Roman" panose="02020603050405020304" pitchFamily="18" charset="0"/>
              </a:rPr>
              <a:t> 0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thì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phần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thập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có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bấy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nhiêu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chữ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400" dirty="0">
                <a:latin typeface="Times New Roman" panose="02020603050405020304" pitchFamily="18" charset="0"/>
              </a:rPr>
              <a:t>)</a:t>
            </a:r>
          </a:p>
          <a:p>
            <a:pPr lvl="0">
              <a:spcBef>
                <a:spcPct val="20000"/>
              </a:spcBef>
            </a:pPr>
            <a:endParaRPr lang="en-US" sz="2400" dirty="0">
              <a:latin typeface="Andalus" pitchFamily="18" charset="-78"/>
              <a:cs typeface="Andalus" pitchFamily="18" charset="-78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485426"/>
              </p:ext>
            </p:extLst>
          </p:nvPr>
        </p:nvGraphicFramePr>
        <p:xfrm>
          <a:off x="3219450" y="5734051"/>
          <a:ext cx="148590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24" name="Equation" r:id="rId15" imgW="723586" imgH="393529" progId="Equation.3">
                  <p:embed/>
                </p:oleObj>
              </mc:Choice>
              <mc:Fallback>
                <p:oleObj name="Equation" r:id="rId15" imgW="723586" imgH="393529" progId="Equation.3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9450" y="5734051"/>
                        <a:ext cx="1485900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8356296"/>
              </p:ext>
            </p:extLst>
          </p:nvPr>
        </p:nvGraphicFramePr>
        <p:xfrm>
          <a:off x="6100764" y="5722939"/>
          <a:ext cx="1190625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25" name="Equation" r:id="rId17" imgW="571252" imgH="393529" progId="Equation.3">
                  <p:embed/>
                </p:oleObj>
              </mc:Choice>
              <mc:Fallback>
                <p:oleObj name="Equation" r:id="rId17" imgW="571252" imgH="393529" progId="Equation.3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0764" y="5722939"/>
                        <a:ext cx="1190625" cy="763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735514" y="5862638"/>
            <a:ext cx="1316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1pPr>
            <a:lvl2pPr marL="742950" indent="-285750"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2pPr>
            <a:lvl3pPr marL="1143000" indent="-228600"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3pPr>
            <a:lvl4pPr marL="1600200" indent="-228600"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4pPr>
            <a:lvl5pPr marL="2057400" indent="-228600"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en-US" altLang="en-US" sz="2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810,005;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278689" y="5862638"/>
            <a:ext cx="1316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1pPr>
            <a:lvl2pPr marL="742950" indent="-285750"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2pPr>
            <a:lvl3pPr marL="1143000" indent="-228600"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3pPr>
            <a:lvl4pPr marL="1600200" indent="-228600"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4pPr>
            <a:lvl5pPr marL="2057400" indent="-228600"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en-US" altLang="en-US" sz="2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82,04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752600" y="4953000"/>
            <a:ext cx="8305800" cy="893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r>
              <a:rPr lang="en-US" altLang="en-US" sz="2400" dirty="0">
                <a:latin typeface="Times New Roman" panose="02020603050405020304" pitchFamily="18" charset="0"/>
              </a:rPr>
              <a:t>* </a:t>
            </a:r>
            <a:r>
              <a:rPr lang="en-US" altLang="en-US" sz="2400" dirty="0" err="1">
                <a:latin typeface="Times New Roman" panose="02020603050405020304" pitchFamily="18" charset="0"/>
              </a:rPr>
              <a:t>Chú</a:t>
            </a:r>
            <a:r>
              <a:rPr lang="en-US" altLang="en-US" sz="2400" dirty="0">
                <a:latin typeface="Times New Roman" panose="02020603050405020304" pitchFamily="18" charset="0"/>
              </a:rPr>
              <a:t> ý:</a:t>
            </a:r>
            <a:endParaRPr lang="en-US" sz="2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537960" y="6078175"/>
            <a:ext cx="7826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1pPr>
            <a:lvl2pPr marL="742950" indent="-285750"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2pPr>
            <a:lvl3pPr marL="1143000" indent="-228600"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3pPr>
            <a:lvl4pPr marL="1600200" indent="-228600"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4pPr>
            <a:lvl5pPr marL="2057400" indent="-228600"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en-US" altLang="en-US" sz="2400" b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799199" y="6113211"/>
            <a:ext cx="7826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1pPr>
            <a:lvl2pPr marL="742950" indent="-285750"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2pPr>
            <a:lvl3pPr marL="1143000" indent="-228600"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3pPr>
            <a:lvl4pPr marL="1600200" indent="-228600"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4pPr>
            <a:lvl5pPr marL="2057400" indent="-228600"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en-US" altLang="en-US" sz="2400" b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653792" y="5864811"/>
            <a:ext cx="7826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1pPr>
            <a:lvl2pPr marL="742950" indent="-285750"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2pPr>
            <a:lvl3pPr marL="1143000" indent="-228600"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3pPr>
            <a:lvl4pPr marL="1600200" indent="-228600"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4pPr>
            <a:lvl5pPr marL="2057400" indent="-228600"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en-US" altLang="en-US" sz="2400" b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259979" y="5863049"/>
            <a:ext cx="7826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1pPr>
            <a:lvl2pPr marL="742950" indent="-285750"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2pPr>
            <a:lvl3pPr marL="1143000" indent="-228600"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3pPr>
            <a:lvl4pPr marL="1600200" indent="-228600"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4pPr>
            <a:lvl5pPr marL="2057400" indent="-228600"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99FF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en-US" altLang="en-US" sz="2400" b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005</a:t>
            </a:r>
          </a:p>
        </p:txBody>
      </p:sp>
    </p:spTree>
    <p:extLst>
      <p:ext uri="{BB962C8B-B14F-4D97-AF65-F5344CB8AC3E}">
        <p14:creationId xmlns:p14="http://schemas.microsoft.com/office/powerpoint/2010/main" val="3242877481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8" grpId="0"/>
      <p:bldP spid="19" grpId="0"/>
      <p:bldP spid="20" grpId="0"/>
      <p:bldP spid="22" grpId="0"/>
      <p:bldP spid="23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971800" y="2718138"/>
            <a:ext cx="6172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>
    <p:diamond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447800" y="2159001"/>
            <a:ext cx="8915400" cy="7078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292" name="Text Box 9"/>
          <p:cNvSpPr txBox="1">
            <a:spLocks noChangeArrowheads="1"/>
          </p:cNvSpPr>
          <p:nvPr/>
        </p:nvSpPr>
        <p:spPr bwMode="auto">
          <a:xfrm>
            <a:off x="2209800" y="3048001"/>
            <a:ext cx="78486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Text Box 2"/>
          <p:cNvSpPr txBox="1">
            <a:spLocks noChangeArrowheads="1"/>
          </p:cNvSpPr>
          <p:nvPr/>
        </p:nvSpPr>
        <p:spPr bwMode="auto">
          <a:xfrm>
            <a:off x="1981200" y="3124200"/>
            <a:ext cx="8153400" cy="175432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 i="1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Số thập phân gồm có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vi-VN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phần: Phần nguyên và phần thập phân, chúng được phân cách bởi dấu phẩy.</a:t>
            </a:r>
            <a:endParaRPr lang="en-US" sz="3600" b="1" i="1" dirty="0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8" name="Text Box 9"/>
          <p:cNvSpPr txBox="1">
            <a:spLocks noChangeArrowheads="1"/>
          </p:cNvSpPr>
          <p:nvPr/>
        </p:nvSpPr>
        <p:spPr bwMode="auto">
          <a:xfrm>
            <a:off x="5257800" y="2286001"/>
            <a:ext cx="2590800" cy="83099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66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2667000" y="2819400"/>
            <a:ext cx="2819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endParaRPr lang="en-US" sz="2800" dirty="0">
              <a:solidFill>
                <a:schemeClr val="accent2">
                  <a:lumMod val="75000"/>
                </a:schemeClr>
              </a:solidFill>
              <a:latin typeface="VNI-Times" pitchFamily="2" charset="0"/>
            </a:endParaRPr>
          </a:p>
          <a:p>
            <a:pPr algn="ctr">
              <a:spcBef>
                <a:spcPct val="20000"/>
              </a:spcBef>
              <a:defRPr/>
            </a:pPr>
            <a:endParaRPr lang="en-US" sz="2800" dirty="0">
              <a:solidFill>
                <a:schemeClr val="accent2">
                  <a:lumMod val="75000"/>
                </a:schemeClr>
              </a:solidFill>
              <a:latin typeface="VNI-Times" pitchFamily="2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762000" y="1905000"/>
            <a:ext cx="10744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>
              <a:spcBef>
                <a:spcPct val="20000"/>
              </a:spcBef>
              <a:defRPr/>
            </a:pP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  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Những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chữ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số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nằm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ở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bên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trái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dấu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phẩy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thuộc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phần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nào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?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762000" y="2819400"/>
            <a:ext cx="11430000" cy="144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  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Đáp</a:t>
            </a: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án</a:t>
            </a:r>
            <a:endParaRPr lang="en-US" sz="3600" b="1" i="1" dirty="0">
              <a:solidFill>
                <a:schemeClr val="tx1">
                  <a:lumMod val="95000"/>
                  <a:lumOff val="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>
              <a:spcBef>
                <a:spcPct val="20000"/>
              </a:spcBef>
              <a:defRPr/>
            </a:pP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Những</a:t>
            </a: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chữ</a:t>
            </a: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số</a:t>
            </a: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nằm</a:t>
            </a: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ở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bên</a:t>
            </a: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trái</a:t>
            </a: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dấu</a:t>
            </a: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phẩy</a:t>
            </a: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thuộc</a:t>
            </a: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phần</a:t>
            </a: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nguyên</a:t>
            </a: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145771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2667000" y="2819400"/>
            <a:ext cx="2819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endParaRPr lang="en-US" sz="2800" dirty="0">
              <a:solidFill>
                <a:schemeClr val="accent2">
                  <a:lumMod val="75000"/>
                </a:schemeClr>
              </a:solidFill>
              <a:latin typeface="VNI-Times" pitchFamily="2" charset="0"/>
            </a:endParaRPr>
          </a:p>
          <a:p>
            <a:pPr algn="ctr">
              <a:spcBef>
                <a:spcPct val="20000"/>
              </a:spcBef>
              <a:defRPr/>
            </a:pPr>
            <a:endParaRPr lang="en-US" sz="2800" dirty="0">
              <a:solidFill>
                <a:schemeClr val="accent2">
                  <a:lumMod val="75000"/>
                </a:schemeClr>
              </a:solidFill>
              <a:latin typeface="VNI-Times" pitchFamily="2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685800" y="990600"/>
            <a:ext cx="11277600" cy="914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>
              <a:spcBef>
                <a:spcPct val="20000"/>
              </a:spcBef>
              <a:defRPr/>
            </a:pP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  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Những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chữ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số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nằm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ở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bên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phải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dấu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phẩy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thuộc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phần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nào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?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85800" y="2819400"/>
            <a:ext cx="10591800" cy="144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  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Đáp</a:t>
            </a: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án</a:t>
            </a:r>
            <a:endParaRPr lang="en-US" sz="3600" b="1" i="1" dirty="0">
              <a:solidFill>
                <a:schemeClr val="tx1">
                  <a:lumMod val="95000"/>
                  <a:lumOff val="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pPr>
              <a:spcBef>
                <a:spcPct val="20000"/>
              </a:spcBef>
              <a:defRPr/>
            </a:pP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Những</a:t>
            </a: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chữ</a:t>
            </a: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số</a:t>
            </a: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nằm</a:t>
            </a: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ở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bên</a:t>
            </a: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trái</a:t>
            </a: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dấu</a:t>
            </a: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phẩy</a:t>
            </a: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thuộc</a:t>
            </a: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phần</a:t>
            </a: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thập</a:t>
            </a: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phân</a:t>
            </a: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850976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10"/>
          <p:cNvSpPr txBox="1">
            <a:spLocks noChangeArrowheads="1"/>
          </p:cNvSpPr>
          <p:nvPr/>
        </p:nvSpPr>
        <p:spPr bwMode="auto">
          <a:xfrm>
            <a:off x="2438400" y="2286000"/>
            <a:ext cx="43434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bg1"/>
                </a:solidFill>
                <a:latin typeface=".VnTime" pitchFamily="34" charset="0"/>
              </a:rPr>
              <a:t>Chän ®¸p ¸n ®óng:</a:t>
            </a:r>
          </a:p>
        </p:txBody>
      </p:sp>
      <p:sp>
        <p:nvSpPr>
          <p:cNvPr id="4101" name="Text Box 11"/>
          <p:cNvSpPr txBox="1">
            <a:spLocks noChangeArrowheads="1"/>
          </p:cNvSpPr>
          <p:nvPr/>
        </p:nvSpPr>
        <p:spPr bwMode="auto">
          <a:xfrm>
            <a:off x="3632200" y="3136900"/>
            <a:ext cx="5638800" cy="35067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UcPeriod"/>
            </a:pPr>
            <a:r>
              <a:rPr lang="en-US" sz="3200" dirty="0">
                <a:solidFill>
                  <a:srgbClr val="800000"/>
                </a:solidFill>
                <a:latin typeface=".VnTime" pitchFamily="34" charset="0"/>
              </a:rPr>
              <a:t>8,34</a:t>
            </a:r>
          </a:p>
          <a:p>
            <a:pPr marL="342900" indent="-342900">
              <a:spcBef>
                <a:spcPct val="50000"/>
              </a:spcBef>
              <a:buFontTx/>
              <a:buAutoNum type="alphaUcPeriod"/>
            </a:pPr>
            <a:r>
              <a:rPr lang="en-US" sz="3200" dirty="0">
                <a:solidFill>
                  <a:srgbClr val="800000"/>
                </a:solidFill>
                <a:latin typeface=".VnTime" pitchFamily="34" charset="0"/>
              </a:rPr>
              <a:t>8,034</a:t>
            </a:r>
          </a:p>
          <a:p>
            <a:pPr marL="342900" indent="-342900">
              <a:spcBef>
                <a:spcPct val="50000"/>
              </a:spcBef>
              <a:buFontTx/>
              <a:buAutoNum type="alphaUcPeriod"/>
            </a:pPr>
            <a:r>
              <a:rPr lang="en-US" sz="3200" dirty="0">
                <a:solidFill>
                  <a:srgbClr val="800000"/>
                </a:solidFill>
                <a:latin typeface=".VnTime" pitchFamily="34" charset="0"/>
              </a:rPr>
              <a:t>8,340</a:t>
            </a:r>
          </a:p>
          <a:p>
            <a:pPr marL="342900" indent="-342900">
              <a:spcBef>
                <a:spcPct val="50000"/>
              </a:spcBef>
              <a:buFontTx/>
              <a:buAutoNum type="alphaUcPeriod"/>
            </a:pPr>
            <a:r>
              <a:rPr lang="en-US" sz="3200" dirty="0">
                <a:solidFill>
                  <a:srgbClr val="800000"/>
                </a:solidFill>
                <a:latin typeface=".VnTime" pitchFamily="34" charset="0"/>
              </a:rPr>
              <a:t>83,400</a:t>
            </a:r>
          </a:p>
          <a:p>
            <a:pPr marL="342900" indent="-342900">
              <a:spcBef>
                <a:spcPct val="50000"/>
              </a:spcBef>
              <a:buFontTx/>
              <a:buAutoNum type="alphaUcPeriod"/>
            </a:pPr>
            <a:endParaRPr lang="en-US" sz="3200" dirty="0">
              <a:solidFill>
                <a:srgbClr val="800000"/>
              </a:solidFill>
              <a:latin typeface=".VnTime" pitchFamily="34" charset="0"/>
            </a:endParaRPr>
          </a:p>
        </p:txBody>
      </p:sp>
      <p:graphicFrame>
        <p:nvGraphicFramePr>
          <p:cNvPr id="409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892000"/>
              </p:ext>
            </p:extLst>
          </p:nvPr>
        </p:nvGraphicFramePr>
        <p:xfrm>
          <a:off x="4187826" y="1925638"/>
          <a:ext cx="2289175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4" name="Equation" r:id="rId3" imgW="660240" imgH="393480" progId="Equation.3">
                  <p:embed/>
                </p:oleObj>
              </mc:Choice>
              <mc:Fallback>
                <p:oleObj name="Equation" r:id="rId3" imgW="660240" imgH="393480" progId="Equation.3">
                  <p:embed/>
                  <p:pic>
                    <p:nvPicPr>
                      <p:cNvPr id="409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7826" y="1925638"/>
                        <a:ext cx="2289175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8680" name="Oval 24"/>
          <p:cNvSpPr>
            <a:spLocks noChangeArrowheads="1"/>
          </p:cNvSpPr>
          <p:nvPr/>
        </p:nvSpPr>
        <p:spPr bwMode="auto">
          <a:xfrm>
            <a:off x="3632200" y="3886200"/>
            <a:ext cx="419100" cy="520700"/>
          </a:xfrm>
          <a:prstGeom prst="ellipse">
            <a:avLst/>
          </a:prstGeom>
          <a:noFill/>
          <a:ln w="3175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057400" y="1371600"/>
            <a:ext cx="80772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>
              <a:spcBef>
                <a:spcPct val="20000"/>
              </a:spcBef>
              <a:defRPr/>
            </a:pP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  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Em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hãy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khoanh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vào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ý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mà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em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cho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là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i="1" dirty="0" err="1">
                <a:latin typeface="Andalus" pitchFamily="18" charset="-78"/>
                <a:cs typeface="Andalus" pitchFamily="18" charset="-78"/>
              </a:rPr>
              <a:t>đúng</a:t>
            </a:r>
            <a:r>
              <a:rPr lang="en-US" sz="3600" b="1" i="1" dirty="0">
                <a:latin typeface="Andalus" pitchFamily="18" charset="-78"/>
                <a:cs typeface="Andalus" pitchFamily="18" charset="-78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744160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8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8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8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08" name="Object 4">
            <a:extLst>
              <a:ext uri="{FF2B5EF4-FFF2-40B4-BE49-F238E27FC236}">
                <a16:creationId xmlns:a16="http://schemas.microsoft.com/office/drawing/2014/main" id="{79C1567B-54AE-43F1-B7E7-FF55A97DFA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8800" y="4191000"/>
          <a:ext cx="18796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0" name="Clip" r:id="rId3" imgW="11049000" imgH="13906500" progId="MS_ClipArt_Gallery.2">
                  <p:embed/>
                </p:oleObj>
              </mc:Choice>
              <mc:Fallback>
                <p:oleObj name="Clip" r:id="rId3" imgW="11049000" imgH="13906500" progId="MS_ClipArt_Gallery.2">
                  <p:embed/>
                  <p:pic>
                    <p:nvPicPr>
                      <p:cNvPr id="47108" name="Object 4">
                        <a:extLst>
                          <a:ext uri="{FF2B5EF4-FFF2-40B4-BE49-F238E27FC236}">
                            <a16:creationId xmlns:a16="http://schemas.microsoft.com/office/drawing/2014/main" id="{79C1567B-54AE-43F1-B7E7-FF55A97DFA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191000"/>
                        <a:ext cx="187960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7109" name="Picture 5" descr="Rose3">
            <a:extLst>
              <a:ext uri="{FF2B5EF4-FFF2-40B4-BE49-F238E27FC236}">
                <a16:creationId xmlns:a16="http://schemas.microsoft.com/office/drawing/2014/main" id="{31BA1615-8835-4C65-B42D-EFA63744C0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62664">
            <a:off x="8699500" y="4495800"/>
            <a:ext cx="19685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0" name="Picture 6" descr="3d butterfly">
            <a:extLst>
              <a:ext uri="{FF2B5EF4-FFF2-40B4-BE49-F238E27FC236}">
                <a16:creationId xmlns:a16="http://schemas.microsoft.com/office/drawing/2014/main" id="{CB37B56B-C2BB-4EC5-8E35-EDE7E32C952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55869">
            <a:off x="9702800" y="3505200"/>
            <a:ext cx="96520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5" descr="TOP 30+] Hình ảnh nền đẹp về &amp;quot;Thank You&amp;quot; Không nên bỏ qua">
            <a:extLst>
              <a:ext uri="{FF2B5EF4-FFF2-40B4-BE49-F238E27FC236}">
                <a16:creationId xmlns:a16="http://schemas.microsoft.com/office/drawing/2014/main" id="{701CBAB5-AF40-4E37-A5FC-754DFC97B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8588"/>
            <a:ext cx="12192000" cy="672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subTitle" idx="1"/>
          </p:nvPr>
        </p:nvSpPr>
        <p:spPr>
          <a:xfrm>
            <a:off x="-1301887" y="1161835"/>
            <a:ext cx="8153400" cy="11430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  <a:p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438400" y="2819400"/>
            <a:ext cx="2819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endParaRPr lang="en-US" sz="2800" dirty="0">
              <a:solidFill>
                <a:schemeClr val="accent2">
                  <a:lumMod val="75000"/>
                </a:schemeClr>
              </a:solidFill>
              <a:latin typeface="VNI-Times" pitchFamily="2" charset="0"/>
            </a:endParaRPr>
          </a:p>
          <a:p>
            <a:pPr algn="ctr">
              <a:spcBef>
                <a:spcPct val="20000"/>
              </a:spcBef>
              <a:defRPr/>
            </a:pPr>
            <a:endParaRPr lang="en-US" sz="2800" dirty="0">
              <a:solidFill>
                <a:schemeClr val="accent2">
                  <a:lumMod val="75000"/>
                </a:schemeClr>
              </a:solidFill>
              <a:latin typeface="VNI-Times" pitchFamily="2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362200" y="2743200"/>
          <a:ext cx="2767012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2" name="Equation" r:id="rId3" imgW="888840" imgH="634680" progId="Equation.3">
                  <p:embed/>
                </p:oleObj>
              </mc:Choice>
              <mc:Fallback>
                <p:oleObj name="Equation" r:id="rId3" imgW="888840" imgH="6346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743200"/>
                        <a:ext cx="2767012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le 1"/>
          <p:cNvSpPr txBox="1">
            <a:spLocks/>
          </p:cNvSpPr>
          <p:nvPr/>
        </p:nvSpPr>
        <p:spPr>
          <a:xfrm>
            <a:off x="2667000" y="2819400"/>
            <a:ext cx="2819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endParaRPr lang="en-US" sz="2800" dirty="0">
              <a:solidFill>
                <a:schemeClr val="accent2">
                  <a:lumMod val="75000"/>
                </a:schemeClr>
              </a:solidFill>
              <a:latin typeface="VNI-Times" pitchFamily="2" charset="0"/>
            </a:endParaRPr>
          </a:p>
          <a:p>
            <a:pPr algn="ctr">
              <a:spcBef>
                <a:spcPct val="20000"/>
              </a:spcBef>
              <a:defRPr/>
            </a:pPr>
            <a:endParaRPr lang="en-US" sz="2800" dirty="0">
              <a:solidFill>
                <a:schemeClr val="accent2">
                  <a:lumMod val="75000"/>
                </a:schemeClr>
              </a:solidFill>
              <a:latin typeface="VNI-Times" pitchFamily="2" charset="0"/>
            </a:endParaRPr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994352"/>
              </p:ext>
            </p:extLst>
          </p:nvPr>
        </p:nvGraphicFramePr>
        <p:xfrm>
          <a:off x="4376738" y="3705496"/>
          <a:ext cx="3319463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3" name="Equation" r:id="rId5" imgW="1231560" imgH="634680" progId="Equation.3">
                  <p:embed/>
                </p:oleObj>
              </mc:Choice>
              <mc:Fallback>
                <p:oleObj name="Equation" r:id="rId5" imgW="1231560" imgH="6346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6738" y="3705496"/>
                        <a:ext cx="3319463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itle 1"/>
          <p:cNvSpPr txBox="1">
            <a:spLocks/>
          </p:cNvSpPr>
          <p:nvPr/>
        </p:nvSpPr>
        <p:spPr>
          <a:xfrm>
            <a:off x="2133600" y="152401"/>
            <a:ext cx="8382000" cy="914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2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103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3906747"/>
              </p:ext>
            </p:extLst>
          </p:nvPr>
        </p:nvGraphicFramePr>
        <p:xfrm>
          <a:off x="3946284" y="3009901"/>
          <a:ext cx="755650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4" name="Equation" r:id="rId7" imgW="241200" imgH="431640" progId="Equation.3">
                  <p:embed/>
                </p:oleObj>
              </mc:Choice>
              <mc:Fallback>
                <p:oleObj name="Equation" r:id="rId7" imgW="24120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6284" y="3009901"/>
                        <a:ext cx="755650" cy="108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6400800" y="2743200"/>
          <a:ext cx="3338512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5" name="Equation" r:id="rId9" imgW="1066680" imgH="634680" progId="Equation.3">
                  <p:embed/>
                </p:oleObj>
              </mc:Choice>
              <mc:Fallback>
                <p:oleObj name="Equation" r:id="rId9" imgW="1066680" imgH="6346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743200"/>
                        <a:ext cx="3338512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641905"/>
              </p:ext>
            </p:extLst>
          </p:nvPr>
        </p:nvGraphicFramePr>
        <p:xfrm>
          <a:off x="8305800" y="3009901"/>
          <a:ext cx="952500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6" name="Equation" r:id="rId11" imgW="304560" imgH="431640" progId="Equation.3">
                  <p:embed/>
                </p:oleObj>
              </mc:Choice>
              <mc:Fallback>
                <p:oleObj name="Equation" r:id="rId11" imgW="304560" imgH="4316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3009901"/>
                        <a:ext cx="952500" cy="108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3411801"/>
              </p:ext>
            </p:extLst>
          </p:nvPr>
        </p:nvGraphicFramePr>
        <p:xfrm>
          <a:off x="6198326" y="3971108"/>
          <a:ext cx="1233488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7" name="Equation" r:id="rId13" imgW="393480" imgH="431640" progId="Equation.3">
                  <p:embed/>
                </p:oleObj>
              </mc:Choice>
              <mc:Fallback>
                <p:oleObj name="Equation" r:id="rId13" imgW="393480" imgH="431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8326" y="3971108"/>
                        <a:ext cx="1233488" cy="108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9389691"/>
              </p:ext>
            </p:extLst>
          </p:nvPr>
        </p:nvGraphicFramePr>
        <p:xfrm>
          <a:off x="2461943" y="4876801"/>
          <a:ext cx="917575" cy="119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8" name="Equation" r:id="rId15" imgW="266400" imgH="431640" progId="Equation.3">
                  <p:embed/>
                </p:oleObj>
              </mc:Choice>
              <mc:Fallback>
                <p:oleObj name="Equation" r:id="rId15" imgW="266400" imgH="431640" progId="Equation.3">
                  <p:embed/>
                  <p:pic>
                    <p:nvPicPr>
                      <p:cNvPr id="103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1943" y="4876801"/>
                        <a:ext cx="917575" cy="1198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9297097"/>
              </p:ext>
            </p:extLst>
          </p:nvPr>
        </p:nvGraphicFramePr>
        <p:xfrm>
          <a:off x="3451899" y="4889500"/>
          <a:ext cx="1178719" cy="1197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9" name="Equation" r:id="rId17" imgW="342720" imgH="431640" progId="Equation.3">
                  <p:embed/>
                </p:oleObj>
              </mc:Choice>
              <mc:Fallback>
                <p:oleObj name="Equation" r:id="rId17" imgW="342720" imgH="431640" progId="Equation.3">
                  <p:embed/>
                  <p:pic>
                    <p:nvPicPr>
                      <p:cNvPr id="103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1899" y="4889500"/>
                        <a:ext cx="1178719" cy="11979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4873067"/>
              </p:ext>
            </p:extLst>
          </p:nvPr>
        </p:nvGraphicFramePr>
        <p:xfrm>
          <a:off x="4643134" y="4907732"/>
          <a:ext cx="1356837" cy="1197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" name="Equation" r:id="rId19" imgW="393480" imgH="431640" progId="Equation.3">
                  <p:embed/>
                </p:oleObj>
              </mc:Choice>
              <mc:Fallback>
                <p:oleObj name="Equation" r:id="rId19" imgW="393480" imgH="431640" progId="Equation.3">
                  <p:embed/>
                  <p:pic>
                    <p:nvPicPr>
                      <p:cNvPr id="103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134" y="4907732"/>
                        <a:ext cx="1356837" cy="11979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itle 1"/>
          <p:cNvSpPr txBox="1">
            <a:spLocks/>
          </p:cNvSpPr>
          <p:nvPr/>
        </p:nvSpPr>
        <p:spPr>
          <a:xfrm>
            <a:off x="5664933" y="4931032"/>
            <a:ext cx="4219298" cy="5417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>
              <a:spcBef>
                <a:spcPct val="20000"/>
              </a:spcBef>
              <a:defRPr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20000"/>
              </a:spcBef>
              <a:defRPr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119154" y="5416081"/>
            <a:ext cx="4219298" cy="5417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>
              <a:spcBef>
                <a:spcPct val="20000"/>
              </a:spcBef>
              <a:defRPr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20000"/>
              </a:spcBef>
              <a:defRPr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C61D761-1715-4C63-A9F9-5B88C94E4CFF}"/>
              </a:ext>
            </a:extLst>
          </p:cNvPr>
          <p:cNvSpPr/>
          <p:nvPr/>
        </p:nvSpPr>
        <p:spPr>
          <a:xfrm>
            <a:off x="1071154" y="1724791"/>
            <a:ext cx="6096000" cy="61356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438400" y="2667000"/>
            <a:ext cx="2819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endParaRPr lang="en-US" sz="2800" dirty="0">
              <a:solidFill>
                <a:schemeClr val="accent2">
                  <a:lumMod val="75000"/>
                </a:schemeClr>
              </a:solidFill>
              <a:latin typeface="VNI-Times" pitchFamily="2" charset="0"/>
            </a:endParaRPr>
          </a:p>
          <a:p>
            <a:pPr algn="ctr">
              <a:spcBef>
                <a:spcPct val="20000"/>
              </a:spcBef>
              <a:defRPr/>
            </a:pPr>
            <a:endParaRPr lang="en-US" sz="2800" dirty="0">
              <a:solidFill>
                <a:schemeClr val="accent2">
                  <a:lumMod val="75000"/>
                </a:schemeClr>
              </a:solidFill>
              <a:latin typeface="VNI-Times" pitchFamily="2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8815508"/>
              </p:ext>
            </p:extLst>
          </p:nvPr>
        </p:nvGraphicFramePr>
        <p:xfrm>
          <a:off x="3986349" y="1828801"/>
          <a:ext cx="1370013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1" name="Equation" r:id="rId3" imgW="507960" imgH="431640" progId="Equation.3">
                  <p:embed/>
                </p:oleObj>
              </mc:Choice>
              <mc:Fallback>
                <p:oleObj name="Equation" r:id="rId3" imgW="50796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6349" y="1828801"/>
                        <a:ext cx="1370013" cy="108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le 1"/>
          <p:cNvSpPr txBox="1">
            <a:spLocks/>
          </p:cNvSpPr>
          <p:nvPr/>
        </p:nvSpPr>
        <p:spPr>
          <a:xfrm>
            <a:off x="2667000" y="2819400"/>
            <a:ext cx="2819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endParaRPr lang="en-US" sz="2800" dirty="0">
              <a:solidFill>
                <a:schemeClr val="accent2">
                  <a:lumMod val="75000"/>
                </a:schemeClr>
              </a:solidFill>
              <a:latin typeface="VNI-Times" pitchFamily="2" charset="0"/>
            </a:endParaRPr>
          </a:p>
          <a:p>
            <a:pPr algn="ctr">
              <a:spcBef>
                <a:spcPct val="20000"/>
              </a:spcBef>
              <a:defRPr/>
            </a:pPr>
            <a:endParaRPr lang="en-US" sz="2800" dirty="0">
              <a:solidFill>
                <a:schemeClr val="accent2">
                  <a:lumMod val="75000"/>
                </a:schemeClr>
              </a:solidFill>
              <a:latin typeface="VNI-Times" pitchFamily="2" charset="0"/>
            </a:endParaRPr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387006"/>
              </p:ext>
            </p:extLst>
          </p:nvPr>
        </p:nvGraphicFramePr>
        <p:xfrm>
          <a:off x="4038601" y="3137264"/>
          <a:ext cx="1508125" cy="108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2" name="Equation" r:id="rId5" imgW="558720" imgH="431640" progId="Equation.3">
                  <p:embed/>
                </p:oleObj>
              </mc:Choice>
              <mc:Fallback>
                <p:oleObj name="Equation" r:id="rId5" imgW="55872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1" y="3137264"/>
                        <a:ext cx="1508125" cy="1087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864377"/>
              </p:ext>
            </p:extLst>
          </p:nvPr>
        </p:nvGraphicFramePr>
        <p:xfrm>
          <a:off x="2619099" y="4508864"/>
          <a:ext cx="1816100" cy="108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3" name="Equation" r:id="rId7" imgW="672840" imgH="431640" progId="Equation.3">
                  <p:embed/>
                </p:oleObj>
              </mc:Choice>
              <mc:Fallback>
                <p:oleObj name="Equation" r:id="rId7" imgW="67284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099" y="4508864"/>
                        <a:ext cx="1816100" cy="1087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027535"/>
              </p:ext>
            </p:extLst>
          </p:nvPr>
        </p:nvGraphicFramePr>
        <p:xfrm>
          <a:off x="9555163" y="4532812"/>
          <a:ext cx="1112837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4" name="Equation" r:id="rId9" imgW="482400" imgH="431640" progId="Equation.3">
                  <p:embed/>
                </p:oleObj>
              </mc:Choice>
              <mc:Fallback>
                <p:oleObj name="Equation" r:id="rId9" imgW="48240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5163" y="4532812"/>
                        <a:ext cx="1112837" cy="10890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2000798" y="-16756"/>
            <a:ext cx="8382000" cy="914401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Wide Latin" pitchFamily="18" charset="0"/>
              </a:rPr>
              <a:t>TOÁN</a:t>
            </a:r>
          </a:p>
        </p:txBody>
      </p:sp>
      <p:sp>
        <p:nvSpPr>
          <p:cNvPr id="16" name="Title 1"/>
          <p:cNvSpPr>
            <a:spLocks noGrp="1"/>
          </p:cNvSpPr>
          <p:nvPr>
            <p:ph type="subTitle" idx="1"/>
          </p:nvPr>
        </p:nvSpPr>
        <p:spPr>
          <a:xfrm>
            <a:off x="2080075" y="858456"/>
            <a:ext cx="8153400" cy="762000"/>
          </a:xfrm>
        </p:spPr>
        <p:txBody>
          <a:bodyPr>
            <a:normAutofit/>
          </a:bodyPr>
          <a:lstStyle/>
          <a:p>
            <a:r>
              <a:rPr lang="en-US" sz="2800" i="1" u="sng" dirty="0" err="1">
                <a:solidFill>
                  <a:srgbClr val="FF0000"/>
                </a:solidFill>
                <a:latin typeface="VNI-Times" pitchFamily="2" charset="0"/>
              </a:rPr>
              <a:t>Baøi</a:t>
            </a:r>
            <a:r>
              <a:rPr lang="en-US" sz="2800" dirty="0">
                <a:solidFill>
                  <a:srgbClr val="FF0000"/>
                </a:solidFill>
                <a:latin typeface="VNI-Times" pitchFamily="2" charset="0"/>
              </a:rPr>
              <a:t> : KHAÙI NIEÄM SOÁ THAÄP PHAÂN (</a:t>
            </a:r>
            <a:r>
              <a:rPr lang="en-US" sz="2800" dirty="0" err="1">
                <a:solidFill>
                  <a:srgbClr val="FF0000"/>
                </a:solidFill>
                <a:latin typeface="VNI-Times" pitchFamily="2" charset="0"/>
              </a:rPr>
              <a:t>tiếp</a:t>
            </a:r>
            <a:r>
              <a:rPr lang="en-US" sz="2800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VNI-Times" pitchFamily="2" charset="0"/>
              </a:rPr>
              <a:t>theo</a:t>
            </a:r>
            <a:r>
              <a:rPr lang="en-US" sz="2800" dirty="0">
                <a:solidFill>
                  <a:srgbClr val="FF0000"/>
                </a:solidFill>
                <a:latin typeface="VNI-Times" pitchFamily="2" charset="0"/>
              </a:rPr>
              <a:t>)</a:t>
            </a:r>
          </a:p>
          <a:p>
            <a:endParaRPr lang="en-US" sz="2800" dirty="0">
              <a:solidFill>
                <a:srgbClr val="FF0000"/>
              </a:solidFill>
              <a:latin typeface="VNI-Times" pitchFamily="2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965694"/>
              </p:ext>
            </p:extLst>
          </p:nvPr>
        </p:nvGraphicFramePr>
        <p:xfrm>
          <a:off x="1483722" y="1621440"/>
          <a:ext cx="2514600" cy="27338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0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66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4222">
                <a:tc>
                  <a:txBody>
                    <a:bodyPr/>
                    <a:lstStyle/>
                    <a:p>
                      <a:r>
                        <a:rPr lang="en-US" sz="28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dm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261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8204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8204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5334001" y="1828801"/>
          <a:ext cx="752475" cy="1066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5" name="Equation" r:id="rId11" imgW="279360" imgH="431640" progId="Equation.3">
                  <p:embed/>
                </p:oleObj>
              </mc:Choice>
              <mc:Fallback>
                <p:oleObj name="Equation" r:id="rId11" imgW="27936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1" y="1828801"/>
                        <a:ext cx="752475" cy="10668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2797390"/>
              </p:ext>
            </p:extLst>
          </p:nvPr>
        </p:nvGraphicFramePr>
        <p:xfrm>
          <a:off x="6096000" y="1524000"/>
          <a:ext cx="1163638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6" name="Equation" r:id="rId13" imgW="431640" imgH="634680" progId="Equation.3">
                  <p:embed/>
                </p:oleObj>
              </mc:Choice>
              <mc:Fallback>
                <p:oleObj name="Equation" r:id="rId13" imgW="431640" imgH="6346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524000"/>
                        <a:ext cx="1163638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8748714" y="4522789"/>
          <a:ext cx="307975" cy="108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7" name="Equation" r:id="rId15" imgW="114120" imgH="431640" progId="Equation.3">
                  <p:embed/>
                </p:oleObj>
              </mc:Choice>
              <mc:Fallback>
                <p:oleObj name="Equation" r:id="rId15" imgW="114120" imgH="431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8714" y="4522789"/>
                        <a:ext cx="307975" cy="1087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6492490"/>
              </p:ext>
            </p:extLst>
          </p:nvPr>
        </p:nvGraphicFramePr>
        <p:xfrm>
          <a:off x="9709150" y="1870168"/>
          <a:ext cx="958850" cy="108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8" name="Equation" r:id="rId17" imgW="355320" imgH="431640" progId="Equation.3">
                  <p:embed/>
                </p:oleObj>
              </mc:Choice>
              <mc:Fallback>
                <p:oleObj name="Equation" r:id="rId17" imgW="35532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09150" y="1870168"/>
                        <a:ext cx="958850" cy="1087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7819199"/>
              </p:ext>
            </p:extLst>
          </p:nvPr>
        </p:nvGraphicFramePr>
        <p:xfrm>
          <a:off x="3962400" y="2438401"/>
          <a:ext cx="958850" cy="108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9" name="Equation" r:id="rId19" imgW="355320" imgH="431640" progId="Equation.3">
                  <p:embed/>
                </p:oleObj>
              </mc:Choice>
              <mc:Fallback>
                <p:oleObj name="Equation" r:id="rId19" imgW="355320" imgH="431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438401"/>
                        <a:ext cx="958850" cy="1087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2652306"/>
              </p:ext>
            </p:extLst>
          </p:nvPr>
        </p:nvGraphicFramePr>
        <p:xfrm>
          <a:off x="5486401" y="3137264"/>
          <a:ext cx="752475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80" name="Equation" r:id="rId21" imgW="279360" imgH="431640" progId="Equation.3">
                  <p:embed/>
                </p:oleObj>
              </mc:Choice>
              <mc:Fallback>
                <p:oleObj name="Equation" r:id="rId21" imgW="279360" imgH="4316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1" y="3137264"/>
                        <a:ext cx="752475" cy="108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8826234"/>
              </p:ext>
            </p:extLst>
          </p:nvPr>
        </p:nvGraphicFramePr>
        <p:xfrm>
          <a:off x="6119948" y="2895600"/>
          <a:ext cx="1335088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81" name="Equation" r:id="rId23" imgW="495000" imgH="634680" progId="Equation.3">
                  <p:embed/>
                </p:oleObj>
              </mc:Choice>
              <mc:Fallback>
                <p:oleObj name="Equation" r:id="rId23" imgW="495000" imgH="6346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9948" y="2895600"/>
                        <a:ext cx="1335088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981014"/>
              </p:ext>
            </p:extLst>
          </p:nvPr>
        </p:nvGraphicFramePr>
        <p:xfrm>
          <a:off x="9555163" y="3213463"/>
          <a:ext cx="1130300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82" name="Equation" r:id="rId25" imgW="419040" imgH="431640" progId="Equation.3">
                  <p:embed/>
                </p:oleObj>
              </mc:Choice>
              <mc:Fallback>
                <p:oleObj name="Equation" r:id="rId25" imgW="419040" imgH="4316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5163" y="3213463"/>
                        <a:ext cx="1130300" cy="1087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1934167"/>
              </p:ext>
            </p:extLst>
          </p:nvPr>
        </p:nvGraphicFramePr>
        <p:xfrm>
          <a:off x="4384762" y="4521927"/>
          <a:ext cx="754062" cy="101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83" name="Equation" r:id="rId27" imgW="279360" imgH="431640" progId="Equation.3">
                  <p:embed/>
                </p:oleObj>
              </mc:Choice>
              <mc:Fallback>
                <p:oleObj name="Equation" r:id="rId27" imgW="279360" imgH="43164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4762" y="4521927"/>
                        <a:ext cx="754062" cy="1011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9089870"/>
              </p:ext>
            </p:extLst>
          </p:nvPr>
        </p:nvGraphicFramePr>
        <p:xfrm>
          <a:off x="4975675" y="4228011"/>
          <a:ext cx="23622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84" name="Equation" r:id="rId29" imgW="876240" imgH="634680" progId="Equation.3">
                  <p:embed/>
                </p:oleObj>
              </mc:Choice>
              <mc:Fallback>
                <p:oleObj name="Equation" r:id="rId29" imgW="876240" imgH="63468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5675" y="4228011"/>
                        <a:ext cx="2362200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itle 1"/>
          <p:cNvSpPr txBox="1">
            <a:spLocks/>
          </p:cNvSpPr>
          <p:nvPr/>
        </p:nvSpPr>
        <p:spPr>
          <a:xfrm>
            <a:off x="4953000" y="2438400"/>
            <a:ext cx="4114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400" dirty="0" err="1">
                <a:latin typeface="Andalus" pitchFamily="18" charset="-78"/>
                <a:cs typeface="Andalus" pitchFamily="18" charset="-78"/>
              </a:rPr>
              <a:t>Đọc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là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: Hai </a:t>
            </a:r>
            <a:r>
              <a:rPr lang="en-US" sz="2400" dirty="0" err="1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phẩy</a:t>
            </a:r>
            <a:r>
              <a:rPr lang="en-US" sz="2400" dirty="0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bảy</a:t>
            </a:r>
            <a:r>
              <a:rPr lang="en-US" sz="2400" dirty="0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mét</a:t>
            </a:r>
            <a:r>
              <a:rPr lang="en-US" sz="2400" dirty="0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.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7249885" y="3187337"/>
            <a:ext cx="2514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Được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viết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thành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7141030" y="4519748"/>
            <a:ext cx="2514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Được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viết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thành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7315200" y="1828800"/>
            <a:ext cx="2514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Được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viết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thành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5105400" y="3810000"/>
            <a:ext cx="54102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400" dirty="0" err="1">
                <a:latin typeface="Andalus" pitchFamily="18" charset="-78"/>
                <a:cs typeface="Andalus" pitchFamily="18" charset="-78"/>
              </a:rPr>
              <a:t>Đọc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là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: </a:t>
            </a:r>
            <a:r>
              <a:rPr lang="en-US" sz="2400" dirty="0" err="1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Tám</a:t>
            </a:r>
            <a:r>
              <a:rPr lang="en-US" sz="2400" dirty="0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phẩy</a:t>
            </a:r>
            <a:r>
              <a:rPr lang="en-US" sz="2400" dirty="0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năm</a:t>
            </a:r>
            <a:r>
              <a:rPr lang="en-US" sz="2400" dirty="0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mươi</a:t>
            </a:r>
            <a:r>
              <a:rPr lang="en-US" sz="2400" dirty="0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sáu</a:t>
            </a:r>
            <a:r>
              <a:rPr lang="en-US" sz="2400" dirty="0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mét</a:t>
            </a:r>
            <a:r>
              <a:rPr lang="en-US" sz="2400" dirty="0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.</a:t>
            </a: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4038600" y="5255622"/>
            <a:ext cx="6629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400" dirty="0" err="1">
                <a:latin typeface="Andalus" pitchFamily="18" charset="-78"/>
                <a:cs typeface="Andalus" pitchFamily="18" charset="-78"/>
              </a:rPr>
              <a:t>Đọc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là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:</a:t>
            </a:r>
            <a:r>
              <a:rPr lang="en-US" sz="2400" dirty="0" err="1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không</a:t>
            </a:r>
            <a:r>
              <a:rPr lang="en-US" sz="2400" dirty="0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phẩy</a:t>
            </a:r>
            <a:r>
              <a:rPr lang="en-US" sz="2400" dirty="0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  </a:t>
            </a:r>
            <a:r>
              <a:rPr lang="en-US" sz="2400" dirty="0" err="1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một</a:t>
            </a:r>
            <a:r>
              <a:rPr lang="en-US" sz="2400" dirty="0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trăm</a:t>
            </a:r>
            <a:r>
              <a:rPr lang="en-US" sz="2400" dirty="0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chín</a:t>
            </a:r>
            <a:r>
              <a:rPr lang="en-US" sz="2400" dirty="0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mươi</a:t>
            </a:r>
            <a:r>
              <a:rPr lang="en-US" sz="2400" dirty="0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lăm</a:t>
            </a:r>
            <a:r>
              <a:rPr lang="en-US" sz="2400" dirty="0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mét</a:t>
            </a:r>
            <a:r>
              <a:rPr lang="en-US" sz="2400" dirty="0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.</a:t>
            </a:r>
          </a:p>
        </p:txBody>
      </p:sp>
      <p:graphicFrame>
        <p:nvGraphicFramePr>
          <p:cNvPr id="3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8423976"/>
              </p:ext>
            </p:extLst>
          </p:nvPr>
        </p:nvGraphicFramePr>
        <p:xfrm>
          <a:off x="2667000" y="5273037"/>
          <a:ext cx="1300162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85" name="Equation" r:id="rId31" imgW="482400" imgH="431640" progId="Equation.3">
                  <p:embed/>
                </p:oleObj>
              </mc:Choice>
              <mc:Fallback>
                <p:oleObj name="Equation" r:id="rId31" imgW="482400" imgH="431640" progId="Equation.3">
                  <p:embed/>
                  <p:pic>
                    <p:nvPicPr>
                      <p:cNvPr id="103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273037"/>
                        <a:ext cx="1300162" cy="108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41835"/>
              </p:ext>
            </p:extLst>
          </p:nvPr>
        </p:nvGraphicFramePr>
        <p:xfrm>
          <a:off x="4062548" y="3833948"/>
          <a:ext cx="1130300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86" name="Equation" r:id="rId33" imgW="419040" imgH="431640" progId="Equation.3">
                  <p:embed/>
                </p:oleObj>
              </mc:Choice>
              <mc:Fallback>
                <p:oleObj name="Equation" r:id="rId33" imgW="419040" imgH="431640" progId="Equation.3">
                  <p:embed/>
                  <p:pic>
                    <p:nvPicPr>
                      <p:cNvPr id="308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2548" y="3833948"/>
                        <a:ext cx="1130300" cy="1087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itle 1"/>
          <p:cNvSpPr txBox="1">
            <a:spLocks/>
          </p:cNvSpPr>
          <p:nvPr/>
        </p:nvSpPr>
        <p:spPr>
          <a:xfrm>
            <a:off x="1589315" y="6093822"/>
            <a:ext cx="9143999" cy="53340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>
              <a:spcBef>
                <a:spcPct val="20000"/>
              </a:spcBef>
              <a:defRPr/>
            </a:pP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Các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số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: 2,7;   8,56;   0,195 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cũng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là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số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thập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phân</a:t>
            </a:r>
            <a:r>
              <a:rPr lang="en-US" sz="3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 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447801" y="2209801"/>
            <a:ext cx="4561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982290" y="2231571"/>
            <a:ext cx="4561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443445" y="3067484"/>
            <a:ext cx="4561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8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979028" y="3067594"/>
            <a:ext cx="4561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5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652849" y="3058777"/>
            <a:ext cx="4561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6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482634" y="3744577"/>
            <a:ext cx="4561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0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000798" y="3727158"/>
            <a:ext cx="4561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1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668090" y="3727158"/>
            <a:ext cx="4561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9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380016" y="3740221"/>
            <a:ext cx="4561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5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  <p:bldP spid="32" grpId="0" animBg="1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362200" y="2514600"/>
            <a:ext cx="2819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endParaRPr lang="en-US" sz="2800" dirty="0">
              <a:solidFill>
                <a:schemeClr val="accent2">
                  <a:lumMod val="75000"/>
                </a:schemeClr>
              </a:solidFill>
              <a:latin typeface="VNI-Times" pitchFamily="2" charset="0"/>
            </a:endParaRPr>
          </a:p>
          <a:p>
            <a:pPr algn="ctr">
              <a:spcBef>
                <a:spcPct val="20000"/>
              </a:spcBef>
              <a:defRPr/>
            </a:pPr>
            <a:endParaRPr lang="en-US" sz="2800" dirty="0">
              <a:solidFill>
                <a:schemeClr val="accent2">
                  <a:lumMod val="75000"/>
                </a:schemeClr>
              </a:solidFill>
              <a:latin typeface="VNI-Times" pitchFamily="2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667000" y="2209800"/>
            <a:ext cx="2819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endParaRPr lang="en-US" sz="2800" dirty="0">
              <a:solidFill>
                <a:schemeClr val="accent2">
                  <a:lumMod val="75000"/>
                </a:schemeClr>
              </a:solidFill>
              <a:latin typeface="VNI-Times" pitchFamily="2" charset="0"/>
            </a:endParaRPr>
          </a:p>
          <a:p>
            <a:pPr algn="ctr">
              <a:spcBef>
                <a:spcPct val="20000"/>
              </a:spcBef>
              <a:defRPr/>
            </a:pPr>
            <a:endParaRPr lang="en-US" sz="2800" dirty="0">
              <a:solidFill>
                <a:schemeClr val="accent2">
                  <a:lumMod val="75000"/>
                </a:schemeClr>
              </a:solidFill>
              <a:latin typeface="VNI-Times" pitchFamily="2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676400" y="2908300"/>
            <a:ext cx="89916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3200" dirty="0">
                <a:solidFill>
                  <a:srgbClr val="160412"/>
                </a:solidFill>
                <a:latin typeface="Andalus" pitchFamily="18" charset="-78"/>
                <a:cs typeface="Andalus" pitchFamily="18" charset="-78"/>
              </a:rPr>
              <a:t>5,68  </a:t>
            </a:r>
            <a:r>
              <a:rPr lang="en-US" sz="3200" dirty="0" err="1">
                <a:solidFill>
                  <a:srgbClr val="160412"/>
                </a:solidFill>
                <a:latin typeface="Andalus" pitchFamily="18" charset="-78"/>
                <a:cs typeface="Andalus" pitchFamily="18" charset="-78"/>
              </a:rPr>
              <a:t>Đọc</a:t>
            </a:r>
            <a:r>
              <a:rPr lang="en-US" sz="3200" dirty="0">
                <a:solidFill>
                  <a:srgbClr val="160412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dirty="0" err="1">
                <a:solidFill>
                  <a:srgbClr val="160412"/>
                </a:solidFill>
                <a:latin typeface="Andalus" pitchFamily="18" charset="-78"/>
                <a:cs typeface="Andalus" pitchFamily="18" charset="-78"/>
              </a:rPr>
              <a:t>là</a:t>
            </a:r>
            <a:r>
              <a:rPr lang="en-US" sz="3200" dirty="0">
                <a:solidFill>
                  <a:srgbClr val="160412"/>
                </a:solidFill>
                <a:latin typeface="Andalus" pitchFamily="18" charset="-78"/>
                <a:cs typeface="Andalus" pitchFamily="18" charset="-78"/>
              </a:rPr>
              <a:t> : </a:t>
            </a:r>
            <a:r>
              <a:rPr lang="en-US" sz="3200" dirty="0" err="1">
                <a:solidFill>
                  <a:srgbClr val="160412"/>
                </a:solidFill>
                <a:latin typeface="Andalus" pitchFamily="18" charset="-78"/>
                <a:cs typeface="Andalus" pitchFamily="18" charset="-78"/>
              </a:rPr>
              <a:t>năm</a:t>
            </a:r>
            <a:r>
              <a:rPr lang="en-US" sz="3200" dirty="0">
                <a:solidFill>
                  <a:srgbClr val="160412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dirty="0" err="1">
                <a:solidFill>
                  <a:srgbClr val="160412"/>
                </a:solidFill>
                <a:latin typeface="Andalus" pitchFamily="18" charset="-78"/>
                <a:cs typeface="Andalus" pitchFamily="18" charset="-78"/>
              </a:rPr>
              <a:t>phẩy</a:t>
            </a:r>
            <a:r>
              <a:rPr lang="en-US" sz="3200" dirty="0">
                <a:solidFill>
                  <a:srgbClr val="160412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dirty="0" err="1">
                <a:solidFill>
                  <a:srgbClr val="160412"/>
                </a:solidFill>
                <a:latin typeface="Andalus" pitchFamily="18" charset="-78"/>
                <a:cs typeface="Andalus" pitchFamily="18" charset="-78"/>
              </a:rPr>
              <a:t>sáu</a:t>
            </a:r>
            <a:r>
              <a:rPr lang="en-US" sz="3200" dirty="0">
                <a:solidFill>
                  <a:srgbClr val="160412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dirty="0" err="1">
                <a:solidFill>
                  <a:srgbClr val="160412"/>
                </a:solidFill>
                <a:latin typeface="Andalus" pitchFamily="18" charset="-78"/>
                <a:cs typeface="Andalus" pitchFamily="18" charset="-78"/>
              </a:rPr>
              <a:t>mươi</a:t>
            </a:r>
            <a:r>
              <a:rPr lang="en-US" sz="3200" dirty="0">
                <a:solidFill>
                  <a:srgbClr val="160412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dirty="0" err="1">
                <a:solidFill>
                  <a:srgbClr val="160412"/>
                </a:solidFill>
                <a:latin typeface="Andalus" pitchFamily="18" charset="-78"/>
                <a:cs typeface="Andalus" pitchFamily="18" charset="-78"/>
              </a:rPr>
              <a:t>tám</a:t>
            </a:r>
            <a:r>
              <a:rPr lang="en-US" sz="3200" dirty="0">
                <a:solidFill>
                  <a:srgbClr val="160412"/>
                </a:solidFill>
                <a:latin typeface="Andalus" pitchFamily="18" charset="-78"/>
                <a:cs typeface="Andalus" pitchFamily="18" charset="-78"/>
              </a:rPr>
              <a:t>.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762000" y="5253081"/>
            <a:ext cx="99060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90,638 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Đọc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là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: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chín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mươi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phẩy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sáu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trăm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ba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mươi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tám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495800" y="1536700"/>
            <a:ext cx="1828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5, 68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590800" y="2374901"/>
            <a:ext cx="243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4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Phần</a:t>
            </a:r>
            <a:r>
              <a:rPr lang="en-US" sz="2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nguyên</a:t>
            </a:r>
            <a:endParaRPr lang="en-US" sz="2400" dirty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638800" y="2451101"/>
            <a:ext cx="3276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4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Phần</a:t>
            </a:r>
            <a:r>
              <a:rPr lang="en-US" sz="2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thập</a:t>
            </a:r>
            <a:r>
              <a:rPr lang="en-US" sz="2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phân</a:t>
            </a:r>
            <a:endParaRPr lang="en-US" sz="2400" dirty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4851400" y="2106517"/>
            <a:ext cx="304800" cy="1588"/>
          </a:xfrm>
          <a:prstGeom prst="line">
            <a:avLst/>
          </a:prstGeom>
          <a:ln>
            <a:solidFill>
              <a:srgbClr val="FF0000">
                <a:alpha val="8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455032" y="2104834"/>
            <a:ext cx="4572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867400" y="2146300"/>
            <a:ext cx="990600" cy="30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0800000" flipV="1">
            <a:off x="4038600" y="2146300"/>
            <a:ext cx="838200" cy="30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248400" y="4813301"/>
            <a:ext cx="3276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4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Phần</a:t>
            </a:r>
            <a:r>
              <a:rPr lang="en-US" sz="2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thập</a:t>
            </a:r>
            <a:r>
              <a:rPr lang="en-US" sz="2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phân</a:t>
            </a:r>
            <a:endParaRPr lang="en-US" sz="2400" dirty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514600" y="4737101"/>
            <a:ext cx="243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4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Phần</a:t>
            </a:r>
            <a:r>
              <a:rPr lang="en-US" sz="2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nguyên</a:t>
            </a:r>
            <a:endParaRPr lang="en-US" sz="2400" dirty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267200" y="3746501"/>
            <a:ext cx="2438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90, 638</a:t>
            </a:r>
          </a:p>
        </p:txBody>
      </p:sp>
      <p:cxnSp>
        <p:nvCxnSpPr>
          <p:cNvPr id="44" name="Straight Connector 43"/>
          <p:cNvCxnSpPr/>
          <p:nvPr/>
        </p:nvCxnSpPr>
        <p:spPr>
          <a:xfrm>
            <a:off x="4876800" y="4203700"/>
            <a:ext cx="3810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518532" y="4203700"/>
            <a:ext cx="6096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6041834" y="4236751"/>
            <a:ext cx="1295400" cy="609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10800000" flipV="1">
            <a:off x="3778787" y="4214717"/>
            <a:ext cx="1143000" cy="685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itle 1"/>
          <p:cNvSpPr>
            <a:spLocks noGrp="1"/>
          </p:cNvSpPr>
          <p:nvPr>
            <p:ph type="subTitle" idx="1"/>
          </p:nvPr>
        </p:nvSpPr>
        <p:spPr>
          <a:xfrm>
            <a:off x="2057400" y="381000"/>
            <a:ext cx="8153400" cy="762000"/>
          </a:xfrm>
        </p:spPr>
        <p:txBody>
          <a:bodyPr>
            <a:normAutofit/>
          </a:bodyPr>
          <a:lstStyle/>
          <a:p>
            <a:r>
              <a:rPr lang="en-US" sz="2800" b="1" i="1" u="sng" dirty="0" err="1">
                <a:solidFill>
                  <a:srgbClr val="FF0000"/>
                </a:solidFill>
                <a:latin typeface="VNI-Times" pitchFamily="2" charset="0"/>
              </a:rPr>
              <a:t>Baøi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: KHAÙI NIEÄM SOÁ THAÄP PHAÂN (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tiếp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theo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)</a:t>
            </a:r>
          </a:p>
          <a:p>
            <a:endParaRPr lang="en-US" sz="2800" b="1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52" name="Title 1"/>
          <p:cNvSpPr txBox="1">
            <a:spLocks/>
          </p:cNvSpPr>
          <p:nvPr/>
        </p:nvSpPr>
        <p:spPr>
          <a:xfrm>
            <a:off x="1752600" y="1536700"/>
            <a:ext cx="1676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r>
              <a:rPr lang="en-US" sz="2800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Ví</a:t>
            </a:r>
            <a:r>
              <a:rPr lang="en-US" sz="28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dụ</a:t>
            </a:r>
            <a:r>
              <a:rPr lang="en-US" sz="28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1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:</a:t>
            </a:r>
            <a:endParaRPr lang="en-US" sz="2800" dirty="0">
              <a:solidFill>
                <a:srgbClr val="9900FF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3" name="Title 1"/>
          <p:cNvSpPr txBox="1">
            <a:spLocks/>
          </p:cNvSpPr>
          <p:nvPr/>
        </p:nvSpPr>
        <p:spPr>
          <a:xfrm>
            <a:off x="1828800" y="3670300"/>
            <a:ext cx="1676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r>
              <a:rPr lang="en-US" sz="2800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Ví</a:t>
            </a:r>
            <a:r>
              <a:rPr lang="en-US" sz="28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dụ</a:t>
            </a:r>
            <a:r>
              <a:rPr lang="en-US" sz="28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2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:</a:t>
            </a:r>
            <a:endParaRPr lang="en-US" sz="2800" dirty="0">
              <a:solidFill>
                <a:srgbClr val="9900FF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32399715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8" grpId="0"/>
      <p:bldP spid="19" grpId="0"/>
      <p:bldP spid="20" grpId="0"/>
      <p:bldP spid="39" grpId="0"/>
      <p:bldP spid="40" grpId="0"/>
      <p:bldP spid="41" grpId="0"/>
      <p:bldP spid="52" grpId="0"/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438400" y="2667000"/>
            <a:ext cx="2819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endParaRPr lang="en-US" sz="2800" dirty="0">
              <a:solidFill>
                <a:schemeClr val="accent2">
                  <a:lumMod val="75000"/>
                </a:schemeClr>
              </a:solidFill>
              <a:latin typeface="VNI-Times" pitchFamily="2" charset="0"/>
            </a:endParaRPr>
          </a:p>
          <a:p>
            <a:pPr algn="ctr">
              <a:spcBef>
                <a:spcPct val="20000"/>
              </a:spcBef>
              <a:defRPr/>
            </a:pPr>
            <a:endParaRPr lang="en-US" sz="2800" dirty="0">
              <a:solidFill>
                <a:schemeClr val="accent2">
                  <a:lumMod val="75000"/>
                </a:schemeClr>
              </a:solidFill>
              <a:latin typeface="VNI-Times" pitchFamily="2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667000" y="2819400"/>
            <a:ext cx="2819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endParaRPr lang="en-US" sz="2800" dirty="0">
              <a:solidFill>
                <a:schemeClr val="accent2">
                  <a:lumMod val="75000"/>
                </a:schemeClr>
              </a:solidFill>
              <a:latin typeface="VNI-Times" pitchFamily="2" charset="0"/>
            </a:endParaRPr>
          </a:p>
          <a:p>
            <a:pPr algn="ctr">
              <a:spcBef>
                <a:spcPct val="20000"/>
              </a:spcBef>
              <a:defRPr/>
            </a:pPr>
            <a:endParaRPr lang="en-US" sz="2800" dirty="0">
              <a:solidFill>
                <a:schemeClr val="accent2">
                  <a:lumMod val="75000"/>
                </a:schemeClr>
              </a:solidFill>
              <a:latin typeface="VNI-Times" pitchFamily="2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828800" y="3810000"/>
            <a:ext cx="86106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   </a:t>
            </a:r>
            <a:r>
              <a:rPr lang="en-US" sz="2800" dirty="0" err="1">
                <a:solidFill>
                  <a:srgbClr val="9900FF"/>
                </a:solidFill>
                <a:latin typeface="Andalus" pitchFamily="18" charset="-78"/>
                <a:cs typeface="Andalus" pitchFamily="18" charset="-78"/>
              </a:rPr>
              <a:t>N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hững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20000"/>
              </a:spcBef>
              <a:defRPr/>
            </a:pPr>
            <a:endParaRPr lang="en-US" sz="2400" dirty="0">
              <a:solidFill>
                <a:srgbClr val="9900FF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981200" y="3048000"/>
            <a:ext cx="73914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defRPr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1828800" y="2320344"/>
            <a:ext cx="86868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 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hần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sz="2800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133600" y="4495800"/>
            <a:ext cx="80772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   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133600" y="1671777"/>
            <a:ext cx="77724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" name="Title 1"/>
          <p:cNvSpPr>
            <a:spLocks noGrp="1"/>
          </p:cNvSpPr>
          <p:nvPr>
            <p:ph type="subTitle" idx="1"/>
          </p:nvPr>
        </p:nvSpPr>
        <p:spPr>
          <a:xfrm>
            <a:off x="2133600" y="469749"/>
            <a:ext cx="8153400" cy="762000"/>
          </a:xfrm>
        </p:spPr>
        <p:txBody>
          <a:bodyPr>
            <a:normAutofit/>
          </a:bodyPr>
          <a:lstStyle/>
          <a:p>
            <a:r>
              <a:rPr lang="en-US" sz="2800" b="1" i="1" u="sng" dirty="0" err="1">
                <a:solidFill>
                  <a:srgbClr val="FF0000"/>
                </a:solidFill>
                <a:latin typeface="VNI-Times" pitchFamily="2" charset="0"/>
              </a:rPr>
              <a:t>Baøi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: KHAÙI NIEÄM SOÁ THAÄP PHAÂN (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tiếp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theo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)</a:t>
            </a:r>
          </a:p>
          <a:p>
            <a:endParaRPr lang="en-US" sz="2800" b="1" dirty="0">
              <a:solidFill>
                <a:srgbClr val="FF0000"/>
              </a:solidFill>
              <a:latin typeface="VNI-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52741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2667000" y="2819400"/>
            <a:ext cx="2819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endParaRPr lang="en-US" sz="2800" dirty="0">
              <a:latin typeface="VNI-Times" pitchFamily="2" charset="0"/>
            </a:endParaRPr>
          </a:p>
          <a:p>
            <a:pPr algn="ctr">
              <a:spcBef>
                <a:spcPct val="20000"/>
              </a:spcBef>
              <a:defRPr/>
            </a:pPr>
            <a:endParaRPr lang="en-US" sz="2800" dirty="0">
              <a:latin typeface="VNI-Times" pitchFamily="2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subTitle" idx="1"/>
          </p:nvPr>
        </p:nvSpPr>
        <p:spPr>
          <a:xfrm>
            <a:off x="2019300" y="509588"/>
            <a:ext cx="8153400" cy="762000"/>
          </a:xfrm>
        </p:spPr>
        <p:txBody>
          <a:bodyPr>
            <a:normAutofit/>
          </a:bodyPr>
          <a:lstStyle/>
          <a:p>
            <a:r>
              <a:rPr lang="en-US" sz="2800" b="1" i="1" u="sng" dirty="0" err="1">
                <a:solidFill>
                  <a:srgbClr val="FF0000"/>
                </a:solidFill>
                <a:latin typeface="VNI-Times" pitchFamily="2" charset="0"/>
              </a:rPr>
              <a:t>Baøi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: KHAÙI NIEÄM SOÁ THAÄP PHAÂN (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tiếp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theo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)</a:t>
            </a:r>
          </a:p>
          <a:p>
            <a:endParaRPr lang="en-US" sz="2800" b="1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752600" y="1752600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   1- </a:t>
            </a:r>
            <a:r>
              <a:rPr lang="en-US" sz="2800" u="sng" dirty="0" err="1">
                <a:latin typeface="Andalus" pitchFamily="18" charset="-78"/>
                <a:cs typeface="Andalus" pitchFamily="18" charset="-78"/>
              </a:rPr>
              <a:t>Đọc</a:t>
            </a:r>
            <a:r>
              <a:rPr lang="en-US" sz="2800" u="sng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u="sng" dirty="0" err="1">
                <a:latin typeface="Andalus" pitchFamily="18" charset="-78"/>
                <a:cs typeface="Andalus" pitchFamily="18" charset="-78"/>
              </a:rPr>
              <a:t>các</a:t>
            </a:r>
            <a:r>
              <a:rPr lang="en-US" sz="2800" u="sng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u="sng" dirty="0" err="1">
                <a:latin typeface="Andalus" pitchFamily="18" charset="-78"/>
                <a:cs typeface="Andalus" pitchFamily="18" charset="-78"/>
              </a:rPr>
              <a:t>số</a:t>
            </a:r>
            <a:r>
              <a:rPr lang="en-US" sz="2800" u="sng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u="sng" dirty="0" err="1">
                <a:latin typeface="Andalus" pitchFamily="18" charset="-78"/>
                <a:cs typeface="Andalus" pitchFamily="18" charset="-78"/>
              </a:rPr>
              <a:t>thập</a:t>
            </a:r>
            <a:r>
              <a:rPr lang="en-US" sz="2800" u="sng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u="sng" dirty="0" err="1">
                <a:latin typeface="Andalus" pitchFamily="18" charset="-78"/>
                <a:cs typeface="Andalus" pitchFamily="18" charset="-78"/>
              </a:rPr>
              <a:t>phân</a:t>
            </a:r>
            <a:r>
              <a:rPr lang="en-US" sz="2800" u="sng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u="sng" dirty="0" err="1">
                <a:latin typeface="Andalus" pitchFamily="18" charset="-78"/>
                <a:cs typeface="Andalus" pitchFamily="18" charset="-78"/>
              </a:rPr>
              <a:t>sau</a:t>
            </a:r>
            <a:r>
              <a:rPr lang="en-US" sz="2800" u="sng" dirty="0">
                <a:latin typeface="Andalus" pitchFamily="18" charset="-78"/>
                <a:cs typeface="Andalus" pitchFamily="18" charset="-78"/>
              </a:rPr>
              <a:t>: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2667000" y="2438400"/>
            <a:ext cx="68580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9,4  ;  7,98  ;  25, 477  ;  206,075  ;  0,307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676400" y="2952750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9,4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: 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676400" y="3533775"/>
            <a:ext cx="86868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lvl="0">
              <a:spcBef>
                <a:spcPct val="2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7,98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647825" y="4010025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25,477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Hai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752600" y="4524375"/>
            <a:ext cx="96774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206,075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905000" y="5467350"/>
            <a:ext cx="86868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0,307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2667000" y="2819400"/>
            <a:ext cx="2819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endParaRPr lang="en-US" sz="2800" dirty="0">
              <a:solidFill>
                <a:schemeClr val="accent2">
                  <a:lumMod val="75000"/>
                </a:schemeClr>
              </a:solidFill>
              <a:latin typeface="VNI-Times" pitchFamily="2" charset="0"/>
            </a:endParaRPr>
          </a:p>
          <a:p>
            <a:pPr algn="ctr">
              <a:spcBef>
                <a:spcPct val="20000"/>
              </a:spcBef>
              <a:defRPr/>
            </a:pPr>
            <a:endParaRPr lang="en-US" sz="2800" dirty="0">
              <a:solidFill>
                <a:schemeClr val="accent2">
                  <a:lumMod val="75000"/>
                </a:schemeClr>
              </a:solidFill>
              <a:latin typeface="VNI-Times" pitchFamily="2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subTitle" idx="1"/>
          </p:nvPr>
        </p:nvSpPr>
        <p:spPr>
          <a:xfrm>
            <a:off x="2286000" y="528936"/>
            <a:ext cx="8153400" cy="762000"/>
          </a:xfrm>
        </p:spPr>
        <p:txBody>
          <a:bodyPr>
            <a:normAutofit/>
          </a:bodyPr>
          <a:lstStyle/>
          <a:p>
            <a:r>
              <a:rPr lang="en-US" sz="2800" b="1" i="1" u="sng" dirty="0" err="1">
                <a:solidFill>
                  <a:srgbClr val="FF0000"/>
                </a:solidFill>
                <a:latin typeface="VNI-Times" pitchFamily="2" charset="0"/>
              </a:rPr>
              <a:t>Baøi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: KHAÙI NIEÄM SOÁ THAÄP PHAÂN (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tiếp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theo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)</a:t>
            </a:r>
          </a:p>
          <a:p>
            <a:endParaRPr lang="en-US" sz="2800" b="1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48400" y="3733801"/>
            <a:ext cx="3276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4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Phần</a:t>
            </a:r>
            <a:r>
              <a:rPr lang="en-US" sz="2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thập</a:t>
            </a:r>
            <a:r>
              <a:rPr lang="en-US" sz="2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phân</a:t>
            </a:r>
            <a:endParaRPr lang="en-US" sz="2400" dirty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4600" y="3657601"/>
            <a:ext cx="243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4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Phần</a:t>
            </a:r>
            <a:r>
              <a:rPr lang="en-US" sz="2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nguyên</a:t>
            </a:r>
            <a:endParaRPr lang="en-US" sz="2400" dirty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267200" y="2667001"/>
            <a:ext cx="2438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25, 477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4857750" y="3124200"/>
            <a:ext cx="3810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518532" y="3124200"/>
            <a:ext cx="6096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041834" y="3157251"/>
            <a:ext cx="1295400" cy="609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 flipV="1">
            <a:off x="3778787" y="3135217"/>
            <a:ext cx="1143000" cy="685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667000" y="2281536"/>
            <a:ext cx="7162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400" dirty="0" err="1">
                <a:latin typeface="Andalus" pitchFamily="18" charset="-78"/>
                <a:cs typeface="Andalus" pitchFamily="18" charset="-78"/>
              </a:rPr>
              <a:t>Em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hãy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cho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biết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cấu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tạo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của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số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thập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phân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25,477 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3143250" y="1752600"/>
            <a:ext cx="70104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9,4  ;  7,98  ;  25, 477  ;  206,075  ;  0,307</a:t>
            </a:r>
          </a:p>
        </p:txBody>
      </p:sp>
    </p:spTree>
    <p:extLst>
      <p:ext uri="{BB962C8B-B14F-4D97-AF65-F5344CB8AC3E}">
        <p14:creationId xmlns:p14="http://schemas.microsoft.com/office/powerpoint/2010/main" val="2435147736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2315817" y="419100"/>
            <a:ext cx="8229600" cy="60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i="1" dirty="0">
                <a:solidFill>
                  <a:srgbClr val="FF0000"/>
                </a:solidFill>
                <a:latin typeface="VNI-Times" pitchFamily="2" charset="0"/>
              </a:rPr>
              <a:t>       </a:t>
            </a:r>
            <a:r>
              <a:rPr lang="en-US" sz="2800" b="1" i="1" u="sng" dirty="0" err="1">
                <a:solidFill>
                  <a:srgbClr val="FF0000"/>
                </a:solidFill>
                <a:latin typeface="VNI-Times" pitchFamily="2" charset="0"/>
              </a:rPr>
              <a:t>Baøi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: KHAÙI NIEÄM SOÁ THAÄP PHAÂN (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tiếp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theo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)</a:t>
            </a:r>
          </a:p>
          <a:p>
            <a:endParaRPr lang="en-US" sz="2800" b="1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828800" y="18288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lvl="0">
              <a:spcBef>
                <a:spcPct val="20000"/>
              </a:spcBef>
            </a:pP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2- </a:t>
            </a:r>
            <a:r>
              <a:rPr lang="en-US" sz="2800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Viết</a:t>
            </a:r>
            <a:r>
              <a:rPr lang="en-US" sz="28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các</a:t>
            </a:r>
            <a:r>
              <a:rPr lang="en-US" sz="28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hỗn</a:t>
            </a:r>
            <a:r>
              <a:rPr lang="en-US" sz="28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số</a:t>
            </a:r>
            <a:r>
              <a:rPr lang="en-US" sz="28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sau</a:t>
            </a:r>
            <a:r>
              <a:rPr lang="en-US" sz="28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thành</a:t>
            </a:r>
            <a:r>
              <a:rPr lang="en-US" sz="28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số</a:t>
            </a:r>
            <a:r>
              <a:rPr lang="en-US" sz="28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thập</a:t>
            </a:r>
            <a:r>
              <a:rPr lang="en-US" sz="28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phân</a:t>
            </a:r>
            <a:r>
              <a:rPr lang="en-US" sz="28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rồi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đọc</a:t>
            </a:r>
            <a:r>
              <a:rPr lang="en-US" sz="28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số</a:t>
            </a:r>
            <a:r>
              <a:rPr lang="en-US" sz="28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đó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:</a:t>
            </a:r>
            <a:endParaRPr lang="en-US" sz="2800" dirty="0">
              <a:solidFill>
                <a:srgbClr val="9900FF"/>
              </a:solidFill>
              <a:latin typeface="Andalus" pitchFamily="18" charset="-78"/>
              <a:cs typeface="Andalus" pitchFamily="18" charset="-78"/>
            </a:endParaRP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312549"/>
              </p:ext>
            </p:extLst>
          </p:nvPr>
        </p:nvGraphicFramePr>
        <p:xfrm>
          <a:off x="1920238" y="2438400"/>
          <a:ext cx="1370012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80" name="Equation" r:id="rId3" imgW="507960" imgH="634680" progId="Equation.3">
                  <p:embed/>
                </p:oleObj>
              </mc:Choice>
              <mc:Fallback>
                <p:oleObj name="Equation" r:id="rId3" imgW="507960" imgH="6346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238" y="2438400"/>
                        <a:ext cx="1370012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639654"/>
              </p:ext>
            </p:extLst>
          </p:nvPr>
        </p:nvGraphicFramePr>
        <p:xfrm>
          <a:off x="1724295" y="3581400"/>
          <a:ext cx="1779587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81" name="Equation" r:id="rId5" imgW="660240" imgH="634680" progId="Equation.3">
                  <p:embed/>
                </p:oleObj>
              </mc:Choice>
              <mc:Fallback>
                <p:oleObj name="Equation" r:id="rId5" imgW="660240" imgH="6346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4295" y="3581400"/>
                        <a:ext cx="1779587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0656088"/>
              </p:ext>
            </p:extLst>
          </p:nvPr>
        </p:nvGraphicFramePr>
        <p:xfrm>
          <a:off x="1678575" y="4876800"/>
          <a:ext cx="2054225" cy="142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82" name="Equation" r:id="rId7" imgW="812520" imgH="634680" progId="Equation.3">
                  <p:embed/>
                </p:oleObj>
              </mc:Choice>
              <mc:Fallback>
                <p:oleObj name="Equation" r:id="rId7" imgW="812520" imgH="6346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8575" y="4876800"/>
                        <a:ext cx="2054225" cy="1427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810000" y="2438400"/>
            <a:ext cx="3352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800" dirty="0" err="1">
                <a:solidFill>
                  <a:srgbClr val="FF0000"/>
                </a:solidFill>
                <a:latin typeface="VNI-Times" pitchFamily="2" charset="0"/>
              </a:rPr>
              <a:t>Năm</a:t>
            </a:r>
            <a:r>
              <a:rPr lang="en-US" sz="2800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VNI-Times" pitchFamily="2" charset="0"/>
              </a:rPr>
              <a:t>phẩy</a:t>
            </a:r>
            <a:r>
              <a:rPr lang="en-US" sz="2800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VNI-Times" pitchFamily="2" charset="0"/>
              </a:rPr>
              <a:t>chín</a:t>
            </a:r>
            <a:r>
              <a:rPr lang="en-US" sz="2800" dirty="0">
                <a:solidFill>
                  <a:srgbClr val="FF0000"/>
                </a:solidFill>
                <a:latin typeface="VNI-Times" pitchFamily="2" charset="0"/>
              </a:rPr>
              <a:t>.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752600" y="2286000"/>
          <a:ext cx="11303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20" name="Equation" r:id="rId3" imgW="419040" imgH="634680" progId="Equation.3">
                  <p:embed/>
                </p:oleObj>
              </mc:Choice>
              <mc:Fallback>
                <p:oleObj name="Equation" r:id="rId3" imgW="41904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286000"/>
                        <a:ext cx="1130300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2080562"/>
              </p:ext>
            </p:extLst>
          </p:nvPr>
        </p:nvGraphicFramePr>
        <p:xfrm>
          <a:off x="3284539" y="3810000"/>
          <a:ext cx="1163637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21" name="Equation" r:id="rId5" imgW="431640" imgH="431640" progId="Equation.3">
                  <p:embed/>
                </p:oleObj>
              </mc:Choice>
              <mc:Fallback>
                <p:oleObj name="Equation" r:id="rId5" imgW="4316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4539" y="3810000"/>
                        <a:ext cx="1163637" cy="1087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268289"/>
              </p:ext>
            </p:extLst>
          </p:nvPr>
        </p:nvGraphicFramePr>
        <p:xfrm>
          <a:off x="1663701" y="4953000"/>
          <a:ext cx="1828800" cy="1427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22" name="Equation" r:id="rId7" imgW="723600" imgH="634680" progId="Equation.3">
                  <p:embed/>
                </p:oleObj>
              </mc:Choice>
              <mc:Fallback>
                <p:oleObj name="Equation" r:id="rId7" imgW="72360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3701" y="4953000"/>
                        <a:ext cx="1828800" cy="14273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3394921"/>
              </p:ext>
            </p:extLst>
          </p:nvPr>
        </p:nvGraphicFramePr>
        <p:xfrm>
          <a:off x="1709830" y="3581400"/>
          <a:ext cx="1539875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23" name="Equation" r:id="rId9" imgW="571320" imgH="634680" progId="Equation.3">
                  <p:embed/>
                </p:oleObj>
              </mc:Choice>
              <mc:Fallback>
                <p:oleObj name="Equation" r:id="rId9" imgW="57132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9830" y="3581400"/>
                        <a:ext cx="1539875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itle 1"/>
          <p:cNvSpPr>
            <a:spLocks noGrp="1"/>
          </p:cNvSpPr>
          <p:nvPr>
            <p:ph type="subTitle" idx="1"/>
          </p:nvPr>
        </p:nvSpPr>
        <p:spPr>
          <a:xfrm>
            <a:off x="2133600" y="484084"/>
            <a:ext cx="8153400" cy="762000"/>
          </a:xfrm>
        </p:spPr>
        <p:txBody>
          <a:bodyPr>
            <a:normAutofit/>
          </a:bodyPr>
          <a:lstStyle/>
          <a:p>
            <a:r>
              <a:rPr lang="en-US" sz="2800" b="1" i="1" u="sng" dirty="0" err="1">
                <a:solidFill>
                  <a:srgbClr val="FF0000"/>
                </a:solidFill>
                <a:latin typeface="VNI-Times" pitchFamily="2" charset="0"/>
              </a:rPr>
              <a:t>Baøi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: KHAÙI NIEÄM SOÁ THAÄP PHAÂN (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tiếp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VNI-Times" pitchFamily="2" charset="0"/>
              </a:rPr>
              <a:t>theo</a:t>
            </a:r>
            <a:r>
              <a:rPr lang="en-US" sz="2800" b="1" dirty="0">
                <a:solidFill>
                  <a:srgbClr val="FF0000"/>
                </a:solidFill>
                <a:latin typeface="VNI-Times" pitchFamily="2" charset="0"/>
              </a:rPr>
              <a:t>)</a:t>
            </a:r>
          </a:p>
          <a:p>
            <a:endParaRPr lang="en-US" sz="2800" b="1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752600" y="1752600"/>
            <a:ext cx="8686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lvl="0">
              <a:spcBef>
                <a:spcPct val="20000"/>
              </a:spcBef>
            </a:pP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2-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Viết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các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hỗn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số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sau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thành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số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thập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phân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rồi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đọc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số</a:t>
            </a:r>
            <a:r>
              <a:rPr 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đó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</a:rPr>
              <a:t>:</a:t>
            </a:r>
            <a:endParaRPr lang="en-US" sz="2800" dirty="0">
              <a:solidFill>
                <a:srgbClr val="9900FF"/>
              </a:solidFill>
              <a:latin typeface="Andalus" pitchFamily="18" charset="-78"/>
              <a:cs typeface="Andalus" pitchFamily="18" charset="-78"/>
            </a:endParaRPr>
          </a:p>
        </p:txBody>
      </p:sp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2903539" y="2514600"/>
          <a:ext cx="752475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24" name="Equation" r:id="rId11" imgW="279360" imgH="431640" progId="Equation.3">
                  <p:embed/>
                </p:oleObj>
              </mc:Choice>
              <mc:Fallback>
                <p:oleObj name="Equation" r:id="rId11" imgW="2793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3539" y="2514600"/>
                        <a:ext cx="752475" cy="1087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355670"/>
              </p:ext>
            </p:extLst>
          </p:nvPr>
        </p:nvGraphicFramePr>
        <p:xfrm>
          <a:off x="3492500" y="5181601"/>
          <a:ext cx="1371600" cy="948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25" name="Equation" r:id="rId13" imgW="583920" imgH="431640" progId="Equation.3">
                  <p:embed/>
                </p:oleObj>
              </mc:Choice>
              <mc:Fallback>
                <p:oleObj name="Equation" r:id="rId13" imgW="583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5181601"/>
                        <a:ext cx="1371600" cy="9480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itle 1"/>
          <p:cNvSpPr txBox="1">
            <a:spLocks/>
          </p:cNvSpPr>
          <p:nvPr/>
        </p:nvSpPr>
        <p:spPr>
          <a:xfrm>
            <a:off x="4495800" y="3733800"/>
            <a:ext cx="533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lvl="0">
              <a:spcBef>
                <a:spcPct val="20000"/>
              </a:spcBef>
            </a:pPr>
            <a:r>
              <a:rPr lang="en-US" sz="28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Tám</a:t>
            </a:r>
            <a:r>
              <a:rPr lang="en-US" sz="28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mươi</a:t>
            </a:r>
            <a:r>
              <a:rPr lang="en-US" sz="28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hai</a:t>
            </a:r>
            <a:r>
              <a:rPr lang="en-US" sz="28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phẩy</a:t>
            </a:r>
            <a:r>
              <a:rPr lang="en-US" sz="28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bốn</a:t>
            </a:r>
            <a:r>
              <a:rPr lang="en-US" sz="28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mươi</a:t>
            </a:r>
            <a:r>
              <a:rPr lang="en-US" sz="28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lăm</a:t>
            </a:r>
            <a:r>
              <a:rPr lang="en-US" sz="28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.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800600" y="5181600"/>
            <a:ext cx="5867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lvl="0">
              <a:spcBef>
                <a:spcPct val="20000"/>
              </a:spcBef>
            </a:pPr>
            <a:r>
              <a:rPr lang="en-US" sz="24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Tám</a:t>
            </a:r>
            <a:r>
              <a:rPr lang="en-US" sz="2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trăm</a:t>
            </a:r>
            <a:r>
              <a:rPr lang="en-US" sz="2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mười</a:t>
            </a:r>
            <a:r>
              <a:rPr lang="en-US" sz="2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phẩy</a:t>
            </a:r>
            <a:r>
              <a:rPr lang="en-US" sz="2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hai</a:t>
            </a:r>
            <a:r>
              <a:rPr lang="en-US" sz="2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trăm</a:t>
            </a:r>
            <a:r>
              <a:rPr lang="en-US" sz="2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hai</a:t>
            </a:r>
            <a:r>
              <a:rPr lang="en-US" sz="2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mươi</a:t>
            </a:r>
            <a:r>
              <a:rPr lang="en-US" sz="2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lăm</a:t>
            </a:r>
            <a:r>
              <a:rPr lang="en-US" sz="24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3042583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1809</TotalTime>
  <Words>676</Words>
  <Application>Microsoft Office PowerPoint</Application>
  <PresentationFormat>Widescreen</PresentationFormat>
  <Paragraphs>95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.VnTime</vt:lpstr>
      <vt:lpstr>Andalus</vt:lpstr>
      <vt:lpstr>Arial</vt:lpstr>
      <vt:lpstr>Calibri</vt:lpstr>
      <vt:lpstr>Times New Roman</vt:lpstr>
      <vt:lpstr>VNI-Times</vt:lpstr>
      <vt:lpstr>VN-NTime</vt:lpstr>
      <vt:lpstr>Wide Latin</vt:lpstr>
      <vt:lpstr>Office Theme</vt:lpstr>
      <vt:lpstr>Equation</vt:lpstr>
      <vt:lpstr>Clip</vt:lpstr>
      <vt:lpstr>PowerPoint Presentation</vt:lpstr>
      <vt:lpstr>PowerPoint Presentation</vt:lpstr>
      <vt:lpstr>TOÁN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Thöù tö ngaøy 1 thaùng 10 naêm 2014</dc:title>
  <dc:creator>AutoBVT</dc:creator>
  <cp:lastModifiedBy>Admin</cp:lastModifiedBy>
  <cp:revision>141</cp:revision>
  <dcterms:created xsi:type="dcterms:W3CDTF">2014-09-30T00:35:38Z</dcterms:created>
  <dcterms:modified xsi:type="dcterms:W3CDTF">2021-08-02T13:03:07Z</dcterms:modified>
</cp:coreProperties>
</file>