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media/audio3.wav" ContentType="audio/wav"/>
  <Override PartName="/ppt/notesSlides/notesSlide6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</p:sldMasterIdLst>
  <p:notesMasterIdLst>
    <p:notesMasterId r:id="rId35"/>
  </p:notesMasterIdLst>
  <p:sldIdLst>
    <p:sldId id="319" r:id="rId3"/>
    <p:sldId id="320" r:id="rId4"/>
    <p:sldId id="321" r:id="rId5"/>
    <p:sldId id="256" r:id="rId6"/>
    <p:sldId id="285" r:id="rId7"/>
    <p:sldId id="286" r:id="rId8"/>
    <p:sldId id="287" r:id="rId9"/>
    <p:sldId id="264" r:id="rId10"/>
    <p:sldId id="265" r:id="rId11"/>
    <p:sldId id="266" r:id="rId12"/>
    <p:sldId id="267" r:id="rId13"/>
    <p:sldId id="268" r:id="rId14"/>
    <p:sldId id="31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22" r:id="rId24"/>
    <p:sldId id="329" r:id="rId25"/>
    <p:sldId id="330" r:id="rId26"/>
    <p:sldId id="331" r:id="rId27"/>
    <p:sldId id="332" r:id="rId28"/>
    <p:sldId id="333" r:id="rId29"/>
    <p:sldId id="343" r:id="rId30"/>
    <p:sldId id="336" r:id="rId31"/>
    <p:sldId id="338" r:id="rId32"/>
    <p:sldId id="340" r:id="rId33"/>
    <p:sldId id="342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7">
          <p15:clr>
            <a:srgbClr val="A4A3A4"/>
          </p15:clr>
        </p15:guide>
        <p15:guide id="2" pos="29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63" y="58"/>
      </p:cViewPr>
      <p:guideLst>
        <p:guide orient="horz" pos="2207"/>
        <p:guide pos="29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E2CBE-A89E-4FD5-ADDB-30174D2EF1D0}" type="datetimeFigureOut">
              <a:rPr lang="en-SG" smtClean="0"/>
              <a:t>8/11/2021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E784B-06CE-4DEA-AC70-E75E1A81C68B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197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E784B-06CE-4DEA-AC70-E75E1A81C68B}" type="slidenum">
              <a:rPr lang="en-SG" smtClean="0"/>
              <a:t>12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62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>
              <a:latin typeface="Arial" charset="0"/>
              <a:cs typeface="Arial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B5AA703-8745-46EC-8565-CA513EBC657C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2037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37580-43EC-4F57-8473-666B49C49DB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05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 smtClean="0">
              <a:latin typeface="Arial" charset="0"/>
              <a:cs typeface="Arial" charset="0"/>
            </a:endParaRP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1737EAD-826D-4CAF-A30B-28D913CB53FB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17443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37580-43EC-4F57-8473-666B49C49DB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9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056D6-30B0-4414-915F-57E105F1AF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03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文本占位符 70658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4820" name="灯片编号占位符 1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58ADA09-9C2B-4546-A880-DD278D7AF666}" type="slidenum">
              <a:rPr lang="en-US" altLang="zh-CN" smtClean="0">
                <a:solidFill>
                  <a:srgbClr val="000000"/>
                </a:solidFill>
                <a:latin typeface="等线"/>
                <a:cs typeface="等线"/>
              </a:rPr>
              <a:pPr/>
              <a:t>32</a:t>
            </a:fld>
            <a:endParaRPr lang="zh-CN" altLang="en-US" smtClean="0">
              <a:solidFill>
                <a:srgbClr val="000000"/>
              </a:solidFill>
              <a:latin typeface="等线"/>
              <a:cs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54384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1523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04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3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1717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73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73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375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65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84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71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dirty="0"/>
              <a:t>‹#›</a:t>
            </a:fld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222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6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7.jpe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7.jpeg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3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47.jpeg"/><Relationship Id="rId5" Type="http://schemas.openxmlformats.org/officeDocument/2006/relationships/image" Target="../media/image46.wmf"/><Relationship Id="rId4" Type="http://schemas.openxmlformats.org/officeDocument/2006/relationships/image" Target="../media/image45.gif"/><Relationship Id="rId9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10" Type="http://schemas.openxmlformats.org/officeDocument/2006/relationships/image" Target="../media/image57.gif"/><Relationship Id="rId4" Type="http://schemas.openxmlformats.org/officeDocument/2006/relationships/image" Target="../media/image51.jpeg"/><Relationship Id="rId9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4.png"/><Relationship Id="rId3" Type="http://schemas.openxmlformats.org/officeDocument/2006/relationships/audio" Target="../media/audio4.wav"/><Relationship Id="rId7" Type="http://schemas.openxmlformats.org/officeDocument/2006/relationships/image" Target="../media/image58.gif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3.wav"/><Relationship Id="rId11" Type="http://schemas.openxmlformats.org/officeDocument/2006/relationships/image" Target="../media/image62.png"/><Relationship Id="rId5" Type="http://schemas.openxmlformats.org/officeDocument/2006/relationships/audio" Target="../media/audio2.wav"/><Relationship Id="rId10" Type="http://schemas.openxmlformats.org/officeDocument/2006/relationships/image" Target="../media/image61.png"/><Relationship Id="rId4" Type="http://schemas.openxmlformats.org/officeDocument/2006/relationships/audio" Target="../media/audio5.wav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audio" Target="../media/audio5.wav"/><Relationship Id="rId7" Type="http://schemas.openxmlformats.org/officeDocument/2006/relationships/image" Target="../media/image52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openxmlformats.org/officeDocument/2006/relationships/audio" Target="../media/audio3.wav"/><Relationship Id="rId10" Type="http://schemas.openxmlformats.org/officeDocument/2006/relationships/image" Target="../media/image65.jpeg"/><Relationship Id="rId4" Type="http://schemas.openxmlformats.org/officeDocument/2006/relationships/audio" Target="../media/audio2.wav"/><Relationship Id="rId9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8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../GIAO-AN-POP/THI-GV/Baicu-NVD.gsp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5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Doremon-a-nhac-khong-loi (mp3cut.net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Subtitle 2"/>
          <p:cNvSpPr txBox="1">
            <a:spLocks/>
          </p:cNvSpPr>
          <p:nvPr/>
        </p:nvSpPr>
        <p:spPr bwMode="auto">
          <a:xfrm>
            <a:off x="809625" y="1404938"/>
            <a:ext cx="768667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Tx/>
              <a:buNone/>
            </a:pPr>
            <a:r>
              <a:rPr lang="en-US" altLang="en-US" b="1" dirty="0">
                <a:solidFill>
                  <a:srgbClr val="22226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TRƯỜNG TIỂU HỌC LÊ </a:t>
            </a:r>
            <a:r>
              <a:rPr lang="vi-VN" altLang="en-US" b="1" dirty="0" smtClean="0">
                <a:solidFill>
                  <a:srgbClr val="222268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QUÝ ĐÔN</a:t>
            </a:r>
            <a:endParaRPr lang="en-US" altLang="en-US" b="1" dirty="0">
              <a:solidFill>
                <a:srgbClr val="222268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5588" y="1862138"/>
            <a:ext cx="6218237" cy="765175"/>
          </a:xfrm>
          <a:prstGeom prst="rect">
            <a:avLst/>
          </a:prstGeom>
          <a:noFill/>
          <a:ln w="635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C00000"/>
                </a:solidFill>
                <a:ea typeface="Arial Unicode MS" panose="020B0604020202020204"/>
                <a:cs typeface="Arial" panose="020B0604020202020204" pitchFamily="34" charset="0"/>
              </a:rPr>
              <a:t>MÔN TOÁN 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71475" y="2757488"/>
            <a:ext cx="8972550" cy="154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31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THỰC HÀNH ĐO ĐỘ DÀI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vi-VN" sz="31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ĐO ĐỘ </a:t>
            </a:r>
            <a:r>
              <a:rPr lang="en-US" altLang="vi-VN" sz="31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 (TIẾP THEO)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vi-VN" sz="31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vi-VN" sz="31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TR.47</a:t>
            </a:r>
            <a:r>
              <a:rPr lang="en-US" altLang="vi-VN" sz="31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1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48)</a:t>
            </a:r>
            <a:endParaRPr lang="en-US" altLang="vi-VN" sz="31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6607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4" name="Picture 28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55" y="2438400"/>
            <a:ext cx="8305800" cy="116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152400" y="4552315"/>
            <a:ext cx="8853805" cy="1297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Dùng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sẵn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Lấy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trùng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Nối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ra. 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7172" name="Rectangle 27"/>
          <p:cNvSpPr>
            <a:spLocks noGrp="1" noChangeArrowheads="1"/>
          </p:cNvSpPr>
          <p:nvPr>
            <p:ph idx="1"/>
          </p:nvPr>
        </p:nvSpPr>
        <p:spPr>
          <a:xfrm>
            <a:off x="33655" y="3616008"/>
            <a:ext cx="9144000" cy="762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19485" name="Line 29"/>
          <p:cNvSpPr/>
          <p:nvPr/>
        </p:nvSpPr>
        <p:spPr>
          <a:xfrm>
            <a:off x="453390" y="2376805"/>
            <a:ext cx="8309610" cy="52070"/>
          </a:xfrm>
          <a:prstGeom prst="line">
            <a:avLst/>
          </a:prstGeom>
          <a:ln w="2857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86" name="Line 30"/>
          <p:cNvSpPr/>
          <p:nvPr/>
        </p:nvSpPr>
        <p:spPr>
          <a:xfrm>
            <a:off x="647700" y="2382838"/>
            <a:ext cx="2768600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9487" name="Text Box 31"/>
          <p:cNvSpPr txBox="1">
            <a:spLocks noChangeArrowheads="1"/>
          </p:cNvSpPr>
          <p:nvPr/>
        </p:nvSpPr>
        <p:spPr bwMode="auto">
          <a:xfrm>
            <a:off x="1599883" y="1600200"/>
            <a:ext cx="144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7176" name="Rectangle 32"/>
          <p:cNvSpPr/>
          <p:nvPr/>
        </p:nvSpPr>
        <p:spPr>
          <a:xfrm>
            <a:off x="3271838" y="874713"/>
            <a:ext cx="2667000" cy="762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89" name="Oval 33"/>
          <p:cNvSpPr/>
          <p:nvPr/>
        </p:nvSpPr>
        <p:spPr>
          <a:xfrm>
            <a:off x="581660" y="2298700"/>
            <a:ext cx="103505" cy="13589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90" name="Oval 34"/>
          <p:cNvSpPr/>
          <p:nvPr/>
        </p:nvSpPr>
        <p:spPr>
          <a:xfrm>
            <a:off x="3385820" y="2302510"/>
            <a:ext cx="99060" cy="1416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9491" name="Text Box 35"/>
          <p:cNvSpPr txBox="1"/>
          <p:nvPr/>
        </p:nvSpPr>
        <p:spPr>
          <a:xfrm>
            <a:off x="3455988" y="1858963"/>
            <a:ext cx="407987" cy="46196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9492" name="AutoShape 36"/>
          <p:cNvSpPr/>
          <p:nvPr/>
        </p:nvSpPr>
        <p:spPr>
          <a:xfrm rot="-5400000">
            <a:off x="1924050" y="901700"/>
            <a:ext cx="174625" cy="2652713"/>
          </a:xfrm>
          <a:prstGeom prst="rightBrace">
            <a:avLst>
              <a:gd name="adj1" fmla="val 126590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3" name="Text Box 37"/>
          <p:cNvSpPr txBox="1"/>
          <p:nvPr/>
        </p:nvSpPr>
        <p:spPr>
          <a:xfrm>
            <a:off x="228600" y="1859280"/>
            <a:ext cx="4079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grpSp>
        <p:nvGrpSpPr>
          <p:cNvPr id="2" name="Group 38"/>
          <p:cNvGrpSpPr/>
          <p:nvPr/>
        </p:nvGrpSpPr>
        <p:grpSpPr>
          <a:xfrm>
            <a:off x="647020" y="1024255"/>
            <a:ext cx="2775766" cy="1384300"/>
            <a:chOff x="1525" y="384"/>
            <a:chExt cx="1654" cy="864"/>
          </a:xfrm>
        </p:grpSpPr>
        <p:pic>
          <p:nvPicPr>
            <p:cNvPr id="7187" name="Picture 39" descr="p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36" y="384"/>
              <a:ext cx="811" cy="81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188" name="Rectangle 40"/>
            <p:cNvSpPr/>
            <p:nvPr/>
          </p:nvSpPr>
          <p:spPr>
            <a:xfrm>
              <a:off x="1525" y="1200"/>
              <a:ext cx="1654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sp>
        <p:nvSpPr>
          <p:cNvPr id="19499" name="Text Box 43"/>
          <p:cNvSpPr txBox="1">
            <a:spLocks noChangeArrowheads="1"/>
          </p:cNvSpPr>
          <p:nvPr/>
        </p:nvSpPr>
        <p:spPr bwMode="auto">
          <a:xfrm>
            <a:off x="573088" y="4161631"/>
            <a:ext cx="2743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</a:t>
            </a:r>
            <a:r>
              <a:rPr kumimoji="0" lang="en-US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7184" name="Text Box 19"/>
          <p:cNvSpPr txBox="1"/>
          <p:nvPr/>
        </p:nvSpPr>
        <p:spPr>
          <a:xfrm>
            <a:off x="0" y="0"/>
            <a:ext cx="9144000" cy="519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5" name="Text Box 20"/>
          <p:cNvSpPr txBox="1">
            <a:spLocks noChangeArrowheads="1"/>
          </p:cNvSpPr>
          <p:nvPr/>
        </p:nvSpPr>
        <p:spPr bwMode="auto">
          <a:xfrm>
            <a:off x="0" y="457200"/>
            <a:ext cx="9144000" cy="52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36195" y="961390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20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3 1.85185E-6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6" dur="500"/>
                                        <p:tgtEl>
                                          <p:spTgt spid="1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10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7" grpId="0"/>
      <p:bldP spid="19489" grpId="0" bldLvl="0" animBg="1"/>
      <p:bldP spid="19490" grpId="0" bldLvl="0" animBg="1"/>
      <p:bldP spid="19491" grpId="0"/>
      <p:bldP spid="19492" grpId="0" animBg="1"/>
      <p:bldP spid="194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15200" y="205740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164592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12cm.</a:t>
            </a:r>
          </a:p>
        </p:txBody>
      </p:sp>
      <p:sp>
        <p:nvSpPr>
          <p:cNvPr id="13337" name="Line 25"/>
          <p:cNvSpPr/>
          <p:nvPr/>
        </p:nvSpPr>
        <p:spPr>
          <a:xfrm>
            <a:off x="487680" y="3352800"/>
            <a:ext cx="4693920" cy="63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338" name="Picture 26" descr="thu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3400425"/>
            <a:ext cx="8305800" cy="116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9" name="Text Box 27"/>
          <p:cNvSpPr txBox="1"/>
          <p:nvPr/>
        </p:nvSpPr>
        <p:spPr>
          <a:xfrm>
            <a:off x="5219700" y="2911475"/>
            <a:ext cx="407988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286000" y="229235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13341" name="AutoShape 29"/>
          <p:cNvSpPr/>
          <p:nvPr/>
        </p:nvSpPr>
        <p:spPr>
          <a:xfrm rot="-5400000">
            <a:off x="2625725" y="733425"/>
            <a:ext cx="433388" cy="4618038"/>
          </a:xfrm>
          <a:prstGeom prst="rightBrace">
            <a:avLst>
              <a:gd name="adj1" fmla="val 88797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2" name="Oval 30"/>
          <p:cNvSpPr/>
          <p:nvPr/>
        </p:nvSpPr>
        <p:spPr>
          <a:xfrm>
            <a:off x="415290" y="3296285"/>
            <a:ext cx="118110" cy="10414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/>
          <p:nvPr/>
        </p:nvSpPr>
        <p:spPr>
          <a:xfrm>
            <a:off x="127000" y="2895600"/>
            <a:ext cx="4064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8202" name="Text Box 14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-76200" y="304800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Oval 30"/>
          <p:cNvSpPr/>
          <p:nvPr/>
        </p:nvSpPr>
        <p:spPr>
          <a:xfrm>
            <a:off x="5143500" y="3295650"/>
            <a:ext cx="120650" cy="1162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155" name="Text Box 11"/>
          <p:cNvSpPr txBox="1"/>
          <p:nvPr/>
        </p:nvSpPr>
        <p:spPr>
          <a:xfrm>
            <a:off x="-76200" y="914400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6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39" grpId="0"/>
      <p:bldP spid="13340" grpId="0"/>
      <p:bldP spid="13341" grpId="0" animBg="1"/>
      <p:bldP spid="13342" grpId="0" bldLvl="0" animBg="1"/>
      <p:bldP spid="13343" grpId="0"/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0" y="1981200"/>
            <a:ext cx="8839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1dm 2cm.</a:t>
            </a:r>
          </a:p>
        </p:txBody>
      </p:sp>
      <p:sp>
        <p:nvSpPr>
          <p:cNvPr id="20529" name="Text Box 49"/>
          <p:cNvSpPr txBox="1">
            <a:spLocks noChangeArrowheads="1"/>
          </p:cNvSpPr>
          <p:nvPr/>
        </p:nvSpPr>
        <p:spPr bwMode="auto">
          <a:xfrm>
            <a:off x="228600" y="2590800"/>
            <a:ext cx="8686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với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ở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điểm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0530" name="Text Box 50"/>
          <p:cNvSpPr txBox="1">
            <a:spLocks noChangeArrowheads="1"/>
          </p:cNvSpPr>
          <p:nvPr/>
        </p:nvSpPr>
        <p:spPr bwMode="auto">
          <a:xfrm>
            <a:off x="36513" y="3886200"/>
            <a:ext cx="868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- 1dm 2cm bằng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cm?</a:t>
            </a:r>
          </a:p>
        </p:txBody>
      </p:sp>
      <p:sp>
        <p:nvSpPr>
          <p:cNvPr id="20531" name="Text Box 51"/>
          <p:cNvSpPr txBox="1">
            <a:spLocks noChangeArrowheads="1"/>
          </p:cNvSpPr>
          <p:nvPr/>
        </p:nvSpPr>
        <p:spPr bwMode="auto">
          <a:xfrm>
            <a:off x="304800" y="4953000"/>
            <a:ext cx="8686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Vậy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CD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thế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nào với nhau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876300" y="3382645"/>
            <a:ext cx="7086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0533" name="Text Box 53"/>
          <p:cNvSpPr txBox="1">
            <a:spLocks noChangeArrowheads="1"/>
          </p:cNvSpPr>
          <p:nvPr/>
        </p:nvSpPr>
        <p:spPr bwMode="auto">
          <a:xfrm>
            <a:off x="838200" y="4387850"/>
            <a:ext cx="328676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1dm 2cm = 12cm</a:t>
            </a:r>
          </a:p>
        </p:txBody>
      </p:sp>
      <p:sp>
        <p:nvSpPr>
          <p:cNvPr id="20534" name="Text Box 54"/>
          <p:cNvSpPr txBox="1">
            <a:spLocks noChangeArrowheads="1"/>
          </p:cNvSpPr>
          <p:nvPr/>
        </p:nvSpPr>
        <p:spPr bwMode="auto">
          <a:xfrm>
            <a:off x="914400" y="5486400"/>
            <a:ext cx="658368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 dài 2 đoạn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vì 1dm 2cm = 12cm </a:t>
            </a:r>
          </a:p>
        </p:txBody>
      </p:sp>
      <p:pic>
        <p:nvPicPr>
          <p:cNvPr id="9225" name="Picture 56" descr="1 (154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00200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26" name="Text Box 13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27" name="Text Box 14"/>
          <p:cNvSpPr txBox="1"/>
          <p:nvPr/>
        </p:nvSpPr>
        <p:spPr>
          <a:xfrm>
            <a:off x="0" y="4572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-76200" y="104076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529" grpId="0"/>
      <p:bldP spid="20530" grpId="0"/>
      <p:bldP spid="20531" grpId="0"/>
      <p:bldP spid="20532" grpId="0"/>
      <p:bldP spid="20533" grpId="0"/>
      <p:bldP spid="205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391400" y="1832610"/>
            <a:ext cx="1000125" cy="96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0" y="1660525"/>
            <a:ext cx="9144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EG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1dm 2cm.</a:t>
            </a:r>
          </a:p>
        </p:txBody>
      </p:sp>
      <p:sp>
        <p:nvSpPr>
          <p:cNvPr id="13337" name="Line 25"/>
          <p:cNvSpPr/>
          <p:nvPr/>
        </p:nvSpPr>
        <p:spPr>
          <a:xfrm>
            <a:off x="487680" y="3352800"/>
            <a:ext cx="4693920" cy="635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13338" name="Picture 26" descr="thuo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" y="3400425"/>
            <a:ext cx="8305800" cy="116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39" name="Text Box 27"/>
          <p:cNvSpPr txBox="1"/>
          <p:nvPr/>
        </p:nvSpPr>
        <p:spPr>
          <a:xfrm>
            <a:off x="5219700" y="2911475"/>
            <a:ext cx="419735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3340" name="Text Box 28"/>
          <p:cNvSpPr txBox="1">
            <a:spLocks noChangeArrowheads="1"/>
          </p:cNvSpPr>
          <p:nvPr/>
        </p:nvSpPr>
        <p:spPr bwMode="auto">
          <a:xfrm>
            <a:off x="2286000" y="2292350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13341" name="AutoShape 29"/>
          <p:cNvSpPr/>
          <p:nvPr/>
        </p:nvSpPr>
        <p:spPr>
          <a:xfrm rot="-5400000">
            <a:off x="2625725" y="733425"/>
            <a:ext cx="433388" cy="4618038"/>
          </a:xfrm>
          <a:prstGeom prst="rightBrace">
            <a:avLst>
              <a:gd name="adj1" fmla="val 88797"/>
              <a:gd name="adj2" fmla="val 50000"/>
            </a:avLst>
          </a:prstGeom>
          <a:noFill/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vert="eaVert" wrap="none" anchor="ctr" anchorCtr="0"/>
          <a:lstStyle/>
          <a:p>
            <a:pPr algn="ctr"/>
            <a:endParaRPr lang="en-US" altLang="en-US" sz="3200" b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42" name="Oval 30"/>
          <p:cNvSpPr/>
          <p:nvPr/>
        </p:nvSpPr>
        <p:spPr>
          <a:xfrm>
            <a:off x="415290" y="3296285"/>
            <a:ext cx="118110" cy="104140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13343" name="Text Box 31"/>
          <p:cNvSpPr txBox="1"/>
          <p:nvPr/>
        </p:nvSpPr>
        <p:spPr>
          <a:xfrm>
            <a:off x="108585" y="2845435"/>
            <a:ext cx="38608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8202" name="Text Box 14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-76200" y="304800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" name="Oval 30"/>
          <p:cNvSpPr/>
          <p:nvPr/>
        </p:nvSpPr>
        <p:spPr>
          <a:xfrm>
            <a:off x="5143500" y="3295650"/>
            <a:ext cx="120650" cy="116205"/>
          </a:xfrm>
          <a:prstGeom prst="ellipse">
            <a:avLst/>
          </a:prstGeom>
          <a:solidFill>
            <a:srgbClr val="FF0000"/>
          </a:solidFill>
          <a:ln w="9525">
            <a:noFill/>
          </a:ln>
        </p:spPr>
        <p:txBody>
          <a:bodyPr wrap="none" anchor="ctr" anchorCtr="0"/>
          <a:lstStyle/>
          <a:p>
            <a:endParaRPr lang="en-US" altLang="en-US" dirty="0">
              <a:latin typeface="Times New Roman" panose="02020603050405020304" pitchFamily="18" charset="0"/>
            </a:endParaRPr>
          </a:p>
        </p:txBody>
      </p:sp>
      <p:sp>
        <p:nvSpPr>
          <p:cNvPr id="6155" name="Text Box 11"/>
          <p:cNvSpPr txBox="1"/>
          <p:nvPr/>
        </p:nvSpPr>
        <p:spPr>
          <a:xfrm>
            <a:off x="-76200" y="914400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6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13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3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1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13339" grpId="0"/>
      <p:bldP spid="13340" grpId="0"/>
      <p:bldP spid="13341" grpId="0" bldLvl="0" animBg="1"/>
      <p:bldP spid="13342" grpId="0" bldLvl="0" animBg="1"/>
      <p:bldP spid="13343" grpId="0"/>
      <p:bldP spid="15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18" descr="Entertainment-02-june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71937" y="3520281"/>
            <a:ext cx="1000125" cy="962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0" name="Text Box 4"/>
          <p:cNvSpPr txBox="1"/>
          <p:nvPr/>
        </p:nvSpPr>
        <p:spPr>
          <a:xfrm>
            <a:off x="228600" y="13716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Em hãy nêu cách thực hiện vẽ một đoạn thẳng có độ dài cho trước ?</a:t>
            </a:r>
          </a:p>
        </p:txBody>
      </p:sp>
      <p:sp>
        <p:nvSpPr>
          <p:cNvPr id="70662" name="Text Box 6"/>
          <p:cNvSpPr txBox="1"/>
          <p:nvPr/>
        </p:nvSpPr>
        <p:spPr>
          <a:xfrm>
            <a:off x="304800" y="2093595"/>
            <a:ext cx="87630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- Đặt thước, kẻ một đoạn thẳng bắt đầu từ vạch ghi số 0 đến vạch ghi số đo độ dài cho trước của đoạn thẳng.</a:t>
            </a:r>
          </a:p>
        </p:txBody>
      </p:sp>
      <p:sp>
        <p:nvSpPr>
          <p:cNvPr id="70663" name="Text Box 7"/>
          <p:cNvSpPr txBox="1"/>
          <p:nvPr/>
        </p:nvSpPr>
        <p:spPr>
          <a:xfrm>
            <a:off x="304800" y="3047683"/>
            <a:ext cx="8153400" cy="9531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- Nhấc thước, ghi tên ở 2 đầu đoạn thẳng vừa vẽ. Ta được đoạn thẳng cần vẽ.</a:t>
            </a:r>
          </a:p>
        </p:txBody>
      </p:sp>
      <p:sp>
        <p:nvSpPr>
          <p:cNvPr id="10246" name="Text Box 7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7" name="Text Box 8"/>
          <p:cNvSpPr txBox="1"/>
          <p:nvPr/>
        </p:nvSpPr>
        <p:spPr>
          <a:xfrm>
            <a:off x="-152400" y="2286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-76200" y="76644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/>
      <p:bldP spid="70662" grpId="0"/>
      <p:bldP spid="7066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4"/>
          <p:cNvSpPr txBox="1"/>
          <p:nvPr/>
        </p:nvSpPr>
        <p:spPr>
          <a:xfrm>
            <a:off x="-93662" y="1676400"/>
            <a:ext cx="89154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2. Thực hành</a:t>
            </a:r>
          </a:p>
          <a:p>
            <a:pPr marL="342900" indent="-342900">
              <a:spcBef>
                <a:spcPct val="50000"/>
              </a:spcBef>
            </a:pP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Đo độ dài rồi cho biết kết quả đo:</a:t>
            </a:r>
          </a:p>
        </p:txBody>
      </p:sp>
      <p:sp>
        <p:nvSpPr>
          <p:cNvPr id="21512" name="Text Box 8"/>
          <p:cNvSpPr txBox="1"/>
          <p:nvPr/>
        </p:nvSpPr>
        <p:spPr>
          <a:xfrm>
            <a:off x="533400" y="3150235"/>
            <a:ext cx="922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a) Chiều dài cái bút của em;</a:t>
            </a:r>
          </a:p>
        </p:txBody>
      </p:sp>
      <p:sp>
        <p:nvSpPr>
          <p:cNvPr id="21513" name="Text Box 9"/>
          <p:cNvSpPr txBox="1"/>
          <p:nvPr/>
        </p:nvSpPr>
        <p:spPr>
          <a:xfrm>
            <a:off x="533400" y="3886200"/>
            <a:ext cx="922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b) Chiều dài mép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200" b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của em;</a:t>
            </a:r>
          </a:p>
        </p:txBody>
      </p:sp>
      <p:sp>
        <p:nvSpPr>
          <p:cNvPr id="21514" name="Text Box 10"/>
          <p:cNvSpPr txBox="1"/>
          <p:nvPr/>
        </p:nvSpPr>
        <p:spPr>
          <a:xfrm>
            <a:off x="533400" y="4572000"/>
            <a:ext cx="92202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c) Chiều cao chân bàn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b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em.</a:t>
            </a: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" name="Text Box 9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Text Box 10"/>
          <p:cNvSpPr txBox="1"/>
          <p:nvPr/>
        </p:nvSpPr>
        <p:spPr>
          <a:xfrm>
            <a:off x="-207962" y="3810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-152400" y="95059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3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  <p:bldP spid="21512" grpId="0"/>
      <p:bldP spid="21513" grpId="0"/>
      <p:bldP spid="215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4191000" y="304483"/>
            <a:ext cx="104902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</a:p>
        </p:txBody>
      </p:sp>
      <p:pic>
        <p:nvPicPr>
          <p:cNvPr id="61449" name="Picture 9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733675"/>
            <a:ext cx="5943600" cy="784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50" name="Picture 10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0000">
            <a:off x="615950" y="1501775"/>
            <a:ext cx="7150100" cy="6999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51" name="Text Box 11"/>
          <p:cNvSpPr txBox="1"/>
          <p:nvPr/>
        </p:nvSpPr>
        <p:spPr>
          <a:xfrm>
            <a:off x="152400" y="1549400"/>
            <a:ext cx="94488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Một vài loại thước dùng để đo độ dài:</a:t>
            </a:r>
          </a:p>
        </p:txBody>
      </p:sp>
      <p:sp>
        <p:nvSpPr>
          <p:cNvPr id="61452" name="Text Box 12"/>
          <p:cNvSpPr txBox="1"/>
          <p:nvPr/>
        </p:nvSpPr>
        <p:spPr>
          <a:xfrm>
            <a:off x="2133600" y="2157413"/>
            <a:ext cx="4191000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Thước thẳng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0" y="88836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770" decel="100000"/>
                                        <p:tgtEl>
                                          <p:spTgt spid="6145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1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1" grpId="0"/>
      <p:bldP spid="614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819400"/>
            <a:ext cx="3956685" cy="266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3" name="Picture 5" descr="124530956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883" y="2819400"/>
            <a:ext cx="3962400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6" name="Text Box 10"/>
          <p:cNvSpPr>
            <a:spLocks noGrp="1" noChangeArrowheads="1"/>
          </p:cNvSpPr>
          <p:nvPr>
            <p:ph type="title"/>
          </p:nvPr>
        </p:nvSpPr>
        <p:spPr>
          <a:xfrm>
            <a:off x="838200" y="1196975"/>
            <a:ext cx="9144000" cy="85725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/>
          <a:lstStyle/>
          <a:p>
            <a:pPr algn="l">
              <a:lnSpc>
                <a:spcPct val="100000"/>
              </a:lnSpc>
              <a:spcBef>
                <a:spcPct val="50000"/>
              </a:spcBef>
            </a:pPr>
            <a:r>
              <a:rPr lang="en-US" altLang="en-US" sz="3200" dirty="0">
                <a:solidFill>
                  <a:srgbClr val="1018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 v</a:t>
            </a:r>
            <a:r>
              <a:rPr lang="en-US" altLang="en-US" sz="3200" dirty="0">
                <a:solidFill>
                  <a:srgbClr val="10181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1018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loại thước dùng để đo độ d</a:t>
            </a:r>
            <a:r>
              <a:rPr lang="en-US" altLang="en-US" sz="3200" dirty="0">
                <a:solidFill>
                  <a:srgbClr val="10181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10181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endParaRPr lang="en-US" altLang="en-US" sz="3200" dirty="0">
              <a:solidFill>
                <a:srgbClr val="10181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3499" name="Text Box 11"/>
          <p:cNvSpPr txBox="1">
            <a:spLocks noChangeArrowheads="1"/>
          </p:cNvSpPr>
          <p:nvPr/>
        </p:nvSpPr>
        <p:spPr bwMode="auto">
          <a:xfrm>
            <a:off x="1144588" y="2054225"/>
            <a:ext cx="3429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dây</a:t>
            </a:r>
            <a:endParaRPr kumimoji="0" lang="en-US" altLang="en-US" sz="3200" b="0" i="1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318" name="Text Box 10"/>
          <p:cNvSpPr txBox="1"/>
          <p:nvPr/>
        </p:nvSpPr>
        <p:spPr>
          <a:xfrm>
            <a:off x="-76200" y="76518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6155" name="Text Box 11"/>
          <p:cNvSpPr txBox="1"/>
          <p:nvPr/>
        </p:nvSpPr>
        <p:spPr>
          <a:xfrm>
            <a:off x="-76200" y="660400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634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634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8071360">
            <a:off x="1458913" y="1943100"/>
            <a:ext cx="3709987" cy="3733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7" name="Picture 5" descr="thuo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3937000"/>
            <a:ext cx="8305800" cy="1160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0" y="1752600"/>
            <a:ext cx="883920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1" i="0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</a:t>
            </a:r>
            <a:r>
              <a:rPr kumimoji="0" lang="en-US" altLang="en-US" sz="2800" b="1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hành:</a:t>
            </a: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biết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quả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1752600" y="3130550"/>
            <a:ext cx="1981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13cm</a:t>
            </a:r>
          </a:p>
        </p:txBody>
      </p:sp>
      <p:sp>
        <p:nvSpPr>
          <p:cNvPr id="23580" name="Text Box 28"/>
          <p:cNvSpPr txBox="1">
            <a:spLocks noChangeArrowheads="1"/>
          </p:cNvSpPr>
          <p:nvPr/>
        </p:nvSpPr>
        <p:spPr bwMode="auto">
          <a:xfrm>
            <a:off x="152400" y="2635250"/>
            <a:ext cx="914400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Chiều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bút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em;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3583" name="Line 31"/>
          <p:cNvSpPr/>
          <p:nvPr/>
        </p:nvSpPr>
        <p:spPr>
          <a:xfrm flipV="1">
            <a:off x="838200" y="3022600"/>
            <a:ext cx="0" cy="914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3585" name="Line 33"/>
          <p:cNvSpPr/>
          <p:nvPr/>
        </p:nvSpPr>
        <p:spPr>
          <a:xfrm flipV="1">
            <a:off x="5946775" y="2935288"/>
            <a:ext cx="0" cy="9144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23588" name="Line 36"/>
          <p:cNvSpPr/>
          <p:nvPr/>
        </p:nvSpPr>
        <p:spPr>
          <a:xfrm>
            <a:off x="600075" y="4059238"/>
            <a:ext cx="228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589" name="Line 37"/>
          <p:cNvSpPr/>
          <p:nvPr/>
        </p:nvSpPr>
        <p:spPr>
          <a:xfrm>
            <a:off x="577850" y="3906838"/>
            <a:ext cx="0" cy="1219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ysDot"/>
            <a:headEnd type="none" w="med" len="med"/>
            <a:tailEnd type="none" w="med" len="med"/>
          </a:ln>
        </p:spPr>
      </p:sp>
      <p:sp>
        <p:nvSpPr>
          <p:cNvPr id="14347" name="Text Box 12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48" name="Text Box 10"/>
          <p:cNvSpPr txBox="1"/>
          <p:nvPr/>
        </p:nvSpPr>
        <p:spPr>
          <a:xfrm>
            <a:off x="-207962" y="90488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14349" name="Text Box 11"/>
          <p:cNvSpPr txBox="1"/>
          <p:nvPr/>
        </p:nvSpPr>
        <p:spPr>
          <a:xfrm>
            <a:off x="-152400" y="6096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1000"/>
                                        <p:tgtEl>
                                          <p:spTgt spid="23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4" dur="1000"/>
                                        <p:tgtEl>
                                          <p:spTgt spid="23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" dur="500"/>
                                        <p:tgtEl>
                                          <p:spTgt spid="23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/>
      <p:bldP spid="23567" grpId="0"/>
      <p:bldP spid="2358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1981200"/>
            <a:ext cx="8534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em;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5363" name="Picture 3" descr="nice_table_120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533650"/>
            <a:ext cx="6496050" cy="371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396" name="Picture 4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4737">
            <a:off x="6315710" y="975995"/>
            <a:ext cx="3468688" cy="488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7" name="Line 5"/>
          <p:cNvSpPr/>
          <p:nvPr/>
        </p:nvSpPr>
        <p:spPr>
          <a:xfrm>
            <a:off x="2676525" y="3392488"/>
            <a:ext cx="0" cy="3413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9398" name="Line 6"/>
          <p:cNvSpPr/>
          <p:nvPr/>
        </p:nvSpPr>
        <p:spPr>
          <a:xfrm>
            <a:off x="6248400" y="3113088"/>
            <a:ext cx="0" cy="3921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59399" name="Line 7"/>
          <p:cNvSpPr/>
          <p:nvPr/>
        </p:nvSpPr>
        <p:spPr>
          <a:xfrm flipV="1">
            <a:off x="2667000" y="3516313"/>
            <a:ext cx="3581400" cy="228600"/>
          </a:xfrm>
          <a:prstGeom prst="line">
            <a:avLst/>
          </a:prstGeom>
          <a:ln w="5715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9400" name="Line 8"/>
          <p:cNvSpPr/>
          <p:nvPr/>
        </p:nvSpPr>
        <p:spPr>
          <a:xfrm>
            <a:off x="6650355" y="3047683"/>
            <a:ext cx="0" cy="392112"/>
          </a:xfrm>
          <a:prstGeom prst="line">
            <a:avLst/>
          </a:prstGeom>
          <a:ln w="38100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pic>
        <p:nvPicPr>
          <p:cNvPr id="59401" name="Picture 9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44737">
            <a:off x="2723198" y="1217613"/>
            <a:ext cx="3468687" cy="4886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403" name="Text Box 11"/>
          <p:cNvSpPr txBox="1"/>
          <p:nvPr/>
        </p:nvSpPr>
        <p:spPr>
          <a:xfrm>
            <a:off x="6096000" y="3336925"/>
            <a:ext cx="9906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dirty="0">
                <a:solidFill>
                  <a:srgbClr val="FF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en-US" altLang="en-US" sz="2000" dirty="0">
              <a:solidFill>
                <a:srgbClr val="FF00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9404" name="Line 12"/>
          <p:cNvSpPr/>
          <p:nvPr/>
        </p:nvSpPr>
        <p:spPr>
          <a:xfrm rot="360000" flipV="1">
            <a:off x="6250305" y="3454400"/>
            <a:ext cx="397510" cy="71755"/>
          </a:xfrm>
          <a:prstGeom prst="line">
            <a:avLst/>
          </a:prstGeom>
          <a:ln w="7620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0" y="5791200"/>
            <a:ext cx="914400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Mép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học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110cm.</a:t>
            </a:r>
          </a:p>
        </p:txBody>
      </p:sp>
      <p:sp>
        <p:nvSpPr>
          <p:cNvPr id="73735" name="Text Box 7"/>
          <p:cNvSpPr txBox="1"/>
          <p:nvPr/>
        </p:nvSpPr>
        <p:spPr>
          <a:xfrm>
            <a:off x="1828800" y="5743575"/>
            <a:ext cx="31242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en-US" sz="3600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5374" name="Text Box 15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75" name="Text Box 16"/>
          <p:cNvSpPr txBox="1">
            <a:spLocks noChangeArrowheads="1"/>
          </p:cNvSpPr>
          <p:nvPr/>
        </p:nvSpPr>
        <p:spPr bwMode="auto">
          <a:xfrm>
            <a:off x="0" y="520065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5376" name="Text Box 17"/>
          <p:cNvSpPr txBox="1"/>
          <p:nvPr/>
        </p:nvSpPr>
        <p:spPr>
          <a:xfrm>
            <a:off x="0" y="1066800"/>
            <a:ext cx="9144000" cy="641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10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10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37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37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sg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182688"/>
            <a:ext cx="25558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vở" descr="A picture containing text, quee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1706563"/>
            <a:ext cx="3763963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viết" descr="A picture containing stationary, writing implement, pen&#10;&#10;Description automatically generate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942975"/>
            <a:ext cx="3186112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bút chì" descr="Shape, arrow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279525"/>
            <a:ext cx="2905125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tẩy" descr="A picture containing tex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651000"/>
            <a:ext cx="2662237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2535238"/>
            <a:ext cx="42037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图片 2" descr="999ba5066198f2db59d550c4dbd2090b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r="34357"/>
          <a:stretch>
            <a:fillRect/>
          </a:stretch>
        </p:blipFill>
        <p:spPr bwMode="auto">
          <a:xfrm>
            <a:off x="4267200" y="1993900"/>
            <a:ext cx="4902200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4572000" y="3581400"/>
            <a:ext cx="437038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HP001 4 hàng" panose="020B0603050302020204" pitchFamily="34" charset="0"/>
              </a:rPr>
              <a:t>Những vật dụng cần chuẩn bị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1400" b="1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1. Sách giáo khoa Toán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2. Bút mực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3. Bút chì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4. Vở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5. Tẩy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HP001 4 hàng" panose="020B0603050302020204" pitchFamily="34" charset="0"/>
              </a:rPr>
              <a:t>         6. Thước kẻ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b="1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5131" name="thước" descr="A picture containing measuring stick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748065">
            <a:off x="1002507" y="2312193"/>
            <a:ext cx="44577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19230"/>
      </p:ext>
    </p:extLst>
  </p:cSld>
  <p:clrMapOvr>
    <a:masterClrMapping/>
  </p:clrMapOvr>
  <p:transition spd="slow" advTm="22339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/>
          <p:nvPr/>
        </p:nvSpPr>
        <p:spPr>
          <a:xfrm>
            <a:off x="0" y="1447800"/>
            <a:ext cx="8534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  c) Đo chiều cao chân bàn học của em.</a:t>
            </a:r>
          </a:p>
        </p:txBody>
      </p:sp>
      <p:pic>
        <p:nvPicPr>
          <p:cNvPr id="16387" name="Picture 23" descr="nice_table_120_1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2027555"/>
            <a:ext cx="6552565" cy="5254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93" name="Line 25"/>
          <p:cNvSpPr/>
          <p:nvPr/>
        </p:nvSpPr>
        <p:spPr>
          <a:xfrm>
            <a:off x="3708400" y="6477000"/>
            <a:ext cx="457200" cy="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94" name="Line 26"/>
          <p:cNvSpPr/>
          <p:nvPr/>
        </p:nvSpPr>
        <p:spPr>
          <a:xfrm>
            <a:off x="3657600" y="3733800"/>
            <a:ext cx="457200" cy="0"/>
          </a:xfrm>
          <a:prstGeom prst="line">
            <a:avLst/>
          </a:prstGeom>
          <a:ln w="28575" cap="flat" cmpd="sng">
            <a:solidFill>
              <a:srgbClr val="FF33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795" name="Line 27"/>
          <p:cNvSpPr/>
          <p:nvPr/>
        </p:nvSpPr>
        <p:spPr>
          <a:xfrm flipH="1" flipV="1">
            <a:off x="4130675" y="3728085"/>
            <a:ext cx="34925" cy="2655570"/>
          </a:xfrm>
          <a:prstGeom prst="line">
            <a:avLst/>
          </a:prstGeom>
          <a:ln w="38100" cap="flat" cmpd="sng">
            <a:solidFill>
              <a:srgbClr val="FFFF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32798" name="Picture 30" descr="Untitled-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3957363">
            <a:off x="2223770" y="1297305"/>
            <a:ext cx="4086225" cy="6034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3733" name="Text Box 5"/>
          <p:cNvSpPr txBox="1"/>
          <p:nvPr/>
        </p:nvSpPr>
        <p:spPr>
          <a:xfrm>
            <a:off x="76200" y="4419600"/>
            <a:ext cx="33528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en-US" sz="32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c)Chân bàn học của em cao: 65cm</a:t>
            </a:r>
          </a:p>
        </p:txBody>
      </p:sp>
      <p:sp>
        <p:nvSpPr>
          <p:cNvPr id="16393" name="Text Box 10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4" name="Text Box 11"/>
          <p:cNvSpPr txBox="1">
            <a:spLocks noChangeArrowheads="1"/>
          </p:cNvSpPr>
          <p:nvPr/>
        </p:nvSpPr>
        <p:spPr bwMode="auto">
          <a:xfrm>
            <a:off x="0" y="410845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16395" name="Text Box 12"/>
          <p:cNvSpPr txBox="1"/>
          <p:nvPr/>
        </p:nvSpPr>
        <p:spPr>
          <a:xfrm>
            <a:off x="0" y="9144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2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3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37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0" name="Text Box 4"/>
          <p:cNvSpPr txBox="1"/>
          <p:nvPr/>
        </p:nvSpPr>
        <p:spPr>
          <a:xfrm>
            <a:off x="304800" y="1828483"/>
            <a:ext cx="83058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Muốn đo độ dài 1 đồ vật ta làm thế nào?</a:t>
            </a:r>
          </a:p>
        </p:txBody>
      </p:sp>
      <p:sp>
        <p:nvSpPr>
          <p:cNvPr id="86021" name="Text Box 5"/>
          <p:cNvSpPr txBox="1"/>
          <p:nvPr/>
        </p:nvSpPr>
        <p:spPr>
          <a:xfrm>
            <a:off x="76200" y="2644775"/>
            <a:ext cx="897890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Áp sát thước vào vật cần đo, một đầu ứng với vạch ghi số 0. Đầu kia ứng với vạch ghi số nào, chính là độ dài của đồ </a:t>
            </a:r>
            <a:r>
              <a:rPr lang="en-US" altLang="en-US" sz="3200" b="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b="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200" b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3200" b="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2" name="Text Box 5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3" name="Text Box 6"/>
          <p:cNvSpPr txBox="1"/>
          <p:nvPr/>
        </p:nvSpPr>
        <p:spPr>
          <a:xfrm>
            <a:off x="0" y="6096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u="sng" dirty="0">
                <a:solidFill>
                  <a:srgbClr val="002060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17414" name="Text Box 7"/>
          <p:cNvSpPr txBox="1"/>
          <p:nvPr/>
        </p:nvSpPr>
        <p:spPr>
          <a:xfrm>
            <a:off x="0" y="1143000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60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MSOffice Training: Hình nền thiết kế giáo án điện tử Powerpoint (P2) | Hình  nền, Dễ thương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771900" y="685800"/>
            <a:ext cx="1485900" cy="74295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200" b="1" kern="1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-152400" y="2209800"/>
            <a:ext cx="95250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ĐO ĐỘ DÀI (TIẾP THEO)</a:t>
            </a:r>
            <a:endParaRPr lang="vi-VN" altLang="en-US" sz="360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5613" y="3124200"/>
            <a:ext cx="5818187" cy="62324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36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TR.48)</a:t>
            </a:r>
            <a:endParaRPr lang="en-US" sz="36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36959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3813" y="2006026"/>
            <a:ext cx="505301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1. a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):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5252" y="2726532"/>
          <a:ext cx="8667749" cy="23481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6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472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b="1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1m32cm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1m15cm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1m20cm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1m25cm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1m20cm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7" marR="6858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274" name="Picture 2" descr="BAR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62200" y="5867400"/>
            <a:ext cx="4800600" cy="7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5" name="Picture 10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07856"/>
            <a:ext cx="628650" cy="38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6" name="Picture 11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29000" y="5556647"/>
            <a:ext cx="609600" cy="386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819400" y="3050588"/>
            <a:ext cx="5842000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895600" y="3507788"/>
            <a:ext cx="5729287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900363" y="3888788"/>
            <a:ext cx="5727700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957512" y="4269788"/>
            <a:ext cx="5729288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57513" y="4650788"/>
            <a:ext cx="5729287" cy="45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107000"/>
              </a:lnSpc>
            </a:pP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Tú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927100" y="837009"/>
            <a:ext cx="7245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Thực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hành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tiếp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66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228601" y="3867090"/>
            <a:ext cx="901223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   b)</a:t>
            </a:r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Nêu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chiều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cao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của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Minh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và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Nam.</a:t>
            </a:r>
          </a:p>
        </p:txBody>
      </p:sp>
      <p:sp>
        <p:nvSpPr>
          <p:cNvPr id="11267" name="TextBox 5"/>
          <p:cNvSpPr txBox="1">
            <a:spLocks noChangeArrowheads="1"/>
          </p:cNvSpPr>
          <p:nvPr/>
        </p:nvSpPr>
        <p:spPr bwMode="auto">
          <a:xfrm>
            <a:off x="887415" y="782241"/>
            <a:ext cx="72850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Thực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hành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tiếp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015426" y="1909188"/>
          <a:ext cx="7823774" cy="195681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073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7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 cao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kumimoji="0" lang="en-US" sz="2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đọc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32cm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Hương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xăng-ti-mét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Nam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15cm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Nam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mười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xăng-ti-mét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20cm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Hằng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xăng-ti-mét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Minh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25cm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Minh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lăm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xăng-ti-mét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20cm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Tú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mươi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xăng-ti-mét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914401" y="4161962"/>
            <a:ext cx="30091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914401" y="4467003"/>
            <a:ext cx="2953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8200" y="5105400"/>
            <a:ext cx="32480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Bạn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cao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nhất</a:t>
            </a:r>
            <a:r>
              <a:rPr lang="en-US" altLang="en-US" sz="2000" dirty="0">
                <a:latin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14400" y="5410200"/>
            <a:ext cx="27003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000" dirty="0" err="1">
                <a:latin typeface="Times New Roman" pitchFamily="18" charset="0"/>
              </a:rPr>
              <a:t>Bạn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thấp</a:t>
            </a:r>
            <a:r>
              <a:rPr lang="en-US" altLang="en-US" sz="2000" dirty="0">
                <a:latin typeface="Times New Roman" pitchFamily="18" charset="0"/>
              </a:rPr>
              <a:t> </a:t>
            </a:r>
            <a:r>
              <a:rPr lang="en-US" altLang="en-US" sz="2000" dirty="0" err="1">
                <a:latin typeface="Times New Roman" pitchFamily="18" charset="0"/>
              </a:rPr>
              <a:t>nhất</a:t>
            </a:r>
            <a:r>
              <a:rPr lang="en-US" altLang="en-US" sz="2000" dirty="0">
                <a:latin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286000" y="5105400"/>
            <a:ext cx="24241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là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</a:rPr>
              <a:t>Hương</a:t>
            </a:r>
            <a:r>
              <a:rPr lang="en-US" sz="2000" dirty="0">
                <a:latin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486062" y="5410200"/>
            <a:ext cx="19081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</a:rPr>
              <a:t>bạn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</a:rPr>
              <a:t> Nam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04056" y="3181290"/>
            <a:ext cx="129728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1m 25cm</a:t>
            </a:r>
          </a:p>
        </p:txBody>
      </p:sp>
      <p:sp>
        <p:nvSpPr>
          <p:cNvPr id="11305" name="TextBox 2"/>
          <p:cNvSpPr txBox="1">
            <a:spLocks noChangeArrowheads="1"/>
          </p:cNvSpPr>
          <p:nvPr/>
        </p:nvSpPr>
        <p:spPr bwMode="auto">
          <a:xfrm>
            <a:off x="2399144" y="2495490"/>
            <a:ext cx="22082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1m 15cm</a:t>
            </a:r>
          </a:p>
        </p:txBody>
      </p:sp>
      <p:pic>
        <p:nvPicPr>
          <p:cNvPr id="11311" name="Picture 10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941" y="626195"/>
            <a:ext cx="742575" cy="118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82765" y="1572369"/>
            <a:ext cx="7387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1a)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678874" y="4786202"/>
            <a:ext cx="61791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Trong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5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cao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nhất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?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Bạn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nào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thấp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2060"/>
                </a:solidFill>
                <a:latin typeface="Times New Roman" pitchFamily="18" charset="0"/>
              </a:rPr>
              <a:t>nhất</a:t>
            </a:r>
            <a:r>
              <a:rPr lang="en-US" altLang="en-US" sz="2000" dirty="0">
                <a:solidFill>
                  <a:srgbClr val="00206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2397189" y="2167109"/>
            <a:ext cx="15263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1m 32cm</a:t>
            </a: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2439987" y="2495490"/>
            <a:ext cx="17510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1m 15cm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097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0.00833 L 0.16997 0.1402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0.16701 0.28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51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8" grpId="0"/>
      <p:bldP spid="9" grpId="0"/>
      <p:bldP spid="13" grpId="0"/>
      <p:bldP spid="14" grpId="0"/>
      <p:bldP spid="15" grpId="0"/>
      <p:bldP spid="15" grpId="1"/>
      <p:bldP spid="16" grpId="0"/>
      <p:bldP spid="16" grpId="1"/>
      <p:bldP spid="2" grpId="0"/>
      <p:bldP spid="2" grpId="1"/>
      <p:bldP spid="11305" grpId="0"/>
      <p:bldP spid="11305" grpId="1"/>
      <p:bldP spid="18" grpId="0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87312" y="1981201"/>
            <a:ext cx="91328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412750" y="2438401"/>
            <a:ext cx="743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>
                <a:latin typeface="Times New Roman" pitchFamily="18" charset="0"/>
              </a:rPr>
              <a:t>b) Ở </a:t>
            </a:r>
            <a:r>
              <a:rPr lang="en-US" altLang="en-US" sz="2400" dirty="0" err="1">
                <a:latin typeface="Times New Roman" pitchFamily="18" charset="0"/>
              </a:rPr>
              <a:t>tổ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</a:rPr>
              <a:t>, </a:t>
            </a:r>
            <a:r>
              <a:rPr lang="en-US" altLang="en-US" sz="2400" dirty="0" err="1">
                <a:latin typeface="Times New Roman" pitchFamily="18" charset="0"/>
              </a:rPr>
              <a:t>bạn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nào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cao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? </a:t>
            </a:r>
            <a:r>
              <a:rPr lang="en-US" altLang="en-US" sz="2400" dirty="0" err="1">
                <a:latin typeface="Times New Roman" pitchFamily="18" charset="0"/>
              </a:rPr>
              <a:t>Bạn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nào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thấp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</p:txBody>
      </p:sp>
      <p:pic>
        <p:nvPicPr>
          <p:cNvPr id="12328" name="Picture 11" descr="Copy (2) of chim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48" y="5334000"/>
            <a:ext cx="627452" cy="609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29" name="Picture 11" descr="Copy (2) of chim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0253" y="5065689"/>
            <a:ext cx="1042596" cy="88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0" name="Picture 11" descr="Copy (2) of chim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50" y="4642584"/>
            <a:ext cx="1581151" cy="139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3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57251"/>
            <a:ext cx="2411413" cy="10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4"/>
          <p:cNvSpPr txBox="1">
            <a:spLocks noChangeArrowheads="1"/>
          </p:cNvSpPr>
          <p:nvPr/>
        </p:nvSpPr>
        <p:spPr bwMode="auto">
          <a:xfrm>
            <a:off x="66601" y="3893404"/>
            <a:ext cx="91328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336550" y="4745689"/>
            <a:ext cx="74358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b) Ở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nhà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em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cao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A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thấp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927100" y="837009"/>
            <a:ext cx="7245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Thực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hành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tiếp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847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4"/>
          <p:cNvSpPr txBox="1">
            <a:spLocks noChangeArrowheads="1"/>
          </p:cNvSpPr>
          <p:nvPr/>
        </p:nvSpPr>
        <p:spPr bwMode="auto">
          <a:xfrm>
            <a:off x="76200" y="2053144"/>
            <a:ext cx="88058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 smtClean="0">
                <a:latin typeface="Times New Roman" pitchFamily="18" charset="0"/>
              </a:rPr>
              <a:t>2. </a:t>
            </a:r>
            <a:r>
              <a:rPr lang="en-US" altLang="en-US" sz="2400" dirty="0">
                <a:latin typeface="Times New Roman" pitchFamily="18" charset="0"/>
              </a:rPr>
              <a:t>a)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7" name="Group 71"/>
          <p:cNvGraphicFramePr>
            <a:graphicFrameLocks noGrp="1"/>
          </p:cNvGraphicFramePr>
          <p:nvPr>
            <p:extLst/>
          </p:nvPr>
        </p:nvGraphicFramePr>
        <p:xfrm>
          <a:off x="2260047" y="3048001"/>
          <a:ext cx="4941888" cy="2523039"/>
        </p:xfrm>
        <a:graphic>
          <a:graphicData uri="http://schemas.openxmlformats.org/drawingml/2006/table">
            <a:tbl>
              <a:tblPr/>
              <a:tblGrid>
                <a:gridCol w="247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19601" y="3515381"/>
            <a:ext cx="2951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1m 70cm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057400" y="3515381"/>
            <a:ext cx="295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057400" y="4343401"/>
            <a:ext cx="295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57400" y="3886201"/>
            <a:ext cx="2952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057400" y="4648201"/>
            <a:ext cx="295275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46" name="Picture 11" descr="Copy (2) of chimh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97" y="4765391"/>
            <a:ext cx="1090602" cy="136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47" name="Picture 32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2000250" cy="84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DatHugPC\Desktop\thuoc-day-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2555348"/>
            <a:ext cx="1368797" cy="110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DatHugPC\Desktop\thuoc-day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763" y="3351376"/>
            <a:ext cx="1177334" cy="117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23" y="3756068"/>
            <a:ext cx="1471353" cy="490451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" y="3023057"/>
            <a:ext cx="1893911" cy="2741949"/>
          </a:xfrm>
          <a:prstGeom prst="rect">
            <a:avLst/>
          </a:prstGeom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927100" y="837009"/>
            <a:ext cx="7245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Thực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hành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tiếp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746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381000" y="5039381"/>
            <a:ext cx="7791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400" dirty="0" smtClean="0">
                <a:latin typeface="Times New Roman" pitchFamily="18" charset="0"/>
              </a:rPr>
              <a:t>2. </a:t>
            </a:r>
            <a:r>
              <a:rPr lang="en-US" altLang="en-US" sz="2400" dirty="0">
                <a:latin typeface="Times New Roman" pitchFamily="18" charset="0"/>
              </a:rPr>
              <a:t>b) Ở </a:t>
            </a:r>
            <a:r>
              <a:rPr lang="en-US" altLang="en-US" sz="2400" dirty="0" err="1">
                <a:latin typeface="Times New Roman" pitchFamily="18" charset="0"/>
              </a:rPr>
              <a:t>nhà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em</a:t>
            </a:r>
            <a:r>
              <a:rPr lang="en-US" altLang="en-US" sz="2400" dirty="0">
                <a:latin typeface="Times New Roman" pitchFamily="18" charset="0"/>
              </a:rPr>
              <a:t> , </a:t>
            </a:r>
            <a:r>
              <a:rPr lang="en-US" altLang="en-US" sz="2400" dirty="0" err="1">
                <a:latin typeface="Times New Roman" pitchFamily="18" charset="0"/>
              </a:rPr>
              <a:t>ai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cao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? Ai </a:t>
            </a:r>
            <a:r>
              <a:rPr lang="en-US" altLang="en-US" sz="2400" dirty="0" err="1">
                <a:latin typeface="Times New Roman" pitchFamily="18" charset="0"/>
              </a:rPr>
              <a:t>là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người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thấp</a:t>
            </a:r>
            <a:r>
              <a:rPr lang="en-US" altLang="en-US" sz="2400" dirty="0">
                <a:latin typeface="Times New Roman" pitchFamily="18" charset="0"/>
              </a:rPr>
              <a:t> </a:t>
            </a:r>
            <a:r>
              <a:rPr lang="en-US" altLang="en-US" sz="2400" dirty="0" err="1">
                <a:latin typeface="Times New Roman" pitchFamily="18" charset="0"/>
              </a:rPr>
              <a:t>nhất</a:t>
            </a:r>
            <a:r>
              <a:rPr lang="en-US" altLang="en-US" sz="2400" dirty="0">
                <a:latin typeface="Times New Roman" pitchFamily="18" charset="0"/>
              </a:rPr>
              <a:t>?</a:t>
            </a:r>
          </a:p>
        </p:txBody>
      </p:sp>
      <p:pic>
        <p:nvPicPr>
          <p:cNvPr id="12330" name="Picture 11" descr="Copy (2) of chimh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040" y="5011127"/>
            <a:ext cx="1103961" cy="104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1" name="Picture 32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57251"/>
            <a:ext cx="2411413" cy="101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Group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694831"/>
              </p:ext>
            </p:extLst>
          </p:nvPr>
        </p:nvGraphicFramePr>
        <p:xfrm>
          <a:off x="1957388" y="2286001"/>
          <a:ext cx="4941888" cy="2523039"/>
        </p:xfrm>
        <a:graphic>
          <a:graphicData uri="http://schemas.openxmlformats.org/drawingml/2006/table">
            <a:tbl>
              <a:tblPr/>
              <a:tblGrid>
                <a:gridCol w="2470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1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viên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Bố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1m 70cm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Mẹ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Chị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Em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1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….</a:t>
                      </a: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8" marR="91428" marT="25711" marB="2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Text Box 72"/>
          <p:cNvSpPr txBox="1">
            <a:spLocks noChangeArrowheads="1"/>
          </p:cNvSpPr>
          <p:nvPr/>
        </p:nvSpPr>
        <p:spPr bwMode="auto">
          <a:xfrm>
            <a:off x="381000" y="2057400"/>
            <a:ext cx="1066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en-US" sz="2800" dirty="0" smtClean="0">
                <a:latin typeface="Times New Roman" pitchFamily="18" charset="0"/>
              </a:rPr>
              <a:t>2. </a:t>
            </a:r>
            <a:r>
              <a:rPr lang="en-US" altLang="en-US" sz="2800" dirty="0">
                <a:latin typeface="Times New Roman" pitchFamily="18" charset="0"/>
              </a:rPr>
              <a:t>a)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927100" y="837009"/>
            <a:ext cx="72453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US" sz="32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Thực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hành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độ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dài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(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tiếp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theo</a:t>
            </a:r>
            <a:r>
              <a:rPr lang="en-US" altLang="zh-CN" sz="3200" dirty="0">
                <a:solidFill>
                  <a:srgbClr val="FF0000"/>
                </a:solidFill>
                <a:latin typeface="Times New Roman" pitchFamily="18" charset="0"/>
                <a:ea typeface="宋体" pitchFamily="2" charset="-122"/>
              </a:rPr>
              <a:t>)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8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596845"/>
            <a:ext cx="1600200" cy="1584756"/>
          </a:xfrm>
          <a:prstGeom prst="rect">
            <a:avLst/>
          </a:prstGeom>
        </p:spPr>
      </p:pic>
      <p:grpSp>
        <p:nvGrpSpPr>
          <p:cNvPr id="8" name="Đúng"/>
          <p:cNvGrpSpPr/>
          <p:nvPr/>
        </p:nvGrpSpPr>
        <p:grpSpPr>
          <a:xfrm>
            <a:off x="5791201" y="3499437"/>
            <a:ext cx="1789239" cy="1779985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733" y="3183284"/>
            <a:ext cx="10422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8" y="3191364"/>
            <a:ext cx="2389909" cy="2396133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20" y="3183285"/>
            <a:ext cx="2389909" cy="2396133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53" y="3491362"/>
            <a:ext cx="1636839" cy="1779985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1573320" y="2634707"/>
            <a:ext cx="2389909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A. 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3408949"/>
            <a:ext cx="903909" cy="9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267" y="4415581"/>
            <a:ext cx="4891087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>
            <a:spLocks/>
          </p:cNvSpPr>
          <p:nvPr/>
        </p:nvSpPr>
        <p:spPr>
          <a:xfrm>
            <a:off x="5548778" y="2642785"/>
            <a:ext cx="2356714" cy="54858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B. </a:t>
            </a:r>
          </a:p>
        </p:txBody>
      </p:sp>
      <p:pic>
        <p:nvPicPr>
          <p:cNvPr id="31" name="Picture 6" descr="C:\Users\TOSHIBA\Desktop\z2751773001743_dcc2d8d694cca8f7907db5dd71750c3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733" y="857255"/>
            <a:ext cx="2066925" cy="173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6934200" y="866284"/>
            <a:ext cx="0" cy="17227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5943600" y="1393700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…cm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07255" y="984910"/>
            <a:ext cx="568394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 rot="1080501">
            <a:off x="791658" y="2535648"/>
            <a:ext cx="6432135" cy="2103515"/>
          </a:xfrm>
          <a:prstGeom prst="rect">
            <a:avLst/>
          </a:prstGeom>
        </p:spPr>
        <p:txBody>
          <a:bodyPr numCol="1">
            <a:prstTxWarp prst="textCurveDown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Cánh</a:t>
            </a:r>
            <a:r>
              <a:rPr lang="en-US" sz="54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cửa</a:t>
            </a:r>
            <a:r>
              <a:rPr lang="en-US" sz="54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thần</a:t>
            </a:r>
            <a:r>
              <a:rPr lang="en-US" sz="54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kì</a:t>
            </a:r>
            <a:r>
              <a:rPr lang="en-US" sz="5400" b="1" dirty="0" smtClean="0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en-US" sz="5400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5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295" y="494863"/>
            <a:ext cx="3541016" cy="338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741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15032" y="3971606"/>
            <a:ext cx="1365267" cy="146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29000" y="3550880"/>
            <a:ext cx="2259044" cy="2280582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3764212" y="3885108"/>
            <a:ext cx="1656632" cy="1694147"/>
            <a:chOff x="2854971" y="1219201"/>
            <a:chExt cx="2732811" cy="3962399"/>
          </a:xfrm>
        </p:grpSpPr>
        <p:sp>
          <p:nvSpPr>
            <p:cNvPr id="9" name="Rectangle 8"/>
            <p:cNvSpPr/>
            <p:nvPr/>
          </p:nvSpPr>
          <p:spPr>
            <a:xfrm>
              <a:off x="2854971" y="1219201"/>
              <a:ext cx="2732811" cy="3962399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1"/>
              <a:ext cx="381000" cy="380999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08" y="4420188"/>
            <a:ext cx="1909226" cy="13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04808" y="3542801"/>
            <a:ext cx="2180511" cy="2301521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633583" y="3850878"/>
            <a:ext cx="1549481" cy="1709702"/>
            <a:chOff x="3202659" y="1219200"/>
            <a:chExt cx="2512340" cy="3962400"/>
          </a:xfrm>
        </p:grpSpPr>
        <p:sp>
          <p:nvSpPr>
            <p:cNvPr id="16" name="Rectangle 15"/>
            <p:cNvSpPr/>
            <p:nvPr/>
          </p:nvSpPr>
          <p:spPr>
            <a:xfrm>
              <a:off x="3202659" y="1219200"/>
              <a:ext cx="2512340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3445591" y="3002301"/>
            <a:ext cx="2227667" cy="522126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24cm</a:t>
            </a:r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341172" y="2994222"/>
            <a:ext cx="2097228" cy="52692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18cm</a:t>
            </a:r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558" y="2362200"/>
            <a:ext cx="905065" cy="66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828346"/>
            <a:ext cx="1636839" cy="12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92" y="4185639"/>
            <a:ext cx="1135708" cy="115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3257315"/>
            <a:ext cx="1392038" cy="10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C:\Users\TOSHIBA\Desktop\giai-bai-tap-sgk-toan-lop-3-hoc-ki-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376" y="899913"/>
            <a:ext cx="1831271" cy="17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" name="Straight Arrow Connector 35"/>
          <p:cNvCxnSpPr/>
          <p:nvPr/>
        </p:nvCxnSpPr>
        <p:spPr>
          <a:xfrm>
            <a:off x="7162800" y="879385"/>
            <a:ext cx="0" cy="1798982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6193735" y="1485305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…cm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5"/>
          <p:cNvSpPr txBox="1">
            <a:spLocks noChangeArrowheads="1"/>
          </p:cNvSpPr>
          <p:nvPr/>
        </p:nvSpPr>
        <p:spPr bwMode="auto">
          <a:xfrm>
            <a:off x="-21882" y="889645"/>
            <a:ext cx="69017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3?</a:t>
            </a:r>
            <a:endParaRPr lang="vi-VN" sz="32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08" y="4428267"/>
            <a:ext cx="1909226" cy="13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6477008" y="3550880"/>
            <a:ext cx="2180511" cy="2301521"/>
            <a:chOff x="2334491" y="533400"/>
            <a:chExt cx="3990109" cy="5334000"/>
          </a:xfrm>
        </p:grpSpPr>
        <p:sp>
          <p:nvSpPr>
            <p:cNvPr id="34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rame 36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1" name="sai"/>
          <p:cNvGrpSpPr/>
          <p:nvPr/>
        </p:nvGrpSpPr>
        <p:grpSpPr>
          <a:xfrm>
            <a:off x="6800094" y="3832418"/>
            <a:ext cx="1549481" cy="1709702"/>
            <a:chOff x="3202659" y="1219200"/>
            <a:chExt cx="2512340" cy="3962400"/>
          </a:xfrm>
        </p:grpSpPr>
        <p:sp>
          <p:nvSpPr>
            <p:cNvPr id="42" name="Rectangle 41"/>
            <p:cNvSpPr/>
            <p:nvPr/>
          </p:nvSpPr>
          <p:spPr>
            <a:xfrm>
              <a:off x="3202659" y="1219200"/>
              <a:ext cx="2512340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Flowchart: Or 42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4" name="No"/>
          <p:cNvSpPr txBox="1">
            <a:spLocks/>
          </p:cNvSpPr>
          <p:nvPr/>
        </p:nvSpPr>
        <p:spPr>
          <a:xfrm>
            <a:off x="6513372" y="3002301"/>
            <a:ext cx="2097228" cy="526920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20cm</a:t>
            </a:r>
          </a:p>
        </p:txBody>
      </p:sp>
      <p:sp>
        <p:nvSpPr>
          <p:cNvPr id="50" name="Oval 49"/>
          <p:cNvSpPr/>
          <p:nvPr/>
        </p:nvSpPr>
        <p:spPr>
          <a:xfrm>
            <a:off x="5105400" y="1453654"/>
            <a:ext cx="865188" cy="863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105400" y="1463179"/>
            <a:ext cx="865188" cy="863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105400" y="1453654"/>
            <a:ext cx="865188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106988" y="1440954"/>
            <a:ext cx="863600" cy="863600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5106988" y="1428254"/>
            <a:ext cx="863600" cy="8890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124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8" grpId="0" animBg="1"/>
      <p:bldP spid="50" grpId="0" bldLvl="0" animBg="1"/>
      <p:bldP spid="50" grpId="1" bldLvl="0" animBg="1"/>
      <p:bldP spid="51" grpId="0" bldLvl="0" animBg="1"/>
      <p:bldP spid="51" grpId="1" bldLvl="0" animBg="1"/>
      <p:bldP spid="52" grpId="0" bldLvl="0" animBg="1"/>
      <p:bldP spid="52" grpId="1" bldLvl="0" animBg="1"/>
      <p:bldP spid="53" grpId="0" bldLvl="0" animBg="1"/>
      <p:bldP spid="53" grpId="1" bldLvl="0" animBg="1"/>
      <p:bldP spid="54" grpId="0" bldLvl="0" animBg="1"/>
      <p:bldP spid="54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MSOffice Training: Hình nền thiết kế giáo án điện tử Powerpoint (P2) | Hình  nền, Dễ thương, Hình ả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3771900" y="685800"/>
            <a:ext cx="1485900" cy="74295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1200" b="1" kern="10" cap="all" dirty="0">
                <a:ln w="9000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Toán</a:t>
            </a:r>
          </a:p>
        </p:txBody>
      </p:sp>
      <p:sp>
        <p:nvSpPr>
          <p:cNvPr id="2056" name="Rectangle 12"/>
          <p:cNvSpPr>
            <a:spLocks noChangeArrowheads="1"/>
          </p:cNvSpPr>
          <p:nvPr/>
        </p:nvSpPr>
        <p:spPr bwMode="auto">
          <a:xfrm>
            <a:off x="152400" y="2209800"/>
            <a:ext cx="8839200" cy="76944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vi-VN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ĐO ĐỘ DÀI</a:t>
            </a:r>
            <a:endParaRPr lang="vi-VN" altLang="en-US" sz="4050" b="1" cap="all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25613" y="3124200"/>
            <a:ext cx="5818187" cy="746125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(SGK – </a:t>
            </a:r>
            <a:r>
              <a:rPr lang="en-US" sz="44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TR.47</a:t>
            </a:r>
            <a:r>
              <a:rPr lang="en-US" sz="4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701639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695" y="3510410"/>
            <a:ext cx="1475520" cy="1753085"/>
          </a:xfrm>
          <a:prstGeom prst="rect">
            <a:avLst/>
          </a:prstGeom>
        </p:spPr>
      </p:pic>
      <p:grpSp>
        <p:nvGrpSpPr>
          <p:cNvPr id="8" name="Đúng"/>
          <p:cNvGrpSpPr/>
          <p:nvPr/>
        </p:nvGrpSpPr>
        <p:grpSpPr>
          <a:xfrm>
            <a:off x="3299625" y="3510411"/>
            <a:ext cx="1614478" cy="1766511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5124" name="Picture 4" descr="D:\background\water\animated-bubble-clipart-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545" y="3176527"/>
            <a:ext cx="1096059" cy="150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048000" y="3184606"/>
            <a:ext cx="2156478" cy="237799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1" y="3183285"/>
            <a:ext cx="2021672" cy="2360266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1999"/>
              <a:ext cx="3657599" cy="4876799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457201" y="3491362"/>
            <a:ext cx="1540868" cy="1753341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9" name="No"/>
          <p:cNvSpPr txBox="1">
            <a:spLocks/>
          </p:cNvSpPr>
          <p:nvPr/>
        </p:nvSpPr>
        <p:spPr>
          <a:xfrm>
            <a:off x="228601" y="2634707"/>
            <a:ext cx="2021672" cy="54036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A. 23cm</a:t>
            </a:r>
          </a:p>
        </p:txBody>
      </p:sp>
      <p:pic>
        <p:nvPicPr>
          <p:cNvPr id="5123" name="Picture 3" descr="D:\background\water\sddfffdg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74" y="4320442"/>
            <a:ext cx="903909" cy="9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background\water\20j0 (26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57" y="4883781"/>
            <a:ext cx="4891087" cy="13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YEs"/>
          <p:cNvSpPr txBox="1">
            <a:spLocks/>
          </p:cNvSpPr>
          <p:nvPr/>
        </p:nvSpPr>
        <p:spPr>
          <a:xfrm>
            <a:off x="3064590" y="2636027"/>
            <a:ext cx="2126525" cy="544428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B. 20cm 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7604065" y="866284"/>
            <a:ext cx="0" cy="17227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6477000" y="1426072"/>
            <a:ext cx="1066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…cm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5"/>
          <p:cNvSpPr txBox="1">
            <a:spLocks noChangeArrowheads="1"/>
          </p:cNvSpPr>
          <p:nvPr/>
        </p:nvSpPr>
        <p:spPr bwMode="auto">
          <a:xfrm>
            <a:off x="107255" y="984910"/>
            <a:ext cx="53054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903128" y="3202334"/>
            <a:ext cx="2021672" cy="2360266"/>
            <a:chOff x="2334491" y="533400"/>
            <a:chExt cx="3990109" cy="5334000"/>
          </a:xfrm>
        </p:grpSpPr>
        <p:sp>
          <p:nvSpPr>
            <p:cNvPr id="28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ame 28"/>
            <p:cNvSpPr/>
            <p:nvPr/>
          </p:nvSpPr>
          <p:spPr>
            <a:xfrm>
              <a:off x="2514600" y="761999"/>
              <a:ext cx="3657599" cy="4876799"/>
            </a:xfrm>
            <a:prstGeom prst="fram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5" name="Sai"/>
          <p:cNvGrpSpPr/>
          <p:nvPr/>
        </p:nvGrpSpPr>
        <p:grpSpPr>
          <a:xfrm>
            <a:off x="6155332" y="3510411"/>
            <a:ext cx="1540868" cy="1753341"/>
            <a:chOff x="2982190" y="1219200"/>
            <a:chExt cx="2732809" cy="3962400"/>
          </a:xfrm>
        </p:grpSpPr>
        <p:sp>
          <p:nvSpPr>
            <p:cNvPr id="36" name="Rectangle 3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Flowchart: Or 3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8" name="No"/>
          <p:cNvSpPr txBox="1">
            <a:spLocks/>
          </p:cNvSpPr>
          <p:nvPr/>
        </p:nvSpPr>
        <p:spPr>
          <a:xfrm>
            <a:off x="5903128" y="2653756"/>
            <a:ext cx="2021672" cy="540369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C. 19cm</a:t>
            </a:r>
          </a:p>
        </p:txBody>
      </p:sp>
      <p:sp>
        <p:nvSpPr>
          <p:cNvPr id="49" name="Oval 48"/>
          <p:cNvSpPr/>
          <p:nvPr/>
        </p:nvSpPr>
        <p:spPr>
          <a:xfrm>
            <a:off x="5230812" y="1451472"/>
            <a:ext cx="865188" cy="863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01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230812" y="1460997"/>
            <a:ext cx="865188" cy="863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5230812" y="1451472"/>
            <a:ext cx="865188" cy="863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5232400" y="1438772"/>
            <a:ext cx="863600" cy="863600"/>
          </a:xfrm>
          <a:prstGeom prst="ellipse">
            <a:avLst/>
          </a:prstGeom>
          <a:solidFill>
            <a:srgbClr val="FC10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vi-VN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232400" y="1426072"/>
            <a:ext cx="863600" cy="898525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28" y="924698"/>
            <a:ext cx="1423139" cy="1664356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8382000" y="948509"/>
            <a:ext cx="673002" cy="38509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31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8" grpId="0" animBg="1"/>
      <p:bldP spid="49" grpId="0" bldLvl="0" animBg="1"/>
      <p:bldP spid="49" grpId="1" bldLvl="0" animBg="1"/>
      <p:bldP spid="50" grpId="0" bldLvl="0" animBg="1"/>
      <p:bldP spid="50" grpId="1" bldLvl="0" animBg="1"/>
      <p:bldP spid="51" grpId="0" bldLvl="0" animBg="1"/>
      <p:bldP spid="51" grpId="1" bldLvl="0" animBg="1"/>
      <p:bldP spid="52" grpId="0" bldLvl="0" animBg="1"/>
      <p:bldP spid="52" grpId="1" bldLvl="0" animBg="1"/>
      <p:bldP spid="53" grpId="0" bldLvl="0" animBg="1"/>
      <p:bldP spid="53" grpId="1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727334" y="471368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Arial" charset="0"/>
            </a:endParaRPr>
          </a:p>
        </p:txBody>
      </p:sp>
      <p:sp>
        <p:nvSpPr>
          <p:cNvPr id="37918" name="Text Box 30"/>
          <p:cNvSpPr txBox="1">
            <a:spLocks noChangeArrowheads="1"/>
          </p:cNvSpPr>
          <p:nvPr/>
        </p:nvSpPr>
        <p:spPr bwMode="auto">
          <a:xfrm>
            <a:off x="1295400" y="2628900"/>
            <a:ext cx="6553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dirty="0">
              <a:solidFill>
                <a:srgbClr val="FF0000"/>
              </a:solidFill>
              <a:latin typeface=".VnTifani HeavyH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-571500" y="1587387"/>
            <a:ext cx="998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CHÚC CÁC EM HỌC </a:t>
            </a:r>
            <a:r>
              <a:rPr lang="en-US" sz="2800" b="1" dirty="0" smtClean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GIỎI CHĂM </a:t>
            </a:r>
            <a:r>
              <a:rPr lang="en-US" sz="2800" b="1" dirty="0">
                <a:solidFill>
                  <a:srgbClr val="00B05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NGOAN </a:t>
            </a:r>
          </a:p>
        </p:txBody>
      </p:sp>
      <p:pic>
        <p:nvPicPr>
          <p:cNvPr id="19" name="Picture 13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993900"/>
            <a:ext cx="14478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2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740740"/>
            <a:ext cx="14478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976" y="4956621"/>
            <a:ext cx="1147089" cy="101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86642" y="3360003"/>
            <a:ext cx="70381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312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图片 64541" descr="封面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64545" descr="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Happy Whistling Ukulele - - Audiojungle - Royalty Free Music - Stock Music - Background Music -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72199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752600"/>
            <a:ext cx="42132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9612"/>
      </p:ext>
    </p:extLst>
  </p:cSld>
  <p:clrMapOvr>
    <a:masterClrMapping/>
  </p:clrMapOvr>
  <p:transition spd="slow" advTm="27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ADMIN\Desktop\Tai nguyen thiet ke tro choi\Bảng gỗ\cho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59685" y="661670"/>
            <a:ext cx="4145915" cy="111696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895774" y="888397"/>
            <a:ext cx="5181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1m 4dm = ….</a:t>
            </a:r>
            <a:r>
              <a:rPr lang="en-SG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50190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14dm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342" y="4546308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5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400" y="353060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140dm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4038600" y="1981200"/>
            <a:ext cx="3886200" cy="466177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76400" y="2514600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14dm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800600" y="989330"/>
            <a:ext cx="647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8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9370" y="518795"/>
            <a:ext cx="3766820" cy="12598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0285" y="838435"/>
            <a:ext cx="5181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2m = ....</a:t>
            </a:r>
            <a:r>
              <a:rPr lang="en-US" alt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vi-VN" sz="320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4492336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7800" y="2670446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3581670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33915" y="4876794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3962400" y="1981200"/>
            <a:ext cx="3742690" cy="457454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72600" y="3504490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47800" y="4492317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267200" y="914400"/>
            <a:ext cx="94551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9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9800" y="609600"/>
            <a:ext cx="4239895" cy="12738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0" y="914112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2m 5cm = .......cm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3581524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0200" y="4495508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0200" y="2666883"/>
            <a:ext cx="1981200" cy="5835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>
            <a:fillRect/>
          </a:stretch>
        </p:blipFill>
        <p:spPr>
          <a:xfrm>
            <a:off x="6906490" y="4864387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>
            <a:fillRect/>
          </a:stretch>
        </p:blipFill>
        <p:spPr>
          <a:xfrm>
            <a:off x="4337685" y="2286000"/>
            <a:ext cx="3531870" cy="4419600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72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2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8885" y="2283397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600200" y="3581400"/>
            <a:ext cx="1981200" cy="583565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205cm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s 3"/>
          <p:cNvSpPr/>
          <p:nvPr/>
        </p:nvSpPr>
        <p:spPr>
          <a:xfrm>
            <a:off x="4648200" y="989965"/>
            <a:ext cx="876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2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bldLvl="0" animBg="1"/>
      <p:bldP spid="3" grpId="0"/>
      <p:bldP spid="7" grpId="0" bldLvl="0" animBg="1"/>
      <p:bldP spid="8" grpId="0" bldLvl="0" animBg="1"/>
      <p:bldP spid="10" grpId="0" bldLvl="0" animBg="1"/>
      <p:bldP spid="20" grpId="0" bldLvl="0" animBg="1"/>
      <p:bldP spid="4" grpId="0" bldLvl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GEOMTRY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609600"/>
            <a:ext cx="1905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Picture 16" descr="Froc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0"/>
            <a:ext cx="1752600" cy="1447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3276600" y="457200"/>
            <a:ext cx="24384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3200" b="1" i="0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5" name="Text Box 11"/>
          <p:cNvSpPr txBox="1"/>
          <p:nvPr/>
        </p:nvSpPr>
        <p:spPr>
          <a:xfrm>
            <a:off x="-76200" y="104076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6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  <p:graphicFrame>
        <p:nvGraphicFramePr>
          <p:cNvPr id="2" name="Group 12"/>
          <p:cNvGraphicFramePr>
            <a:graphicFrameLocks noGrp="1"/>
          </p:cNvGraphicFramePr>
          <p:nvPr/>
        </p:nvGraphicFramePr>
        <p:xfrm>
          <a:off x="381000" y="2895600"/>
          <a:ext cx="7391399" cy="3124200"/>
        </p:xfrm>
        <a:graphic>
          <a:graphicData uri="http://schemas.openxmlformats.org/drawingml/2006/table">
            <a:tbl>
              <a:tblPr/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8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alt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 EVT" pitchFamily="34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173" name="Text Box 36"/>
          <p:cNvSpPr txBox="1">
            <a:spLocks noChangeArrowheads="1"/>
          </p:cNvSpPr>
          <p:nvPr/>
        </p:nvSpPr>
        <p:spPr bwMode="auto">
          <a:xfrm>
            <a:off x="76200" y="2927350"/>
            <a:ext cx="3962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74" name="Text Box 37"/>
          <p:cNvSpPr txBox="1">
            <a:spLocks noChangeArrowheads="1"/>
          </p:cNvSpPr>
          <p:nvPr/>
        </p:nvSpPr>
        <p:spPr bwMode="auto">
          <a:xfrm>
            <a:off x="3738563" y="2917825"/>
            <a:ext cx="3810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endParaRPr kumimoji="0" lang="en-US" alt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207" name="Text Box 39"/>
          <p:cNvSpPr txBox="1">
            <a:spLocks noChangeArrowheads="1"/>
          </p:cNvSpPr>
          <p:nvPr/>
        </p:nvSpPr>
        <p:spPr bwMode="auto">
          <a:xfrm>
            <a:off x="1295400" y="3733800"/>
            <a:ext cx="1524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AB</a:t>
            </a:r>
          </a:p>
        </p:txBody>
      </p:sp>
      <p:sp>
        <p:nvSpPr>
          <p:cNvPr id="7208" name="Text Box 40"/>
          <p:cNvSpPr txBox="1">
            <a:spLocks noChangeArrowheads="1"/>
          </p:cNvSpPr>
          <p:nvPr/>
        </p:nvSpPr>
        <p:spPr bwMode="auto">
          <a:xfrm>
            <a:off x="1295083" y="4572000"/>
            <a:ext cx="15240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CD</a:t>
            </a:r>
          </a:p>
        </p:txBody>
      </p:sp>
      <p:sp>
        <p:nvSpPr>
          <p:cNvPr id="7209" name="Text Box 41"/>
          <p:cNvSpPr txBox="1">
            <a:spLocks noChangeArrowheads="1"/>
          </p:cNvSpPr>
          <p:nvPr/>
        </p:nvSpPr>
        <p:spPr bwMode="auto">
          <a:xfrm>
            <a:off x="1219200" y="5333048"/>
            <a:ext cx="1676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EG</a:t>
            </a:r>
          </a:p>
        </p:txBody>
      </p:sp>
      <p:sp>
        <p:nvSpPr>
          <p:cNvPr id="7210" name="Text Box 42"/>
          <p:cNvSpPr txBox="1">
            <a:spLocks noChangeArrowheads="1"/>
          </p:cNvSpPr>
          <p:nvPr/>
        </p:nvSpPr>
        <p:spPr bwMode="auto">
          <a:xfrm>
            <a:off x="5029200" y="3733800"/>
            <a:ext cx="1676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7211" name="Text Box 43"/>
          <p:cNvSpPr txBox="1">
            <a:spLocks noChangeArrowheads="1"/>
          </p:cNvSpPr>
          <p:nvPr/>
        </p:nvSpPr>
        <p:spPr bwMode="auto">
          <a:xfrm>
            <a:off x="4724083" y="4571365"/>
            <a:ext cx="2438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12cm</a:t>
            </a:r>
          </a:p>
        </p:txBody>
      </p:sp>
      <p:sp>
        <p:nvSpPr>
          <p:cNvPr id="7212" name="Text Box 44"/>
          <p:cNvSpPr txBox="1">
            <a:spLocks noChangeArrowheads="1"/>
          </p:cNvSpPr>
          <p:nvPr/>
        </p:nvSpPr>
        <p:spPr bwMode="auto">
          <a:xfrm>
            <a:off x="4191000" y="5334000"/>
            <a:ext cx="32004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1dm 2cm</a:t>
            </a:r>
          </a:p>
        </p:txBody>
      </p:sp>
      <p:sp>
        <p:nvSpPr>
          <p:cNvPr id="6181" name="Text Box 37"/>
          <p:cNvSpPr txBox="1">
            <a:spLocks noChangeArrowheads="1"/>
          </p:cNvSpPr>
          <p:nvPr/>
        </p:nvSpPr>
        <p:spPr bwMode="auto">
          <a:xfrm>
            <a:off x="304800" y="1771015"/>
            <a:ext cx="8584565" cy="977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0" i="0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nêu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ở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 animBg="1"/>
      <p:bldP spid="6173" grpId="0"/>
      <p:bldP spid="6174" grpId="0"/>
      <p:bldP spid="7207" grpId="0"/>
      <p:bldP spid="7208" grpId="0"/>
      <p:bldP spid="7209" grpId="0"/>
      <p:bldP spid="7210" grpId="0"/>
      <p:bldP spid="7211" grpId="0"/>
      <p:bldP spid="7212" grpId="0"/>
      <p:bldP spid="61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2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3581400"/>
            <a:ext cx="9144000" cy="762000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pic>
        <p:nvPicPr>
          <p:cNvPr id="10283" name="Picture 43" descr="thuo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" y="2420938"/>
            <a:ext cx="8305800" cy="1160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4" name="Line 44"/>
          <p:cNvSpPr/>
          <p:nvPr/>
        </p:nvSpPr>
        <p:spPr>
          <a:xfrm flipH="1" flipV="1">
            <a:off x="820738" y="2392363"/>
            <a:ext cx="2765425" cy="11112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" name="Group 45"/>
          <p:cNvGrpSpPr/>
          <p:nvPr/>
        </p:nvGrpSpPr>
        <p:grpSpPr>
          <a:xfrm>
            <a:off x="810260" y="1079183"/>
            <a:ext cx="2791420" cy="1295400"/>
            <a:chOff x="1722" y="2880"/>
            <a:chExt cx="1563" cy="816"/>
          </a:xfrm>
        </p:grpSpPr>
        <p:sp>
          <p:nvSpPr>
            <p:cNvPr id="6163" name="Rectangle 46"/>
            <p:cNvSpPr/>
            <p:nvPr/>
          </p:nvSpPr>
          <p:spPr>
            <a:xfrm>
              <a:off x="1722" y="3648"/>
              <a:ext cx="1563" cy="48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pic>
          <p:nvPicPr>
            <p:cNvPr id="6164" name="Picture 47" descr="p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8" y="2880"/>
              <a:ext cx="811" cy="81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" name="Group 48"/>
          <p:cNvGrpSpPr/>
          <p:nvPr/>
        </p:nvGrpSpPr>
        <p:grpSpPr>
          <a:xfrm>
            <a:off x="304199" y="1832932"/>
            <a:ext cx="568834" cy="953154"/>
            <a:chOff x="288" y="1697"/>
            <a:chExt cx="257" cy="429"/>
          </a:xfrm>
        </p:grpSpPr>
        <p:sp>
          <p:nvSpPr>
            <p:cNvPr id="6161" name="Oval 49"/>
            <p:cNvSpPr/>
            <p:nvPr/>
          </p:nvSpPr>
          <p:spPr>
            <a:xfrm>
              <a:off x="487" y="1920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162" name="Text Box 50"/>
            <p:cNvSpPr txBox="1"/>
            <p:nvPr/>
          </p:nvSpPr>
          <p:spPr>
            <a:xfrm>
              <a:off x="288" y="1697"/>
              <a:ext cx="257" cy="4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A</a:t>
              </a:r>
            </a:p>
            <a:p>
              <a:pPr eaLnBrk="1" hangingPunct="1"/>
              <a:endPara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3505200" y="1786255"/>
            <a:ext cx="555625" cy="675005"/>
            <a:chOff x="2215" y="1658"/>
            <a:chExt cx="279" cy="313"/>
          </a:xfrm>
        </p:grpSpPr>
        <p:sp>
          <p:nvSpPr>
            <p:cNvPr id="6159" name="Oval 52"/>
            <p:cNvSpPr/>
            <p:nvPr/>
          </p:nvSpPr>
          <p:spPr>
            <a:xfrm>
              <a:off x="2215" y="1923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</a:ln>
          </p:spPr>
          <p:txBody>
            <a:bodyPr wrap="none" anchor="ctr" anchorCtr="0"/>
            <a:lstStyle/>
            <a:p>
              <a:endParaRPr lang="en-US" altLang="en-US" dirty="0">
                <a:latin typeface="Times New Roman" panose="02020603050405020304" pitchFamily="18" charset="0"/>
              </a:endParaRPr>
            </a:p>
          </p:txBody>
        </p:sp>
        <p:sp>
          <p:nvSpPr>
            <p:cNvPr id="6160" name="Text Box 53"/>
            <p:cNvSpPr txBox="1"/>
            <p:nvPr/>
          </p:nvSpPr>
          <p:spPr>
            <a:xfrm>
              <a:off x="2237" y="1658"/>
              <a:ext cx="257" cy="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</p:grpSp>
      <p:sp>
        <p:nvSpPr>
          <p:cNvPr id="10295" name="Text Box 55"/>
          <p:cNvSpPr txBox="1">
            <a:spLocks noChangeArrowheads="1"/>
          </p:cNvSpPr>
          <p:nvPr/>
        </p:nvSpPr>
        <p:spPr bwMode="auto">
          <a:xfrm>
            <a:off x="1752600" y="1584325"/>
            <a:ext cx="1600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7cm</a:t>
            </a:r>
          </a:p>
        </p:txBody>
      </p:sp>
      <p:sp>
        <p:nvSpPr>
          <p:cNvPr id="6153" name="AutoShape 56"/>
          <p:cNvSpPr/>
          <p:nvPr/>
        </p:nvSpPr>
        <p:spPr>
          <a:xfrm rot="-5400000">
            <a:off x="2133600" y="838200"/>
            <a:ext cx="152400" cy="2743200"/>
          </a:xfrm>
          <a:prstGeom prst="rightBrace">
            <a:avLst>
              <a:gd name="adj1" fmla="val 1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 rot="10800000" wrap="none" anchor="ctr" anchorCtr="0"/>
          <a:lstStyle/>
          <a:p>
            <a:pPr algn="ctr"/>
            <a:endParaRPr lang="en-US" altLang="en-US" sz="3200" b="0" dirty="0">
              <a:latin typeface="Times New Roman" panose="02020603050405020304" pitchFamily="18" charset="0"/>
            </a:endParaRPr>
          </a:p>
        </p:txBody>
      </p:sp>
      <p:sp>
        <p:nvSpPr>
          <p:cNvPr id="10309" name="Text Box 69"/>
          <p:cNvSpPr txBox="1">
            <a:spLocks noChangeArrowheads="1"/>
          </p:cNvSpPr>
          <p:nvPr/>
        </p:nvSpPr>
        <p:spPr bwMode="auto">
          <a:xfrm>
            <a:off x="76200" y="4572000"/>
            <a:ext cx="9143365" cy="173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kẻ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bắt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từ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vạch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Nhấc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thước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chữ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 ở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Ta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có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đoạn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thẳng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AB </a:t>
            </a:r>
            <a:r>
              <a:rPr kumimoji="0" lang="en-US" alt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dài</a:t>
            </a:r>
            <a:r>
              <a:rPr kumimoji="0" lang="en-US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7cm.</a:t>
            </a:r>
          </a:p>
        </p:txBody>
      </p:sp>
      <p:sp>
        <p:nvSpPr>
          <p:cNvPr id="10311" name="Text Box 71"/>
          <p:cNvSpPr txBox="1">
            <a:spLocks noChangeArrowheads="1"/>
          </p:cNvSpPr>
          <p:nvPr/>
        </p:nvSpPr>
        <p:spPr bwMode="auto">
          <a:xfrm>
            <a:off x="228600" y="4038600"/>
            <a:ext cx="2743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Cách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vẽ</a:t>
            </a:r>
            <a:r>
              <a:rPr kumimoji="0" lang="en-US" alt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1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</a:p>
        </p:txBody>
      </p:sp>
      <p:sp>
        <p:nvSpPr>
          <p:cNvPr id="6156" name="Text Box 19"/>
          <p:cNvSpPr txBox="1"/>
          <p:nvPr/>
        </p:nvSpPr>
        <p:spPr>
          <a:xfrm>
            <a:off x="0" y="0"/>
            <a:ext cx="9144000" cy="579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 sz="32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57" name="Text Box 20"/>
          <p:cNvSpPr txBox="1">
            <a:spLocks noChangeArrowheads="1"/>
          </p:cNvSpPr>
          <p:nvPr/>
        </p:nvSpPr>
        <p:spPr bwMode="auto">
          <a:xfrm>
            <a:off x="0" y="144145"/>
            <a:ext cx="9144000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b="1" u="sng" strike="noStrike" kern="1200" cap="none" spc="0" normalizeH="0" baseline="0" noProof="0" dirty="0" err="1" smtClean="0">
                <a:ln>
                  <a:noFill/>
                </a:ln>
                <a:solidFill>
                  <a:schemeClr val="accent6">
                    <a:lumMod val="1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Toán</a:t>
            </a:r>
            <a:endParaRPr kumimoji="0" lang="en-US" altLang="en-US" sz="3200" b="1" u="sng" strike="noStrike" kern="1200" cap="none" spc="0" normalizeH="0" baseline="0" noProof="0" dirty="0" smtClean="0">
              <a:ln>
                <a:noFill/>
              </a:ln>
              <a:solidFill>
                <a:schemeClr val="accent6">
                  <a:lumMod val="1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155" name="Text Box 11"/>
          <p:cNvSpPr txBox="1"/>
          <p:nvPr/>
        </p:nvSpPr>
        <p:spPr>
          <a:xfrm>
            <a:off x="75565" y="686435"/>
            <a:ext cx="914400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blipFill rotWithShape="1">
                  <a:blip r:embed="rId5"/>
                </a:blip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Thực hành đo độ dài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01 L 0.29896 0.00301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0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2000"/>
                                        <p:tgtEl>
                                          <p:spTgt spid="10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2" grpId="0" build="p"/>
      <p:bldP spid="10295" grpId="0"/>
      <p:bldP spid="6153" grpId="0" animBg="1"/>
      <p:bldP spid="10309" grpId="0"/>
      <p:bldP spid="103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3|28.4|6.6|6.8|6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12.3|2.6|3.2|7.5|2.8|2.9|14.9|91.9|2.3|1.5|0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45|2.1|15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|0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1281</Words>
  <Application>Microsoft Office PowerPoint</Application>
  <PresentationFormat>On-screen Show (4:3)</PresentationFormat>
  <Paragraphs>246</Paragraphs>
  <Slides>32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宋体</vt:lpstr>
      <vt:lpstr>.VnTifani HeavyH</vt:lpstr>
      <vt:lpstr>Arial</vt:lpstr>
      <vt:lpstr>Arial Unicode MS</vt:lpstr>
      <vt:lpstr>Calibri</vt:lpstr>
      <vt:lpstr>Calibri Light</vt:lpstr>
      <vt:lpstr>等线</vt:lpstr>
      <vt:lpstr>HP001 4 hàng</vt:lpstr>
      <vt:lpstr>Segoe UI Semibold</vt:lpstr>
      <vt:lpstr>Times New Roman</vt:lpstr>
      <vt:lpstr>Times New Roman EVT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vài loại thước dùng để đo độ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loltntvl@gmail.com</cp:lastModifiedBy>
  <cp:revision>37</cp:revision>
  <dcterms:created xsi:type="dcterms:W3CDTF">2020-08-16T05:34:00Z</dcterms:created>
  <dcterms:modified xsi:type="dcterms:W3CDTF">2021-11-07T17:38:02Z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A9036B93C27240D49D67EBAD119B8C26</vt:lpwstr>
  </property>
  <property fmtid="{D5CDD505-2E9C-101B-9397-08002B2CF9AE}" pid="3" name="KSOProductBuildVer">
    <vt:lpwstr>1033-11.2.0.10296</vt:lpwstr>
  </property>
</Properties>
</file>