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55" r:id="rId2"/>
    <p:sldMasterId id="2147483667" r:id="rId3"/>
    <p:sldMasterId id="2147483673" r:id="rId4"/>
    <p:sldMasterId id="2147483685" r:id="rId5"/>
  </p:sldMasterIdLst>
  <p:notesMasterIdLst>
    <p:notesMasterId r:id="rId27"/>
  </p:notesMasterIdLst>
  <p:sldIdLst>
    <p:sldId id="370" r:id="rId6"/>
    <p:sldId id="287" r:id="rId7"/>
    <p:sldId id="263" r:id="rId8"/>
    <p:sldId id="289" r:id="rId9"/>
    <p:sldId id="359" r:id="rId10"/>
    <p:sldId id="360" r:id="rId11"/>
    <p:sldId id="290" r:id="rId12"/>
    <p:sldId id="361" r:id="rId13"/>
    <p:sldId id="369" r:id="rId14"/>
    <p:sldId id="264" r:id="rId15"/>
    <p:sldId id="368" r:id="rId16"/>
    <p:sldId id="362" r:id="rId17"/>
    <p:sldId id="363" r:id="rId18"/>
    <p:sldId id="364" r:id="rId19"/>
    <p:sldId id="365" r:id="rId20"/>
    <p:sldId id="371" r:id="rId21"/>
    <p:sldId id="372" r:id="rId22"/>
    <p:sldId id="374" r:id="rId23"/>
    <p:sldId id="375" r:id="rId24"/>
    <p:sldId id="376" r:id="rId25"/>
    <p:sldId id="302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FF"/>
    <a:srgbClr val="FF5229"/>
    <a:srgbClr val="0033CC"/>
    <a:srgbClr val="FF0000"/>
    <a:srgbClr val="FFFFCC"/>
    <a:srgbClr val="FFFF66"/>
    <a:srgbClr val="FFFF99"/>
    <a:srgbClr val="FF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8" autoAdjust="0"/>
    <p:restoredTop sz="94660"/>
  </p:normalViewPr>
  <p:slideViewPr>
    <p:cSldViewPr snapToGrid="0">
      <p:cViewPr varScale="1">
        <p:scale>
          <a:sx n="54" d="100"/>
          <a:sy n="54" d="100"/>
        </p:scale>
        <p:origin x="72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56157B-E6FD-4245-B2C4-AF5CC2A7F967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22A7B07-7139-4A50-996E-A9A679D4AF25}">
      <dgm:prSet phldrT="[Text]" custT="1"/>
      <dgm:spPr>
        <a:solidFill>
          <a:srgbClr val="FFC000"/>
        </a:solidFill>
      </dgm:spPr>
      <dgm:t>
        <a:bodyPr/>
        <a:lstStyle/>
        <a:p>
          <a:pPr>
            <a:lnSpc>
              <a:spcPct val="150000"/>
            </a:lnSpc>
          </a:pPr>
          <a:r>
            <a:rPr lang="en-US" sz="3200" b="1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32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32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vở</a:t>
          </a:r>
          <a:r>
            <a:rPr lang="en-US" sz="32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ghi</a:t>
          </a:r>
          <a:r>
            <a:rPr lang="en-US" sz="32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b="1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bút</a:t>
          </a:r>
          <a:r>
            <a:rPr lang="en-US" sz="32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mực</a:t>
          </a:r>
          <a:r>
            <a:rPr lang="en-US" sz="32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b="1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bút</a:t>
          </a:r>
          <a:r>
            <a:rPr lang="en-US" sz="32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chì</a:t>
          </a:r>
          <a:r>
            <a:rPr lang="en-US" sz="32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b="1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thước</a:t>
          </a:r>
          <a:r>
            <a:rPr lang="en-US" sz="32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b="1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nháp</a:t>
          </a:r>
          <a:r>
            <a:rPr lang="en-US" sz="32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, …</a:t>
          </a:r>
        </a:p>
      </dgm:t>
    </dgm:pt>
    <dgm:pt modelId="{31AD4466-A380-48FB-88EE-4B509C5C8B5F}" type="parTrans" cxnId="{AAD8329F-6883-4AD3-9B40-03D6632DB2CF}">
      <dgm:prSet/>
      <dgm:spPr/>
      <dgm:t>
        <a:bodyPr/>
        <a:lstStyle/>
        <a:p>
          <a:endParaRPr lang="en-US"/>
        </a:p>
      </dgm:t>
    </dgm:pt>
    <dgm:pt modelId="{B1D55A22-3A33-4FD6-9F27-1EE8DAB0FCEF}" type="sibTrans" cxnId="{AAD8329F-6883-4AD3-9B40-03D6632DB2CF}">
      <dgm:prSet/>
      <dgm:spPr/>
      <dgm:t>
        <a:bodyPr/>
        <a:lstStyle/>
        <a:p>
          <a:endParaRPr lang="en-US"/>
        </a:p>
      </dgm:t>
    </dgm:pt>
    <dgm:pt modelId="{0E16AC82-C494-444D-97A2-7B60830B5B6E}">
      <dgm:prSet phldrT="[Text]" custT="1"/>
      <dgm:spPr>
        <a:solidFill>
          <a:srgbClr val="00B050"/>
        </a:solidFill>
      </dgm:spPr>
      <dgm:t>
        <a:bodyPr/>
        <a:lstStyle/>
        <a:p>
          <a:pPr>
            <a:lnSpc>
              <a:spcPct val="150000"/>
            </a:lnSpc>
          </a:pPr>
          <a:r>
            <a:rPr lang="en-US" sz="32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en-US" sz="3200" b="1" dirty="0" err="1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32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trung</a:t>
          </a:r>
          <a:r>
            <a:rPr lang="en-US" sz="32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lắng</a:t>
          </a:r>
          <a:r>
            <a:rPr lang="en-US" sz="32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nghe</a:t>
          </a:r>
          <a:r>
            <a:rPr lang="en-US" sz="32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giảng</a:t>
          </a:r>
          <a:r>
            <a:rPr lang="en-US" sz="32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32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2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32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32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đầy</a:t>
          </a:r>
          <a:r>
            <a:rPr lang="en-US" sz="32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đủ</a:t>
          </a:r>
          <a:endParaRPr lang="en-US" sz="3200" b="1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0FF307-CB30-4190-8006-E4C78AE749C5}" type="parTrans" cxnId="{1757B988-C862-4E96-92CE-C1689C1716C0}">
      <dgm:prSet/>
      <dgm:spPr/>
      <dgm:t>
        <a:bodyPr/>
        <a:lstStyle/>
        <a:p>
          <a:endParaRPr lang="en-US"/>
        </a:p>
      </dgm:t>
    </dgm:pt>
    <dgm:pt modelId="{8784823E-83BD-4595-9A4F-E1CD1D463D9F}" type="sibTrans" cxnId="{1757B988-C862-4E96-92CE-C1689C1716C0}">
      <dgm:prSet/>
      <dgm:spPr/>
      <dgm:t>
        <a:bodyPr/>
        <a:lstStyle/>
        <a:p>
          <a:endParaRPr lang="en-US"/>
        </a:p>
      </dgm:t>
    </dgm:pt>
    <dgm:pt modelId="{E4B6F9E8-78A6-4201-A4D4-1646B2AC7532}" type="pres">
      <dgm:prSet presAssocID="{A356157B-E6FD-4245-B2C4-AF5CC2A7F96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ECE650-A2DF-4E87-94CF-BCED94F4FA68}" type="pres">
      <dgm:prSet presAssocID="{322A7B07-7139-4A50-996E-A9A679D4AF25}" presName="composite" presStyleCnt="0"/>
      <dgm:spPr/>
    </dgm:pt>
    <dgm:pt modelId="{15D46986-3439-42BC-A517-ED5E5B88622A}" type="pres">
      <dgm:prSet presAssocID="{322A7B07-7139-4A50-996E-A9A679D4AF25}" presName="imgShp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75000"/>
            </a:schemeClr>
          </a:solidFill>
        </a:ln>
      </dgm:spPr>
    </dgm:pt>
    <dgm:pt modelId="{87004B9A-8FF1-4F58-B65A-FBA069747404}" type="pres">
      <dgm:prSet presAssocID="{322A7B07-7139-4A50-996E-A9A679D4AF25}" presName="txShp" presStyleLbl="node1" presStyleIdx="0" presStyleCnt="2" custScaleX="119787" custScaleY="88453" custLinFactNeighborX="13589" custLinFactNeighborY="-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2DEDE8-326F-4CE3-BEB9-79AD0BD9E77C}" type="pres">
      <dgm:prSet presAssocID="{B1D55A22-3A33-4FD6-9F27-1EE8DAB0FCEF}" presName="spacing" presStyleCnt="0"/>
      <dgm:spPr/>
    </dgm:pt>
    <dgm:pt modelId="{4A6B6FD3-9A44-47B1-9CED-B6E6DD8F87A1}" type="pres">
      <dgm:prSet presAssocID="{0E16AC82-C494-444D-97A2-7B60830B5B6E}" presName="composite" presStyleCnt="0"/>
      <dgm:spPr/>
    </dgm:pt>
    <dgm:pt modelId="{08724340-5156-492B-A337-842D41BCCBCE}" type="pres">
      <dgm:prSet presAssocID="{0E16AC82-C494-444D-97A2-7B60830B5B6E}" presName="imgShp" presStyleLbl="fgImgPlace1" presStyleIdx="1" presStyleCnt="2" custLinFactNeighborX="-782" custLinFactNeighborY="-2341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solidFill>
            <a:srgbClr val="00B050"/>
          </a:solidFill>
        </a:ln>
      </dgm:spPr>
    </dgm:pt>
    <dgm:pt modelId="{3519D8C0-0764-42CD-BCBD-E0269F9237F4}" type="pres">
      <dgm:prSet presAssocID="{0E16AC82-C494-444D-97A2-7B60830B5B6E}" presName="txShp" presStyleLbl="node1" presStyleIdx="1" presStyleCnt="2" custScaleX="133632" custScaleY="72375" custLinFactNeighborX="8372" custLinFactNeighborY="-225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CE73119-27E9-4180-947C-08341A80120B}" type="presOf" srcId="{0E16AC82-C494-444D-97A2-7B60830B5B6E}" destId="{3519D8C0-0764-42CD-BCBD-E0269F9237F4}" srcOrd="0" destOrd="0" presId="urn:microsoft.com/office/officeart/2005/8/layout/vList3"/>
    <dgm:cxn modelId="{AAD8329F-6883-4AD3-9B40-03D6632DB2CF}" srcId="{A356157B-E6FD-4245-B2C4-AF5CC2A7F967}" destId="{322A7B07-7139-4A50-996E-A9A679D4AF25}" srcOrd="0" destOrd="0" parTransId="{31AD4466-A380-48FB-88EE-4B509C5C8B5F}" sibTransId="{B1D55A22-3A33-4FD6-9F27-1EE8DAB0FCEF}"/>
    <dgm:cxn modelId="{72B9AAA9-75FD-4C97-B783-DA2085C9E220}" type="presOf" srcId="{322A7B07-7139-4A50-996E-A9A679D4AF25}" destId="{87004B9A-8FF1-4F58-B65A-FBA069747404}" srcOrd="0" destOrd="0" presId="urn:microsoft.com/office/officeart/2005/8/layout/vList3"/>
    <dgm:cxn modelId="{1757B988-C862-4E96-92CE-C1689C1716C0}" srcId="{A356157B-E6FD-4245-B2C4-AF5CC2A7F967}" destId="{0E16AC82-C494-444D-97A2-7B60830B5B6E}" srcOrd="1" destOrd="0" parTransId="{900FF307-CB30-4190-8006-E4C78AE749C5}" sibTransId="{8784823E-83BD-4595-9A4F-E1CD1D463D9F}"/>
    <dgm:cxn modelId="{822EF3BC-6F36-4224-A39C-174295703D6A}" type="presOf" srcId="{A356157B-E6FD-4245-B2C4-AF5CC2A7F967}" destId="{E4B6F9E8-78A6-4201-A4D4-1646B2AC7532}" srcOrd="0" destOrd="0" presId="urn:microsoft.com/office/officeart/2005/8/layout/vList3"/>
    <dgm:cxn modelId="{DC032F6A-939B-432B-8AD2-462AD6FAC3F4}" type="presParOf" srcId="{E4B6F9E8-78A6-4201-A4D4-1646B2AC7532}" destId="{5FECE650-A2DF-4E87-94CF-BCED94F4FA68}" srcOrd="0" destOrd="0" presId="urn:microsoft.com/office/officeart/2005/8/layout/vList3"/>
    <dgm:cxn modelId="{1DCB349F-388C-4DE6-9943-864F9F84303F}" type="presParOf" srcId="{5FECE650-A2DF-4E87-94CF-BCED94F4FA68}" destId="{15D46986-3439-42BC-A517-ED5E5B88622A}" srcOrd="0" destOrd="0" presId="urn:microsoft.com/office/officeart/2005/8/layout/vList3"/>
    <dgm:cxn modelId="{8F35D40A-55DF-4348-A52C-2F9F95C8C107}" type="presParOf" srcId="{5FECE650-A2DF-4E87-94CF-BCED94F4FA68}" destId="{87004B9A-8FF1-4F58-B65A-FBA069747404}" srcOrd="1" destOrd="0" presId="urn:microsoft.com/office/officeart/2005/8/layout/vList3"/>
    <dgm:cxn modelId="{51656DEE-CB89-4286-813A-E8305D376091}" type="presParOf" srcId="{E4B6F9E8-78A6-4201-A4D4-1646B2AC7532}" destId="{842DEDE8-326F-4CE3-BEB9-79AD0BD9E77C}" srcOrd="1" destOrd="0" presId="urn:microsoft.com/office/officeart/2005/8/layout/vList3"/>
    <dgm:cxn modelId="{F941D64C-73B1-49F3-8563-277A5193D22C}" type="presParOf" srcId="{E4B6F9E8-78A6-4201-A4D4-1646B2AC7532}" destId="{4A6B6FD3-9A44-47B1-9CED-B6E6DD8F87A1}" srcOrd="2" destOrd="0" presId="urn:microsoft.com/office/officeart/2005/8/layout/vList3"/>
    <dgm:cxn modelId="{15E52E7B-8CB2-470E-8B14-A8421EB87CCD}" type="presParOf" srcId="{4A6B6FD3-9A44-47B1-9CED-B6E6DD8F87A1}" destId="{08724340-5156-492B-A337-842D41BCCBCE}" srcOrd="0" destOrd="0" presId="urn:microsoft.com/office/officeart/2005/8/layout/vList3"/>
    <dgm:cxn modelId="{83744739-54B5-4008-B273-03BA5C68F445}" type="presParOf" srcId="{4A6B6FD3-9A44-47B1-9CED-B6E6DD8F87A1}" destId="{3519D8C0-0764-42CD-BCBD-E0269F9237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04B9A-8FF1-4F58-B65A-FBA069747404}">
      <dsp:nvSpPr>
        <dsp:cNvPr id="0" name=""/>
        <dsp:cNvSpPr/>
      </dsp:nvSpPr>
      <dsp:spPr>
        <a:xfrm rot="10800000">
          <a:off x="2109935" y="120450"/>
          <a:ext cx="8262556" cy="1827922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129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3200" b="1" kern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3200" b="1" kern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vở</a:t>
          </a:r>
          <a:r>
            <a:rPr lang="en-US" sz="3200" b="1" kern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ghi</a:t>
          </a:r>
          <a:r>
            <a:rPr lang="en-US" sz="3200" b="1" kern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b="1" kern="1200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bút</a:t>
          </a:r>
          <a:r>
            <a:rPr lang="en-US" sz="3200" b="1" kern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mực</a:t>
          </a:r>
          <a:r>
            <a:rPr lang="en-US" sz="3200" b="1" kern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b="1" kern="1200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bút</a:t>
          </a:r>
          <a:r>
            <a:rPr lang="en-US" sz="3200" b="1" kern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chì</a:t>
          </a:r>
          <a:r>
            <a:rPr lang="en-US" sz="3200" b="1" kern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b="1" kern="1200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thước</a:t>
          </a:r>
          <a:r>
            <a:rPr lang="en-US" sz="3200" b="1" kern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b="1" kern="1200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nháp</a:t>
          </a:r>
          <a:r>
            <a:rPr lang="en-US" sz="3200" b="1" kern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, …</a:t>
          </a:r>
        </a:p>
      </dsp:txBody>
      <dsp:txXfrm rot="10800000">
        <a:off x="2566915" y="120450"/>
        <a:ext cx="7805576" cy="1827922"/>
      </dsp:txXfrm>
    </dsp:sp>
    <dsp:sp modelId="{15D46986-3439-42BC-A517-ED5E5B88622A}">
      <dsp:nvSpPr>
        <dsp:cNvPr id="0" name=""/>
        <dsp:cNvSpPr/>
      </dsp:nvSpPr>
      <dsp:spPr>
        <a:xfrm>
          <a:off x="879543" y="1282"/>
          <a:ext cx="2066546" cy="206654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9D8C0-0764-42CD-BCBD-E0269F9237F4}">
      <dsp:nvSpPr>
        <dsp:cNvPr id="0" name=""/>
        <dsp:cNvSpPr/>
      </dsp:nvSpPr>
      <dsp:spPr>
        <a:xfrm rot="10800000">
          <a:off x="1154947" y="2503814"/>
          <a:ext cx="9217544" cy="149566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129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en-US" sz="3200" b="1" kern="1200" dirty="0" err="1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3200" b="1" kern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trung</a:t>
          </a:r>
          <a:r>
            <a:rPr lang="en-US" sz="3200" b="1" kern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lắng</a:t>
          </a:r>
          <a:r>
            <a:rPr lang="en-US" sz="3200" b="1" kern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nghe</a:t>
          </a:r>
          <a:r>
            <a:rPr lang="en-US" sz="3200" b="1" kern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giảng</a:t>
          </a:r>
          <a:r>
            <a:rPr lang="en-US" sz="3200" b="1" kern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3200" b="1" kern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200" b="1" kern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3200" b="1" kern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3200" b="1" kern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đầy</a:t>
          </a:r>
          <a:r>
            <a:rPr lang="en-US" sz="3200" b="1" kern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rPr>
            <a:t>đủ</a:t>
          </a:r>
          <a:endParaRPr lang="en-US" sz="3200" b="1" kern="1200" dirty="0">
            <a:solidFill>
              <a:srgbClr val="00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528863" y="2503814"/>
        <a:ext cx="8843628" cy="1495663"/>
      </dsp:txXfrm>
    </dsp:sp>
    <dsp:sp modelId="{08724340-5156-492B-A337-842D41BCCBCE}">
      <dsp:nvSpPr>
        <dsp:cNvPr id="0" name=""/>
        <dsp:cNvSpPr/>
      </dsp:nvSpPr>
      <dsp:spPr>
        <a:xfrm>
          <a:off x="687958" y="2200765"/>
          <a:ext cx="2066546" cy="206654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594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 hẳn các bạn đều đọc đúng kết quả của các phép chia vừa rồi.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bạn có nhận xét gì về 2 phép chia trong cùng 1 cột.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À, 2 phép chia có số bị chia giống nhau, số chia và thương hoán đổi vị trí cho nhau.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 ra các bạn còn nhận thấy mối liên kết nào không?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 rồi. Nếu ta lấy số bị chia chia cho số chia thì được thương, nếu lấy số bị chia chia cho thương thì ta được số chia.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bài tập 1 này các bạn đã thuộc các bảng chia, đồng thời các bạn đã được củng cố lại kiến thức tìm số chia.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980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Khép lại bài tập 1, các bạn và cô đến với bài số 2 nhé!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thực hiện tốt bài tập 2, các bạn hãy nhắc lại muốn tìm số chia ta làm thế nào?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phép chia hết, muốn tìm số chia, ta lấy số bị chia chia cho thương.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bạn cùng đọc đề  bài 2 với cô nào.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 tìm x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12 : x = 2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42 : x = 6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27 : x = 3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36 : x = 4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e) x : 5 = 4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g) x x 7 = 70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bạn hãy bấm dừng video lại và làm thật nhanh các bài này vào vở nhé!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050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bạn đã làm xong chưa nào?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 thì cùng so đáp án với cô nhé!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4 câu a, b, c, d , các bạn có nhận xét gì?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 rồi, trong 4 câu a, b, c, d, x đều là số chia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bạn hãy nhắc lại muốn tìm số chia ta làm thế nào?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577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 câu e, câu g so với các câu a, b, c, d các bạn có nhận xét gì ?  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câu e và câu g khác dạng với 4 câu trên, câu e là tìm số bị chia, câu g là tìm một thừa số chưa biết.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ở câu e, muốn tìm số bị chia ta làm thế nào?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 tìm số bị chia, ta lấy thương nhân với số chia.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 mình cùng so đáp án câu e nhé!</a:t>
            </a:r>
          </a:p>
          <a:p>
            <a:r>
              <a:rPr lang="en-US" altLang="zh-CN"/>
              <a:t>…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 câu g, muốn tìm một thừa số, ta làm thế nào?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 tìm một thừa số, ta lấy tích chia cho thừa số kia.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ở câu g) </a:t>
            </a:r>
            <a:r>
              <a:rPr lang="en-US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7 = 70</a:t>
            </a:r>
          </a:p>
          <a:p>
            <a:r>
              <a:rPr lang="en-US" altLang="zh-CN"/>
              <a:t>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tin chắc rằng các bạn đã nắm vững cách tìm thành phần chưa biết để làm tốt bài 2.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978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 khi kết thúc tiết học các bạn hãy nhắc lại ghi nhớ của bài hôm nay nào.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phép chia hết muốn tìm số chia ta lấy số bị chia chia cho thương.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840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440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E53E69DD-2D27-42EE-A3F6-D69A7B9B60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ADD5AD4-BA76-45F6-BB44-BF3585DF8E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1071847F-AF3F-428F-B9CB-C0722A069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FB4DFE-A14F-49A9-A89F-559FCED9965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69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học đến đây là kết thúc. Cô chúc các bạn luôn chăm ngoan, học giỏi. Cô chào tạm biệt các bạn.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870FE-7F9D-4204-9D52-5B478AD524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375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tiết học được hiệu quả, các bạn hãy chuẩn bị SGK Toán, vở ghi, bút, thước. Thứ hai, tập trung lắng nghe bài giảng và làm bài đầy đủ.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213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bạn đã sẵn sàng chưa nào?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bạn hãy nhớ lại xem, ở lớp 2, các bạn đã học các dạng tìm thành phần chưa biết nào?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À, ở lớp 2, chúng ta đã học tìm số hạng chưa biết, tìm số bị trừ, số trừ, thừa số chưa biết, số bị chia.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E2E59-1352-4F46-8DA2-FEE878BBA3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888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bạn nhắc lại tên bài học cùng với cô nào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6 ô vuông. Các bạn hãy chia 6 ô vuông này thành 2 phần bằng nhau đi nào, vậy mỗi phần có mấy ô vuông.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À, mỗi phần có 3 ô vuông. Các bạn hãy nêu phép tính để tìm số ô vuông mỗi phần?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 rồi, đó chính là 6 : 2 = 3.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bạn hãy nêu tên gọi các thành phần trong phép tính trên.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phép tính 6 : 2 = 3 thì 6 được gọi là số bị chia, 2 được gọi là số chia và 3 được gọi là thương.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mối liên hệ của 3 số 6, 2 và 3 trong phép chia hết 6 : 2 = 3 thì các bạn hãy xác định xem 2 là kết quả của phép tính nào?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đúng rồi, 2 là kết quả của phép chia 6 : 3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phép tính trên, các bạn có nhận xét gì?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phép tính trên, chúng ta thấy rằng trong phép chia hết, số chia bằng số bị chia chia cho thương.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633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 bây giờ các bạn hãy 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 đọc to với cô nào. 30 : x = 5. Vậy trong phép tính này x được gọi là gì?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phép tính này x được gọi là số chia. Vậy muốn tìm số chia, ta làm thế nào, chúng ta hãy đến với bài học hôm nay: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E2E59-1352-4F46-8DA2-FEE878BBA3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573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Bây giờ chúng ta quay lại với bài tìm x ban đầu 30 : x = 5, các bạn hãy nhắc lại x trong phép tính này được gọi là gì?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được gọi là số chia. Vậy các bạn hãy viết phép tính này vào nháp và áp dụng cách tìm số chia mà chúng ta vừa khám phá được ở trên để tìm số chia x chưa biết nhé!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Bây giờ các bạn hãy cùng so đáp án với cô nào.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: x = 5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= 30 : 5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= 6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phần nhận xét ở trên và tìm số chia x chưa biết, Các bạn hãy nhắc lại xem trong phép chia hết, muốn tìm số chia, ta làm thế nào?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phép chia hết muốn tìm số chia ta lấy số bị chia chia cho thương.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 cũng chính là ghi nhớ của bài học hôm nay.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bạn nhắc lại lần nữa nào.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lần nữa.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tin chắc rằng các bạn đã nắm được cách tìm số chia.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 rồi các bạn đã khám phá ra cách tìm số chia. Để khắc sâu thêm kiến thức, cô và các bạn cùng sang phần thực hành nhé.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572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phần nhận xét ở trên và tìm số chia x chưa biết, Các bạn hãy nhắc lại xem trong phép chia hết, muốn tìm số chia, ta làm thế nào?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phép chia hết muốn tìm số chia ta lấy số bị chia chia cho thương.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 cũng chính là ghi nhớ của bài học hôm nay.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bạn nhắc lại lần nữa nào.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lần nữa.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tin chắc rằng các bạn đã nắm được cách tìm số chia.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 rồi các bạn đã khám phá ra cách tìm số chia. Để khắc sâu thêm kiến thức, cô và các bạn cùng sang phần thực hành nhé.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978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Bây giờ các bạn và cô hãy đến với bài tập 1.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giúp các bạn tìm số chia chính xác hơn, chúng ta hãy cùng nhau ôn lại một số phép chia trong các bảng chia mà các bạn đã học.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bạn cùng đọc yêu cầu bài 1 với cô nào.</a:t>
            </a:r>
          </a:p>
          <a:p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1 Tính nhẩm, các bạn hãy đọc phép tính cùng cô, sau đó đọc thật nhanh kết quả nhé 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33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0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9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9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4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6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457874" y="1110373"/>
            <a:ext cx="112067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0327747" y="149248"/>
            <a:ext cx="1223999" cy="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4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11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01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19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22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86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0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50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64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81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11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8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66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84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4758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AE8F9-022E-40B9-8973-8CD34B6C5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3704B2-B276-4559-B408-F16574171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20EF3-B039-4A8C-A7FF-0C8C6C15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8C3-A7F6-422A-A37C-D49B2E26796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BD8DC-E869-4405-BDC4-655C6DA2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3FD9E-156A-4962-9158-C73C5911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68DE-1D0A-4F41-B650-B3E4084F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8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CE306-23CD-4C2B-B2C0-3BB92D67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F8A80-8CEA-48FB-9102-975B411BD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95B44-D44E-40F3-AD56-6E771DDB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8C3-A7F6-422A-A37C-D49B2E26796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733A5-A227-46E4-84C3-AFC99669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DF53-CD06-49C4-B2B1-275525276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68DE-1D0A-4F41-B650-B3E4084F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0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EBE69-F922-4325-92EA-5FA821D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6602F-EA00-4585-8DA3-48120E541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9986B-6F6E-45C3-A513-4D5BA08B3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8C3-A7F6-422A-A37C-D49B2E26796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24265-A210-42BD-8C98-8DD604E13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BC27C-B0D7-4796-BD09-E48EE040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68DE-1D0A-4F41-B650-B3E4084F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9172D-0A36-4CA7-8524-7077F88DC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EA59-6817-4666-8EDD-06FF4DAF3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DAF03-6171-4573-8EC0-41EA08D63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C04CE-9FD4-49F8-A0A3-09B9A5F1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8C3-A7F6-422A-A37C-D49B2E26796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E6107-009D-4DA9-A0DC-8DE829C4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BED80-B9FC-4FD6-AAA7-1265D371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68DE-1D0A-4F41-B650-B3E4084F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07FDC-6F2B-40E2-969B-CC99CEB2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A3D8B-FAFF-4635-ADAA-EF5B6916C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FC0E5-41E4-4446-B016-9B01F84B3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7A6A1-AE8A-42AD-9262-3DD61434E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7FFEC-8476-439D-8FA0-F5725B7DD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30E03C-3365-409F-94F9-A6868EA0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8C3-A7F6-422A-A37C-D49B2E26796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2F1F3B-2FF1-4885-962E-12B700E31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941B5B-C756-442F-B34E-F053BE16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68DE-1D0A-4F41-B650-B3E4084F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7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7B56-8AD9-4C42-B649-92B880A3F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90F434-15AB-48D2-BB4C-61593BDF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8C3-A7F6-422A-A37C-D49B2E26796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D8521-DF7E-45E4-9489-70BF5938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FF03E-F20C-41B9-A611-9F0239480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68DE-1D0A-4F41-B650-B3E4084F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8B803-04C4-431C-BCB9-1B3AA8CCE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8C3-A7F6-422A-A37C-D49B2E26796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ACD17-BB91-42B4-952F-468D47BC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F1948-D613-4CD8-9897-EC1B9C12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68DE-1D0A-4F41-B650-B3E4084F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9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D8220-527C-4088-863B-D54BE7462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9892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ED6E-45CA-4F7D-A63D-193D7CD9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D1C3F-17F2-4D02-B12D-6A93F3374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DF7F6-FBDE-4F49-B4A0-D95C73BBF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4509D-FC04-4C82-A6AE-5E58476B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8C3-A7F6-422A-A37C-D49B2E26796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561D9-1AB6-4F51-8174-29E2E9D7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C2BD4-5300-4429-B22C-D523DA72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68DE-1D0A-4F41-B650-B3E4084F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6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5B14-4894-4EC3-9EFF-F580C02E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EF1C04-D22F-4F0A-8BB9-BB11607B8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FA935-1D58-4008-862A-EC74B469C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D46E1-9EB6-4C07-89EE-7F2CBD97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8C3-A7F6-422A-A37C-D49B2E26796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AC903-5CB4-4ECD-94DD-FDA4D2D80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7D307-92C3-4029-832B-CCE5A40FE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68DE-1D0A-4F41-B650-B3E4084F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9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407D-4025-461C-8616-A8308CC82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6F8D4-3246-4A77-B51D-954C33658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13E8C-A8C5-426B-A892-CDC83D0B6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8C3-A7F6-422A-A37C-D49B2E26796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08B45-7BFE-4CF3-AB28-923F9E9A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F29D9-FD3A-4369-BC6F-4E7BC285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68DE-1D0A-4F41-B650-B3E4084F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B18C42-1852-4F04-96FD-B7A1CCCF0C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31AAC4-A7BC-4430-A59C-239BC5DCB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266A0-E462-4B7E-A1C6-EF86A76B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8C3-A7F6-422A-A37C-D49B2E26796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CA7B5-F274-4A8D-A6D7-F6B3E63EA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2D104-ED70-4707-995E-612A89082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68DE-1D0A-4F41-B650-B3E4084F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9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1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5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6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8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7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9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0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2021/11/7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735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mc:AlternateContent xmlns:mc="http://schemas.openxmlformats.org/markup-compatibility/2006" xmlns:p14="http://schemas.microsoft.com/office/powerpoint/2010/main">
    <mc:Choice Requires="p14">
      <p:transition spd="slow" p14:dur="1250" advTm="4000">
        <p:fade/>
      </p:transition>
    </mc:Choice>
    <mc:Fallback xmlns="">
      <p:transition spd="slow" advTm="4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17F71-3C0C-4A8B-9EB8-468D9DF93E3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2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DB3A71-B96B-41AE-A166-9611316FD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B4C92-EB68-430C-9D0D-98EA94FEF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DFFA8-7E7B-4A49-8883-225C59BD8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508C3-A7F6-422A-A37C-D49B2E26796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495C8-B819-443C-AD4D-ABEEF7E53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6D221-4D49-44C0-B0AA-EABE45DA8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368DE-1D0A-4F41-B650-B3E4084F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3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12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9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8.png"/><Relationship Id="rId9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emf"/><Relationship Id="rId5" Type="http://schemas.openxmlformats.org/officeDocument/2006/relationships/image" Target="../media/image26.emf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Doremon-a-nhac-khong-loi (mp3cut.net)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Subtitle 2"/>
          <p:cNvSpPr txBox="1">
            <a:spLocks/>
          </p:cNvSpPr>
          <p:nvPr/>
        </p:nvSpPr>
        <p:spPr bwMode="auto">
          <a:xfrm>
            <a:off x="2105422" y="751029"/>
            <a:ext cx="8552656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en-US" sz="4000" b="1" dirty="0">
                <a:solidFill>
                  <a:srgbClr val="222268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TRƯỜNG TIỂU HỌC LÊ </a:t>
            </a:r>
            <a:r>
              <a:rPr lang="vi-VN" altLang="en-US" sz="4000" b="1" dirty="0" smtClean="0">
                <a:solidFill>
                  <a:srgbClr val="222268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QUÝ </a:t>
            </a:r>
            <a:r>
              <a:rPr lang="vi-VN" altLang="en-US" sz="3600" b="1" dirty="0" smtClean="0">
                <a:solidFill>
                  <a:srgbClr val="222268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ĐÔN</a:t>
            </a:r>
            <a:endParaRPr lang="en-US" altLang="en-US" sz="3600" b="1" dirty="0">
              <a:solidFill>
                <a:srgbClr val="222268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6881" y="1776484"/>
            <a:ext cx="6218237" cy="76517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kern="0" dirty="0" smtClean="0">
                <a:solidFill>
                  <a:srgbClr val="C00000"/>
                </a:solidFill>
                <a:ea typeface="Arial Unicode MS" panose="020B0604020202020204"/>
                <a:cs typeface="Arial" panose="020B0604020202020204" pitchFamily="34" charset="0"/>
              </a:rPr>
              <a:t>MÔN TOÁN </a:t>
            </a:r>
            <a:endParaRPr lang="en-US" sz="4400" b="1" kern="0" dirty="0">
              <a:solidFill>
                <a:srgbClr val="C00000"/>
              </a:solidFill>
              <a:ea typeface="Arial Unicode MS" panose="020B0604020202020204"/>
              <a:cs typeface="Arial" panose="020B0604020202020204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895475" y="2757489"/>
            <a:ext cx="89725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vi-VN" sz="48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</a:t>
            </a:r>
            <a:r>
              <a:rPr lang="en-US" altLang="vi-VN" sz="48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SỐ CHIA</a:t>
            </a:r>
            <a:endParaRPr lang="en-US" altLang="vi-VN" sz="48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vi-VN" sz="4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r>
              <a:rPr lang="vi-VN" altLang="vi-VN" sz="48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trang </a:t>
            </a:r>
            <a:r>
              <a:rPr lang="en-US" altLang="vi-VN" sz="48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39, 40</a:t>
            </a:r>
            <a:endParaRPr lang="en-US" altLang="vi-VN" sz="48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1054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517A31-2EE3-47DE-BBF9-9575B1C35F5E}"/>
              </a:ext>
            </a:extLst>
          </p:cNvPr>
          <p:cNvSpPr txBox="1"/>
          <p:nvPr/>
        </p:nvSpPr>
        <p:spPr>
          <a:xfrm>
            <a:off x="223935" y="503853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Tính nhẩm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F3DF1F42-D2E2-47FB-9463-266283F9A49A}"/>
              </a:ext>
            </a:extLst>
          </p:cNvPr>
          <p:cNvSpPr txBox="1"/>
          <p:nvPr/>
        </p:nvSpPr>
        <p:spPr>
          <a:xfrm>
            <a:off x="223933" y="1477332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5 =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AC708C90-A470-495A-9621-9204927A4B11}"/>
              </a:ext>
            </a:extLst>
          </p:cNvPr>
          <p:cNvSpPr txBox="1"/>
          <p:nvPr/>
        </p:nvSpPr>
        <p:spPr>
          <a:xfrm>
            <a:off x="1644392" y="1499719"/>
            <a:ext cx="504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54510501-C4E2-4DB1-A8A5-1C2B77FDEA36}"/>
              </a:ext>
            </a:extLst>
          </p:cNvPr>
          <p:cNvSpPr txBox="1"/>
          <p:nvPr/>
        </p:nvSpPr>
        <p:spPr>
          <a:xfrm>
            <a:off x="223933" y="2458291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=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FAB146AB-78A4-4EA4-917B-C76D9192D061}"/>
              </a:ext>
            </a:extLst>
          </p:cNvPr>
          <p:cNvSpPr txBox="1"/>
          <p:nvPr/>
        </p:nvSpPr>
        <p:spPr>
          <a:xfrm>
            <a:off x="1644392" y="2458291"/>
            <a:ext cx="5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EA651361-DBA4-4528-A4C1-13D9C5EDAAF6}"/>
              </a:ext>
            </a:extLst>
          </p:cNvPr>
          <p:cNvSpPr txBox="1"/>
          <p:nvPr/>
        </p:nvSpPr>
        <p:spPr>
          <a:xfrm>
            <a:off x="3119532" y="1477332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: 7 =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3891C44D-94E8-42BA-9A84-B1BBA86CDA4E}"/>
              </a:ext>
            </a:extLst>
          </p:cNvPr>
          <p:cNvSpPr txBox="1"/>
          <p:nvPr/>
        </p:nvSpPr>
        <p:spPr>
          <a:xfrm>
            <a:off x="4539991" y="1477332"/>
            <a:ext cx="5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A20A685C-AF26-4303-8B56-D3B45AB4A614}"/>
              </a:ext>
            </a:extLst>
          </p:cNvPr>
          <p:cNvSpPr txBox="1"/>
          <p:nvPr/>
        </p:nvSpPr>
        <p:spPr>
          <a:xfrm>
            <a:off x="3119532" y="2458291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: 4 =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4D0E654-21AA-452F-B2FE-0F155DB175C7}"/>
              </a:ext>
            </a:extLst>
          </p:cNvPr>
          <p:cNvSpPr txBox="1"/>
          <p:nvPr/>
        </p:nvSpPr>
        <p:spPr>
          <a:xfrm>
            <a:off x="4539991" y="2458291"/>
            <a:ext cx="5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1999ED62-A89B-4900-8621-FDFE25B00CEB}"/>
              </a:ext>
            </a:extLst>
          </p:cNvPr>
          <p:cNvSpPr txBox="1"/>
          <p:nvPr/>
        </p:nvSpPr>
        <p:spPr>
          <a:xfrm>
            <a:off x="6319932" y="1477332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: 6 =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106C1744-802A-4A90-8CB6-612D6C1AB72C}"/>
              </a:ext>
            </a:extLst>
          </p:cNvPr>
          <p:cNvSpPr txBox="1"/>
          <p:nvPr/>
        </p:nvSpPr>
        <p:spPr>
          <a:xfrm>
            <a:off x="7740391" y="1477332"/>
            <a:ext cx="5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FFFFC123-7DE1-4D6C-8163-4558D9CE8DB3}"/>
              </a:ext>
            </a:extLst>
          </p:cNvPr>
          <p:cNvSpPr txBox="1"/>
          <p:nvPr/>
        </p:nvSpPr>
        <p:spPr>
          <a:xfrm>
            <a:off x="6319932" y="2458291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: 4 =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4A2673A3-F59D-47C1-A6B9-0C14BB61A767}"/>
              </a:ext>
            </a:extLst>
          </p:cNvPr>
          <p:cNvSpPr txBox="1"/>
          <p:nvPr/>
        </p:nvSpPr>
        <p:spPr>
          <a:xfrm>
            <a:off x="7740391" y="2458291"/>
            <a:ext cx="5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99DD50F4-246E-4C43-AD68-85EE55D5C92F}"/>
              </a:ext>
            </a:extLst>
          </p:cNvPr>
          <p:cNvSpPr txBox="1"/>
          <p:nvPr/>
        </p:nvSpPr>
        <p:spPr>
          <a:xfrm>
            <a:off x="9755608" y="1477332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: 3 =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15BE13B5-3489-46CD-8B1E-E561A01DDC5B}"/>
              </a:ext>
            </a:extLst>
          </p:cNvPr>
          <p:cNvSpPr txBox="1"/>
          <p:nvPr/>
        </p:nvSpPr>
        <p:spPr>
          <a:xfrm>
            <a:off x="11176067" y="1477332"/>
            <a:ext cx="5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D9CC82AC-1ED9-4F32-B40B-A28F42F8186C}"/>
              </a:ext>
            </a:extLst>
          </p:cNvPr>
          <p:cNvSpPr txBox="1"/>
          <p:nvPr/>
        </p:nvSpPr>
        <p:spPr>
          <a:xfrm>
            <a:off x="9737708" y="2458291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: 7 =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FD9C2293-31E9-425B-B055-C4D391178DF9}"/>
              </a:ext>
            </a:extLst>
          </p:cNvPr>
          <p:cNvSpPr txBox="1"/>
          <p:nvPr/>
        </p:nvSpPr>
        <p:spPr>
          <a:xfrm>
            <a:off x="11158167" y="2458291"/>
            <a:ext cx="5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57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517A31-2EE3-47DE-BBF9-9575B1C35F5E}"/>
              </a:ext>
            </a:extLst>
          </p:cNvPr>
          <p:cNvSpPr txBox="1"/>
          <p:nvPr/>
        </p:nvSpPr>
        <p:spPr>
          <a:xfrm>
            <a:off x="223935" y="503853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Tính nhẩm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F3DF1F42-D2E2-47FB-9463-266283F9A49A}"/>
              </a:ext>
            </a:extLst>
          </p:cNvPr>
          <p:cNvSpPr txBox="1"/>
          <p:nvPr/>
        </p:nvSpPr>
        <p:spPr>
          <a:xfrm>
            <a:off x="223933" y="1477332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5 =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AC708C90-A470-495A-9621-9204927A4B11}"/>
              </a:ext>
            </a:extLst>
          </p:cNvPr>
          <p:cNvSpPr txBox="1"/>
          <p:nvPr/>
        </p:nvSpPr>
        <p:spPr>
          <a:xfrm>
            <a:off x="1644392" y="1499719"/>
            <a:ext cx="504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54510501-C4E2-4DB1-A8A5-1C2B77FDEA36}"/>
              </a:ext>
            </a:extLst>
          </p:cNvPr>
          <p:cNvSpPr txBox="1"/>
          <p:nvPr/>
        </p:nvSpPr>
        <p:spPr>
          <a:xfrm>
            <a:off x="223933" y="2458291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=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FAB146AB-78A4-4EA4-917B-C76D9192D061}"/>
              </a:ext>
            </a:extLst>
          </p:cNvPr>
          <p:cNvSpPr txBox="1"/>
          <p:nvPr/>
        </p:nvSpPr>
        <p:spPr>
          <a:xfrm>
            <a:off x="1644392" y="2458291"/>
            <a:ext cx="5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EA651361-DBA4-4528-A4C1-13D9C5EDAAF6}"/>
              </a:ext>
            </a:extLst>
          </p:cNvPr>
          <p:cNvSpPr txBox="1"/>
          <p:nvPr/>
        </p:nvSpPr>
        <p:spPr>
          <a:xfrm>
            <a:off x="3119532" y="1477332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: 7 =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3891C44D-94E8-42BA-9A84-B1BBA86CDA4E}"/>
              </a:ext>
            </a:extLst>
          </p:cNvPr>
          <p:cNvSpPr txBox="1"/>
          <p:nvPr/>
        </p:nvSpPr>
        <p:spPr>
          <a:xfrm>
            <a:off x="4539991" y="1477332"/>
            <a:ext cx="5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A20A685C-AF26-4303-8B56-D3B45AB4A614}"/>
              </a:ext>
            </a:extLst>
          </p:cNvPr>
          <p:cNvSpPr txBox="1"/>
          <p:nvPr/>
        </p:nvSpPr>
        <p:spPr>
          <a:xfrm>
            <a:off x="3119532" y="2458291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: 4 =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4D0E654-21AA-452F-B2FE-0F155DB175C7}"/>
              </a:ext>
            </a:extLst>
          </p:cNvPr>
          <p:cNvSpPr txBox="1"/>
          <p:nvPr/>
        </p:nvSpPr>
        <p:spPr>
          <a:xfrm>
            <a:off x="4539991" y="2458291"/>
            <a:ext cx="5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1999ED62-A89B-4900-8621-FDFE25B00CEB}"/>
              </a:ext>
            </a:extLst>
          </p:cNvPr>
          <p:cNvSpPr txBox="1"/>
          <p:nvPr/>
        </p:nvSpPr>
        <p:spPr>
          <a:xfrm>
            <a:off x="6319932" y="1477332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: 6 =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106C1744-802A-4A90-8CB6-612D6C1AB72C}"/>
              </a:ext>
            </a:extLst>
          </p:cNvPr>
          <p:cNvSpPr txBox="1"/>
          <p:nvPr/>
        </p:nvSpPr>
        <p:spPr>
          <a:xfrm>
            <a:off x="7740391" y="1477332"/>
            <a:ext cx="5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FFFFC123-7DE1-4D6C-8163-4558D9CE8DB3}"/>
              </a:ext>
            </a:extLst>
          </p:cNvPr>
          <p:cNvSpPr txBox="1"/>
          <p:nvPr/>
        </p:nvSpPr>
        <p:spPr>
          <a:xfrm>
            <a:off x="6319932" y="2458291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: 4 =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4A2673A3-F59D-47C1-A6B9-0C14BB61A767}"/>
              </a:ext>
            </a:extLst>
          </p:cNvPr>
          <p:cNvSpPr txBox="1"/>
          <p:nvPr/>
        </p:nvSpPr>
        <p:spPr>
          <a:xfrm>
            <a:off x="7740391" y="2458291"/>
            <a:ext cx="5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99DD50F4-246E-4C43-AD68-85EE55D5C92F}"/>
              </a:ext>
            </a:extLst>
          </p:cNvPr>
          <p:cNvSpPr txBox="1"/>
          <p:nvPr/>
        </p:nvSpPr>
        <p:spPr>
          <a:xfrm>
            <a:off x="9755608" y="1477332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: 3 =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15BE13B5-3489-46CD-8B1E-E561A01DDC5B}"/>
              </a:ext>
            </a:extLst>
          </p:cNvPr>
          <p:cNvSpPr txBox="1"/>
          <p:nvPr/>
        </p:nvSpPr>
        <p:spPr>
          <a:xfrm>
            <a:off x="11176067" y="1477332"/>
            <a:ext cx="5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D9CC82AC-1ED9-4F32-B40B-A28F42F8186C}"/>
              </a:ext>
            </a:extLst>
          </p:cNvPr>
          <p:cNvSpPr txBox="1"/>
          <p:nvPr/>
        </p:nvSpPr>
        <p:spPr>
          <a:xfrm>
            <a:off x="9737708" y="2458291"/>
            <a:ext cx="158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: 7 =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FD9C2293-31E9-425B-B055-C4D391178DF9}"/>
              </a:ext>
            </a:extLst>
          </p:cNvPr>
          <p:cNvSpPr txBox="1"/>
          <p:nvPr/>
        </p:nvSpPr>
        <p:spPr>
          <a:xfrm>
            <a:off x="11158167" y="2458291"/>
            <a:ext cx="5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17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Hoa Cỏ Hình ảnh | Định dạng hình ảnh AI 401487455| vn.lovepik.com">
            <a:extLst>
              <a:ext uri="{FF2B5EF4-FFF2-40B4-BE49-F238E27FC236}">
                <a16:creationId xmlns:a16="http://schemas.microsoft.com/office/drawing/2014/main" id="{0C54FAF3-9C97-441D-B9E4-CEDDA4B05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98" y="4180268"/>
            <a:ext cx="4442927" cy="4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517A31-2EE3-47DE-BBF9-9575B1C35F5E}"/>
              </a:ext>
            </a:extLst>
          </p:cNvPr>
          <p:cNvSpPr txBox="1"/>
          <p:nvPr/>
        </p:nvSpPr>
        <p:spPr>
          <a:xfrm>
            <a:off x="373225" y="0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Tìm </a:t>
            </a:r>
            <a:r>
              <a:rPr lang="en-US" sz="3200" b="1"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17EEFF-E31D-4471-A9F7-AA2B43B56DFA}"/>
              </a:ext>
            </a:extLst>
          </p:cNvPr>
          <p:cNvSpPr txBox="1"/>
          <p:nvPr/>
        </p:nvSpPr>
        <p:spPr>
          <a:xfrm>
            <a:off x="954834" y="2525547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27 :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2855F2-CE85-4B67-9A5B-356AA4F8EE86}"/>
              </a:ext>
            </a:extLst>
          </p:cNvPr>
          <p:cNvSpPr txBox="1"/>
          <p:nvPr/>
        </p:nvSpPr>
        <p:spPr>
          <a:xfrm>
            <a:off x="7330758" y="566117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42 :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4718D-36DB-4508-8EC1-7C634A74F4F0}"/>
              </a:ext>
            </a:extLst>
          </p:cNvPr>
          <p:cNvSpPr txBox="1"/>
          <p:nvPr/>
        </p:nvSpPr>
        <p:spPr>
          <a:xfrm>
            <a:off x="954835" y="587891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12 :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32DE4B-BD0D-463B-A0BE-B35A27485A1B}"/>
              </a:ext>
            </a:extLst>
          </p:cNvPr>
          <p:cNvSpPr txBox="1"/>
          <p:nvPr/>
        </p:nvSpPr>
        <p:spPr>
          <a:xfrm>
            <a:off x="7330757" y="2506886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36 :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482DC3-D163-4870-9F99-B36ACD0A1CA6}"/>
              </a:ext>
            </a:extLst>
          </p:cNvPr>
          <p:cNvSpPr txBox="1"/>
          <p:nvPr/>
        </p:nvSpPr>
        <p:spPr>
          <a:xfrm>
            <a:off x="954834" y="4447654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=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CA3929-C64F-424C-AF35-27E8525DD460}"/>
              </a:ext>
            </a:extLst>
          </p:cNvPr>
          <p:cNvSpPr txBox="1"/>
          <p:nvPr/>
        </p:nvSpPr>
        <p:spPr>
          <a:xfrm>
            <a:off x="7330757" y="4391759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7 = 70</a:t>
            </a:r>
          </a:p>
        </p:txBody>
      </p:sp>
      <p:pic>
        <p:nvPicPr>
          <p:cNvPr id="41" name="Picture 2" descr="Hoa Cỏ Hình ảnh | Định dạng hình ảnh AI 401487455| vn.lovepik.com">
            <a:extLst>
              <a:ext uri="{FF2B5EF4-FFF2-40B4-BE49-F238E27FC236}">
                <a16:creationId xmlns:a16="http://schemas.microsoft.com/office/drawing/2014/main" id="{0DF8FF5A-5649-438C-92CE-396B45B5F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636" y="4180268"/>
            <a:ext cx="4442927" cy="4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oa Cỏ Hình ảnh | Định dạng hình ảnh AI 401487455| vn.lovepik.com">
            <a:extLst>
              <a:ext uri="{FF2B5EF4-FFF2-40B4-BE49-F238E27FC236}">
                <a16:creationId xmlns:a16="http://schemas.microsoft.com/office/drawing/2014/main" id="{D6CDE50F-06E1-468B-AFA8-2D830C96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831" y="4180268"/>
            <a:ext cx="4442927" cy="4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oa Cỏ Hình ảnh | Định dạng hình ảnh AI 401487455| vn.lovepik.com">
            <a:extLst>
              <a:ext uri="{FF2B5EF4-FFF2-40B4-BE49-F238E27FC236}">
                <a16:creationId xmlns:a16="http://schemas.microsoft.com/office/drawing/2014/main" id="{CE3EAA15-A707-4011-98AE-333B0F27F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765" y="4180268"/>
            <a:ext cx="4442927" cy="4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21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Hoa Cỏ Hình ảnh | Định dạng hình ảnh AI 401487455| vn.lovepik.com">
            <a:extLst>
              <a:ext uri="{FF2B5EF4-FFF2-40B4-BE49-F238E27FC236}">
                <a16:creationId xmlns:a16="http://schemas.microsoft.com/office/drawing/2014/main" id="{E10E3F26-CCF6-47CB-BEF9-54EF8A27D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636" y="4180268"/>
            <a:ext cx="4442927" cy="4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oa Cỏ Hình ảnh | Định dạng hình ảnh AI 401487455| vn.lovepik.com">
            <a:extLst>
              <a:ext uri="{FF2B5EF4-FFF2-40B4-BE49-F238E27FC236}">
                <a16:creationId xmlns:a16="http://schemas.microsoft.com/office/drawing/2014/main" id="{0B43082D-2F80-417C-B7E4-2324E424A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98" y="4180268"/>
            <a:ext cx="4442927" cy="4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517A31-2EE3-47DE-BBF9-9575B1C35F5E}"/>
              </a:ext>
            </a:extLst>
          </p:cNvPr>
          <p:cNvSpPr txBox="1"/>
          <p:nvPr/>
        </p:nvSpPr>
        <p:spPr>
          <a:xfrm>
            <a:off x="373225" y="0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Tìm </a:t>
            </a:r>
            <a:r>
              <a:rPr lang="en-US" sz="3200" b="1"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17EEFF-E31D-4471-A9F7-AA2B43B56DFA}"/>
              </a:ext>
            </a:extLst>
          </p:cNvPr>
          <p:cNvSpPr txBox="1"/>
          <p:nvPr/>
        </p:nvSpPr>
        <p:spPr>
          <a:xfrm>
            <a:off x="954834" y="2525547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27 :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2855F2-CE85-4B67-9A5B-356AA4F8EE86}"/>
              </a:ext>
            </a:extLst>
          </p:cNvPr>
          <p:cNvSpPr txBox="1"/>
          <p:nvPr/>
        </p:nvSpPr>
        <p:spPr>
          <a:xfrm>
            <a:off x="7330758" y="566117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42 :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4718D-36DB-4508-8EC1-7C634A74F4F0}"/>
              </a:ext>
            </a:extLst>
          </p:cNvPr>
          <p:cNvSpPr txBox="1"/>
          <p:nvPr/>
        </p:nvSpPr>
        <p:spPr>
          <a:xfrm>
            <a:off x="954835" y="587891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12 :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32DE4B-BD0D-463B-A0BE-B35A27485A1B}"/>
              </a:ext>
            </a:extLst>
          </p:cNvPr>
          <p:cNvSpPr txBox="1"/>
          <p:nvPr/>
        </p:nvSpPr>
        <p:spPr>
          <a:xfrm>
            <a:off x="7330757" y="2506886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36 :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482DC3-D163-4870-9F99-B36ACD0A1CA6}"/>
              </a:ext>
            </a:extLst>
          </p:cNvPr>
          <p:cNvSpPr txBox="1"/>
          <p:nvPr/>
        </p:nvSpPr>
        <p:spPr>
          <a:xfrm>
            <a:off x="954834" y="4447654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=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CA3929-C64F-424C-AF35-27E8525DD460}"/>
              </a:ext>
            </a:extLst>
          </p:cNvPr>
          <p:cNvSpPr txBox="1"/>
          <p:nvPr/>
        </p:nvSpPr>
        <p:spPr>
          <a:xfrm>
            <a:off x="7330757" y="4391759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7 = 70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15311-4098-4776-A489-AC7AE9B85FB5}"/>
              </a:ext>
            </a:extLst>
          </p:cNvPr>
          <p:cNvSpPr txBox="1"/>
          <p:nvPr/>
        </p:nvSpPr>
        <p:spPr>
          <a:xfrm>
            <a:off x="2146043" y="1023378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12 : 2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18D478-573F-4B2F-AC4C-B3EEBBF94328}"/>
              </a:ext>
            </a:extLst>
          </p:cNvPr>
          <p:cNvSpPr txBox="1"/>
          <p:nvPr/>
        </p:nvSpPr>
        <p:spPr>
          <a:xfrm>
            <a:off x="2146043" y="1548944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87DB31-773B-42A5-B9E8-75D79480D4B6}"/>
              </a:ext>
            </a:extLst>
          </p:cNvPr>
          <p:cNvSpPr txBox="1"/>
          <p:nvPr/>
        </p:nvSpPr>
        <p:spPr>
          <a:xfrm>
            <a:off x="8553067" y="986056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42 : 6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FACD6A-0CB3-4932-B1C3-97B9B681D349}"/>
              </a:ext>
            </a:extLst>
          </p:cNvPr>
          <p:cNvSpPr txBox="1"/>
          <p:nvPr/>
        </p:nvSpPr>
        <p:spPr>
          <a:xfrm>
            <a:off x="8553067" y="1511622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71741C-914C-45A8-9AD7-42AD63A1A168}"/>
              </a:ext>
            </a:extLst>
          </p:cNvPr>
          <p:cNvSpPr txBox="1"/>
          <p:nvPr/>
        </p:nvSpPr>
        <p:spPr>
          <a:xfrm>
            <a:off x="2080730" y="2976621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27 : 3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B85AB0-3767-49EE-8117-886C25818EC2}"/>
              </a:ext>
            </a:extLst>
          </p:cNvPr>
          <p:cNvSpPr txBox="1"/>
          <p:nvPr/>
        </p:nvSpPr>
        <p:spPr>
          <a:xfrm>
            <a:off x="2080730" y="3502187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0BAADB-9C0C-45B0-A414-4155D4BA760E}"/>
              </a:ext>
            </a:extLst>
          </p:cNvPr>
          <p:cNvSpPr txBox="1"/>
          <p:nvPr/>
        </p:nvSpPr>
        <p:spPr>
          <a:xfrm>
            <a:off x="8500193" y="2968784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36 : 4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0A1740-E25B-496B-80D1-EC882013F7BD}"/>
              </a:ext>
            </a:extLst>
          </p:cNvPr>
          <p:cNvSpPr txBox="1"/>
          <p:nvPr/>
        </p:nvSpPr>
        <p:spPr>
          <a:xfrm>
            <a:off x="8500193" y="3494350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  <a:endParaRPr lang="en-US" b="1">
              <a:latin typeface="HP001 4 hàng" panose="020B0603050302020204" pitchFamily="34" charset="0"/>
            </a:endParaRPr>
          </a:p>
        </p:txBody>
      </p:sp>
      <p:pic>
        <p:nvPicPr>
          <p:cNvPr id="41" name="Picture 2" descr="Hoa Cỏ Hình ảnh | Định dạng hình ảnh AI 401487455| vn.lovepik.com">
            <a:extLst>
              <a:ext uri="{FF2B5EF4-FFF2-40B4-BE49-F238E27FC236}">
                <a16:creationId xmlns:a16="http://schemas.microsoft.com/office/drawing/2014/main" id="{D7EACB34-DE29-4775-AD89-65F560F74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831" y="4180268"/>
            <a:ext cx="4442927" cy="4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oa Cỏ Hình ảnh | Định dạng hình ảnh AI 401487455| vn.lovepik.com">
            <a:extLst>
              <a:ext uri="{FF2B5EF4-FFF2-40B4-BE49-F238E27FC236}">
                <a16:creationId xmlns:a16="http://schemas.microsoft.com/office/drawing/2014/main" id="{AC532FCB-A8CA-43FD-A89D-A51C71EDD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765" y="4180268"/>
            <a:ext cx="4442927" cy="4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162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Hoa Cỏ Hình ảnh | Định dạng hình ảnh AI 401487455| vn.lovepik.com">
            <a:extLst>
              <a:ext uri="{FF2B5EF4-FFF2-40B4-BE49-F238E27FC236}">
                <a16:creationId xmlns:a16="http://schemas.microsoft.com/office/drawing/2014/main" id="{BA5BCD97-F18A-48EA-9FE4-0AF27A167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98" y="4180268"/>
            <a:ext cx="4442927" cy="4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517A31-2EE3-47DE-BBF9-9575B1C35F5E}"/>
              </a:ext>
            </a:extLst>
          </p:cNvPr>
          <p:cNvSpPr txBox="1"/>
          <p:nvPr/>
        </p:nvSpPr>
        <p:spPr>
          <a:xfrm>
            <a:off x="373225" y="0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Tìm </a:t>
            </a:r>
            <a:r>
              <a:rPr lang="en-US" sz="3200" b="1"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17EEFF-E31D-4471-A9F7-AA2B43B56DFA}"/>
              </a:ext>
            </a:extLst>
          </p:cNvPr>
          <p:cNvSpPr txBox="1"/>
          <p:nvPr/>
        </p:nvSpPr>
        <p:spPr>
          <a:xfrm>
            <a:off x="954834" y="2525547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27 :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2855F2-CE85-4B67-9A5B-356AA4F8EE86}"/>
              </a:ext>
            </a:extLst>
          </p:cNvPr>
          <p:cNvSpPr txBox="1"/>
          <p:nvPr/>
        </p:nvSpPr>
        <p:spPr>
          <a:xfrm>
            <a:off x="7330758" y="566117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42 :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4718D-36DB-4508-8EC1-7C634A74F4F0}"/>
              </a:ext>
            </a:extLst>
          </p:cNvPr>
          <p:cNvSpPr txBox="1"/>
          <p:nvPr/>
        </p:nvSpPr>
        <p:spPr>
          <a:xfrm>
            <a:off x="954835" y="587891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12 :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32DE4B-BD0D-463B-A0BE-B35A27485A1B}"/>
              </a:ext>
            </a:extLst>
          </p:cNvPr>
          <p:cNvSpPr txBox="1"/>
          <p:nvPr/>
        </p:nvSpPr>
        <p:spPr>
          <a:xfrm>
            <a:off x="7330757" y="2506886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36 :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482DC3-D163-4870-9F99-B36ACD0A1CA6}"/>
              </a:ext>
            </a:extLst>
          </p:cNvPr>
          <p:cNvSpPr txBox="1"/>
          <p:nvPr/>
        </p:nvSpPr>
        <p:spPr>
          <a:xfrm>
            <a:off x="954834" y="4447654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3200" b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=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CA3929-C64F-424C-AF35-27E8525DD460}"/>
              </a:ext>
            </a:extLst>
          </p:cNvPr>
          <p:cNvSpPr txBox="1"/>
          <p:nvPr/>
        </p:nvSpPr>
        <p:spPr>
          <a:xfrm>
            <a:off x="7330757" y="4391759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en-US" sz="3200" b="1" dirty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= 70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15311-4098-4776-A489-AC7AE9B85FB5}"/>
              </a:ext>
            </a:extLst>
          </p:cNvPr>
          <p:cNvSpPr txBox="1"/>
          <p:nvPr/>
        </p:nvSpPr>
        <p:spPr>
          <a:xfrm>
            <a:off x="2146043" y="1023378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12 : 2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18D478-573F-4B2F-AC4C-B3EEBBF94328}"/>
              </a:ext>
            </a:extLst>
          </p:cNvPr>
          <p:cNvSpPr txBox="1"/>
          <p:nvPr/>
        </p:nvSpPr>
        <p:spPr>
          <a:xfrm>
            <a:off x="2146043" y="1548944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87DB31-773B-42A5-B9E8-75D79480D4B6}"/>
              </a:ext>
            </a:extLst>
          </p:cNvPr>
          <p:cNvSpPr txBox="1"/>
          <p:nvPr/>
        </p:nvSpPr>
        <p:spPr>
          <a:xfrm>
            <a:off x="8553067" y="986056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42 : 6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FACD6A-0CB3-4932-B1C3-97B9B681D349}"/>
              </a:ext>
            </a:extLst>
          </p:cNvPr>
          <p:cNvSpPr txBox="1"/>
          <p:nvPr/>
        </p:nvSpPr>
        <p:spPr>
          <a:xfrm>
            <a:off x="8553067" y="1511622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71741C-914C-45A8-9AD7-42AD63A1A168}"/>
              </a:ext>
            </a:extLst>
          </p:cNvPr>
          <p:cNvSpPr txBox="1"/>
          <p:nvPr/>
        </p:nvSpPr>
        <p:spPr>
          <a:xfrm>
            <a:off x="2080730" y="2976621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27 : 3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B85AB0-3767-49EE-8117-886C25818EC2}"/>
              </a:ext>
            </a:extLst>
          </p:cNvPr>
          <p:cNvSpPr txBox="1"/>
          <p:nvPr/>
        </p:nvSpPr>
        <p:spPr>
          <a:xfrm>
            <a:off x="2080730" y="3502187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x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  <a:endParaRPr lang="en-US" b="1" dirty="0">
              <a:latin typeface="HP001 4 hàng" panose="020B06030503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0BAADB-9C0C-45B0-A414-4155D4BA760E}"/>
              </a:ext>
            </a:extLst>
          </p:cNvPr>
          <p:cNvSpPr txBox="1"/>
          <p:nvPr/>
        </p:nvSpPr>
        <p:spPr>
          <a:xfrm>
            <a:off x="8500193" y="2968784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36 : 4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0A1740-E25B-496B-80D1-EC882013F7BD}"/>
              </a:ext>
            </a:extLst>
          </p:cNvPr>
          <p:cNvSpPr txBox="1"/>
          <p:nvPr/>
        </p:nvSpPr>
        <p:spPr>
          <a:xfrm>
            <a:off x="8500193" y="3494350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x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C944EE-3376-4EBF-BAB9-72129590A166}"/>
              </a:ext>
            </a:extLst>
          </p:cNvPr>
          <p:cNvSpPr txBox="1"/>
          <p:nvPr/>
        </p:nvSpPr>
        <p:spPr>
          <a:xfrm>
            <a:off x="1391975" y="4898728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x </a:t>
            </a:r>
            <a:r>
              <a:rPr lang="en-US" sz="3200" b="1" dirty="0" smtClean="0">
                <a:latin typeface="HP001 4 hàng" panose="020B0603050302020204" pitchFamily="34" charset="0"/>
              </a:rPr>
              <a:t> 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x 5</a:t>
            </a:r>
            <a:endParaRPr lang="en-US" b="1" dirty="0">
              <a:latin typeface="HP001 4 hàng" panose="020B06030503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3B4F86-B31E-4077-89CB-7E322FC7D265}"/>
              </a:ext>
            </a:extLst>
          </p:cNvPr>
          <p:cNvSpPr txBox="1"/>
          <p:nvPr/>
        </p:nvSpPr>
        <p:spPr>
          <a:xfrm>
            <a:off x="1377896" y="5424294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x </a:t>
            </a:r>
            <a:r>
              <a:rPr lang="en-US" sz="3200" b="1" dirty="0" smtClean="0">
                <a:latin typeface="HP001 4 hàng" panose="020B0603050302020204" pitchFamily="34" charset="0"/>
              </a:rPr>
              <a:t> 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b="1" dirty="0">
              <a:latin typeface="HP001 4 hàng" panose="020B06030503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586ED4-E80E-4961-8F78-1C371921D450}"/>
              </a:ext>
            </a:extLst>
          </p:cNvPr>
          <p:cNvSpPr txBox="1"/>
          <p:nvPr/>
        </p:nvSpPr>
        <p:spPr>
          <a:xfrm>
            <a:off x="7714175" y="4876841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x </a:t>
            </a:r>
            <a:r>
              <a:rPr lang="en-US" sz="3200" b="1" dirty="0" smtClean="0">
                <a:latin typeface="HP001 4 hàng" panose="020B0603050302020204" pitchFamily="34" charset="0"/>
              </a:rPr>
              <a:t>  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: 7</a:t>
            </a:r>
            <a:endParaRPr lang="en-US" b="1" dirty="0">
              <a:latin typeface="HP001 4 hàng" panose="020B06030503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48FEE9-0C7A-4ABD-A9F7-448DE6A96E9E}"/>
              </a:ext>
            </a:extLst>
          </p:cNvPr>
          <p:cNvSpPr txBox="1"/>
          <p:nvPr/>
        </p:nvSpPr>
        <p:spPr>
          <a:xfrm>
            <a:off x="7742301" y="5402407"/>
            <a:ext cx="356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x </a:t>
            </a:r>
            <a:r>
              <a:rPr lang="en-US" sz="3200" b="1" dirty="0" smtClean="0">
                <a:latin typeface="HP001 4 hàng" panose="020B0603050302020204" pitchFamily="34" charset="0"/>
              </a:rPr>
              <a:t>  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b="1" dirty="0">
              <a:latin typeface="HP001 4 hàng" panose="020B0603050302020204" pitchFamily="34" charset="0"/>
            </a:endParaRPr>
          </a:p>
        </p:txBody>
      </p:sp>
      <p:pic>
        <p:nvPicPr>
          <p:cNvPr id="1026" name="Picture 2" descr="Hoa Cỏ Hình ảnh | Định dạng hình ảnh AI 401487455| vn.lovepik.com">
            <a:extLst>
              <a:ext uri="{FF2B5EF4-FFF2-40B4-BE49-F238E27FC236}">
                <a16:creationId xmlns:a16="http://schemas.microsoft.com/office/drawing/2014/main" id="{A76482E6-34C1-4B7B-91C1-449E7D9BE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636" y="4366283"/>
            <a:ext cx="4442927" cy="41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oa Cỏ Hình ảnh | Định dạng hình ảnh AI 401487455| vn.lovepik.com">
            <a:extLst>
              <a:ext uri="{FF2B5EF4-FFF2-40B4-BE49-F238E27FC236}">
                <a16:creationId xmlns:a16="http://schemas.microsoft.com/office/drawing/2014/main" id="{A61F437A-A201-41CB-8BE4-EFDD60FDE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831" y="4180268"/>
            <a:ext cx="4442927" cy="4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oa Cỏ Hình ảnh | Định dạng hình ảnh AI 401487455| vn.lovepik.com">
            <a:extLst>
              <a:ext uri="{FF2B5EF4-FFF2-40B4-BE49-F238E27FC236}">
                <a16:creationId xmlns:a16="http://schemas.microsoft.com/office/drawing/2014/main" id="{5EE21085-D4EA-403D-8293-75D223A1D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765" y="4180268"/>
            <a:ext cx="4442927" cy="4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028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t="-6000" r="-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E4B15E-E4D7-4A01-8813-B75DB7785D21}"/>
              </a:ext>
            </a:extLst>
          </p:cNvPr>
          <p:cNvSpPr/>
          <p:nvPr/>
        </p:nvSpPr>
        <p:spPr>
          <a:xfrm>
            <a:off x="696000" y="2472551"/>
            <a:ext cx="10800000" cy="1512000"/>
          </a:xfrm>
          <a:prstGeom prst="roundRect">
            <a:avLst/>
          </a:prstGeom>
          <a:solidFill>
            <a:srgbClr val="FF0000">
              <a:alpha val="29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 phép chia hết, muốn tìm số chia ta lấy số bị chia chia cho thương.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CDE996-91CE-4464-A69A-3411DFA74CF4}"/>
              </a:ext>
            </a:extLst>
          </p:cNvPr>
          <p:cNvSpPr txBox="1"/>
          <p:nvPr/>
        </p:nvSpPr>
        <p:spPr>
          <a:xfrm>
            <a:off x="877079" y="1833184"/>
            <a:ext cx="355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2820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>
            <a:extLst>
              <a:ext uri="{FF2B5EF4-FFF2-40B4-BE49-F238E27FC236}">
                <a16:creationId xmlns:a16="http://schemas.microsoft.com/office/drawing/2014/main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3466"/>
            <a:ext cx="3068236" cy="367453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3" y="5084773"/>
            <a:ext cx="4825912" cy="1658646"/>
          </a:xfrm>
          <a:prstGeom prst="rect">
            <a:avLst/>
          </a:prstGeom>
        </p:spPr>
      </p:pic>
      <p:sp>
        <p:nvSpPr>
          <p:cNvPr id="20" name="圆角矩形 21">
            <a:extLst>
              <a:ext uri="{FF2B5EF4-FFF2-40B4-BE49-F238E27FC236}">
                <a16:creationId xmlns:a16="http://schemas.microsoft.com/office/drawing/2014/main" id="{724004AB-4B1E-4370-8FD2-11C59C2899A9}"/>
              </a:ext>
            </a:extLst>
          </p:cNvPr>
          <p:cNvSpPr/>
          <p:nvPr/>
        </p:nvSpPr>
        <p:spPr>
          <a:xfrm>
            <a:off x="3124347" y="2281903"/>
            <a:ext cx="6156000" cy="1836000"/>
          </a:xfrm>
          <a:prstGeom prst="roundRect">
            <a:avLst>
              <a:gd name="adj" fmla="val 12230"/>
            </a:avLst>
          </a:prstGeom>
          <a:solidFill>
            <a:srgbClr val="FFFFCC"/>
          </a:solidFill>
          <a:ln w="76200" cap="flat" cmpd="sng" algn="ctr">
            <a:solidFill>
              <a:srgbClr val="006600"/>
            </a:solidFill>
            <a:prstDash val="dash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>
              <a:defRPr/>
            </a:pPr>
            <a:r>
              <a:rPr lang="en-US" altLang="zh-CN" sz="6000" b="1" kern="0" dirty="0" smtClean="0">
                <a:ln w="22225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ea"/>
                <a:sym typeface="字魂59号-创粗黑" panose="00000500000000000000" pitchFamily="2" charset="-122"/>
              </a:rPr>
              <a:t>LUYỆN TẬP</a:t>
            </a:r>
            <a:endParaRPr lang="zh-CN" altLang="en-US" sz="1600" b="1" kern="0" dirty="0">
              <a:ln w="22225">
                <a:solidFill>
                  <a:srgbClr val="FF3300"/>
                </a:solidFill>
                <a:prstDash val="solid"/>
              </a:ln>
              <a:solidFill>
                <a:srgbClr val="FF3300"/>
              </a:solidFill>
              <a:effectLst/>
              <a:latin typeface="Leelawadee UI" panose="020B0502040204020203" pitchFamily="34" charset="-34"/>
              <a:ea typeface="字魂59号-创粗黑"/>
              <a:cs typeface="Leelawadee UI" panose="020B0502040204020203" pitchFamily="34" charset="-34"/>
              <a:sym typeface="字魂59号-创粗黑" panose="00000500000000000000" pitchFamily="2" charset="-122"/>
            </a:endParaRPr>
          </a:p>
        </p:txBody>
      </p:sp>
      <p:sp>
        <p:nvSpPr>
          <p:cNvPr id="21" name="Ribbon: Tilted Up 20">
            <a:extLst>
              <a:ext uri="{FF2B5EF4-FFF2-40B4-BE49-F238E27FC236}">
                <a16:creationId xmlns:a16="http://schemas.microsoft.com/office/drawing/2014/main" id="{3BC13BD4-323A-4DFE-A699-B00D8DD0E366}"/>
              </a:ext>
            </a:extLst>
          </p:cNvPr>
          <p:cNvSpPr/>
          <p:nvPr/>
        </p:nvSpPr>
        <p:spPr>
          <a:xfrm>
            <a:off x="3124348" y="1077548"/>
            <a:ext cx="6155999" cy="900000"/>
          </a:xfrm>
          <a:prstGeom prst="ribbon2">
            <a:avLst>
              <a:gd name="adj1" fmla="val 16667"/>
              <a:gd name="adj2" fmla="val 67801"/>
            </a:avLst>
          </a:prstGeom>
          <a:solidFill>
            <a:srgbClr val="00CC00"/>
          </a:solidFill>
          <a:ln>
            <a:solidFill>
              <a:srgbClr val="0099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 – LỚP 3</a:t>
            </a:r>
          </a:p>
        </p:txBody>
      </p:sp>
      <p:pic>
        <p:nvPicPr>
          <p:cNvPr id="8" name="Anpan-Man-s-March">
            <a:hlinkClick r:id="" action="ppaction://media"/>
            <a:extLst>
              <a:ext uri="{FF2B5EF4-FFF2-40B4-BE49-F238E27FC236}">
                <a16:creationId xmlns:a16="http://schemas.microsoft.com/office/drawing/2014/main" id="{AF1CC09C-CD99-496F-A8EB-AD8D3457524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00" end="118310.18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17658" y="27174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7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0" grpId="0" animBg="1"/>
      <p:bldP spid="21" grpId="0" animBg="1"/>
    </p:bldLst>
  </p:timing>
  <p:extLst mod="1">
    <p:ext uri="{E180D4A7-C9FB-4DFB-919C-405C955672EB}">
      <p14:showEvtLst xmlns:p14="http://schemas.microsoft.com/office/powerpoint/2010/main">
        <p14:playEvt time="118" objId="8"/>
        <p14:stopEvt time="10669" objId="8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296" y="226315"/>
            <a:ext cx="12192000" cy="521144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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Tìm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x :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a) </a:t>
            </a:r>
            <a:r>
              <a:rPr lang="en-US" sz="32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charset="0"/>
                <a:sym typeface="Wingdings" panose="05000000000000000000" charset="0"/>
              </a:rPr>
              <a:t>x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+ 12 = 36</a:t>
            </a:r>
          </a:p>
        </p:txBody>
      </p:sp>
      <p:sp>
        <p:nvSpPr>
          <p:cNvPr id="4" name="Rectangles 3"/>
          <p:cNvSpPr/>
          <p:nvPr/>
        </p:nvSpPr>
        <p:spPr>
          <a:xfrm>
            <a:off x="358880" y="1511466"/>
            <a:ext cx="2911374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charset="0"/>
                <a:sym typeface="Wingdings" panose="05000000000000000000" charset="0"/>
              </a:rPr>
              <a:t>x</a:t>
            </a:r>
            <a:r>
              <a:rPr lang="en-US" altLang="zh-CN" sz="32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    = </a:t>
            </a:r>
            <a:r>
              <a:rPr lang="en-US" altLang="zh-CN" sz="32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36 - 12</a:t>
            </a:r>
          </a:p>
        </p:txBody>
      </p:sp>
      <p:sp>
        <p:nvSpPr>
          <p:cNvPr id="5" name="Rectangles 4"/>
          <p:cNvSpPr/>
          <p:nvPr/>
        </p:nvSpPr>
        <p:spPr>
          <a:xfrm>
            <a:off x="387734" y="2158911"/>
            <a:ext cx="2101857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charset="0"/>
                <a:sym typeface="Wingdings" panose="05000000000000000000" charset="0"/>
              </a:rPr>
              <a:t>x</a:t>
            </a:r>
            <a:r>
              <a:rPr lang="en-US" altLang="zh-CN" sz="32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    = </a:t>
            </a:r>
            <a:r>
              <a:rPr lang="en-US" altLang="zh-CN" sz="32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24</a:t>
            </a:r>
          </a:p>
        </p:txBody>
      </p:sp>
      <p:sp>
        <p:nvSpPr>
          <p:cNvPr id="6" name="Rectangles 5"/>
          <p:cNvSpPr/>
          <p:nvPr/>
        </p:nvSpPr>
        <p:spPr>
          <a:xfrm>
            <a:off x="438877" y="4616720"/>
            <a:ext cx="1794081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charset="0"/>
                <a:sym typeface="Wingdings" panose="05000000000000000000" charset="0"/>
              </a:rPr>
              <a:t>x</a:t>
            </a:r>
            <a:r>
              <a:rPr lang="en-US" altLang="zh-CN" sz="32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 = </a:t>
            </a:r>
            <a:r>
              <a:rPr lang="en-US" altLang="zh-CN" sz="32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35</a:t>
            </a:r>
          </a:p>
        </p:txBody>
      </p:sp>
      <p:sp>
        <p:nvSpPr>
          <p:cNvPr id="7" name="Rectangles 6"/>
          <p:cNvSpPr/>
          <p:nvPr/>
        </p:nvSpPr>
        <p:spPr>
          <a:xfrm>
            <a:off x="436893" y="4033155"/>
            <a:ext cx="2204450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charset="0"/>
                <a:sym typeface="Wingdings" panose="05000000000000000000" charset="0"/>
              </a:rPr>
              <a:t>x</a:t>
            </a:r>
            <a:r>
              <a:rPr lang="en-US" altLang="zh-CN" sz="32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 = </a:t>
            </a:r>
            <a:r>
              <a:rPr lang="en-US" altLang="zh-CN" sz="32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5 x 7</a:t>
            </a:r>
          </a:p>
        </p:txBody>
      </p:sp>
      <p:sp>
        <p:nvSpPr>
          <p:cNvPr id="8" name="Rectangles 7"/>
          <p:cNvSpPr/>
          <p:nvPr/>
        </p:nvSpPr>
        <p:spPr>
          <a:xfrm>
            <a:off x="4782820" y="999110"/>
            <a:ext cx="236474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b)</a:t>
            </a:r>
            <a:r>
              <a:rPr lang="en-US" altLang="zh-CN" sz="32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charset="0"/>
                <a:sym typeface="Wingdings" panose="05000000000000000000" charset="0"/>
              </a:rPr>
              <a:t>x</a:t>
            </a:r>
            <a:r>
              <a:rPr lang="en-US" altLang="zh-CN" sz="32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en-US" altLang="zh-CN" sz="32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6 = 30</a:t>
            </a:r>
          </a:p>
        </p:txBody>
      </p:sp>
      <p:sp>
        <p:nvSpPr>
          <p:cNvPr id="9" name="Rectangles 8"/>
          <p:cNvSpPr/>
          <p:nvPr/>
        </p:nvSpPr>
        <p:spPr>
          <a:xfrm>
            <a:off x="5250779" y="1582675"/>
            <a:ext cx="2420856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charset="0"/>
                <a:sym typeface="Wingdings" panose="05000000000000000000" charset="0"/>
              </a:rPr>
              <a:t>x</a:t>
            </a:r>
            <a:r>
              <a:rPr lang="en-US" altLang="zh-CN" sz="32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  = </a:t>
            </a:r>
            <a:r>
              <a:rPr lang="en-US" altLang="zh-CN" sz="32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30 : 6</a:t>
            </a:r>
          </a:p>
        </p:txBody>
      </p:sp>
      <p:sp>
        <p:nvSpPr>
          <p:cNvPr id="10" name="Rectangles 9"/>
          <p:cNvSpPr/>
          <p:nvPr/>
        </p:nvSpPr>
        <p:spPr>
          <a:xfrm>
            <a:off x="9072575" y="1582675"/>
            <a:ext cx="2845651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charset="0"/>
                <a:sym typeface="Wingdings" panose="05000000000000000000" charset="0"/>
              </a:rPr>
              <a:t>x</a:t>
            </a:r>
            <a:r>
              <a:rPr lang="en-US" altLang="zh-CN" sz="32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   = </a:t>
            </a:r>
            <a:r>
              <a:rPr lang="en-US" altLang="zh-CN" sz="32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15 + 25</a:t>
            </a:r>
          </a:p>
        </p:txBody>
      </p:sp>
      <p:sp>
        <p:nvSpPr>
          <p:cNvPr id="11" name="Rectangles 10"/>
          <p:cNvSpPr/>
          <p:nvPr/>
        </p:nvSpPr>
        <p:spPr>
          <a:xfrm>
            <a:off x="9076033" y="2166240"/>
            <a:ext cx="1999265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charset="0"/>
                <a:sym typeface="Wingdings" panose="05000000000000000000" charset="0"/>
              </a:rPr>
              <a:t>x</a:t>
            </a:r>
            <a:r>
              <a:rPr lang="en-US" altLang="zh-CN" sz="32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   = </a:t>
            </a:r>
            <a:r>
              <a:rPr lang="en-US" altLang="zh-CN" sz="32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40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5267795" y="2152592"/>
            <a:ext cx="1691490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charset="0"/>
                <a:sym typeface="Wingdings" panose="05000000000000000000" charset="0"/>
              </a:rPr>
              <a:t>x</a:t>
            </a:r>
            <a:r>
              <a:rPr lang="en-US" altLang="zh-CN" sz="32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  = </a:t>
            </a:r>
            <a:r>
              <a:rPr lang="en-US" altLang="zh-CN" sz="32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8646478" y="999110"/>
            <a:ext cx="247713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c)</a:t>
            </a:r>
            <a:r>
              <a:rPr lang="en-US" altLang="zh-CN" sz="32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charset="0"/>
                <a:sym typeface="Wingdings" panose="05000000000000000000" charset="0"/>
              </a:rPr>
              <a:t>x</a:t>
            </a:r>
            <a:r>
              <a:rPr lang="en-US" altLang="zh-CN" sz="32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- 25 = 15</a:t>
            </a:r>
          </a:p>
        </p:txBody>
      </p:sp>
      <p:sp>
        <p:nvSpPr>
          <p:cNvPr id="14" name="Rectangles 13"/>
          <p:cNvSpPr/>
          <p:nvPr/>
        </p:nvSpPr>
        <p:spPr>
          <a:xfrm>
            <a:off x="-8451" y="3412098"/>
            <a:ext cx="207137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d)</a:t>
            </a:r>
            <a:r>
              <a:rPr lang="en-US" altLang="zh-CN" sz="32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charset="0"/>
                <a:sym typeface="Wingdings" panose="05000000000000000000" charset="0"/>
              </a:rPr>
              <a:t>x</a:t>
            </a:r>
            <a:r>
              <a:rPr lang="en-US" altLang="zh-CN" sz="32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: 7 = 5</a:t>
            </a:r>
          </a:p>
        </p:txBody>
      </p:sp>
      <p:sp>
        <p:nvSpPr>
          <p:cNvPr id="15" name="Rectangles 14"/>
          <p:cNvSpPr/>
          <p:nvPr/>
        </p:nvSpPr>
        <p:spPr>
          <a:xfrm>
            <a:off x="4670108" y="3531478"/>
            <a:ext cx="247713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e)</a:t>
            </a:r>
            <a:r>
              <a:rPr lang="en-US" altLang="zh-CN" sz="32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80 - </a:t>
            </a:r>
            <a:r>
              <a:rPr lang="en-US" sz="3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charset="0"/>
                <a:sym typeface="Wingdings" panose="05000000000000000000" charset="0"/>
              </a:rPr>
              <a:t>x</a:t>
            </a:r>
            <a:r>
              <a:rPr lang="en-US" altLang="zh-CN" sz="32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= 30</a:t>
            </a:r>
          </a:p>
        </p:txBody>
      </p:sp>
      <p:sp>
        <p:nvSpPr>
          <p:cNvPr id="16" name="Rectangles 15"/>
          <p:cNvSpPr/>
          <p:nvPr/>
        </p:nvSpPr>
        <p:spPr>
          <a:xfrm>
            <a:off x="5789930" y="4115043"/>
            <a:ext cx="205994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charset="0"/>
                <a:sym typeface="Wingdings" panose="05000000000000000000" charset="0"/>
              </a:rPr>
              <a:t>x</a:t>
            </a:r>
            <a:r>
              <a:rPr lang="en-US" altLang="zh-CN" sz="32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= 80 - 30</a:t>
            </a:r>
          </a:p>
        </p:txBody>
      </p:sp>
      <p:sp>
        <p:nvSpPr>
          <p:cNvPr id="17" name="Rectangles 16"/>
          <p:cNvSpPr/>
          <p:nvPr/>
        </p:nvSpPr>
        <p:spPr>
          <a:xfrm>
            <a:off x="5832158" y="4698608"/>
            <a:ext cx="131508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charset="0"/>
                <a:sym typeface="Wingdings" panose="05000000000000000000" charset="0"/>
              </a:rPr>
              <a:t>x</a:t>
            </a:r>
            <a:r>
              <a:rPr lang="en-US" altLang="zh-CN" sz="32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= 50</a:t>
            </a:r>
          </a:p>
        </p:txBody>
      </p:sp>
      <p:sp>
        <p:nvSpPr>
          <p:cNvPr id="18" name="Rectangles 17"/>
          <p:cNvSpPr/>
          <p:nvPr/>
        </p:nvSpPr>
        <p:spPr>
          <a:xfrm>
            <a:off x="8747760" y="3531478"/>
            <a:ext cx="227457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20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g) </a:t>
            </a:r>
            <a:r>
              <a:rPr lang="en-US" altLang="zh-CN" sz="32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42 : </a:t>
            </a:r>
            <a:r>
              <a:rPr lang="en-US" sz="3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charset="0"/>
                <a:sym typeface="Wingdings" panose="05000000000000000000" charset="0"/>
              </a:rPr>
              <a:t>x</a:t>
            </a:r>
            <a:r>
              <a:rPr lang="en-US" altLang="zh-CN" sz="32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= 7</a:t>
            </a:r>
          </a:p>
        </p:txBody>
      </p:sp>
      <p:sp>
        <p:nvSpPr>
          <p:cNvPr id="19" name="Rectangles 18"/>
          <p:cNvSpPr/>
          <p:nvPr/>
        </p:nvSpPr>
        <p:spPr>
          <a:xfrm>
            <a:off x="9976168" y="4698608"/>
            <a:ext cx="111188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charset="0"/>
                <a:sym typeface="Wingdings" panose="05000000000000000000" charset="0"/>
              </a:rPr>
              <a:t>x</a:t>
            </a:r>
            <a:r>
              <a:rPr lang="en-US" altLang="zh-CN" sz="32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= 6</a:t>
            </a:r>
          </a:p>
        </p:txBody>
      </p:sp>
      <p:sp>
        <p:nvSpPr>
          <p:cNvPr id="20" name="Rectangles 19"/>
          <p:cNvSpPr/>
          <p:nvPr/>
        </p:nvSpPr>
        <p:spPr>
          <a:xfrm>
            <a:off x="9941833" y="4115043"/>
            <a:ext cx="1805302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charset="0"/>
                <a:sym typeface="Wingdings" panose="05000000000000000000" charset="0"/>
              </a:rPr>
              <a:t>x</a:t>
            </a:r>
            <a:r>
              <a:rPr lang="en-US" altLang="zh-CN" sz="32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en-US" altLang="zh-CN" sz="32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42 : 7</a:t>
            </a:r>
            <a:endParaRPr lang="en-US" altLang="zh-CN" sz="32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55" y="89546"/>
            <a:ext cx="11860530" cy="215519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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Trong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thùng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có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36</a:t>
            </a:r>
            <a:r>
              <a:rPr lang="en-US" sz="4400" i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l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dầu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.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Sau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khi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sử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dụng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dầu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còn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lại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trong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thùng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bằng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⅓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lít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dầu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đã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có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.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Hỏi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trong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thùng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còn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lại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bao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nhiêu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lít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dầu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charset="0"/>
              </a:rPr>
              <a:t> ?</a:t>
            </a:r>
          </a:p>
        </p:txBody>
      </p:sp>
      <p:sp>
        <p:nvSpPr>
          <p:cNvPr id="4" name="Rectangles 3"/>
          <p:cNvSpPr/>
          <p:nvPr/>
        </p:nvSpPr>
        <p:spPr>
          <a:xfrm>
            <a:off x="5701031" y="1365896"/>
            <a:ext cx="30988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endParaRPr lang="en-US" altLang="zh-CN" sz="320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611945" y="2070567"/>
            <a:ext cx="1938352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u="sng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Tóm</a:t>
            </a:r>
            <a:r>
              <a:rPr lang="en-US" altLang="zh-CN" sz="4000" b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000" b="1" u="sng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tắt</a:t>
            </a:r>
            <a:endParaRPr lang="en-US" altLang="zh-CN" sz="4000" b="1" u="sng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110803" y="3209927"/>
            <a:ext cx="342900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thùng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:</a:t>
            </a:r>
          </a:p>
        </p:txBody>
      </p:sp>
      <p:sp>
        <p:nvSpPr>
          <p:cNvPr id="10" name="Rectangles 9"/>
          <p:cNvSpPr/>
          <p:nvPr/>
        </p:nvSpPr>
        <p:spPr>
          <a:xfrm>
            <a:off x="109184" y="4369482"/>
            <a:ext cx="377190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sử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: </a:t>
            </a:r>
          </a:p>
        </p:txBody>
      </p:sp>
      <p:sp>
        <p:nvSpPr>
          <p:cNvPr id="5" name="Rectangles 4"/>
          <p:cNvSpPr/>
          <p:nvPr/>
        </p:nvSpPr>
        <p:spPr>
          <a:xfrm>
            <a:off x="4697095" y="3182631"/>
            <a:ext cx="5434331" cy="2692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ButtonPour">
              <a:avLst/>
            </a:prstTxWarp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- - - -. - - - - - - - - - - - - -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681220" y="3487431"/>
            <a:ext cx="5462270" cy="3302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81220" y="3337571"/>
            <a:ext cx="0" cy="31686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511925" y="3368686"/>
            <a:ext cx="7620" cy="31242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12785" y="3312171"/>
            <a:ext cx="14605" cy="34226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142220" y="3312171"/>
            <a:ext cx="1270" cy="41402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s 13"/>
          <p:cNvSpPr/>
          <p:nvPr/>
        </p:nvSpPr>
        <p:spPr>
          <a:xfrm>
            <a:off x="6966585" y="2319666"/>
            <a:ext cx="80391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36 </a:t>
            </a:r>
            <a:r>
              <a:rPr lang="en-US" altLang="zh-CN" sz="3200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</a:t>
            </a:r>
          </a:p>
        </p:txBody>
      </p:sp>
      <p:sp>
        <p:nvSpPr>
          <p:cNvPr id="15" name="Rectangles 14"/>
          <p:cNvSpPr/>
          <p:nvPr/>
        </p:nvSpPr>
        <p:spPr>
          <a:xfrm flipH="1">
            <a:off x="5213985" y="3927486"/>
            <a:ext cx="75057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?</a:t>
            </a:r>
            <a:r>
              <a:rPr lang="en-US" altLang="zh-CN" sz="3200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</a:t>
            </a:r>
          </a:p>
        </p:txBody>
      </p:sp>
      <p:sp>
        <p:nvSpPr>
          <p:cNvPr id="16" name="Rectangles 15"/>
          <p:cNvSpPr/>
          <p:nvPr/>
        </p:nvSpPr>
        <p:spPr>
          <a:xfrm>
            <a:off x="6449695" y="3681106"/>
            <a:ext cx="140335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ctr"/>
            <a:r>
              <a:rPr lang="en-US" altLang="zh-CN" sz="1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ctr"/>
            <a:r>
              <a:rPr lang="en-US" altLang="zh-CN" sz="1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ctr"/>
            <a:endParaRPr lang="en-US" altLang="zh-CN" sz="1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Rectangles 16"/>
          <p:cNvSpPr/>
          <p:nvPr/>
        </p:nvSpPr>
        <p:spPr>
          <a:xfrm>
            <a:off x="4572000" y="3496956"/>
            <a:ext cx="233680" cy="10763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ctr"/>
            <a:r>
              <a:rPr lang="en-US" altLang="zh-CN" sz="1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ctr"/>
            <a:r>
              <a:rPr lang="en-US" altLang="zh-CN" sz="1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ctr"/>
            <a:endParaRPr lang="en-US" altLang="zh-CN" sz="1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666615" y="4740286"/>
            <a:ext cx="1845310" cy="76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81220" y="4573281"/>
            <a:ext cx="14605" cy="37211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19545" y="4572646"/>
            <a:ext cx="0" cy="34226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s 22"/>
          <p:cNvSpPr/>
          <p:nvPr/>
        </p:nvSpPr>
        <p:spPr>
          <a:xfrm>
            <a:off x="4641850" y="4514861"/>
            <a:ext cx="1894840" cy="1295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ArchUpPour">
              <a:avLst/>
            </a:prstTxWarp>
            <a:spAutoFit/>
          </a:bodyPr>
          <a:lstStyle/>
          <a:p>
            <a:pPr algn="ctr"/>
            <a:r>
              <a:rPr lang="en-US" altLang="zh-CN" sz="9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- - - - - - - -</a:t>
            </a:r>
          </a:p>
        </p:txBody>
      </p:sp>
    </p:spTree>
    <p:extLst>
      <p:ext uri="{BB962C8B-B14F-4D97-AF65-F5344CB8AC3E}">
        <p14:creationId xmlns:p14="http://schemas.microsoft.com/office/powerpoint/2010/main" val="346523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  <p:bldP spid="15" grpId="0"/>
      <p:bldP spid="15" grpId="1"/>
      <p:bldP spid="16" grpId="0"/>
      <p:bldP spid="16" grpId="1"/>
      <p:bldP spid="17" grpId="0"/>
      <p:bldP spid="17" grpId="1"/>
      <p:bldP spid="23" grpId="0"/>
      <p:bldP spid="2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1807" y="3086434"/>
            <a:ext cx="2054860" cy="86931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giải</a:t>
            </a:r>
            <a:endParaRPr lang="en-US" sz="4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1573215" y="3471592"/>
            <a:ext cx="8465010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altLang="zh-CN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thùng</a:t>
            </a:r>
            <a:r>
              <a:rPr lang="en-US" altLang="zh-CN" sz="4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altLang="zh-CN" sz="4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4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altLang="zh-CN" sz="4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4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altLang="zh-CN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lít</a:t>
            </a:r>
            <a:r>
              <a:rPr lang="en-US" altLang="zh-CN" sz="4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dầu</a:t>
            </a:r>
            <a:r>
              <a:rPr lang="en-US" altLang="zh-CN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4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altLang="zh-CN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:</a:t>
            </a:r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6" name="Rectangles 5"/>
          <p:cNvSpPr/>
          <p:nvPr/>
        </p:nvSpPr>
        <p:spPr>
          <a:xfrm>
            <a:off x="3440979" y="4514262"/>
            <a:ext cx="57576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36 : 3 = 12 </a:t>
            </a:r>
            <a:r>
              <a:rPr lang="en-US" altLang="zh-CN" sz="4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altLang="zh-CN" sz="44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lít</a:t>
            </a:r>
            <a:r>
              <a:rPr lang="en-US" altLang="zh-CN" sz="4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4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dầu)</a:t>
            </a:r>
            <a:r>
              <a:rPr lang="en-US" altLang="zh-CN" sz="72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zh-CN" sz="7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4886271" y="5807176"/>
            <a:ext cx="451294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Đáp</a:t>
            </a:r>
            <a:r>
              <a:rPr lang="en-US" altLang="zh-CN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4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altLang="zh-CN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: 12 </a:t>
            </a:r>
            <a:r>
              <a:rPr lang="en-US" altLang="zh-CN" sz="44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lít</a:t>
            </a:r>
            <a:r>
              <a:rPr lang="en-US" altLang="zh-CN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4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dầu</a:t>
            </a:r>
            <a:endParaRPr lang="en-US" altLang="zh-CN" sz="4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Rectangles 6">
            <a:extLst>
              <a:ext uri="{FF2B5EF4-FFF2-40B4-BE49-F238E27FC236}">
                <a16:creationId xmlns:a16="http://schemas.microsoft.com/office/drawing/2014/main" id="{4BDB3E17-A395-43F9-A4A3-1E7DF0EFF9C6}"/>
              </a:ext>
            </a:extLst>
          </p:cNvPr>
          <p:cNvSpPr/>
          <p:nvPr/>
        </p:nvSpPr>
        <p:spPr>
          <a:xfrm>
            <a:off x="1183012" y="-31247"/>
            <a:ext cx="1938352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u="sng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Tóm</a:t>
            </a:r>
            <a:r>
              <a:rPr lang="en-US" altLang="zh-CN" sz="4000" b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000" b="1" u="sng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tắt</a:t>
            </a:r>
            <a:endParaRPr lang="en-US" altLang="zh-CN" sz="4000" b="1" u="sng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Rectangles 8">
            <a:extLst>
              <a:ext uri="{FF2B5EF4-FFF2-40B4-BE49-F238E27FC236}">
                <a16:creationId xmlns:a16="http://schemas.microsoft.com/office/drawing/2014/main" id="{3D5861EA-27B0-4A7B-9EA7-C5D492643D79}"/>
              </a:ext>
            </a:extLst>
          </p:cNvPr>
          <p:cNvSpPr/>
          <p:nvPr/>
        </p:nvSpPr>
        <p:spPr>
          <a:xfrm>
            <a:off x="1223385" y="972562"/>
            <a:ext cx="342900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thùng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:</a:t>
            </a:r>
          </a:p>
        </p:txBody>
      </p:sp>
      <p:sp>
        <p:nvSpPr>
          <p:cNvPr id="22" name="Rectangles 9">
            <a:extLst>
              <a:ext uri="{FF2B5EF4-FFF2-40B4-BE49-F238E27FC236}">
                <a16:creationId xmlns:a16="http://schemas.microsoft.com/office/drawing/2014/main" id="{A72C46B5-3063-452B-A50F-53A802E0826A}"/>
              </a:ext>
            </a:extLst>
          </p:cNvPr>
          <p:cNvSpPr/>
          <p:nvPr/>
        </p:nvSpPr>
        <p:spPr>
          <a:xfrm>
            <a:off x="1235414" y="1965150"/>
            <a:ext cx="377190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Sau </a:t>
            </a:r>
            <a:r>
              <a:rPr lang="en-US" altLang="zh-CN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sử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: </a:t>
            </a:r>
          </a:p>
        </p:txBody>
      </p:sp>
      <p:sp>
        <p:nvSpPr>
          <p:cNvPr id="23" name="Rectangles 4">
            <a:extLst>
              <a:ext uri="{FF2B5EF4-FFF2-40B4-BE49-F238E27FC236}">
                <a16:creationId xmlns:a16="http://schemas.microsoft.com/office/drawing/2014/main" id="{27DBD155-7831-4242-8FE9-D905F9DE021C}"/>
              </a:ext>
            </a:extLst>
          </p:cNvPr>
          <p:cNvSpPr/>
          <p:nvPr/>
        </p:nvSpPr>
        <p:spPr>
          <a:xfrm>
            <a:off x="5932509" y="945266"/>
            <a:ext cx="5434331" cy="2692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ButtonPour">
              <a:avLst/>
            </a:prstTxWarp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- - - -. - - - - - - - - - - - - -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AE6712-8857-422B-A8D2-428BB250B1D3}"/>
              </a:ext>
            </a:extLst>
          </p:cNvPr>
          <p:cNvCxnSpPr/>
          <p:nvPr/>
        </p:nvCxnSpPr>
        <p:spPr>
          <a:xfrm flipV="1">
            <a:off x="5916634" y="1250066"/>
            <a:ext cx="5462270" cy="3302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FBEDC66-1618-4DEF-96D2-3B2B2FAA302A}"/>
              </a:ext>
            </a:extLst>
          </p:cNvPr>
          <p:cNvCxnSpPr/>
          <p:nvPr/>
        </p:nvCxnSpPr>
        <p:spPr>
          <a:xfrm>
            <a:off x="5916634" y="1100206"/>
            <a:ext cx="0" cy="31686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53CAC8-F21A-446D-9435-409FBA3192CB}"/>
              </a:ext>
            </a:extLst>
          </p:cNvPr>
          <p:cNvCxnSpPr/>
          <p:nvPr/>
        </p:nvCxnSpPr>
        <p:spPr>
          <a:xfrm flipH="1">
            <a:off x="7747339" y="1131321"/>
            <a:ext cx="7620" cy="31242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13EC72C-80FC-4D99-B451-AC5490A8545E}"/>
              </a:ext>
            </a:extLst>
          </p:cNvPr>
          <p:cNvCxnSpPr/>
          <p:nvPr/>
        </p:nvCxnSpPr>
        <p:spPr>
          <a:xfrm>
            <a:off x="9548199" y="1074806"/>
            <a:ext cx="14605" cy="34226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9E8F4F-C076-44DF-B796-35E21607904C}"/>
              </a:ext>
            </a:extLst>
          </p:cNvPr>
          <p:cNvCxnSpPr/>
          <p:nvPr/>
        </p:nvCxnSpPr>
        <p:spPr>
          <a:xfrm flipH="1">
            <a:off x="11377634" y="1074806"/>
            <a:ext cx="1270" cy="41402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s 13">
            <a:extLst>
              <a:ext uri="{FF2B5EF4-FFF2-40B4-BE49-F238E27FC236}">
                <a16:creationId xmlns:a16="http://schemas.microsoft.com/office/drawing/2014/main" id="{436F5B6E-4FD5-43A3-9926-1EAAA693B6B0}"/>
              </a:ext>
            </a:extLst>
          </p:cNvPr>
          <p:cNvSpPr/>
          <p:nvPr/>
        </p:nvSpPr>
        <p:spPr>
          <a:xfrm>
            <a:off x="8201999" y="82301"/>
            <a:ext cx="80391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36 </a:t>
            </a:r>
            <a:r>
              <a:rPr lang="en-US" altLang="zh-CN" sz="3200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</a:t>
            </a:r>
          </a:p>
        </p:txBody>
      </p:sp>
      <p:sp>
        <p:nvSpPr>
          <p:cNvPr id="30" name="Rectangles 14">
            <a:extLst>
              <a:ext uri="{FF2B5EF4-FFF2-40B4-BE49-F238E27FC236}">
                <a16:creationId xmlns:a16="http://schemas.microsoft.com/office/drawing/2014/main" id="{5C5809AA-D2EF-434A-A200-A86D3267A17C}"/>
              </a:ext>
            </a:extLst>
          </p:cNvPr>
          <p:cNvSpPr/>
          <p:nvPr/>
        </p:nvSpPr>
        <p:spPr>
          <a:xfrm flipH="1">
            <a:off x="6449399" y="1534473"/>
            <a:ext cx="75057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?</a:t>
            </a:r>
            <a:r>
              <a:rPr lang="en-US" altLang="zh-CN" sz="3200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</a:t>
            </a:r>
          </a:p>
        </p:txBody>
      </p:sp>
      <p:sp>
        <p:nvSpPr>
          <p:cNvPr id="31" name="Rectangles 15">
            <a:extLst>
              <a:ext uri="{FF2B5EF4-FFF2-40B4-BE49-F238E27FC236}">
                <a16:creationId xmlns:a16="http://schemas.microsoft.com/office/drawing/2014/main" id="{5810AC91-432D-4340-BA00-1FECC3008BCA}"/>
              </a:ext>
            </a:extLst>
          </p:cNvPr>
          <p:cNvSpPr/>
          <p:nvPr/>
        </p:nvSpPr>
        <p:spPr>
          <a:xfrm>
            <a:off x="7685109" y="1443741"/>
            <a:ext cx="140335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ctr"/>
            <a:r>
              <a:rPr lang="en-US" altLang="zh-CN" sz="1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ctr"/>
            <a:r>
              <a:rPr lang="en-US" altLang="zh-CN" sz="1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ctr"/>
            <a:endParaRPr lang="en-US" altLang="zh-CN" sz="1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Rectangles 16">
            <a:extLst>
              <a:ext uri="{FF2B5EF4-FFF2-40B4-BE49-F238E27FC236}">
                <a16:creationId xmlns:a16="http://schemas.microsoft.com/office/drawing/2014/main" id="{CAC0F944-3529-498E-AE21-A94E2D539240}"/>
              </a:ext>
            </a:extLst>
          </p:cNvPr>
          <p:cNvSpPr/>
          <p:nvPr/>
        </p:nvSpPr>
        <p:spPr>
          <a:xfrm>
            <a:off x="5807414" y="1259591"/>
            <a:ext cx="233680" cy="10763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ctr"/>
            <a:r>
              <a:rPr lang="en-US" altLang="zh-CN" sz="1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ctr"/>
            <a:r>
              <a:rPr lang="en-US" altLang="zh-CN" sz="1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ctr"/>
            <a:endParaRPr lang="en-US" altLang="zh-CN" sz="1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2EF4863-1AB4-4626-B249-D7055D1F7FCA}"/>
              </a:ext>
            </a:extLst>
          </p:cNvPr>
          <p:cNvCxnSpPr/>
          <p:nvPr/>
        </p:nvCxnSpPr>
        <p:spPr>
          <a:xfrm>
            <a:off x="5902029" y="2386185"/>
            <a:ext cx="1845310" cy="76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9472B82-5C7C-4535-BA51-2716BCBC2F4D}"/>
              </a:ext>
            </a:extLst>
          </p:cNvPr>
          <p:cNvCxnSpPr/>
          <p:nvPr/>
        </p:nvCxnSpPr>
        <p:spPr>
          <a:xfrm>
            <a:off x="5916634" y="2219180"/>
            <a:ext cx="14605" cy="37211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5F9FBDB-C103-41F6-8706-406DB3258FC2}"/>
              </a:ext>
            </a:extLst>
          </p:cNvPr>
          <p:cNvCxnSpPr/>
          <p:nvPr/>
        </p:nvCxnSpPr>
        <p:spPr>
          <a:xfrm>
            <a:off x="7754959" y="2218545"/>
            <a:ext cx="0" cy="34226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s 22">
            <a:extLst>
              <a:ext uri="{FF2B5EF4-FFF2-40B4-BE49-F238E27FC236}">
                <a16:creationId xmlns:a16="http://schemas.microsoft.com/office/drawing/2014/main" id="{C83A3708-638D-4015-9E06-A4C82D0373F5}"/>
              </a:ext>
            </a:extLst>
          </p:cNvPr>
          <p:cNvSpPr/>
          <p:nvPr/>
        </p:nvSpPr>
        <p:spPr>
          <a:xfrm>
            <a:off x="5877264" y="2160760"/>
            <a:ext cx="1894840" cy="1295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ArchUpPour">
              <a:avLst/>
            </a:prstTxWarp>
            <a:spAutoFit/>
          </a:bodyPr>
          <a:lstStyle/>
          <a:p>
            <a:pPr algn="ctr"/>
            <a:r>
              <a:rPr lang="en-US" altLang="zh-CN" sz="9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- - - - - - - -</a:t>
            </a:r>
          </a:p>
        </p:txBody>
      </p:sp>
    </p:spTree>
    <p:extLst>
      <p:ext uri="{BB962C8B-B14F-4D97-AF65-F5344CB8AC3E}">
        <p14:creationId xmlns:p14="http://schemas.microsoft.com/office/powerpoint/2010/main" val="364468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23" grpId="0"/>
      <p:bldP spid="30" grpId="0"/>
      <p:bldP spid="31" grpId="0"/>
      <p:bldP spid="32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>
            <a:extLst>
              <a:ext uri="{FF2B5EF4-FFF2-40B4-BE49-F238E27FC236}">
                <a16:creationId xmlns:a16="http://schemas.microsoft.com/office/drawing/2014/main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3466"/>
            <a:ext cx="3068236" cy="367453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3" y="5084773"/>
            <a:ext cx="4825912" cy="1658646"/>
          </a:xfrm>
          <a:prstGeom prst="rect">
            <a:avLst/>
          </a:prstGeom>
        </p:spPr>
      </p:pic>
      <p:sp>
        <p:nvSpPr>
          <p:cNvPr id="20" name="圆角矩形 21">
            <a:extLst>
              <a:ext uri="{FF2B5EF4-FFF2-40B4-BE49-F238E27FC236}">
                <a16:creationId xmlns:a16="http://schemas.microsoft.com/office/drawing/2014/main" id="{724004AB-4B1E-4370-8FD2-11C59C2899A9}"/>
              </a:ext>
            </a:extLst>
          </p:cNvPr>
          <p:cNvSpPr/>
          <p:nvPr/>
        </p:nvSpPr>
        <p:spPr>
          <a:xfrm>
            <a:off x="3124347" y="2281903"/>
            <a:ext cx="6156000" cy="1836000"/>
          </a:xfrm>
          <a:prstGeom prst="roundRect">
            <a:avLst>
              <a:gd name="adj" fmla="val 12230"/>
            </a:avLst>
          </a:prstGeom>
          <a:solidFill>
            <a:srgbClr val="FFFFCC"/>
          </a:solidFill>
          <a:ln w="76200" cap="flat" cmpd="sng" algn="ctr">
            <a:solidFill>
              <a:srgbClr val="006600"/>
            </a:solidFill>
            <a:prstDash val="dash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>
              <a:defRPr/>
            </a:pPr>
            <a:r>
              <a:rPr lang="en-US" altLang="zh-CN" sz="6000" b="1" kern="0">
                <a:ln w="22225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ea"/>
                <a:sym typeface="字魂59号-创粗黑" panose="00000500000000000000" pitchFamily="2" charset="-122"/>
              </a:rPr>
              <a:t>TÌM SỐ CHIA</a:t>
            </a:r>
            <a:endParaRPr lang="zh-CN" altLang="en-US" sz="1600" b="1" kern="0">
              <a:ln w="22225">
                <a:solidFill>
                  <a:srgbClr val="FF3300"/>
                </a:solidFill>
                <a:prstDash val="solid"/>
              </a:ln>
              <a:solidFill>
                <a:srgbClr val="FF3300"/>
              </a:solidFill>
              <a:effectLst/>
              <a:latin typeface="Leelawadee UI" panose="020B0502040204020203" pitchFamily="34" charset="-34"/>
              <a:ea typeface="字魂59号-创粗黑"/>
              <a:cs typeface="Leelawadee UI" panose="020B0502040204020203" pitchFamily="34" charset="-34"/>
              <a:sym typeface="字魂59号-创粗黑" panose="00000500000000000000" pitchFamily="2" charset="-122"/>
            </a:endParaRPr>
          </a:p>
        </p:txBody>
      </p:sp>
      <p:sp>
        <p:nvSpPr>
          <p:cNvPr id="21" name="Ribbon: Tilted Up 20">
            <a:extLst>
              <a:ext uri="{FF2B5EF4-FFF2-40B4-BE49-F238E27FC236}">
                <a16:creationId xmlns:a16="http://schemas.microsoft.com/office/drawing/2014/main" id="{3BC13BD4-323A-4DFE-A699-B00D8DD0E366}"/>
              </a:ext>
            </a:extLst>
          </p:cNvPr>
          <p:cNvSpPr/>
          <p:nvPr/>
        </p:nvSpPr>
        <p:spPr>
          <a:xfrm>
            <a:off x="3124348" y="1077548"/>
            <a:ext cx="6155999" cy="900000"/>
          </a:xfrm>
          <a:prstGeom prst="ribbon2">
            <a:avLst>
              <a:gd name="adj1" fmla="val 16667"/>
              <a:gd name="adj2" fmla="val 67801"/>
            </a:avLst>
          </a:prstGeom>
          <a:solidFill>
            <a:srgbClr val="00CC00"/>
          </a:solidFill>
          <a:ln>
            <a:solidFill>
              <a:srgbClr val="0099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 – LỚP 3</a:t>
            </a:r>
          </a:p>
        </p:txBody>
      </p:sp>
      <p:pic>
        <p:nvPicPr>
          <p:cNvPr id="8" name="Anpan-Man-s-March">
            <a:hlinkClick r:id="" action="ppaction://media"/>
            <a:extLst>
              <a:ext uri="{FF2B5EF4-FFF2-40B4-BE49-F238E27FC236}">
                <a16:creationId xmlns:a16="http://schemas.microsoft.com/office/drawing/2014/main" id="{AF1CC09C-CD99-496F-A8EB-AD8D3457524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00" end="118310.18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17658" y="27174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0" grpId="0" animBg="1"/>
      <p:bldP spid="21" grpId="0" animBg="1"/>
    </p:bldLst>
  </p:timing>
  <p:extLst mod="1">
    <p:ext uri="{E180D4A7-C9FB-4DFB-919C-405C955672EB}">
      <p14:showEvtLst xmlns:p14="http://schemas.microsoft.com/office/powerpoint/2010/main">
        <p14:playEvt time="118" objId="8"/>
        <p14:stopEvt time="10669" objId="8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>
            <a:extLst>
              <a:ext uri="{FF2B5EF4-FFF2-40B4-BE49-F238E27FC236}">
                <a16:creationId xmlns:a16="http://schemas.microsoft.com/office/drawing/2014/main" id="{58993016-4FE7-4682-9520-66DA14FD9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73" y="1551485"/>
            <a:ext cx="11785600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733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00" name="TextBox 2">
            <a:extLst>
              <a:ext uri="{FF2B5EF4-FFF2-40B4-BE49-F238E27FC236}">
                <a16:creationId xmlns:a16="http://schemas.microsoft.com/office/drawing/2014/main" id="{08870128-5E64-401F-8AEC-8EF594D42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74" y="2679888"/>
            <a:ext cx="11561233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733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TextBox 11">
            <a:extLst>
              <a:ext uri="{FF2B5EF4-FFF2-40B4-BE49-F238E27FC236}">
                <a16:creationId xmlns:a16="http://schemas.microsoft.com/office/drawing/2014/main" id="{FBF1D63F-394D-4FBB-9821-09DD0D86B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74" y="3314227"/>
            <a:ext cx="10502900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733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733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Box 13">
            <a:extLst>
              <a:ext uri="{FF2B5EF4-FFF2-40B4-BE49-F238E27FC236}">
                <a16:creationId xmlns:a16="http://schemas.microsoft.com/office/drawing/2014/main" id="{5CF13B67-7739-4E4B-8CDB-B92F91C7F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74" y="3904115"/>
            <a:ext cx="11906249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733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103" name="TextBox 15">
            <a:extLst>
              <a:ext uri="{FF2B5EF4-FFF2-40B4-BE49-F238E27FC236}">
                <a16:creationId xmlns:a16="http://schemas.microsoft.com/office/drawing/2014/main" id="{D6C6384B-D283-4AAD-9F19-154EF792E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73" y="5049231"/>
            <a:ext cx="11785600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733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733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TextBox 17">
            <a:extLst>
              <a:ext uri="{FF2B5EF4-FFF2-40B4-BE49-F238E27FC236}">
                <a16:creationId xmlns:a16="http://schemas.microsoft.com/office/drawing/2014/main" id="{128A7A42-1660-4231-929B-254C84CB5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23" y="5787573"/>
            <a:ext cx="109749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733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6A7E5A-0A6B-41B7-B574-FA13E84F4CEC}"/>
              </a:ext>
            </a:extLst>
          </p:cNvPr>
          <p:cNvSpPr/>
          <p:nvPr/>
        </p:nvSpPr>
        <p:spPr>
          <a:xfrm>
            <a:off x="1985113" y="230259"/>
            <a:ext cx="8302208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NHỚ TÌM THÀNH PHẦN CHƯA BIẾT </a:t>
            </a:r>
          </a:p>
          <a:p>
            <a:pPr algn="ctr" eaLnBrk="1" hangingPunct="1">
              <a:defRPr/>
            </a:pP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 PHÉP TÍNH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91537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1" grpId="0"/>
      <p:bldP spid="4102" grpId="0"/>
      <p:bldP spid="4103" grpId="0"/>
      <p:bldP spid="4104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34EF25-99F0-49A8-9004-E1D1A4E51EBF}"/>
              </a:ext>
            </a:extLst>
          </p:cNvPr>
          <p:cNvSpPr txBox="1"/>
          <p:nvPr/>
        </p:nvSpPr>
        <p:spPr>
          <a:xfrm>
            <a:off x="834682" y="1475745"/>
            <a:ext cx="10522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FB7B65-7E76-40C2-8EE5-FFA4EA30EAEC}"/>
              </a:ext>
            </a:extLst>
          </p:cNvPr>
          <p:cNvSpPr txBox="1"/>
          <p:nvPr/>
        </p:nvSpPr>
        <p:spPr>
          <a:xfrm>
            <a:off x="93306" y="3283888"/>
            <a:ext cx="12191999" cy="7848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6476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Chúc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luŪ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kh</a:t>
            </a:r>
            <a:r>
              <a:rPr kumimoji="0" lang="el-GR" sz="4800" b="1" i="0" u="none" strike="noStrike" kern="1200" cap="none" spc="0" normalizeH="0" baseline="0" noProof="0" dirty="0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φϗ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hǌ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tō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FF5229"/>
                  </a:solidFill>
                </a:ln>
                <a:solidFill>
                  <a:srgbClr val="FF0000"/>
                </a:solidFill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672411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E0DC727-CD0A-4A78-A914-5F8ACDE4CF9E}"/>
              </a:ext>
            </a:extLst>
          </p:cNvPr>
          <p:cNvGrpSpPr/>
          <p:nvPr/>
        </p:nvGrpSpPr>
        <p:grpSpPr>
          <a:xfrm flipH="1">
            <a:off x="-148097" y="4132674"/>
            <a:ext cx="3012141" cy="2230791"/>
            <a:chOff x="5888140" y="2073318"/>
            <a:chExt cx="6303860" cy="4532249"/>
          </a:xfrm>
        </p:grpSpPr>
        <p:pic>
          <p:nvPicPr>
            <p:cNvPr id="330" name="图片 329">
              <a:extLst>
                <a:ext uri="{FF2B5EF4-FFF2-40B4-BE49-F238E27FC236}">
                  <a16:creationId xmlns:a16="http://schemas.microsoft.com/office/drawing/2014/main" id="{7E344B9E-4235-4D99-9C68-220C40C5D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</p:spPr>
        </p:pic>
        <p:pic>
          <p:nvPicPr>
            <p:cNvPr id="336" name="图片 335">
              <a:extLst>
                <a:ext uri="{FF2B5EF4-FFF2-40B4-BE49-F238E27FC236}">
                  <a16:creationId xmlns:a16="http://schemas.microsoft.com/office/drawing/2014/main" id="{420F89D8-45EE-4E1E-9611-CC2B34129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pic>
        <p:nvPicPr>
          <p:cNvPr id="338" name="图片 337">
            <a:extLst>
              <a:ext uri="{FF2B5EF4-FFF2-40B4-BE49-F238E27FC236}">
                <a16:creationId xmlns:a16="http://schemas.microsoft.com/office/drawing/2014/main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3191" y="101107"/>
            <a:ext cx="7914548" cy="1621706"/>
          </a:xfrm>
          <a:prstGeom prst="rect">
            <a:avLst/>
          </a:prstGeom>
          <a:ln w="6350">
            <a:noFill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39F7796-F625-4EB6-875D-97005BCCC81A}"/>
              </a:ext>
            </a:extLst>
          </p:cNvPr>
          <p:cNvSpPr txBox="1">
            <a:spLocks/>
          </p:cNvSpPr>
          <p:nvPr/>
        </p:nvSpPr>
        <p:spPr>
          <a:xfrm>
            <a:off x="2656748" y="39725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69D2372C-746A-4195-8038-5E27E3ECB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62272"/>
              </p:ext>
            </p:extLst>
          </p:nvPr>
        </p:nvGraphicFramePr>
        <p:xfrm>
          <a:off x="1586379" y="1424258"/>
          <a:ext cx="10372492" cy="4752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4655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5D46986-3439-42BC-A517-ED5E5B886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>
                                            <p:graphicEl>
                                              <a:dgm id="{15D46986-3439-42BC-A517-ED5E5B886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>
                                            <p:graphicEl>
                                              <a:dgm id="{15D46986-3439-42BC-A517-ED5E5B8862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7004B9A-8FF1-4F58-B65A-FBA069747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>
                                            <p:graphicEl>
                                              <a:dgm id="{87004B9A-8FF1-4F58-B65A-FBA069747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>
                                            <p:graphicEl>
                                              <a:dgm id="{87004B9A-8FF1-4F58-B65A-FBA069747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8724340-5156-492B-A337-842D41BCC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>
                                            <p:graphicEl>
                                              <a:dgm id="{08724340-5156-492B-A337-842D41BCC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>
                                            <p:graphicEl>
                                              <a:dgm id="{08724340-5156-492B-A337-842D41BCC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519D8C0-0764-42CD-BCBD-E0269F923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>
                                            <p:graphicEl>
                                              <a:dgm id="{3519D8C0-0764-42CD-BCBD-E0269F923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>
                                            <p:graphicEl>
                                              <a:dgm id="{3519D8C0-0764-42CD-BCBD-E0269F923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">
            <a:off x="1295400" y="228600"/>
            <a:ext cx="9372600" cy="672547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54" y="3506527"/>
            <a:ext cx="3280691" cy="314678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55" y="5298752"/>
            <a:ext cx="1925303" cy="13271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54" y="4800600"/>
            <a:ext cx="3860800" cy="2286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12192000" cy="4813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4" y="-3729200"/>
            <a:ext cx="12192000" cy="6858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54" y="4478177"/>
            <a:ext cx="3860800" cy="228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78F3BF-45E2-418E-B080-6F4A94366FE9}"/>
              </a:ext>
            </a:extLst>
          </p:cNvPr>
          <p:cNvSpPr txBox="1"/>
          <p:nvPr/>
        </p:nvSpPr>
        <p:spPr>
          <a:xfrm rot="21600000">
            <a:off x="2713218" y="2449823"/>
            <a:ext cx="6765564" cy="1460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72073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647" y="3883839"/>
            <a:ext cx="3053120" cy="33580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41704">
            <a:off x="830880" y="3937748"/>
            <a:ext cx="3602409" cy="29199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84F5D7-3B78-445B-B265-84B377D86034}"/>
              </a:ext>
            </a:extLst>
          </p:cNvPr>
          <p:cNvSpPr txBox="1"/>
          <p:nvPr/>
        </p:nvSpPr>
        <p:spPr>
          <a:xfrm>
            <a:off x="1802551" y="1789856"/>
            <a:ext cx="8941740" cy="1569660"/>
          </a:xfrm>
          <a:prstGeom prst="rect">
            <a:avLst/>
          </a:prstGeom>
          <a:solidFill>
            <a:srgbClr val="FFFFCC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5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TÌM SỐ CHIA</a:t>
            </a:r>
            <a:endParaRPr lang="en-US" sz="9600" b="1" dirty="0">
              <a:solidFill>
                <a:srgbClr val="FF52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76427-C6D6-4996-A2F3-924D4651B6C7}"/>
              </a:ext>
            </a:extLst>
          </p:cNvPr>
          <p:cNvSpPr txBox="1"/>
          <p:nvPr/>
        </p:nvSpPr>
        <p:spPr>
          <a:xfrm>
            <a:off x="4612944" y="91159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Toán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t="-6000" r="-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">
            <a:extLst>
              <a:ext uri="{FF2B5EF4-FFF2-40B4-BE49-F238E27FC236}">
                <a16:creationId xmlns:a16="http://schemas.microsoft.com/office/drawing/2014/main" id="{3A30F368-6857-4805-BC9B-223B2405EF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61" y="2654957"/>
            <a:ext cx="26640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5">
            <a:extLst>
              <a:ext uri="{FF2B5EF4-FFF2-40B4-BE49-F238E27FC236}">
                <a16:creationId xmlns:a16="http://schemas.microsoft.com/office/drawing/2014/main" id="{A8D5755C-3D4D-45CB-9142-24C95849253F}"/>
              </a:ext>
            </a:extLst>
          </p:cNvPr>
          <p:cNvGrpSpPr>
            <a:grpSpLocks/>
          </p:cNvGrpSpPr>
          <p:nvPr/>
        </p:nvGrpSpPr>
        <p:grpSpPr bwMode="auto">
          <a:xfrm>
            <a:off x="6730620" y="1536097"/>
            <a:ext cx="1702908" cy="881915"/>
            <a:chOff x="1795" y="2547"/>
            <a:chExt cx="864" cy="1211"/>
          </a:xfrm>
        </p:grpSpPr>
        <p:sp>
          <p:nvSpPr>
            <p:cNvPr id="12" name="Text Box 16">
              <a:extLst>
                <a:ext uri="{FF2B5EF4-FFF2-40B4-BE49-F238E27FC236}">
                  <a16:creationId xmlns:a16="http://schemas.microsoft.com/office/drawing/2014/main" id="{D67023A0-3821-4A84-A92C-798BA830ED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5" y="2955"/>
              <a:ext cx="864" cy="8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chia </a:t>
              </a: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17">
              <a:extLst>
                <a:ext uri="{FF2B5EF4-FFF2-40B4-BE49-F238E27FC236}">
                  <a16:creationId xmlns:a16="http://schemas.microsoft.com/office/drawing/2014/main" id="{CB19B761-6E58-4A74-9D0B-C4D0D0CE85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1" y="2547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14" name="Group 18">
            <a:extLst>
              <a:ext uri="{FF2B5EF4-FFF2-40B4-BE49-F238E27FC236}">
                <a16:creationId xmlns:a16="http://schemas.microsoft.com/office/drawing/2014/main" id="{3D2B9F94-082B-49DE-B636-F30F2D85F096}"/>
              </a:ext>
            </a:extLst>
          </p:cNvPr>
          <p:cNvGrpSpPr>
            <a:grpSpLocks/>
          </p:cNvGrpSpPr>
          <p:nvPr/>
        </p:nvGrpSpPr>
        <p:grpSpPr bwMode="auto">
          <a:xfrm>
            <a:off x="8518935" y="1543864"/>
            <a:ext cx="1701574" cy="874148"/>
            <a:chOff x="1460" y="2663"/>
            <a:chExt cx="864" cy="1160"/>
          </a:xfrm>
        </p:grpSpPr>
        <p:sp>
          <p:nvSpPr>
            <p:cNvPr id="15" name="Text Box 19">
              <a:extLst>
                <a:ext uri="{FF2B5EF4-FFF2-40B4-BE49-F238E27FC236}">
                  <a16:creationId xmlns:a16="http://schemas.microsoft.com/office/drawing/2014/main" id="{270E9C5B-E5F9-4A36-A761-23B249E19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0" y="3047"/>
              <a:ext cx="864" cy="7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Arial" pitchFamily="34" charset="0"/>
                </a:rPr>
                <a:t>Thương</a:t>
              </a: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20">
              <a:extLst>
                <a:ext uri="{FF2B5EF4-FFF2-40B4-BE49-F238E27FC236}">
                  <a16:creationId xmlns:a16="http://schemas.microsoft.com/office/drawing/2014/main" id="{5C06A8E9-9809-4791-B1D4-BFB6B28FDC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2" y="2663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1204C-60A1-4A4D-85F9-C4961CD2869E}"/>
              </a:ext>
            </a:extLst>
          </p:cNvPr>
          <p:cNvSpPr/>
          <p:nvPr/>
        </p:nvSpPr>
        <p:spPr>
          <a:xfrm>
            <a:off x="735076" y="1818242"/>
            <a:ext cx="609600" cy="6096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A24DDA-7831-4913-8131-6A23D54F939A}"/>
              </a:ext>
            </a:extLst>
          </p:cNvPr>
          <p:cNvSpPr/>
          <p:nvPr/>
        </p:nvSpPr>
        <p:spPr>
          <a:xfrm>
            <a:off x="1687011" y="1818242"/>
            <a:ext cx="609600" cy="6096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B61E40-440A-4977-907B-7CD8DBF0D531}"/>
              </a:ext>
            </a:extLst>
          </p:cNvPr>
          <p:cNvSpPr/>
          <p:nvPr/>
        </p:nvSpPr>
        <p:spPr>
          <a:xfrm>
            <a:off x="2689062" y="1818242"/>
            <a:ext cx="609600" cy="6096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27A057-AFD8-43ED-BE29-C8CA3CCAD47B}"/>
              </a:ext>
            </a:extLst>
          </p:cNvPr>
          <p:cNvSpPr/>
          <p:nvPr/>
        </p:nvSpPr>
        <p:spPr>
          <a:xfrm>
            <a:off x="3614347" y="1818242"/>
            <a:ext cx="609600" cy="6096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D7A6BB-BFD3-47DB-BCA3-9A38B977472F}"/>
              </a:ext>
            </a:extLst>
          </p:cNvPr>
          <p:cNvSpPr/>
          <p:nvPr/>
        </p:nvSpPr>
        <p:spPr>
          <a:xfrm>
            <a:off x="4566282" y="1818242"/>
            <a:ext cx="609600" cy="6096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B51646-7E66-4D34-B475-E17274F151B6}"/>
              </a:ext>
            </a:extLst>
          </p:cNvPr>
          <p:cNvSpPr/>
          <p:nvPr/>
        </p:nvSpPr>
        <p:spPr>
          <a:xfrm>
            <a:off x="5568333" y="1818242"/>
            <a:ext cx="609600" cy="6096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8">
            <a:extLst>
              <a:ext uri="{FF2B5EF4-FFF2-40B4-BE49-F238E27FC236}">
                <a16:creationId xmlns:a16="http://schemas.microsoft.com/office/drawing/2014/main" id="{16C4F83F-ABA2-434E-B968-D87B2269EA3B}"/>
              </a:ext>
            </a:extLst>
          </p:cNvPr>
          <p:cNvGrpSpPr>
            <a:grpSpLocks/>
          </p:cNvGrpSpPr>
          <p:nvPr/>
        </p:nvGrpSpPr>
        <p:grpSpPr bwMode="auto">
          <a:xfrm>
            <a:off x="4270827" y="1533314"/>
            <a:ext cx="2123031" cy="884698"/>
            <a:chOff x="1683" y="2602"/>
            <a:chExt cx="1078" cy="1174"/>
          </a:xfrm>
        </p:grpSpPr>
        <p:sp>
          <p:nvSpPr>
            <p:cNvPr id="24" name="Text Box 19">
              <a:extLst>
                <a:ext uri="{FF2B5EF4-FFF2-40B4-BE49-F238E27FC236}">
                  <a16:creationId xmlns:a16="http://schemas.microsoft.com/office/drawing/2014/main" id="{1E816D20-4713-4D8D-A96B-122B622B0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3" y="3000"/>
              <a:ext cx="1078" cy="7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bị chia</a:t>
              </a: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5663D769-1C2F-4C74-B032-5B9B39E3DA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6" y="2602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26" name="Text Box 3">
            <a:extLst>
              <a:ext uri="{FF2B5EF4-FFF2-40B4-BE49-F238E27FC236}">
                <a16:creationId xmlns:a16="http://schemas.microsoft.com/office/drawing/2014/main" id="{AC312B9F-FA4A-4870-96D0-B83374D10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282" y="2982815"/>
            <a:ext cx="17029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>
                <a:solidFill>
                  <a:srgbClr val="9900FF"/>
                </a:solidFill>
                <a:latin typeface="Times New Roman" pitchFamily="18" charset="0"/>
                <a:cs typeface="Arial" pitchFamily="34" charset="0"/>
              </a:rPr>
              <a:t>Ta có: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rgbClr val="99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E74E62AC-B106-4189-9603-210A9A2D8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8381" y="2943370"/>
            <a:ext cx="38991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      :       3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21">
            <a:extLst>
              <a:ext uri="{FF2B5EF4-FFF2-40B4-BE49-F238E27FC236}">
                <a16:creationId xmlns:a16="http://schemas.microsoft.com/office/drawing/2014/main" id="{F20854F1-D918-4E20-88B4-3F617BD06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126" y="903056"/>
            <a:ext cx="60426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        6       :  </a:t>
            </a:r>
            <a:r>
              <a:rPr kumimoji="0" lang="en-US" sz="40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Arial" pitchFamily="34" charset="0"/>
              </a:rPr>
              <a:t>     </a:t>
            </a:r>
            <a:r>
              <a:rPr kumimoji="0" lang="en-US" sz="4000" b="1" i="0" u="none" strike="noStrike" cap="none" normalizeH="0" baseline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2</a:t>
            </a:r>
            <a:r>
              <a:rPr kumimoji="0" lang="en-US" sz="40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Arial" pitchFamily="34" charset="0"/>
              </a:rPr>
              <a:t>     </a:t>
            </a:r>
            <a:r>
              <a:rPr kumimoji="0" lang="en-US" sz="4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=     3</a:t>
            </a:r>
            <a:r>
              <a:rPr kumimoji="0" lang="en-US" sz="4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2C461A-F165-4A5A-B247-3904D2971E77}"/>
              </a:ext>
            </a:extLst>
          </p:cNvPr>
          <p:cNvSpPr txBox="1"/>
          <p:nvPr/>
        </p:nvSpPr>
        <p:spPr>
          <a:xfrm>
            <a:off x="681061" y="772893"/>
            <a:ext cx="410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Nhận xét</a:t>
            </a:r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id="{3A8B7508-5228-40C8-A49D-6384DD3B4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1517" y="894662"/>
            <a:ext cx="7614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>
                <a:solidFill>
                  <a:srgbClr val="9900FF"/>
                </a:solidFill>
                <a:latin typeface="Times New Roman" pitchFamily="18" charset="0"/>
                <a:cs typeface="Arial" pitchFamily="34" charset="0"/>
              </a:rPr>
              <a:t> 2  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rgbClr val="99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625F7CB5-CFF6-477A-9746-1B5EB5747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187" y="2975687"/>
            <a:ext cx="6492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>
                <a:solidFill>
                  <a:srgbClr val="9900FF"/>
                </a:solidFill>
                <a:latin typeface="Times New Roman" pitchFamily="18" charset="0"/>
                <a:cs typeface="Arial" pitchFamily="34" charset="0"/>
              </a:rPr>
              <a:t>=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rgbClr val="99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15">
            <a:extLst>
              <a:ext uri="{FF2B5EF4-FFF2-40B4-BE49-F238E27FC236}">
                <a16:creationId xmlns:a16="http://schemas.microsoft.com/office/drawing/2014/main" id="{DE6D03B1-DCFF-40EC-840E-19F7F3068874}"/>
              </a:ext>
            </a:extLst>
          </p:cNvPr>
          <p:cNvGrpSpPr>
            <a:grpSpLocks/>
          </p:cNvGrpSpPr>
          <p:nvPr/>
        </p:nvGrpSpPr>
        <p:grpSpPr bwMode="auto">
          <a:xfrm>
            <a:off x="6737736" y="1528843"/>
            <a:ext cx="1702908" cy="881915"/>
            <a:chOff x="1795" y="2547"/>
            <a:chExt cx="864" cy="1211"/>
          </a:xfrm>
        </p:grpSpPr>
        <p:sp>
          <p:nvSpPr>
            <p:cNvPr id="33" name="Text Box 16">
              <a:extLst>
                <a:ext uri="{FF2B5EF4-FFF2-40B4-BE49-F238E27FC236}">
                  <a16:creationId xmlns:a16="http://schemas.microsoft.com/office/drawing/2014/main" id="{60A2B6AA-A811-4452-BBE7-E9259AB1A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5" y="2955"/>
              <a:ext cx="864" cy="8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chia </a:t>
              </a: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Line 17">
              <a:extLst>
                <a:ext uri="{FF2B5EF4-FFF2-40B4-BE49-F238E27FC236}">
                  <a16:creationId xmlns:a16="http://schemas.microsoft.com/office/drawing/2014/main" id="{065EC535-D1C0-4E27-9E9B-900377C4B8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1" y="2547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41" name="Group 18">
            <a:extLst>
              <a:ext uri="{FF2B5EF4-FFF2-40B4-BE49-F238E27FC236}">
                <a16:creationId xmlns:a16="http://schemas.microsoft.com/office/drawing/2014/main" id="{398A424B-E8B3-4748-A562-31EA6BF85A55}"/>
              </a:ext>
            </a:extLst>
          </p:cNvPr>
          <p:cNvGrpSpPr>
            <a:grpSpLocks/>
          </p:cNvGrpSpPr>
          <p:nvPr/>
        </p:nvGrpSpPr>
        <p:grpSpPr bwMode="auto">
          <a:xfrm>
            <a:off x="4263573" y="1540574"/>
            <a:ext cx="2123031" cy="884698"/>
            <a:chOff x="1683" y="2602"/>
            <a:chExt cx="1078" cy="1174"/>
          </a:xfrm>
        </p:grpSpPr>
        <p:sp>
          <p:nvSpPr>
            <p:cNvPr id="42" name="Text Box 19">
              <a:extLst>
                <a:ext uri="{FF2B5EF4-FFF2-40B4-BE49-F238E27FC236}">
                  <a16:creationId xmlns:a16="http://schemas.microsoft.com/office/drawing/2014/main" id="{1735C913-21B1-4DF4-9395-83A04D5CA3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3" y="3000"/>
              <a:ext cx="1078" cy="7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bị chia</a:t>
              </a: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Line 20">
              <a:extLst>
                <a:ext uri="{FF2B5EF4-FFF2-40B4-BE49-F238E27FC236}">
                  <a16:creationId xmlns:a16="http://schemas.microsoft.com/office/drawing/2014/main" id="{CBB07D6F-71A9-4F1B-8E53-C59D0DE616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6" y="2602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44" name="Group 18">
            <a:extLst>
              <a:ext uri="{FF2B5EF4-FFF2-40B4-BE49-F238E27FC236}">
                <a16:creationId xmlns:a16="http://schemas.microsoft.com/office/drawing/2014/main" id="{070318AD-CC97-40F0-85F3-40D8C0EA259D}"/>
              </a:ext>
            </a:extLst>
          </p:cNvPr>
          <p:cNvGrpSpPr>
            <a:grpSpLocks/>
          </p:cNvGrpSpPr>
          <p:nvPr/>
        </p:nvGrpSpPr>
        <p:grpSpPr bwMode="auto">
          <a:xfrm>
            <a:off x="8526051" y="1543407"/>
            <a:ext cx="1701574" cy="874148"/>
            <a:chOff x="1460" y="2663"/>
            <a:chExt cx="864" cy="1160"/>
          </a:xfrm>
        </p:grpSpPr>
        <p:sp>
          <p:nvSpPr>
            <p:cNvPr id="45" name="Text Box 19">
              <a:extLst>
                <a:ext uri="{FF2B5EF4-FFF2-40B4-BE49-F238E27FC236}">
                  <a16:creationId xmlns:a16="http://schemas.microsoft.com/office/drawing/2014/main" id="{B43A65B4-796C-4636-9323-0BEF4E8F5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0" y="3047"/>
              <a:ext cx="864" cy="7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Arial" pitchFamily="34" charset="0"/>
                </a:rPr>
                <a:t>Thương</a:t>
              </a: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20">
              <a:extLst>
                <a:ext uri="{FF2B5EF4-FFF2-40B4-BE49-F238E27FC236}">
                  <a16:creationId xmlns:a16="http://schemas.microsoft.com/office/drawing/2014/main" id="{DDF38459-AA1C-4E3A-9751-718BB042A0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2" y="2663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227194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-0.2388 0.16042 " pathEditMode="relative" rAng="0" ptsTypes="AA">
                                      <p:cBhvr>
                                        <p:cTn id="4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0" y="800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23737 0.16042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800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2345 0.16042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2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-0.07865 0.30278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15139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08347 0.30741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417 L 0.28333 0.30255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1532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209 L 0.11901 0.30602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6" grpId="0"/>
      <p:bldP spid="31" grpId="0"/>
      <p:bldP spid="32" grpId="0"/>
      <p:bldP spid="27" grpId="0"/>
      <p:bldP spid="27" grpId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">
            <a:off x="1295400" y="228600"/>
            <a:ext cx="9372600" cy="672547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54" y="3506527"/>
            <a:ext cx="3280691" cy="314678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55" y="5298752"/>
            <a:ext cx="1925303" cy="13271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2"/>
            <a:ext cx="12192000" cy="4813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54" y="2167651"/>
            <a:ext cx="12192000" cy="6858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54" y="4478177"/>
            <a:ext cx="3860800" cy="228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78F3BF-45E2-418E-B080-6F4A94366FE9}"/>
              </a:ext>
            </a:extLst>
          </p:cNvPr>
          <p:cNvSpPr txBox="1"/>
          <p:nvPr/>
        </p:nvSpPr>
        <p:spPr>
          <a:xfrm>
            <a:off x="4007504" y="2167651"/>
            <a:ext cx="6765564" cy="1533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8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: </a:t>
            </a:r>
            <a:r>
              <a:rPr lang="en-US" sz="8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8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99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t="-6000" r="-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>
            <a:extLst>
              <a:ext uri="{FF2B5EF4-FFF2-40B4-BE49-F238E27FC236}">
                <a16:creationId xmlns:a16="http://schemas.microsoft.com/office/drawing/2014/main" id="{E2E7AC6C-5450-47C9-AFFB-6915CEED2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165" y="1405689"/>
            <a:ext cx="30678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30  :  </a:t>
            </a:r>
            <a:r>
              <a:rPr lang="en-US" sz="3200" b="1">
                <a:latin typeface="HP001 4 hàng" pitchFamily="34" charset="-93"/>
                <a:cs typeface="Times New Roman" pitchFamily="18" charset="0"/>
              </a:rPr>
              <a:t>x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=  5</a:t>
            </a:r>
            <a:r>
              <a: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D86136-4308-44D7-BC70-E2C0D53F5DE8}"/>
              </a:ext>
            </a:extLst>
          </p:cNvPr>
          <p:cNvSpPr txBox="1"/>
          <p:nvPr/>
        </p:nvSpPr>
        <p:spPr>
          <a:xfrm>
            <a:off x="2353150" y="1990464"/>
            <a:ext cx="3058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itchFamily="34" charset="-93"/>
                <a:cs typeface="Times New Roman" pitchFamily="18" charset="0"/>
              </a:rPr>
              <a:t>x</a:t>
            </a:r>
            <a:r>
              <a:rPr lang="en-US" sz="3200" b="1">
                <a:latin typeface="HP001 4 hang 1 ô ly" pitchFamily="34" charset="-93"/>
                <a:cs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=  30  :  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3EEF90-BB40-4B81-B23C-CBC758D3ED71}"/>
              </a:ext>
            </a:extLst>
          </p:cNvPr>
          <p:cNvSpPr txBox="1"/>
          <p:nvPr/>
        </p:nvSpPr>
        <p:spPr>
          <a:xfrm>
            <a:off x="2370158" y="2575238"/>
            <a:ext cx="3058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itchFamily="34" charset="-93"/>
                <a:cs typeface="Times New Roman" pitchFamily="18" charset="0"/>
              </a:rPr>
              <a:t>x</a:t>
            </a:r>
            <a:r>
              <a:rPr lang="en-US" sz="3200" b="1">
                <a:latin typeface="HP001 4 hang 1 ô ly" pitchFamily="34" charset="-93"/>
                <a:cs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=  6</a:t>
            </a:r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id="{FE89B666-2D99-4C37-9928-D7A44B461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31" y="820913"/>
            <a:ext cx="4973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2. Tìm số chia </a:t>
            </a:r>
            <a:r>
              <a:rPr lang="en-US" sz="3200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x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chưa biết: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5746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t="-6000" r="-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>
            <a:extLst>
              <a:ext uri="{FF2B5EF4-FFF2-40B4-BE49-F238E27FC236}">
                <a16:creationId xmlns:a16="http://schemas.microsoft.com/office/drawing/2014/main" id="{E2E7AC6C-5450-47C9-AFFB-6915CEED2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165" y="1405689"/>
            <a:ext cx="30678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30  :  </a:t>
            </a:r>
            <a:r>
              <a:rPr lang="en-US" sz="3200" b="1">
                <a:latin typeface="HP001 4 hàng" pitchFamily="34" charset="-93"/>
                <a:cs typeface="Times New Roman" pitchFamily="18" charset="0"/>
              </a:rPr>
              <a:t>x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=  5</a:t>
            </a:r>
            <a:r>
              <a: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D86136-4308-44D7-BC70-E2C0D53F5DE8}"/>
              </a:ext>
            </a:extLst>
          </p:cNvPr>
          <p:cNvSpPr txBox="1"/>
          <p:nvPr/>
        </p:nvSpPr>
        <p:spPr>
          <a:xfrm>
            <a:off x="2353150" y="1990464"/>
            <a:ext cx="3058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itchFamily="34" charset="-93"/>
                <a:cs typeface="Times New Roman" pitchFamily="18" charset="0"/>
              </a:rPr>
              <a:t>x</a:t>
            </a:r>
            <a:r>
              <a:rPr lang="en-US" sz="3200" b="1">
                <a:latin typeface="HP001 4 hang 1 ô ly" pitchFamily="34" charset="-93"/>
                <a:cs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=  30  :  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3EEF90-BB40-4B81-B23C-CBC758D3ED71}"/>
              </a:ext>
            </a:extLst>
          </p:cNvPr>
          <p:cNvSpPr txBox="1"/>
          <p:nvPr/>
        </p:nvSpPr>
        <p:spPr>
          <a:xfrm>
            <a:off x="2370158" y="2575238"/>
            <a:ext cx="3058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itchFamily="34" charset="-93"/>
                <a:cs typeface="Times New Roman" pitchFamily="18" charset="0"/>
              </a:rPr>
              <a:t>x</a:t>
            </a:r>
            <a:r>
              <a:rPr lang="en-US" sz="3200" b="1">
                <a:latin typeface="HP001 4 hang 1 ô ly" pitchFamily="34" charset="-93"/>
                <a:cs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=  6</a:t>
            </a:r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id="{FE89B666-2D99-4C37-9928-D7A44B461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31" y="820913"/>
            <a:ext cx="4973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2. Tìm số chia </a:t>
            </a:r>
            <a:r>
              <a:rPr lang="en-US" sz="3200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x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chưa biết: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E4B15E-E4D7-4A01-8813-B75DB7785D21}"/>
              </a:ext>
            </a:extLst>
          </p:cNvPr>
          <p:cNvSpPr/>
          <p:nvPr/>
        </p:nvSpPr>
        <p:spPr>
          <a:xfrm>
            <a:off x="720027" y="3573563"/>
            <a:ext cx="10800000" cy="1512000"/>
          </a:xfrm>
          <a:prstGeom prst="roundRect">
            <a:avLst/>
          </a:prstGeom>
          <a:solidFill>
            <a:srgbClr val="FF0000">
              <a:alpha val="29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 phép chia hết, muốn tìm số chia ta lấy số bị chia chia cho thương.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CDE996-91CE-4464-A69A-3411DFA74CF4}"/>
              </a:ext>
            </a:extLst>
          </p:cNvPr>
          <p:cNvSpPr txBox="1"/>
          <p:nvPr/>
        </p:nvSpPr>
        <p:spPr>
          <a:xfrm>
            <a:off x="933062" y="3010725"/>
            <a:ext cx="355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52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3338"/>
    </mc:Choice>
    <mc:Fallback xmlns="">
      <p:transition advTm="63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3|4.1|4.5|4.4|4.7|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8.7|8.8|8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9|24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4|4.5|5|4.4|5.1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2.3|18.6|16.2|2.7|1.9|16.5|8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5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11.4|4.4|1.4|4.8|0.9|4.2|1.5|4.1|1.5|4.3|1.3|3.9|1.3|3.9|1.6|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|3.6|1.5|2.9|1.4|3.2|1.5|2.7|1.2|2.6|1.7|3|1.2|3.5|1.3|3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p3bxc1p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1499</TotalTime>
  <Words>2236</Words>
  <Application>Microsoft Office PowerPoint</Application>
  <PresentationFormat>Widescreen</PresentationFormat>
  <Paragraphs>269</Paragraphs>
  <Slides>21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微软雅黑</vt:lpstr>
      <vt:lpstr>Arial</vt:lpstr>
      <vt:lpstr>Arial Unicode MS</vt:lpstr>
      <vt:lpstr>Calibri</vt:lpstr>
      <vt:lpstr>Calibri Light</vt:lpstr>
      <vt:lpstr>等线</vt:lpstr>
      <vt:lpstr>HP001 4 hàng</vt:lpstr>
      <vt:lpstr>HP001 4 hang 1 ô ly</vt:lpstr>
      <vt:lpstr>inpin heiti</vt:lpstr>
      <vt:lpstr>Leelawadee UI</vt:lpstr>
      <vt:lpstr>Times New Roman</vt:lpstr>
      <vt:lpstr>Verdana</vt:lpstr>
      <vt:lpstr>Wingdings</vt:lpstr>
      <vt:lpstr>字魂59号-创粗黑</vt:lpstr>
      <vt:lpstr>包图主题2</vt:lpstr>
      <vt:lpstr>Office Theme</vt:lpstr>
      <vt:lpstr>第一PPT，www.1ppt.com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loltntvl@gmail.com</cp:lastModifiedBy>
  <cp:revision>87</cp:revision>
  <dcterms:created xsi:type="dcterms:W3CDTF">2017-08-18T03:02:00Z</dcterms:created>
  <dcterms:modified xsi:type="dcterms:W3CDTF">2021-11-07T16:34:45Z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