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6"/>
  </p:notesMasterIdLst>
  <p:sldIdLst>
    <p:sldId id="256" r:id="rId3"/>
    <p:sldId id="257" r:id="rId4"/>
    <p:sldId id="258" r:id="rId5"/>
    <p:sldId id="292" r:id="rId6"/>
    <p:sldId id="285" r:id="rId7"/>
    <p:sldId id="268" r:id="rId8"/>
    <p:sldId id="284" r:id="rId9"/>
    <p:sldId id="293" r:id="rId10"/>
    <p:sldId id="294" r:id="rId11"/>
    <p:sldId id="274" r:id="rId12"/>
    <p:sldId id="286" r:id="rId13"/>
    <p:sldId id="299" r:id="rId14"/>
    <p:sldId id="30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228">
          <p15:clr>
            <a:srgbClr val="A4A3A4"/>
          </p15:clr>
        </p15:guide>
        <p15:guide id="3" pos="223">
          <p15:clr>
            <a:srgbClr val="A4A3A4"/>
          </p15:clr>
        </p15:guide>
        <p15:guide id="4" pos="7455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53">
          <p15:clr>
            <a:srgbClr val="A4A3A4"/>
          </p15:clr>
        </p15:guide>
        <p15:guide id="7" orient="horz" pos="3987">
          <p15:clr>
            <a:srgbClr val="A4A3A4"/>
          </p15:clr>
        </p15:guide>
        <p15:guide id="8" orient="horz" pos="3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85007" autoAdjust="0"/>
  </p:normalViewPr>
  <p:slideViewPr>
    <p:cSldViewPr snapToGrid="0" showGuides="1">
      <p:cViewPr varScale="1">
        <p:scale>
          <a:sx n="60" d="100"/>
          <a:sy n="60" d="100"/>
        </p:scale>
        <p:origin x="34" y="523"/>
      </p:cViewPr>
      <p:guideLst>
        <p:guide orient="horz" pos="129"/>
        <p:guide orient="horz" pos="4228"/>
        <p:guide pos="223"/>
        <p:guide pos="7455"/>
        <p:guide orient="horz" pos="561"/>
        <p:guide orient="horz" pos="653"/>
        <p:guide orient="horz" pos="3987"/>
        <p:guide orient="horz" pos="39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6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6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9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9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4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3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5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0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7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9"/>
            <a:ext cx="1049339" cy="988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2"/>
            <a:ext cx="1181100" cy="1647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9531"/>
            <a:ext cx="2476500" cy="1328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1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/>
          <p:cNvSpPr txBox="1"/>
          <p:nvPr userDrawn="1">
            <p:custDataLst>
              <p:tags r:id="rId1"/>
            </p:custDataLst>
          </p:nvPr>
        </p:nvSpPr>
        <p:spPr>
          <a:xfrm>
            <a:off x="3291306" y="155587"/>
            <a:ext cx="560939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17220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/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C1C8-D0D1-4AD8-8927-3979C30ADE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F3F2-A509-4AA1-A5A2-89C60AA839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886075"/>
            <a:ext cx="2409825" cy="3971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89054"/>
            <a:ext cx="12192000" cy="10609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25" y="760439"/>
            <a:ext cx="1181100" cy="164782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2217996" y="2940778"/>
            <a:ext cx="7369129" cy="141986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vi-VN" altLang="zh-CN" sz="8800" b="1" spc="284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en-US" altLang="zh-CN" sz="8800" b="1" spc="284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sp>
        <p:nvSpPr>
          <p:cNvPr id="16" name="矩形 33"/>
          <p:cNvSpPr/>
          <p:nvPr/>
        </p:nvSpPr>
        <p:spPr>
          <a:xfrm>
            <a:off x="2260682" y="2029406"/>
            <a:ext cx="7369129" cy="619641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vi-VN" altLang="zh-CN" sz="3600" b="1" spc="284" dirty="0" smtClean="0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 Tiểu học Lê Quý Đôn</a:t>
            </a:r>
            <a:endParaRPr lang="en-US" altLang="zh-CN" sz="3600" b="1" spc="284" dirty="0">
              <a:solidFill>
                <a:schemeClr val="accent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0" y="0"/>
            <a:ext cx="12192635" cy="13220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3: Mỗi chuyến máy bay chở được 116 người. Hỏi 3 chuyến máy bay như thế chở được bao nhiêu người ?  </a:t>
            </a:r>
            <a:endParaRPr lang="en-US" altLang="vi-V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 Box 96"/>
          <p:cNvSpPr txBox="1">
            <a:spLocks noChangeArrowheads="1"/>
          </p:cNvSpPr>
          <p:nvPr/>
        </p:nvSpPr>
        <p:spPr bwMode="auto">
          <a:xfrm>
            <a:off x="4718653" y="1721100"/>
            <a:ext cx="259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Tóm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 :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96"/>
          <p:cNvSpPr txBox="1">
            <a:spLocks noChangeArrowheads="1"/>
          </p:cNvSpPr>
          <p:nvPr/>
        </p:nvSpPr>
        <p:spPr bwMode="auto">
          <a:xfrm>
            <a:off x="3107191" y="2784666"/>
            <a:ext cx="581372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 smtClean="0">
                <a:latin typeface="Times New Roman" panose="02020603050405020304" pitchFamily="18" charset="0"/>
              </a:rPr>
              <a:t>1 chuyến : 116 người</a:t>
            </a:r>
          </a:p>
        </p:txBody>
      </p:sp>
      <p:sp>
        <p:nvSpPr>
          <p:cNvPr id="45" name="Text Box 96"/>
          <p:cNvSpPr txBox="1">
            <a:spLocks noChangeArrowheads="1"/>
          </p:cNvSpPr>
          <p:nvPr/>
        </p:nvSpPr>
        <p:spPr bwMode="auto">
          <a:xfrm>
            <a:off x="3107191" y="3848232"/>
            <a:ext cx="610789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latin typeface="Times New Roman" panose="02020603050405020304" pitchFamily="18" charset="0"/>
              </a:rPr>
              <a:t>3</a:t>
            </a:r>
            <a:r>
              <a:rPr lang="en-US" altLang="vi-VN" sz="4400" b="1" dirty="0" smtClean="0">
                <a:latin typeface="Times New Roman" panose="02020603050405020304" pitchFamily="18" charset="0"/>
              </a:rPr>
              <a:t> chuyến : … người ?</a:t>
            </a:r>
            <a:endParaRPr lang="en-US" altLang="vi-VN" sz="4400" b="1" dirty="0">
              <a:latin typeface="Times New Roman" panose="02020603050405020304" pitchFamily="18" charset="0"/>
            </a:endParaRPr>
          </a:p>
        </p:txBody>
      </p:sp>
      <p:sp>
        <p:nvSpPr>
          <p:cNvPr id="47" name="Text Box 96"/>
          <p:cNvSpPr txBox="1">
            <a:spLocks noChangeArrowheads="1"/>
          </p:cNvSpPr>
          <p:nvPr/>
        </p:nvSpPr>
        <p:spPr bwMode="auto">
          <a:xfrm>
            <a:off x="3296626" y="4911930"/>
            <a:ext cx="543438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 phép tính nhân.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7" grpId="0" bldLvl="0" animBg="1"/>
      <p:bldP spid="47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6"/>
          <p:cNvSpPr txBox="1">
            <a:spLocks noChangeArrowheads="1"/>
          </p:cNvSpPr>
          <p:nvPr/>
        </p:nvSpPr>
        <p:spPr bwMode="auto">
          <a:xfrm>
            <a:off x="4699591" y="265931"/>
            <a:ext cx="282826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Bài giải</a:t>
            </a:r>
            <a:endParaRPr lang="en-US" altLang="vi-VN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96"/>
          <p:cNvSpPr txBox="1">
            <a:spLocks noChangeArrowheads="1"/>
          </p:cNvSpPr>
          <p:nvPr/>
        </p:nvSpPr>
        <p:spPr bwMode="auto">
          <a:xfrm>
            <a:off x="372140" y="1457087"/>
            <a:ext cx="1148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smtClean="0">
                <a:latin typeface="Times New Roman" panose="02020603050405020304" pitchFamily="18" charset="0"/>
              </a:rPr>
              <a:t>Số người 3 chuyến máy bay chở được là 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4969" y="2413337"/>
            <a:ext cx="5676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b="1" dirty="0">
                <a:latin typeface="Times New Roman" panose="02020603050405020304" pitchFamily="18" charset="0"/>
              </a:rPr>
              <a:t>116 x 3 = 348 (người)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5437" y="3369587"/>
            <a:ext cx="5256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b="1" dirty="0">
                <a:latin typeface="Times New Roman" panose="02020603050405020304" pitchFamily="18" charset="0"/>
              </a:rPr>
              <a:t>Đáp số : 348 người.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3832" y="0"/>
            <a:ext cx="6035040" cy="1049154"/>
          </a:xfrm>
          <a:prstGeom prst="round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4.Tìm 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910" y="1799206"/>
            <a:ext cx="9779268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600" dirty="0" smtClean="0"/>
              <a:t>a) </a:t>
            </a:r>
            <a:r>
              <a:rPr lang="en-US" sz="3200" dirty="0" smtClean="0"/>
              <a:t>x : 7 = 101                             b) x : 6 = 107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1997" y="2368631"/>
            <a:ext cx="3590223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smtClean="0"/>
              <a:t>x   = 101 x 7</a:t>
            </a:r>
          </a:p>
          <a:p>
            <a:pPr algn="l"/>
            <a:r>
              <a:rPr lang="en-US" sz="3200" dirty="0" smtClean="0"/>
              <a:t>x   = </a:t>
            </a:r>
            <a:r>
              <a:rPr lang="vi-VN" sz="3200" dirty="0" smtClean="0"/>
              <a:t>   </a:t>
            </a:r>
            <a:r>
              <a:rPr lang="en-US" sz="3200" dirty="0" smtClean="0"/>
              <a:t>707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2354" y="2369351"/>
            <a:ext cx="3168315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x</a:t>
            </a:r>
            <a:r>
              <a:rPr lang="en-US" sz="3200" dirty="0" smtClean="0"/>
              <a:t>    = 107 x 6</a:t>
            </a:r>
          </a:p>
          <a:p>
            <a:pPr algn="l"/>
            <a:r>
              <a:rPr lang="en-US" sz="3200" dirty="0" smtClean="0"/>
              <a:t>x    = </a:t>
            </a:r>
            <a:r>
              <a:rPr lang="vi-VN" sz="3200" dirty="0" smtClean="0"/>
              <a:t>   </a:t>
            </a:r>
            <a:r>
              <a:rPr lang="en-US" sz="3200" dirty="0" smtClean="0"/>
              <a:t>642</a:t>
            </a:r>
          </a:p>
        </p:txBody>
      </p:sp>
    </p:spTree>
    <p:extLst>
      <p:ext uri="{BB962C8B-B14F-4D97-AF65-F5344CB8AC3E}">
        <p14:creationId xmlns:p14="http://schemas.microsoft.com/office/powerpoint/2010/main" val="11064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2" cy="68105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3549" y="-2606059"/>
            <a:ext cx="6748423" cy="116911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" y="4077518"/>
            <a:ext cx="5182152" cy="27804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40" y="4246609"/>
            <a:ext cx="4559094" cy="26384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0" y="1902450"/>
            <a:ext cx="2653542" cy="43736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18" y="4572819"/>
            <a:ext cx="2722121" cy="2117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17" y="3990220"/>
            <a:ext cx="2054970" cy="29550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" y="-122945"/>
            <a:ext cx="12183715" cy="13224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90" y="-47406"/>
            <a:ext cx="2695008" cy="45772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90" y="81370"/>
            <a:ext cx="1969529" cy="18553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75" y="745121"/>
            <a:ext cx="1006325" cy="1403986"/>
          </a:xfrm>
          <a:prstGeom prst="rect">
            <a:avLst/>
          </a:prstGeom>
        </p:spPr>
      </p:pic>
      <p:sp>
        <p:nvSpPr>
          <p:cNvPr id="14" name="文本框 16"/>
          <p:cNvSpPr txBox="1"/>
          <p:nvPr/>
        </p:nvSpPr>
        <p:spPr>
          <a:xfrm>
            <a:off x="1888735" y="1844650"/>
            <a:ext cx="8023531" cy="228164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/>
            <a:r>
              <a:rPr lang="en-US" altLang="zh-CN" sz="72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altLang="zh-CN" sz="72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72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72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7200" b="1" cap="all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-44927"/>
            <a:ext cx="12192000" cy="6903224"/>
          </a:xfrm>
          <a:prstGeom prst="rect">
            <a:avLst/>
          </a:prstGeom>
        </p:spPr>
      </p:pic>
      <p:sp>
        <p:nvSpPr>
          <p:cNvPr id="69" name="矩形 22"/>
          <p:cNvSpPr/>
          <p:nvPr/>
        </p:nvSpPr>
        <p:spPr>
          <a:xfrm>
            <a:off x="498565" y="1016399"/>
            <a:ext cx="823624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sáu</a:t>
            </a:r>
            <a:r>
              <a:rPr lang="en-US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19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11 năm 2021.</a:t>
            </a:r>
            <a:endParaRPr lang="en-US" altLang="zh-CN" sz="3200" b="1" dirty="0">
              <a:solidFill>
                <a:schemeClr val="bg1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0" name="矩形 22"/>
          <p:cNvSpPr/>
          <p:nvPr/>
        </p:nvSpPr>
        <p:spPr>
          <a:xfrm>
            <a:off x="2970110" y="1723335"/>
            <a:ext cx="11518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  <a:endParaRPr lang="en-US" altLang="zh-CN" sz="3200" b="1" dirty="0">
              <a:solidFill>
                <a:schemeClr val="bg1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1" name="矩形 22"/>
          <p:cNvSpPr/>
          <p:nvPr/>
        </p:nvSpPr>
        <p:spPr>
          <a:xfrm>
            <a:off x="346692" y="2381185"/>
            <a:ext cx="118453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500" b="1" dirty="0" smtClean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 số có một </a:t>
            </a:r>
            <a:r>
              <a:rPr lang="en-US" altLang="zh-CN" sz="3500" b="1" dirty="0" err="1" smtClean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lang="en-US" altLang="zh-CN" sz="3500" b="1" dirty="0" smtClean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500" b="1" dirty="0" err="1" smtClean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vi-VN" altLang="zh-CN" sz="35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3500" b="1" dirty="0" smtClean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/trang 55</a:t>
            </a:r>
            <a:endParaRPr lang="en-US" altLang="zh-CN" sz="3500" b="1" dirty="0">
              <a:solidFill>
                <a:srgbClr val="FFFF00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8592" y="-2910559"/>
            <a:ext cx="7338098" cy="1271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6420" y="4616450"/>
            <a:ext cx="1234440" cy="2096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" y="111760"/>
            <a:ext cx="967105" cy="911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" y="3195320"/>
            <a:ext cx="552450" cy="771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605"/>
            <a:ext cx="2340610" cy="1256030"/>
          </a:xfrm>
          <a:prstGeom prst="rect">
            <a:avLst/>
          </a:prstGeom>
        </p:spPr>
      </p:pic>
      <p:sp>
        <p:nvSpPr>
          <p:cNvPr id="28" name="十边形 27"/>
          <p:cNvSpPr/>
          <p:nvPr/>
        </p:nvSpPr>
        <p:spPr>
          <a:xfrm>
            <a:off x="1621469" y="1008960"/>
            <a:ext cx="719138" cy="704874"/>
          </a:xfrm>
          <a:prstGeom prst="dec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38516" y="948613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</a:rPr>
              <a:t>123 </a:t>
            </a:r>
            <a:r>
              <a:rPr lang="en-US" altLang="vi-VN" sz="3600" b="1" dirty="0">
                <a:latin typeface="Times New Roman" panose="02020603050405020304" pitchFamily="18" charset="0"/>
              </a:rPr>
              <a:t>x 2 = ?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63676" y="1677626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</a:rPr>
              <a:t>123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95401" y="209831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20876" y="2287226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887476" y="2896826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00401" y="1714139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729427" y="1852587"/>
            <a:ext cx="65710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2 </a:t>
            </a:r>
            <a:r>
              <a:rPr lang="en-US" altLang="vi-VN" sz="3200" b="1" dirty="0">
                <a:latin typeface="Times New Roman" panose="02020603050405020304" pitchFamily="18" charset="0"/>
              </a:rPr>
              <a:t>nhân 3 bằng 6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, viết 6.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20876" y="22872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20876" y="16776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414526" y="29095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192276" y="16776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4735340" y="2435974"/>
            <a:ext cx="57563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2 nhân 2 bằng 4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, viết 4.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204976" y="2909526"/>
            <a:ext cx="473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963676" y="16776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737316" y="3045159"/>
            <a:ext cx="5922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2 nhân 1 bằng 2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, viết 2.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76376" y="291587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925444" y="3648836"/>
            <a:ext cx="38862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123 x 2 = 246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5" grpId="0"/>
      <p:bldP spid="16" grpId="0"/>
      <p:bldP spid="17" grpId="0"/>
      <p:bldP spid="18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5770" y="-3016885"/>
            <a:ext cx="7623175" cy="13211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6420" y="4616450"/>
            <a:ext cx="1234440" cy="2096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" y="111760"/>
            <a:ext cx="967105" cy="911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" y="3195320"/>
            <a:ext cx="552450" cy="771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605"/>
            <a:ext cx="2340610" cy="1256030"/>
          </a:xfrm>
          <a:prstGeom prst="rect">
            <a:avLst/>
          </a:prstGeom>
        </p:spPr>
      </p:pic>
      <p:sp>
        <p:nvSpPr>
          <p:cNvPr id="8" name="十边形 27"/>
          <p:cNvSpPr/>
          <p:nvPr/>
        </p:nvSpPr>
        <p:spPr>
          <a:xfrm>
            <a:off x="354965" y="1037590"/>
            <a:ext cx="985520" cy="894715"/>
          </a:xfrm>
          <a:prstGeom prst="dec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7338" y="1164293"/>
            <a:ext cx="325755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 smtClean="0">
                <a:latin typeface="Times New Roman" panose="02020603050405020304" pitchFamily="18" charset="0"/>
              </a:rPr>
              <a:t>326 </a:t>
            </a:r>
            <a:r>
              <a:rPr lang="en-US" altLang="vi-VN" sz="4000" b="1" dirty="0">
                <a:latin typeface="Times New Roman" panose="02020603050405020304" pitchFamily="18" charset="0"/>
              </a:rPr>
              <a:t>x 3 = ?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52084" y="2295059"/>
            <a:ext cx="930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</a:rPr>
              <a:t>326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823484" y="275225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509284" y="28729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1823484" y="3514259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505474" y="28729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08474" y="228981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10000" y="2383556"/>
            <a:ext cx="37208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3 nhân 6 bằng 18,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09284" y="34825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277130" y="2295208"/>
            <a:ext cx="4588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3810000" y="3085587"/>
            <a:ext cx="35157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3 nhân 2 bằng 6, 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248934" y="34825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052084" y="229181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3810000" y="3780884"/>
            <a:ext cx="456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3 nhân 3 bằng 9, viết 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9.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2020334" y="34825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1557338" y="4669959"/>
            <a:ext cx="3038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326 x 3 = 978</a:t>
            </a:r>
          </a:p>
        </p:txBody>
      </p:sp>
      <p:sp>
        <p:nvSpPr>
          <p:cNvPr id="44" name="Rectangle 1"/>
          <p:cNvSpPr/>
          <p:nvPr/>
        </p:nvSpPr>
        <p:spPr>
          <a:xfrm>
            <a:off x="8374070" y="2383555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nhớ 1.</a:t>
            </a:r>
          </a:p>
        </p:txBody>
      </p:sp>
      <p:sp>
        <p:nvSpPr>
          <p:cNvPr id="45" name="Rectangle 2"/>
          <p:cNvSpPr/>
          <p:nvPr/>
        </p:nvSpPr>
        <p:spPr>
          <a:xfrm>
            <a:off x="7127182" y="3085587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thêm 1 bằng 7, </a:t>
            </a:r>
            <a:endParaRPr lang="vi-VN" sz="3200" dirty="0"/>
          </a:p>
        </p:txBody>
      </p:sp>
      <p:sp>
        <p:nvSpPr>
          <p:cNvPr id="46" name="Rectangle 3"/>
          <p:cNvSpPr/>
          <p:nvPr/>
        </p:nvSpPr>
        <p:spPr>
          <a:xfrm>
            <a:off x="9732095" y="308558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viết 7. </a:t>
            </a:r>
            <a:endParaRPr lang="vi-VN" sz="3200" dirty="0"/>
          </a:p>
        </p:txBody>
      </p:sp>
      <p:sp>
        <p:nvSpPr>
          <p:cNvPr id="47" name="Rectangle 4"/>
          <p:cNvSpPr/>
          <p:nvPr/>
        </p:nvSpPr>
        <p:spPr>
          <a:xfrm>
            <a:off x="7325706" y="2383554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viết 8</a:t>
            </a:r>
            <a:endParaRPr lang="vi-VN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2"/>
          <p:cNvSpPr/>
          <p:nvPr/>
        </p:nvSpPr>
        <p:spPr>
          <a:xfrm>
            <a:off x="1094105" y="267335"/>
            <a:ext cx="10406380" cy="737870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12000" tIns="0" rIns="0" bIns="0" anchor="ctr" anchorCtr="0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phép nhân này có gì giống và khác nhau ?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64515" y="1570355"/>
            <a:ext cx="1085469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smtClean="0">
                <a:latin typeface="Times New Roman" panose="02020603050405020304" pitchFamily="18" charset="0"/>
              </a:rPr>
              <a:t>+ Giống nhau : Đều là phép nhân số có 3 chữ số với số có 1 chữ số.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64515" y="3090545"/>
            <a:ext cx="1118870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smtClean="0">
                <a:latin typeface="Times New Roman" panose="02020603050405020304" pitchFamily="18" charset="0"/>
              </a:rPr>
              <a:t>+ Khác nhau : Phép nhân thứ nhất là không nhớ, phép nhân thứ hai là có nhớ 1 lần. (Phần nhớ được cộng sang chữ số ở hàng chục.)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_库_组合 2"/>
          <p:cNvGrpSpPr/>
          <p:nvPr>
            <p:custDataLst>
              <p:tags r:id="rId1"/>
            </p:custDataLst>
          </p:nvPr>
        </p:nvGrpSpPr>
        <p:grpSpPr>
          <a:xfrm>
            <a:off x="289430" y="417692"/>
            <a:ext cx="11658600" cy="3488911"/>
            <a:chOff x="2184757" y="1743112"/>
            <a:chExt cx="3440231" cy="1686603"/>
          </a:xfrm>
        </p:grpSpPr>
        <p:sp>
          <p:nvSpPr>
            <p:cNvPr id="5" name="Rectangle: Rounded Corners 20"/>
            <p:cNvSpPr/>
            <p:nvPr/>
          </p:nvSpPr>
          <p:spPr>
            <a:xfrm>
              <a:off x="3431882" y="1743112"/>
              <a:ext cx="945984" cy="2994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76"/>
            <p:cNvSpPr txBox="1"/>
            <p:nvPr/>
          </p:nvSpPr>
          <p:spPr>
            <a:xfrm>
              <a:off x="3522877" y="1743112"/>
              <a:ext cx="763992" cy="272437"/>
            </a:xfrm>
            <a:prstGeom prst="rect">
              <a:avLst/>
            </a:prstGeom>
          </p:spPr>
          <p:txBody>
            <a:bodyPr vert="horz" wrap="none" lIns="90000" tIns="46800" rIns="90000" bIns="46800" anchor="t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Ta đặt tính :</a:t>
              </a:r>
              <a:endPara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82"/>
            <p:cNvSpPr/>
            <p:nvPr/>
          </p:nvSpPr>
          <p:spPr>
            <a:xfrm>
              <a:off x="2184757" y="2562465"/>
              <a:ext cx="3440231" cy="867250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457200" indent="-457200" algn="just">
                <a:lnSpc>
                  <a:spcPct val="120000"/>
                </a:lnSpc>
                <a:buFontTx/>
                <a:buChar char="-"/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sao các hàng thẳng cột với nhau (hàng đơn vị thẳng 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32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vị, hàng chục thẳng hàng chục, hàng trăm thẳng hàng trăm). 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Đặt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nhân phía trước và ở giữa hai thừa số. 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Nét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 ngang thay cho dấu bằng. </a:t>
              </a:r>
              <a:endPara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3200" b="1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3200" b="1" dirty="0" smtClean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32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PA_库_组合 8"/>
          <p:cNvGrpSpPr/>
          <p:nvPr>
            <p:custDataLst>
              <p:tags r:id="rId2"/>
            </p:custDataLst>
          </p:nvPr>
        </p:nvGrpSpPr>
        <p:grpSpPr>
          <a:xfrm>
            <a:off x="402395" y="3858776"/>
            <a:ext cx="11432670" cy="2470480"/>
            <a:chOff x="4912991" y="335621"/>
            <a:chExt cx="11432670" cy="2470480"/>
          </a:xfrm>
        </p:grpSpPr>
        <p:sp>
          <p:nvSpPr>
            <p:cNvPr id="4" name="Rectangle: Rounded Corners 18"/>
            <p:cNvSpPr/>
            <p:nvPr/>
          </p:nvSpPr>
          <p:spPr>
            <a:xfrm>
              <a:off x="9334781" y="383221"/>
              <a:ext cx="2971801" cy="6055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9409938" y="335621"/>
              <a:ext cx="1105088" cy="279180"/>
            </a:xfrm>
            <a:prstGeom prst="rect">
              <a:avLst/>
            </a:prstGeom>
          </p:spPr>
          <p:txBody>
            <a:bodyPr vert="horz" wrap="none" lIns="90000" tIns="46800" rIns="90000" bIns="46800" anchor="t">
              <a:noAutofit/>
            </a:bodyPr>
            <a:lstStyle/>
            <a:p>
              <a:pPr>
                <a:defRPr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Thực hiện :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83"/>
            <p:cNvSpPr/>
            <p:nvPr/>
          </p:nvSpPr>
          <p:spPr>
            <a:xfrm>
              <a:off x="4912991" y="475211"/>
              <a:ext cx="11432670" cy="2330890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171450" indent="-171450">
                <a:lnSpc>
                  <a:spcPct val="120000"/>
                </a:lnSpc>
                <a:buFontTx/>
                <a:buChar char="-"/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phải sang </a:t>
              </a: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lnSpc>
                  <a:spcPct val="120000"/>
                </a:lnSpc>
                <a:buFontTx/>
                <a:buChar char="-"/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Lấy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 số thứ hai nhân với từng chữ số của thừa số thứ </a:t>
              </a: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nhất.</a:t>
              </a:r>
              <a:endParaRPr lang="zh-CN" altLang="en-US" sz="3200" b="1" dirty="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2"/>
          <p:cNvSpPr/>
          <p:nvPr/>
        </p:nvSpPr>
        <p:spPr>
          <a:xfrm>
            <a:off x="4610735" y="233680"/>
            <a:ext cx="4010660" cy="737870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12000" tIns="0" rIns="0" bIns="0" anchor="ctr" anchorCtr="0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: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78340" y="2293759"/>
            <a:ext cx="155285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341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275928" y="2833510"/>
            <a:ext cx="61856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39035" y="2843838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475828" y="3465196"/>
            <a:ext cx="1199123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427217" y="2289265"/>
            <a:ext cx="9519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213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934834" y="2816597"/>
            <a:ext cx="6185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140722" y="2801171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3187008" y="3454946"/>
            <a:ext cx="1279550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911205" y="2289265"/>
            <a:ext cx="119179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212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399590" y="2790786"/>
            <a:ext cx="6185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 flipH="1">
            <a:off x="5622272" y="2833511"/>
            <a:ext cx="365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5762671" y="3458045"/>
            <a:ext cx="1074486" cy="87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8251172" y="2289265"/>
            <a:ext cx="9773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110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8752541" y="2817460"/>
            <a:ext cx="61856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8115864" y="2843838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51172" y="3472270"/>
            <a:ext cx="922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027973" y="3432170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288232" y="3429982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84874" y="3437572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3679505" y="3392228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938487" y="3396826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421991" y="3396793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125338" y="3413179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385597" y="3413180"/>
            <a:ext cx="53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872187" y="3414273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514102" y="3420920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8752541" y="3412084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8270117" y="3427947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0620992" y="2274025"/>
            <a:ext cx="9773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1122361" y="2802220"/>
            <a:ext cx="61856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0485684" y="2828598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10620992" y="3457030"/>
            <a:ext cx="922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0883922" y="3405680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122361" y="3396844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639937" y="3412707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7" grpId="0" bldLvl="0" animBg="1"/>
      <p:bldP spid="28" grpId="0" bldLvl="0" animBg="1"/>
      <p:bldP spid="29" grpId="0" bldLvl="0" animBg="1"/>
      <p:bldP spid="32" grpId="0" bldLvl="0" animBg="1"/>
      <p:bldP spid="33" grpId="0" bldLvl="0" animBg="1"/>
      <p:bldP spid="34" grpId="0" bldLvl="0" animBg="1"/>
      <p:bldP spid="37" grpId="0" bldLvl="0" animBg="1"/>
      <p:bldP spid="38" grpId="0" bldLvl="0" animBg="1"/>
      <p:bldP spid="39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2" grpId="1" animBg="1"/>
      <p:bldP spid="4" grpId="1" animBg="1"/>
      <p:bldP spid="6" grpId="0" animBg="1"/>
      <p:bldP spid="6" grpId="1" animBg="1"/>
      <p:bldP spid="7" grpId="0" bldLvl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5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97" y="263379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80" y="628509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4" y="-72988"/>
            <a:ext cx="9144000" cy="6858000"/>
          </a:xfrm>
          <a:prstGeom prst="rect">
            <a:avLst/>
          </a:prstGeom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776465" y="3444325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22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653148" y="2146427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437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127010" y="2828394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385611" y="2749691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3164816" y="3510073"/>
            <a:ext cx="3229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142451" y="938138"/>
            <a:ext cx="43591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Bài 2: Đặt tính rồi tính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72563" y="3510073"/>
            <a:ext cx="2421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643941" y="3507632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6883041" y="3463775"/>
            <a:ext cx="945446" cy="41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813719" y="2146427"/>
            <a:ext cx="115169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2 0 5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500828" y="2798058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474922" y="2749691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5499" y="1471864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437 x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61386" y="1474572"/>
            <a:ext cx="195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x 4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6883041" y="3534108"/>
            <a:ext cx="157282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8 2 0</a:t>
            </a:r>
          </a:p>
        </p:txBody>
      </p:sp>
    </p:spTree>
    <p:extLst>
      <p:ext uri="{BB962C8B-B14F-4D97-AF65-F5344CB8AC3E}">
        <p14:creationId xmlns:p14="http://schemas.microsoft.com/office/powerpoint/2010/main" val="30690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32" grpId="0"/>
      <p:bldP spid="33" grpId="0"/>
      <p:bldP spid="34" grpId="0"/>
      <p:bldP spid="36" grpId="0"/>
      <p:bldP spid="37" grpId="0"/>
      <p:bldP spid="27" grpId="0" animBg="1"/>
      <p:bldP spid="28" grpId="0"/>
      <p:bldP spid="30" grpId="0"/>
      <p:bldP spid="40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97" y="263379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80" y="628509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" y="-333040"/>
            <a:ext cx="10002343" cy="7501757"/>
          </a:xfrm>
          <a:prstGeom prst="rect">
            <a:avLst/>
          </a:prstGeom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22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759416" y="806440"/>
            <a:ext cx="43591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Bài 2: Đặt tính rồi tính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2783547" y="3552151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dirty="0">
              <a:solidFill>
                <a:schemeClr val="bg1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639616" y="2154301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319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078669" y="2894612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2106203" y="2508244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6736632" y="3542201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6586071" y="2154301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171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984409" y="2851245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6118538" y="2586842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07683" y="1382768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319 x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11357" y="1396647"/>
            <a:ext cx="188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x 5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672153" y="3650967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957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6625239" y="3650967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6965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/>
      <p:bldP spid="51" grpId="0" animBg="1"/>
      <p:bldP spid="52" grpId="0"/>
      <p:bldP spid="53" grpId="0"/>
      <p:bldP spid="54" grpId="0"/>
      <p:bldP spid="59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317</TotalTime>
  <Words>541</Words>
  <Application>Microsoft Office PowerPoint</Application>
  <PresentationFormat>Widescreen</PresentationFormat>
  <Paragraphs>127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微软雅黑</vt:lpstr>
      <vt:lpstr>宋体</vt:lpstr>
      <vt:lpstr>Arial</vt:lpstr>
      <vt:lpstr>Calibri</vt:lpstr>
      <vt:lpstr>等线</vt:lpstr>
      <vt:lpstr>HP001 4 hàng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loltntvl@gmail.com</cp:lastModifiedBy>
  <cp:revision>51</cp:revision>
  <dcterms:created xsi:type="dcterms:W3CDTF">2018-05-30T07:26:00Z</dcterms:created>
  <dcterms:modified xsi:type="dcterms:W3CDTF">2021-11-19T15:40:27Z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EB63801C87944403A0D231891BD50DB0</vt:lpwstr>
  </property>
  <property fmtid="{D5CDD505-2E9C-101B-9397-08002B2CF9AE}" pid="3" name="KSOProductBuildVer">
    <vt:lpwstr>1033-11.2.0.10323</vt:lpwstr>
  </property>
</Properties>
</file>