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6" r:id="rId2"/>
    <p:sldId id="328" r:id="rId3"/>
    <p:sldId id="295" r:id="rId4"/>
    <p:sldId id="327" r:id="rId5"/>
    <p:sldId id="258" r:id="rId6"/>
    <p:sldId id="296" r:id="rId7"/>
    <p:sldId id="331" r:id="rId8"/>
    <p:sldId id="352" r:id="rId9"/>
    <p:sldId id="336" r:id="rId10"/>
    <p:sldId id="345" r:id="rId11"/>
    <p:sldId id="342" r:id="rId12"/>
    <p:sldId id="343" r:id="rId13"/>
    <p:sldId id="344" r:id="rId14"/>
    <p:sldId id="347" r:id="rId15"/>
    <p:sldId id="303" r:id="rId16"/>
    <p:sldId id="350" r:id="rId17"/>
    <p:sldId id="349" r:id="rId18"/>
    <p:sldId id="351" r:id="rId19"/>
    <p:sldId id="348" r:id="rId20"/>
    <p:sldId id="318" r:id="rId21"/>
    <p:sldId id="357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FFCCCC"/>
    <a:srgbClr val="CC0000"/>
    <a:srgbClr val="FFCCFF"/>
    <a:srgbClr val="99FFCC"/>
    <a:srgbClr val="66FF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DEFC28-831C-402C-833E-FD874006F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000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195FC982-2C92-4291-9C25-BCA97EFD9AAB}" type="slidenum">
              <a:rPr lang="en-US" altLang="vi-VN">
                <a:latin typeface="Arial" panose="020B0604020202020204" pitchFamily="34" charset="0"/>
              </a:rPr>
              <a:pPr/>
              <a:t>1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vi-VN" smtClean="0">
                <a:latin typeface="Arial" panose="020B0604020202020204" pitchFamily="34" charset="0"/>
              </a:rPr>
              <a:t>bye</a:t>
            </a: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6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C88E42AB-00C2-4ECC-BCCD-B33663D5B759}" type="slidenum">
              <a:rPr lang="en-US" altLang="en-US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4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C72D1-6651-4367-B4A2-AF495BAC7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72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5D47E-AF8B-4D9F-8040-7203DBEB6C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43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DA8DA-BE49-4ABF-B8C1-AAD00AB89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1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5B671-A77A-4260-B96C-37F31D050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235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A1527-F6FC-4D17-8CC7-5144D8FF4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08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BA40E-F74F-462B-8992-D80859546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95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23D65-142F-46CC-A8F6-8C3E4B696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76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98894-990F-40FF-838B-CE11E47B7C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18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5FA15-5E3D-4B6C-B8DE-CF484ACCD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2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B9D31-A229-4852-B3EE-362343E89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07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21212-ED31-4703-81D9-2060012C7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34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13141-98E9-4449-BBE2-F08C85C99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46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296A0-65AD-4F64-AA99-4072436333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91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7FABF5-82C4-4A9C-AAA0-975FAF9E0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0.xml"/><Relationship Id="rId7" Type="http://schemas.openxmlformats.org/officeDocument/2006/relationships/slide" Target="slide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400">
              <a:latin typeface=".VnTime" panose="020B7200000000000000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57200" y="3276600"/>
            <a:ext cx="8305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vi-VN" altLang="vi-VN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34" name="AutoShape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15338" y="5326063"/>
            <a:ext cx="411162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2835" name="AutoShape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6200" y="3144838"/>
            <a:ext cx="411163" cy="4064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6150" name="Picture 10" descr="dancing_mushrooms_h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56313"/>
            <a:ext cx="10668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butterflies_flowers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dancing_mushrooms_ha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227763"/>
            <a:ext cx="8382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8" descr="butterflies_flowers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dancing_mushrooms_h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56313"/>
            <a:ext cx="10668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8" descr="butterflies_flowers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8" descr="butterflies_flowers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172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2057400" y="1143000"/>
            <a:ext cx="6934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Hãy kể các trò chơi không nguy hiểm và các trò chơi nguy hiểm.</a:t>
            </a:r>
          </a:p>
        </p:txBody>
      </p:sp>
      <p:pic>
        <p:nvPicPr>
          <p:cNvPr id="6158" name="Picture 11" descr="1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1295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838200"/>
            <a:ext cx="7467600" cy="22860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3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 cần phải gửi thư cho một người bạn, bạn hãy cho tôi biết tôi cần  đến cơ quan nào?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18" descr="giu k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363"/>
            <a:ext cx="12192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6988" y="46038"/>
            <a:ext cx="1828800" cy="715962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txBody>
          <a:bodyPr anchor="ctr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ker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3657600"/>
            <a:ext cx="7162800" cy="22098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 điện tỉnh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 bưu điện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6248" r="8751" b="18750"/>
          <a:stretch>
            <a:fillRect/>
          </a:stretch>
        </p:blipFill>
        <p:spPr bwMode="auto">
          <a:xfrm>
            <a:off x="7397750" y="4267200"/>
            <a:ext cx="171926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34925" y="6357938"/>
            <a:ext cx="514350" cy="5429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1450" y="1760538"/>
            <a:ext cx="5867400" cy="25908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6000" i="1" dirty="0">
                <a:solidFill>
                  <a:srgbClr val="FF0000"/>
                </a:solidFill>
              </a:rPr>
              <a:t>  </a:t>
            </a:r>
          </a:p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số may mắn</a:t>
            </a:r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mừng bạn.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18" descr="giu k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981200"/>
            <a:ext cx="12192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6988" y="46038"/>
            <a:ext cx="1828800" cy="715962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txBody>
          <a:bodyPr anchor="ctr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ker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6248" r="8751" b="18750"/>
          <a:stretch>
            <a:fillRect/>
          </a:stretch>
        </p:blipFill>
        <p:spPr bwMode="auto">
          <a:xfrm>
            <a:off x="7315200" y="1725613"/>
            <a:ext cx="1717675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34925" y="6357938"/>
            <a:ext cx="514350" cy="5429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838200"/>
            <a:ext cx="7467600" cy="22860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 cần mua sắm một số</a:t>
            </a: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đồ dùng học tập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bạn hãy cho tôi biết tôi cần</a:t>
            </a: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 đâu?</a:t>
            </a:r>
          </a:p>
        </p:txBody>
      </p:sp>
      <p:pic>
        <p:nvPicPr>
          <p:cNvPr id="18435" name="Picture 18" descr="giu k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363"/>
            <a:ext cx="12192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6988" y="46038"/>
            <a:ext cx="1828800" cy="715962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txBody>
          <a:bodyPr anchor="ctr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ker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572000"/>
            <a:ext cx="6172200" cy="14478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sách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Siêu thị,…</a:t>
            </a:r>
            <a:endParaRPr lang="en-US" sz="1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6248" r="8751" b="18750"/>
          <a:stretch>
            <a:fillRect/>
          </a:stretch>
        </p:blipFill>
        <p:spPr bwMode="auto">
          <a:xfrm>
            <a:off x="7397750" y="4267200"/>
            <a:ext cx="171926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34925" y="6357938"/>
            <a:ext cx="514350" cy="5429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838200"/>
            <a:ext cx="7467600" cy="25146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 muốn xin cho con tôi đi học, bạn hãy cho tôi biết tôi cần đến cơ quan nào?</a:t>
            </a:r>
          </a:p>
          <a:p>
            <a:pPr algn="ctr">
              <a:defRPr/>
            </a:pP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18" descr="giu k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363"/>
            <a:ext cx="12192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6988" y="122238"/>
            <a:ext cx="1828800" cy="715962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txBody>
          <a:bodyPr anchor="ctr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ker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3748088"/>
            <a:ext cx="7010400" cy="242411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Sở Giáo dục và Đào tạo tỉnh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GD và ĐT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học;…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6248" r="8751" b="18750"/>
          <a:stretch>
            <a:fillRect/>
          </a:stretch>
        </p:blipFill>
        <p:spPr bwMode="auto">
          <a:xfrm>
            <a:off x="7397750" y="4267200"/>
            <a:ext cx="171926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34925" y="6357938"/>
            <a:ext cx="514350" cy="5429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 txBox="1">
            <a:spLocks/>
          </p:cNvSpPr>
          <p:nvPr/>
        </p:nvSpPr>
        <p:spPr bwMode="auto">
          <a:xfrm>
            <a:off x="0" y="838200"/>
            <a:ext cx="9144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nối các cơ quan với chức năng nhiệm vụ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Text Box 23"/>
          <p:cNvSpPr txBox="1">
            <a:spLocks noChangeArrowheads="1"/>
          </p:cNvSpPr>
          <p:nvPr/>
        </p:nvSpPr>
        <p:spPr bwMode="auto">
          <a:xfrm>
            <a:off x="-533400" y="3316288"/>
            <a:ext cx="2209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Rectangle 24"/>
          <p:cNvSpPr>
            <a:spLocks noChangeArrowheads="1"/>
          </p:cNvSpPr>
          <p:nvPr/>
        </p:nvSpPr>
        <p:spPr bwMode="auto">
          <a:xfrm>
            <a:off x="381000" y="2895600"/>
            <a:ext cx="2439988" cy="6858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Bệnh viện</a:t>
            </a:r>
          </a:p>
        </p:txBody>
      </p:sp>
      <p:sp>
        <p:nvSpPr>
          <p:cNvPr id="20485" name="Rectangle 25"/>
          <p:cNvSpPr>
            <a:spLocks noChangeArrowheads="1"/>
          </p:cNvSpPr>
          <p:nvPr/>
        </p:nvSpPr>
        <p:spPr bwMode="auto">
          <a:xfrm>
            <a:off x="381000" y="5322888"/>
            <a:ext cx="2454275" cy="5461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Chợ </a:t>
            </a:r>
            <a:endParaRPr lang="en-US" alt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6" name="Rectangle 27"/>
          <p:cNvSpPr>
            <a:spLocks noChangeArrowheads="1"/>
          </p:cNvSpPr>
          <p:nvPr/>
        </p:nvSpPr>
        <p:spPr bwMode="auto">
          <a:xfrm>
            <a:off x="381000" y="4495800"/>
            <a:ext cx="2438400" cy="6858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</a:t>
            </a:r>
          </a:p>
        </p:txBody>
      </p:sp>
      <p:sp>
        <p:nvSpPr>
          <p:cNvPr id="20487" name="Rectangle 28"/>
          <p:cNvSpPr>
            <a:spLocks noChangeArrowheads="1"/>
          </p:cNvSpPr>
          <p:nvPr/>
        </p:nvSpPr>
        <p:spPr bwMode="auto">
          <a:xfrm>
            <a:off x="381000" y="3697288"/>
            <a:ext cx="2438400" cy="6858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viên</a:t>
            </a:r>
            <a:endParaRPr lang="en-US" alt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8" name="Rectangle 29"/>
          <p:cNvSpPr>
            <a:spLocks noChangeArrowheads="1"/>
          </p:cNvSpPr>
          <p:nvPr/>
        </p:nvSpPr>
        <p:spPr bwMode="auto">
          <a:xfrm>
            <a:off x="381000" y="1947863"/>
            <a:ext cx="2455863" cy="822325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Trụ sở UBND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tỉnh (Thành phố)</a:t>
            </a:r>
          </a:p>
        </p:txBody>
      </p:sp>
      <p:sp>
        <p:nvSpPr>
          <p:cNvPr id="20489" name="Rectangle 30"/>
          <p:cNvSpPr>
            <a:spLocks noChangeArrowheads="1"/>
          </p:cNvSpPr>
          <p:nvPr/>
        </p:nvSpPr>
        <p:spPr bwMode="auto">
          <a:xfrm>
            <a:off x="5181600" y="2705100"/>
            <a:ext cx="3810000" cy="744538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Điều khiển hoạt động của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tỉnh, thành phố.</a:t>
            </a:r>
            <a:endParaRPr lang="en-US" alt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0" name="Rectangle 31"/>
          <p:cNvSpPr>
            <a:spLocks noChangeArrowheads="1"/>
          </p:cNvSpPr>
          <p:nvPr/>
        </p:nvSpPr>
        <p:spPr bwMode="auto">
          <a:xfrm>
            <a:off x="5181600" y="1868488"/>
            <a:ext cx="3810000" cy="696912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Vui chơi, giải trí</a:t>
            </a:r>
            <a:endParaRPr lang="en-US" alt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1" name="Rectangle 32"/>
          <p:cNvSpPr>
            <a:spLocks noChangeArrowheads="1"/>
          </p:cNvSpPr>
          <p:nvPr/>
        </p:nvSpPr>
        <p:spPr bwMode="auto">
          <a:xfrm>
            <a:off x="5181600" y="3581400"/>
            <a:ext cx="3810000" cy="762000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Khám chữa bệnh cho nhân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dân</a:t>
            </a:r>
          </a:p>
        </p:txBody>
      </p:sp>
      <p:sp>
        <p:nvSpPr>
          <p:cNvPr id="20492" name="Rectangle 33"/>
          <p:cNvSpPr>
            <a:spLocks noChangeArrowheads="1"/>
          </p:cNvSpPr>
          <p:nvPr/>
        </p:nvSpPr>
        <p:spPr bwMode="auto">
          <a:xfrm>
            <a:off x="5181600" y="5367338"/>
            <a:ext cx="3810000" cy="500062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Nơi học tập của HS</a:t>
            </a:r>
          </a:p>
        </p:txBody>
      </p:sp>
      <p:sp>
        <p:nvSpPr>
          <p:cNvPr id="20493" name="Rectangle 34"/>
          <p:cNvSpPr>
            <a:spLocks noChangeArrowheads="1"/>
          </p:cNvSpPr>
          <p:nvPr/>
        </p:nvSpPr>
        <p:spPr bwMode="auto">
          <a:xfrm>
            <a:off x="5181600" y="4473575"/>
            <a:ext cx="3810000" cy="784225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Trao đổi, buôn bán hàng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alt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>
            <a:off x="2854325" y="2382838"/>
            <a:ext cx="2309813" cy="7239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3" name="Line 27"/>
          <p:cNvSpPr>
            <a:spLocks noChangeShapeType="1"/>
          </p:cNvSpPr>
          <p:nvPr/>
        </p:nvSpPr>
        <p:spPr bwMode="auto">
          <a:xfrm>
            <a:off x="2854325" y="3216275"/>
            <a:ext cx="2327275" cy="6477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4" name="Line 28"/>
          <p:cNvSpPr>
            <a:spLocks noChangeShapeType="1"/>
          </p:cNvSpPr>
          <p:nvPr/>
        </p:nvSpPr>
        <p:spPr bwMode="auto">
          <a:xfrm flipV="1">
            <a:off x="2857500" y="2185988"/>
            <a:ext cx="2306638" cy="190341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>
            <a:off x="2835275" y="4789488"/>
            <a:ext cx="2314575" cy="8270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6" name="Line 30"/>
          <p:cNvSpPr>
            <a:spLocks noChangeShapeType="1"/>
          </p:cNvSpPr>
          <p:nvPr/>
        </p:nvSpPr>
        <p:spPr bwMode="auto">
          <a:xfrm flipV="1">
            <a:off x="2819400" y="4821238"/>
            <a:ext cx="2344738" cy="6731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 flipV="1">
            <a:off x="2805113" y="6296025"/>
            <a:ext cx="2376487" cy="3651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Rectangle 29"/>
          <p:cNvSpPr>
            <a:spLocks noChangeArrowheads="1"/>
          </p:cNvSpPr>
          <p:nvPr/>
        </p:nvSpPr>
        <p:spPr bwMode="auto">
          <a:xfrm>
            <a:off x="381000" y="5983288"/>
            <a:ext cx="2439988" cy="569912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Đài phát thanh</a:t>
            </a:r>
            <a:endParaRPr lang="en-US" alt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1" name="Rectangle 29"/>
          <p:cNvSpPr>
            <a:spLocks noChangeArrowheads="1"/>
          </p:cNvSpPr>
          <p:nvPr/>
        </p:nvSpPr>
        <p:spPr bwMode="auto">
          <a:xfrm>
            <a:off x="5181600" y="6029325"/>
            <a:ext cx="3810000" cy="600075"/>
          </a:xfrm>
          <a:prstGeom prst="rect">
            <a:avLst/>
          </a:prstGeom>
          <a:noFill/>
          <a:ln w="38100">
            <a:solidFill>
              <a:srgbClr val="1308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Truyền phát thông tin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82" name="TextBox 7"/>
          <p:cNvSpPr txBox="1">
            <a:spLocks noChangeArrowheads="1"/>
          </p:cNvSpPr>
          <p:nvPr/>
        </p:nvSpPr>
        <p:spPr bwMode="auto">
          <a:xfrm>
            <a:off x="2438400" y="0"/>
            <a:ext cx="3886200" cy="76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Phiếu bài tập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2" grpId="0" animBg="1"/>
      <p:bldP spid="60443" grpId="0" animBg="1"/>
      <p:bldP spid="60444" grpId="0" animBg="1"/>
      <p:bldP spid="60445" grpId="0" animBg="1"/>
      <p:bldP spid="60446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95400" y="2667000"/>
            <a:ext cx="1371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7195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7195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7195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5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85800" y="152400"/>
            <a:ext cx="2514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7195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7195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7195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tỉnh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2590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7195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7195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7195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 truyền hình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85800" y="685800"/>
            <a:ext cx="2514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7195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7195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7195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an tỉnh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85800" y="1752600"/>
            <a:ext cx="1828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7195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7195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7195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viện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334000" y="304800"/>
            <a:ext cx="1828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7195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7195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7195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876800" y="762000"/>
            <a:ext cx="2590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7195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7195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7195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5181600" y="1600200"/>
            <a:ext cx="1828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71951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71951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71951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195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</a:t>
            </a:r>
          </a:p>
        </p:txBody>
      </p:sp>
      <p:graphicFrame>
        <p:nvGraphicFramePr>
          <p:cNvPr id="64522" name="Group 10"/>
          <p:cNvGraphicFramePr>
            <a:graphicFrameLocks noGrp="1"/>
          </p:cNvGraphicFramePr>
          <p:nvPr>
            <p:ph/>
          </p:nvPr>
        </p:nvGraphicFramePr>
        <p:xfrm>
          <a:off x="152400" y="2286000"/>
          <a:ext cx="8839200" cy="4267200"/>
        </p:xfrm>
        <a:graphic>
          <a:graphicData uri="http://schemas.openxmlformats.org/drawingml/2006/table">
            <a:tbl>
              <a:tblPr/>
              <a:tblGrid>
                <a:gridCol w="2033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1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4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 quan hành chính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 quan văn hóa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 quan y tế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 quan giáo dục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7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13873E-6 L -0.025 0.543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2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4335E-6 L -0.04166 0.577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28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8208E-6 L 0.16666 0.399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3873E-6 L -0.31666 0.64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32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1329E-6 L 0.44167 0.332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185E-6 L 0.15833 0.355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7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4798E-6 L 0.15 0.561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28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5" grpId="1"/>
      <p:bldP spid="64516" grpId="0"/>
      <p:bldP spid="64516" grpId="1"/>
      <p:bldP spid="64517" grpId="0"/>
      <p:bldP spid="64517" grpId="1"/>
      <p:bldP spid="64518" grpId="0"/>
      <p:bldP spid="64518" grpId="1"/>
      <p:bldP spid="64519" grpId="0"/>
      <p:bldP spid="64519" grpId="1"/>
      <p:bldP spid="64520" grpId="0"/>
      <p:bldP spid="64520" grpId="1"/>
      <p:bldP spid="64521" grpId="0"/>
      <p:bldP spid="6452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G_452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72943" cy="6202985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8306419" cy="6100642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TP Quảng Ngãi lên phương án phát thẻ đi chợ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34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0" y="9144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Tỉnh</a:t>
            </a:r>
            <a:r>
              <a:rPr lang="en-US" alt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(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thành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phố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)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nơi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đang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sống</a:t>
            </a:r>
            <a:endParaRPr lang="en-US" alt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latin typeface="HP001 4 hàng" panose="020B0603050302020204" pitchFamily="34" charset="0"/>
            </a:endParaRPr>
          </a:p>
        </p:txBody>
      </p:sp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658812" y="210235"/>
            <a:ext cx="782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latin typeface="HP001 4 hàng" panose="020B0603050302020204" pitchFamily="34" charset="0"/>
              </a:rPr>
              <a:t>Tự</a:t>
            </a:r>
            <a:r>
              <a:rPr lang="en-US" altLang="en-US" sz="3600" b="1" u="sng" dirty="0">
                <a:latin typeface="HP001 4 hàng" panose="020B0603050302020204" pitchFamily="34" charset="0"/>
              </a:rPr>
              <a:t> </a:t>
            </a:r>
            <a:r>
              <a:rPr lang="en-US" altLang="en-US" sz="3600" b="1" u="sng" dirty="0" err="1">
                <a:latin typeface="HP001 4 hàng" panose="020B0603050302020204" pitchFamily="34" charset="0"/>
              </a:rPr>
              <a:t>nhiên</a:t>
            </a:r>
            <a:r>
              <a:rPr lang="en-US" altLang="en-US" sz="3600" b="1" u="sng" dirty="0">
                <a:latin typeface="HP001 4 hàng" panose="020B0603050302020204" pitchFamily="34" charset="0"/>
              </a:rPr>
              <a:t> và </a:t>
            </a:r>
            <a:r>
              <a:rPr lang="en-US" altLang="en-US" sz="3600" b="1" u="sng" dirty="0" err="1">
                <a:latin typeface="HP001 4 hàng" panose="020B0603050302020204" pitchFamily="34" charset="0"/>
              </a:rPr>
              <a:t>Xã</a:t>
            </a:r>
            <a:r>
              <a:rPr lang="en-US" altLang="en-US" sz="3600" b="1" u="sng" dirty="0">
                <a:latin typeface="HP001 4 hàng" panose="020B0603050302020204" pitchFamily="34" charset="0"/>
              </a:rPr>
              <a:t> </a:t>
            </a:r>
            <a:r>
              <a:rPr lang="en-US" altLang="en-US" sz="3600" b="1" u="sng" dirty="0" err="1">
                <a:latin typeface="HP001 4 hàng" panose="020B0603050302020204" pitchFamily="34" charset="0"/>
              </a:rPr>
              <a:t>hội</a:t>
            </a:r>
            <a:endParaRPr lang="en-US" altLang="en-US" sz="3600" b="1" u="sng" dirty="0">
              <a:latin typeface="HP001 4 hàng" panose="020B06030503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4" y="1676400"/>
            <a:ext cx="8555037" cy="5121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228600" y="152400"/>
            <a:ext cx="8915400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altLang="en-US" sz="6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mỗi tỉnh (thành phố) đều có các cơ quan hành chính,văn hóa, giáo dục, y tế…để điều hành công việc, phục vụ đời sống vật chất, tinh thần và sức khỏe của nhân dân.</a:t>
            </a:r>
            <a:endParaRPr lang="en-US" altLang="en-US" sz="80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vi-VN" altLang="en-US" smtClean="0">
              <a:latin typeface="Calibri" panose="020F0502020204030204" pitchFamily="34" charset="0"/>
            </a:endParaRPr>
          </a:p>
        </p:txBody>
      </p:sp>
      <p:pic>
        <p:nvPicPr>
          <p:cNvPr id="28675" name="Picture 4" descr="phao hoa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8676" name="Picture 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0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6164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1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912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2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88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3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070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4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5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82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6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7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011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8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57832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WordArt 14"/>
          <p:cNvSpPr>
            <a:spLocks noChangeArrowheads="1" noChangeShapeType="1" noTextEdit="1"/>
          </p:cNvSpPr>
          <p:nvPr/>
        </p:nvSpPr>
        <p:spPr bwMode="auto">
          <a:xfrm>
            <a:off x="457200" y="1981200"/>
            <a:ext cx="76962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!</a:t>
            </a: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3886200" y="1695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5573713" y="10223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2316163" y="60515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6858000" y="57150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533400" y="552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8153400" y="685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8915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hãy kể tên những cơ quan ở nơi em sống mà em biết?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762000"/>
            <a:ext cx="9144000" cy="6096000"/>
            <a:chOff x="0" y="0"/>
            <a:chExt cx="5760" cy="4320"/>
          </a:xfrm>
        </p:grpSpPr>
        <p:pic>
          <p:nvPicPr>
            <p:cNvPr id="10244" name="Picture 3" descr="HONG QUANG=1 ==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787" y="1964"/>
              <a:ext cx="289" cy="280"/>
            </a:xfrm>
            <a:prstGeom prst="rect">
              <a:avLst/>
            </a:prstGeom>
          </p:spPr>
          <p:txBody>
            <a:bodyPr wrap="none" fromWordArt="1">
              <a:prstTxWarp prst="textSlantDown">
                <a:avLst>
                  <a:gd name="adj" fmla="val 71968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3366FF"/>
                  </a:solidFill>
                </a:rPr>
                <a:t>siªu thÞ</a:t>
              </a:r>
            </a:p>
          </p:txBody>
        </p:sp>
        <p:grpSp>
          <p:nvGrpSpPr>
            <p:cNvPr id="10246" name="Group 5"/>
            <p:cNvGrpSpPr>
              <a:grpSpLocks/>
            </p:cNvGrpSpPr>
            <p:nvPr/>
          </p:nvGrpSpPr>
          <p:grpSpPr bwMode="auto">
            <a:xfrm>
              <a:off x="1904" y="2810"/>
              <a:ext cx="464" cy="270"/>
              <a:chOff x="2384" y="2908"/>
              <a:chExt cx="464" cy="270"/>
            </a:xfrm>
          </p:grpSpPr>
          <p:sp>
            <p:nvSpPr>
              <p:cNvPr id="10260" name="AutoShape 6"/>
              <p:cNvSpPr>
                <a:spLocks noChangeArrowheads="1"/>
              </p:cNvSpPr>
              <p:nvPr/>
            </p:nvSpPr>
            <p:spPr bwMode="auto">
              <a:xfrm rot="5580000">
                <a:off x="2481" y="2811"/>
                <a:ext cx="270" cy="464"/>
              </a:xfrm>
              <a:prstGeom prst="parallelogram">
                <a:avLst>
                  <a:gd name="adj" fmla="val 48417"/>
                </a:avLst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61" name="WordArt 7"/>
              <p:cNvSpPr>
                <a:spLocks noChangeArrowheads="1" noChangeShapeType="1" noTextEdit="1"/>
              </p:cNvSpPr>
              <p:nvPr/>
            </p:nvSpPr>
            <p:spPr bwMode="auto">
              <a:xfrm rot="458179">
                <a:off x="2398" y="2942"/>
                <a:ext cx="432" cy="194"/>
              </a:xfrm>
              <a:prstGeom prst="rect">
                <a:avLst/>
              </a:prstGeom>
            </p:spPr>
            <p:txBody>
              <a:bodyPr wrap="none" fromWordArt="1">
                <a:prstTxWarp prst="textSlantDown">
                  <a:avLst>
                    <a:gd name="adj" fmla="val 55032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</a:rPr>
                  <a:t>c«ng an tØnh</a:t>
                </a:r>
              </a:p>
            </p:txBody>
          </p:sp>
        </p:grpSp>
        <p:grpSp>
          <p:nvGrpSpPr>
            <p:cNvPr id="10247" name="Group 8"/>
            <p:cNvGrpSpPr>
              <a:grpSpLocks/>
            </p:cNvGrpSpPr>
            <p:nvPr/>
          </p:nvGrpSpPr>
          <p:grpSpPr bwMode="auto">
            <a:xfrm>
              <a:off x="4150" y="2533"/>
              <a:ext cx="544" cy="290"/>
              <a:chOff x="4630" y="2631"/>
              <a:chExt cx="544" cy="290"/>
            </a:xfrm>
          </p:grpSpPr>
          <p:sp>
            <p:nvSpPr>
              <p:cNvPr id="10258" name="AutoShape 9"/>
              <p:cNvSpPr>
                <a:spLocks noChangeArrowheads="1"/>
              </p:cNvSpPr>
              <p:nvPr/>
            </p:nvSpPr>
            <p:spPr bwMode="auto">
              <a:xfrm rot="-2160000">
                <a:off x="4630" y="2712"/>
                <a:ext cx="544" cy="122"/>
              </a:xfrm>
              <a:prstGeom prst="parallelogram">
                <a:avLst>
                  <a:gd name="adj" fmla="val 67814"/>
                </a:avLst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259" name="WordArt 10"/>
              <p:cNvSpPr>
                <a:spLocks noChangeArrowheads="1" noChangeShapeType="1" noTextEdit="1"/>
              </p:cNvSpPr>
              <p:nvPr/>
            </p:nvSpPr>
            <p:spPr bwMode="auto">
              <a:xfrm rot="-517807">
                <a:off x="4713" y="2631"/>
                <a:ext cx="379" cy="29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68713"/>
                  </a:avLst>
                </a:prstTxWarp>
              </a:bodyPr>
              <a:lstStyle/>
              <a:p>
                <a:pPr algn="ctr"/>
                <a:r>
                  <a:rPr lang="pt-BR" sz="36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</a:rPr>
                  <a:t>së gi¸o dôc vµ ®µo t¹o</a:t>
                </a:r>
                <a:endParaRPr lang="en-US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48" name="Group 11"/>
            <p:cNvGrpSpPr>
              <a:grpSpLocks/>
            </p:cNvGrpSpPr>
            <p:nvPr/>
          </p:nvGrpSpPr>
          <p:grpSpPr bwMode="auto">
            <a:xfrm rot="-157946">
              <a:off x="1001" y="1618"/>
              <a:ext cx="768" cy="348"/>
              <a:chOff x="1487" y="1569"/>
              <a:chExt cx="768" cy="348"/>
            </a:xfrm>
          </p:grpSpPr>
          <p:sp>
            <p:nvSpPr>
              <p:cNvPr id="10255" name="AutoShape 12"/>
              <p:cNvSpPr>
                <a:spLocks noChangeArrowheads="1"/>
              </p:cNvSpPr>
              <p:nvPr/>
            </p:nvSpPr>
            <p:spPr bwMode="auto">
              <a:xfrm rot="-865247">
                <a:off x="1487" y="1631"/>
                <a:ext cx="768" cy="144"/>
              </a:xfrm>
              <a:prstGeom prst="parallelogram">
                <a:avLst>
                  <a:gd name="adj" fmla="val 27605"/>
                </a:avLst>
              </a:prstGeom>
              <a:solidFill>
                <a:srgbClr val="3366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 Black" panose="020B0A04020102020204" pitchFamily="34" charset="0"/>
                </a:endParaRPr>
              </a:p>
            </p:txBody>
          </p:sp>
          <p:sp>
            <p:nvSpPr>
              <p:cNvPr id="10256" name="WordArt 13"/>
              <p:cNvSpPr>
                <a:spLocks noChangeArrowheads="1" noChangeShapeType="1" noTextEdit="1"/>
              </p:cNvSpPr>
              <p:nvPr/>
            </p:nvSpPr>
            <p:spPr bwMode="auto">
              <a:xfrm rot="228959">
                <a:off x="1735" y="1569"/>
                <a:ext cx="437" cy="24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58556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solidFill>
                      <a:schemeClr val="tx2"/>
                    </a:solidFill>
                  </a:rPr>
                  <a:t>bÖnh viÖn</a:t>
                </a:r>
              </a:p>
            </p:txBody>
          </p:sp>
          <p:sp>
            <p:nvSpPr>
              <p:cNvPr id="10257" name="Text Box 14"/>
              <p:cNvSpPr txBox="1">
                <a:spLocks noChangeArrowheads="1"/>
              </p:cNvSpPr>
              <p:nvPr/>
            </p:nvSpPr>
            <p:spPr bwMode="auto">
              <a:xfrm rot="-419712">
                <a:off x="1505" y="1629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solidFill>
                      <a:schemeClr val="folHlink"/>
                    </a:solidFill>
                    <a:latin typeface="Arial Black" panose="020B0A04020102020204" pitchFamily="34" charset="0"/>
                  </a:rPr>
                  <a:t>+</a:t>
                </a:r>
              </a:p>
            </p:txBody>
          </p:sp>
        </p:grpSp>
        <p:sp>
          <p:nvSpPr>
            <p:cNvPr id="10249" name="AutoShape 15"/>
            <p:cNvSpPr>
              <a:spLocks noChangeArrowheads="1"/>
            </p:cNvSpPr>
            <p:nvPr/>
          </p:nvSpPr>
          <p:spPr bwMode="auto">
            <a:xfrm rot="480000">
              <a:off x="4540" y="1293"/>
              <a:ext cx="406" cy="125"/>
            </a:xfrm>
            <a:prstGeom prst="parallelogram">
              <a:avLst>
                <a:gd name="adj" fmla="val 0"/>
              </a:avLst>
            </a:prstGeom>
            <a:solidFill>
              <a:srgbClr val="00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.VnArial NarrowH" panose="020B7200000000000000" pitchFamily="34" charset="0"/>
                </a:rPr>
                <a:t>B­u ®iÖn</a:t>
              </a:r>
            </a:p>
          </p:txBody>
        </p:sp>
        <p:grpSp>
          <p:nvGrpSpPr>
            <p:cNvPr id="10250" name="Group 16"/>
            <p:cNvGrpSpPr>
              <a:grpSpLocks/>
            </p:cNvGrpSpPr>
            <p:nvPr/>
          </p:nvGrpSpPr>
          <p:grpSpPr bwMode="auto">
            <a:xfrm>
              <a:off x="4305" y="838"/>
              <a:ext cx="495" cy="144"/>
              <a:chOff x="4785" y="936"/>
              <a:chExt cx="495" cy="144"/>
            </a:xfrm>
          </p:grpSpPr>
          <p:sp>
            <p:nvSpPr>
              <p:cNvPr id="10253" name="AutoShape 17"/>
              <p:cNvSpPr>
                <a:spLocks noChangeArrowheads="1"/>
              </p:cNvSpPr>
              <p:nvPr/>
            </p:nvSpPr>
            <p:spPr bwMode="auto">
              <a:xfrm rot="-1053564">
                <a:off x="4785" y="960"/>
                <a:ext cx="495" cy="104"/>
              </a:xfrm>
              <a:prstGeom prst="parallelogram">
                <a:avLst>
                  <a:gd name="adj" fmla="val 36226"/>
                </a:avLst>
              </a:prstGeom>
              <a:solidFill>
                <a:srgbClr val="00CC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200" b="1">
                  <a:solidFill>
                    <a:schemeClr val="bg1"/>
                  </a:solidFill>
                  <a:latin typeface=".VnArial NarrowH" panose="020B7200000000000000" pitchFamily="34" charset="0"/>
                </a:endParaRPr>
              </a:p>
            </p:txBody>
          </p:sp>
          <p:sp>
            <p:nvSpPr>
              <p:cNvPr id="10254" name="WordArt 18"/>
              <p:cNvSpPr>
                <a:spLocks noChangeArrowheads="1" noChangeShapeType="1" noTextEdit="1"/>
              </p:cNvSpPr>
              <p:nvPr/>
            </p:nvSpPr>
            <p:spPr bwMode="auto">
              <a:xfrm rot="-292996">
                <a:off x="4839" y="936"/>
                <a:ext cx="384" cy="144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55556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</a:rPr>
                  <a:t>®µi truyÒn h×nh</a:t>
                </a:r>
              </a:p>
            </p:txBody>
          </p:sp>
        </p:grpSp>
        <p:sp>
          <p:nvSpPr>
            <p:cNvPr id="10251" name="Rectangle 19"/>
            <p:cNvSpPr>
              <a:spLocks noChangeArrowheads="1"/>
            </p:cNvSpPr>
            <p:nvPr/>
          </p:nvSpPr>
          <p:spPr bwMode="auto">
            <a:xfrm>
              <a:off x="2966" y="720"/>
              <a:ext cx="288" cy="20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.VnAvantH" panose="020B7200000000000000" pitchFamily="34" charset="0"/>
                </a:rPr>
                <a:t>ñy ban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.VnAvantH" panose="020B7200000000000000" pitchFamily="34" charset="0"/>
                </a:rPr>
                <a:t>Nh©n d©n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.VnAvantH" panose="020B7200000000000000" pitchFamily="34" charset="0"/>
                </a:rPr>
                <a:t>tØnh</a:t>
              </a:r>
            </a:p>
          </p:txBody>
        </p:sp>
        <p:sp>
          <p:nvSpPr>
            <p:cNvPr id="10252" name="AutoShape 20"/>
            <p:cNvSpPr>
              <a:spLocks noChangeArrowheads="1"/>
            </p:cNvSpPr>
            <p:nvPr/>
          </p:nvSpPr>
          <p:spPr bwMode="auto">
            <a:xfrm rot="435958">
              <a:off x="1038" y="953"/>
              <a:ext cx="432" cy="96"/>
            </a:xfrm>
            <a:prstGeom prst="parallelogram">
              <a:avLst>
                <a:gd name="adj" fmla="val 0"/>
              </a:avLst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00" b="1">
                  <a:solidFill>
                    <a:schemeClr val="bg1"/>
                  </a:solidFill>
                  <a:latin typeface=".VnAvantH" panose="020B7200000000000000" pitchFamily="34" charset="0"/>
                </a:rPr>
                <a:t>Tr­êng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00" b="1">
                  <a:solidFill>
                    <a:schemeClr val="bg1"/>
                  </a:solidFill>
                  <a:latin typeface=".VnAvantH" panose="020B7200000000000000" pitchFamily="34" charset="0"/>
                </a:rPr>
                <a:t>Trung häc phæ th«ng</a:t>
              </a:r>
            </a:p>
          </p:txBody>
        </p:sp>
      </p:grp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defRPr/>
            </a:pPr>
            <a:endParaRPr lang="vi-VN" altLang="en-US" sz="3200" b="1" kern="0" dirty="0" smtClean="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60000"/>
              </a:lnSpc>
              <a:defRPr/>
            </a:pPr>
            <a:r>
              <a:rPr lang="en-US" altLang="en-US" sz="36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 và nói những gì em nhìn thấy trong hình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1268" name="Picture 5" descr="TP noi ban dg s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9" name="AutoShape 10"/>
          <p:cNvCxnSpPr>
            <a:cxnSpLocks noChangeShapeType="1"/>
          </p:cNvCxnSpPr>
          <p:nvPr/>
        </p:nvCxnSpPr>
        <p:spPr bwMode="auto">
          <a:xfrm>
            <a:off x="0" y="34163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1600200" y="2514600"/>
            <a:ext cx="1066800" cy="533400"/>
            <a:chOff x="1008" y="1584"/>
            <a:chExt cx="672" cy="336"/>
          </a:xfrm>
        </p:grpSpPr>
        <p:sp>
          <p:nvSpPr>
            <p:cNvPr id="11308" name="Line 17"/>
            <p:cNvSpPr>
              <a:spLocks noChangeShapeType="1"/>
            </p:cNvSpPr>
            <p:nvPr/>
          </p:nvSpPr>
          <p:spPr bwMode="auto">
            <a:xfrm>
              <a:off x="1008" y="1776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09" name="Group 73"/>
            <p:cNvGrpSpPr>
              <a:grpSpLocks/>
            </p:cNvGrpSpPr>
            <p:nvPr/>
          </p:nvGrpSpPr>
          <p:grpSpPr bwMode="auto">
            <a:xfrm>
              <a:off x="1008" y="1584"/>
              <a:ext cx="672" cy="336"/>
              <a:chOff x="1008" y="1584"/>
              <a:chExt cx="672" cy="336"/>
            </a:xfrm>
          </p:grpSpPr>
          <p:sp>
            <p:nvSpPr>
              <p:cNvPr id="11310" name="Line 18"/>
              <p:cNvSpPr>
                <a:spLocks noChangeShapeType="1"/>
              </p:cNvSpPr>
              <p:nvPr/>
            </p:nvSpPr>
            <p:spPr bwMode="auto">
              <a:xfrm flipV="1">
                <a:off x="1008" y="1584"/>
                <a:ext cx="624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1" name="Line 19"/>
              <p:cNvSpPr>
                <a:spLocks noChangeShapeType="1"/>
              </p:cNvSpPr>
              <p:nvPr/>
            </p:nvSpPr>
            <p:spPr bwMode="auto">
              <a:xfrm>
                <a:off x="1680" y="158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2" name="Line 20"/>
              <p:cNvSpPr>
                <a:spLocks noChangeShapeType="1"/>
              </p:cNvSpPr>
              <p:nvPr/>
            </p:nvSpPr>
            <p:spPr bwMode="auto">
              <a:xfrm flipV="1">
                <a:off x="1008" y="1728"/>
                <a:ext cx="672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6705600" y="1143000"/>
            <a:ext cx="762000" cy="457200"/>
            <a:chOff x="4224" y="720"/>
            <a:chExt cx="480" cy="288"/>
          </a:xfrm>
        </p:grpSpPr>
        <p:sp>
          <p:nvSpPr>
            <p:cNvPr id="11304" name="Line 25"/>
            <p:cNvSpPr>
              <a:spLocks noChangeShapeType="1"/>
            </p:cNvSpPr>
            <p:nvPr/>
          </p:nvSpPr>
          <p:spPr bwMode="auto">
            <a:xfrm>
              <a:off x="4224" y="864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Line 26"/>
            <p:cNvSpPr>
              <a:spLocks noChangeShapeType="1"/>
            </p:cNvSpPr>
            <p:nvPr/>
          </p:nvSpPr>
          <p:spPr bwMode="auto">
            <a:xfrm>
              <a:off x="4674" y="720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27"/>
            <p:cNvSpPr>
              <a:spLocks noChangeShapeType="1"/>
            </p:cNvSpPr>
            <p:nvPr/>
          </p:nvSpPr>
          <p:spPr bwMode="auto">
            <a:xfrm flipV="1">
              <a:off x="4224" y="720"/>
              <a:ext cx="48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28"/>
            <p:cNvSpPr>
              <a:spLocks noChangeShapeType="1"/>
            </p:cNvSpPr>
            <p:nvPr/>
          </p:nvSpPr>
          <p:spPr bwMode="auto">
            <a:xfrm flipV="1">
              <a:off x="4224" y="855"/>
              <a:ext cx="48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7058025" y="1981200"/>
            <a:ext cx="619125" cy="304800"/>
            <a:chOff x="4446" y="1248"/>
            <a:chExt cx="390" cy="192"/>
          </a:xfrm>
        </p:grpSpPr>
        <p:grpSp>
          <p:nvGrpSpPr>
            <p:cNvPr id="11299" name="Group 45"/>
            <p:cNvGrpSpPr>
              <a:grpSpLocks/>
            </p:cNvGrpSpPr>
            <p:nvPr/>
          </p:nvGrpSpPr>
          <p:grpSpPr bwMode="auto">
            <a:xfrm>
              <a:off x="4446" y="1248"/>
              <a:ext cx="390" cy="192"/>
              <a:chOff x="4446" y="1248"/>
              <a:chExt cx="390" cy="192"/>
            </a:xfrm>
          </p:grpSpPr>
          <p:sp>
            <p:nvSpPr>
              <p:cNvPr id="11301" name="Line 29"/>
              <p:cNvSpPr>
                <a:spLocks noChangeShapeType="1"/>
              </p:cNvSpPr>
              <p:nvPr/>
            </p:nvSpPr>
            <p:spPr bwMode="auto">
              <a:xfrm>
                <a:off x="4446" y="124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Line 41"/>
              <p:cNvSpPr>
                <a:spLocks noChangeShapeType="1"/>
              </p:cNvSpPr>
              <p:nvPr/>
            </p:nvSpPr>
            <p:spPr bwMode="auto">
              <a:xfrm>
                <a:off x="4452" y="1248"/>
                <a:ext cx="384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3" name="Line 42"/>
              <p:cNvSpPr>
                <a:spLocks noChangeShapeType="1"/>
              </p:cNvSpPr>
              <p:nvPr/>
            </p:nvSpPr>
            <p:spPr bwMode="auto">
              <a:xfrm>
                <a:off x="4836" y="1296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0" name="Line 44"/>
            <p:cNvSpPr>
              <a:spLocks noChangeShapeType="1"/>
            </p:cNvSpPr>
            <p:nvPr/>
          </p:nvSpPr>
          <p:spPr bwMode="auto">
            <a:xfrm>
              <a:off x="4448" y="1392"/>
              <a:ext cx="384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2971800" y="4572000"/>
            <a:ext cx="609600" cy="457200"/>
            <a:chOff x="1872" y="2880"/>
            <a:chExt cx="384" cy="288"/>
          </a:xfrm>
        </p:grpSpPr>
        <p:sp>
          <p:nvSpPr>
            <p:cNvPr id="11295" name="Line 46"/>
            <p:cNvSpPr>
              <a:spLocks noChangeShapeType="1"/>
            </p:cNvSpPr>
            <p:nvPr/>
          </p:nvSpPr>
          <p:spPr bwMode="auto">
            <a:xfrm>
              <a:off x="1872" y="2880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47"/>
            <p:cNvSpPr>
              <a:spLocks noChangeShapeType="1"/>
            </p:cNvSpPr>
            <p:nvPr/>
          </p:nvSpPr>
          <p:spPr bwMode="auto">
            <a:xfrm>
              <a:off x="1872" y="2880"/>
              <a:ext cx="384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50"/>
            <p:cNvSpPr>
              <a:spLocks noChangeShapeType="1"/>
            </p:cNvSpPr>
            <p:nvPr/>
          </p:nvSpPr>
          <p:spPr bwMode="auto">
            <a:xfrm>
              <a:off x="2256" y="2976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51"/>
            <p:cNvSpPr>
              <a:spLocks noChangeShapeType="1"/>
            </p:cNvSpPr>
            <p:nvPr/>
          </p:nvSpPr>
          <p:spPr bwMode="auto">
            <a:xfrm>
              <a:off x="1872" y="3024"/>
              <a:ext cx="38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6553200" y="3962400"/>
            <a:ext cx="609600" cy="704850"/>
            <a:chOff x="4128" y="2496"/>
            <a:chExt cx="384" cy="444"/>
          </a:xfrm>
        </p:grpSpPr>
        <p:sp>
          <p:nvSpPr>
            <p:cNvPr id="11290" name="Line 54"/>
            <p:cNvSpPr>
              <a:spLocks noChangeShapeType="1"/>
            </p:cNvSpPr>
            <p:nvPr/>
          </p:nvSpPr>
          <p:spPr bwMode="auto">
            <a:xfrm>
              <a:off x="4128" y="2784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91" name="Group 61"/>
            <p:cNvGrpSpPr>
              <a:grpSpLocks/>
            </p:cNvGrpSpPr>
            <p:nvPr/>
          </p:nvGrpSpPr>
          <p:grpSpPr bwMode="auto">
            <a:xfrm>
              <a:off x="4128" y="2496"/>
              <a:ext cx="384" cy="444"/>
              <a:chOff x="4128" y="2496"/>
              <a:chExt cx="384" cy="444"/>
            </a:xfrm>
          </p:grpSpPr>
          <p:sp>
            <p:nvSpPr>
              <p:cNvPr id="11292" name="Line 55"/>
              <p:cNvSpPr>
                <a:spLocks noChangeShapeType="1"/>
              </p:cNvSpPr>
              <p:nvPr/>
            </p:nvSpPr>
            <p:spPr bwMode="auto">
              <a:xfrm flipV="1">
                <a:off x="4128" y="2652"/>
                <a:ext cx="38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3" name="Line 58"/>
              <p:cNvSpPr>
                <a:spLocks noChangeShapeType="1"/>
              </p:cNvSpPr>
              <p:nvPr/>
            </p:nvSpPr>
            <p:spPr bwMode="auto">
              <a:xfrm>
                <a:off x="4509" y="2511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Line 60"/>
              <p:cNvSpPr>
                <a:spLocks noChangeShapeType="1"/>
              </p:cNvSpPr>
              <p:nvPr/>
            </p:nvSpPr>
            <p:spPr bwMode="auto">
              <a:xfrm flipV="1">
                <a:off x="4128" y="2496"/>
                <a:ext cx="38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1590675" y="1385888"/>
            <a:ext cx="628650" cy="252412"/>
            <a:chOff x="1002" y="873"/>
            <a:chExt cx="396" cy="159"/>
          </a:xfrm>
        </p:grpSpPr>
        <p:sp>
          <p:nvSpPr>
            <p:cNvPr id="11286" name="Line 38"/>
            <p:cNvSpPr>
              <a:spLocks noChangeShapeType="1"/>
            </p:cNvSpPr>
            <p:nvPr/>
          </p:nvSpPr>
          <p:spPr bwMode="auto">
            <a:xfrm>
              <a:off x="1398" y="936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62"/>
            <p:cNvSpPr>
              <a:spLocks noChangeShapeType="1"/>
            </p:cNvSpPr>
            <p:nvPr/>
          </p:nvSpPr>
          <p:spPr bwMode="auto">
            <a:xfrm>
              <a:off x="1002" y="873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63"/>
            <p:cNvSpPr>
              <a:spLocks noChangeShapeType="1"/>
            </p:cNvSpPr>
            <p:nvPr/>
          </p:nvSpPr>
          <p:spPr bwMode="auto">
            <a:xfrm>
              <a:off x="1008" y="882"/>
              <a:ext cx="384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64"/>
            <p:cNvSpPr>
              <a:spLocks noChangeShapeType="1"/>
            </p:cNvSpPr>
            <p:nvPr/>
          </p:nvSpPr>
          <p:spPr bwMode="auto">
            <a:xfrm>
              <a:off x="1008" y="978"/>
              <a:ext cx="384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4519613" y="1014413"/>
            <a:ext cx="471487" cy="452437"/>
            <a:chOff x="2847" y="639"/>
            <a:chExt cx="297" cy="285"/>
          </a:xfrm>
        </p:grpSpPr>
        <p:sp>
          <p:nvSpPr>
            <p:cNvPr id="11282" name="Line 33"/>
            <p:cNvSpPr>
              <a:spLocks noChangeShapeType="1"/>
            </p:cNvSpPr>
            <p:nvPr/>
          </p:nvSpPr>
          <p:spPr bwMode="auto">
            <a:xfrm>
              <a:off x="2853" y="684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34"/>
            <p:cNvSpPr>
              <a:spLocks noChangeShapeType="1"/>
            </p:cNvSpPr>
            <p:nvPr/>
          </p:nvSpPr>
          <p:spPr bwMode="auto">
            <a:xfrm flipV="1">
              <a:off x="2847" y="639"/>
              <a:ext cx="288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35"/>
            <p:cNvSpPr>
              <a:spLocks noChangeShapeType="1"/>
            </p:cNvSpPr>
            <p:nvPr/>
          </p:nvSpPr>
          <p:spPr bwMode="auto">
            <a:xfrm>
              <a:off x="3141" y="642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66"/>
            <p:cNvSpPr>
              <a:spLocks noChangeShapeType="1"/>
            </p:cNvSpPr>
            <p:nvPr/>
          </p:nvSpPr>
          <p:spPr bwMode="auto">
            <a:xfrm flipV="1">
              <a:off x="2856" y="876"/>
              <a:ext cx="288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4276725" y="3200400"/>
            <a:ext cx="457200" cy="323850"/>
            <a:chOff x="2694" y="2016"/>
            <a:chExt cx="288" cy="204"/>
          </a:xfrm>
        </p:grpSpPr>
        <p:sp>
          <p:nvSpPr>
            <p:cNvPr id="11278" name="Line 68"/>
            <p:cNvSpPr>
              <a:spLocks noChangeShapeType="1"/>
            </p:cNvSpPr>
            <p:nvPr/>
          </p:nvSpPr>
          <p:spPr bwMode="auto">
            <a:xfrm>
              <a:off x="2697" y="2016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69"/>
            <p:cNvSpPr>
              <a:spLocks noChangeShapeType="1"/>
            </p:cNvSpPr>
            <p:nvPr/>
          </p:nvSpPr>
          <p:spPr bwMode="auto">
            <a:xfrm>
              <a:off x="2694" y="2016"/>
              <a:ext cx="288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70"/>
            <p:cNvSpPr>
              <a:spLocks noChangeShapeType="1"/>
            </p:cNvSpPr>
            <p:nvPr/>
          </p:nvSpPr>
          <p:spPr bwMode="auto">
            <a:xfrm>
              <a:off x="2694" y="2172"/>
              <a:ext cx="288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71"/>
            <p:cNvSpPr>
              <a:spLocks noChangeShapeType="1"/>
            </p:cNvSpPr>
            <p:nvPr/>
          </p:nvSpPr>
          <p:spPr bwMode="auto">
            <a:xfrm>
              <a:off x="2979" y="2067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3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04800" y="4800600"/>
            <a:ext cx="2971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UBND TỈNH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CÔNG AN TỈNH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ĐÀI TRUYỂN HÌNH TỈNH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BỆNH VIỆN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572000" y="5029200"/>
            <a:ext cx="4572000" cy="1570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228600" y="609600"/>
            <a:ext cx="8763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Ở mỗi tỉnh (thành phố) đều có cơ quan hành chính,</a:t>
            </a:r>
            <a:r>
              <a:rPr lang="vi-VN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văn hóa, giáo dục, y tế… để điều hành công việc, phục vụ đời sống vật chất, tinh thần, sức khỏe nhân dân.</a:t>
            </a:r>
            <a:endParaRPr lang="en-US" altLang="en-US" sz="4800" b="1">
              <a:ea typeface="MS Mincho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4867275"/>
            <a:ext cx="1724025" cy="172085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b="1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671888" y="2259013"/>
            <a:ext cx="1770062" cy="172085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b="1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572250" y="2416175"/>
            <a:ext cx="1752600" cy="172085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b="1">
              <a:solidFill>
                <a:srgbClr val="FFFF00"/>
              </a:solidFill>
            </a:endParaRP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4211638" y="2025650"/>
            <a:ext cx="735012" cy="558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000" b="1">
                <a:solidFill>
                  <a:schemeClr val="tx1"/>
                </a:solidFill>
                <a:latin typeface="+mj-lt"/>
              </a:rPr>
              <a:t>2</a:t>
            </a:r>
            <a:endParaRPr lang="en-US" sz="3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7081838" y="2152650"/>
            <a:ext cx="733425" cy="558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000" b="1">
                <a:solidFill>
                  <a:schemeClr val="tx1"/>
                </a:solidFill>
                <a:latin typeface="+mj-lt"/>
              </a:rPr>
              <a:t>3</a:t>
            </a:r>
            <a:endParaRPr lang="en-US" sz="3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2663825" y="4608513"/>
            <a:ext cx="735013" cy="558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000" b="1">
                <a:solidFill>
                  <a:schemeClr val="tx1"/>
                </a:solidFill>
                <a:latin typeface="+mj-lt"/>
              </a:rPr>
              <a:t>4</a:t>
            </a:r>
            <a:endParaRPr lang="en-US" sz="3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56213" y="4852988"/>
            <a:ext cx="1725612" cy="172085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b="1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6763" y="2443163"/>
            <a:ext cx="1687512" cy="1735137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b="1">
              <a:solidFill>
                <a:srgbClr val="FFFF00"/>
              </a:solidFill>
            </a:endParaRPr>
          </a:p>
        </p:txBody>
      </p:sp>
      <p:sp>
        <p:nvSpPr>
          <p:cNvPr id="12" name="Oval 11">
            <a:hlinkClick r:id="rId6" action="ppaction://hlinksldjump"/>
          </p:cNvPr>
          <p:cNvSpPr/>
          <p:nvPr/>
        </p:nvSpPr>
        <p:spPr>
          <a:xfrm>
            <a:off x="1243013" y="2127250"/>
            <a:ext cx="735012" cy="558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000" b="1">
                <a:solidFill>
                  <a:schemeClr val="tx1"/>
                </a:solidFill>
                <a:latin typeface="+mj-lt"/>
              </a:rPr>
              <a:t>1</a:t>
            </a:r>
            <a:endParaRPr lang="en-US" sz="3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>
            <a:hlinkClick r:id="rId7" action="ppaction://hlinksldjump"/>
          </p:cNvPr>
          <p:cNvSpPr/>
          <p:nvPr/>
        </p:nvSpPr>
        <p:spPr>
          <a:xfrm>
            <a:off x="5848350" y="4508500"/>
            <a:ext cx="735013" cy="558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000" b="1">
                <a:solidFill>
                  <a:schemeClr val="tx1"/>
                </a:solidFill>
                <a:latin typeface="+mj-lt"/>
              </a:rPr>
              <a:t>5</a:t>
            </a:r>
            <a:endParaRPr lang="en-US" sz="3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Action Button: Forward or Next 14">
            <a:hlinkClick r:id="rId8" action="ppaction://hlinksldjump" highlightClick="1"/>
          </p:cNvPr>
          <p:cNvSpPr/>
          <p:nvPr/>
        </p:nvSpPr>
        <p:spPr>
          <a:xfrm>
            <a:off x="8305800" y="6172200"/>
            <a:ext cx="720725" cy="587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371600" y="254000"/>
            <a:ext cx="77724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800" b="1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vi-VN" altLang="en-US" sz="4800" b="1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chỉ đường thông thạo</a:t>
            </a:r>
            <a:endParaRPr lang="en-US" altLang="en-US" sz="4800" b="1" ker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50" name="Picture 18" descr="giu kh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238"/>
            <a:ext cx="7620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838200"/>
            <a:ext cx="7467600" cy="22860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 bắt được một tên trộm, bạn hãy cho tôi biết tôi cần đưa tên trộm đến cơ quan nào?</a:t>
            </a:r>
          </a:p>
        </p:txBody>
      </p:sp>
      <p:pic>
        <p:nvPicPr>
          <p:cNvPr id="15363" name="Picture 18" descr="giu k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363"/>
            <a:ext cx="12192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6988" y="46038"/>
            <a:ext cx="1828800" cy="715962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txBody>
          <a:bodyPr anchor="ctr"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endParaRPr lang="en-US" b="1" ker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3829050"/>
            <a:ext cx="7010400" cy="22098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An tỉnh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An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An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6248" r="8751" b="18750"/>
          <a:stretch>
            <a:fillRect/>
          </a:stretch>
        </p:blipFill>
        <p:spPr bwMode="auto">
          <a:xfrm>
            <a:off x="7405688" y="3787775"/>
            <a:ext cx="17176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34925" y="6357938"/>
            <a:ext cx="514350" cy="5429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98&quot;&gt;&lt;/object&gt;&lt;object type=&quot;2&quot; unique_id=&quot;10099&quot;&gt;&lt;object type=&quot;3&quot; unique_id=&quot;10100&quot;&gt;&lt;property id=&quot;20148&quot; value=&quot;5&quot;/&gt;&lt;property id=&quot;20300&quot; value=&quot;Slide 1&quot;/&gt;&lt;property id=&quot;20307&quot; value=&quot;276&quot;/&gt;&lt;/object&gt;&lt;object type=&quot;3&quot; unique_id=&quot;10101&quot;&gt;&lt;property id=&quot;20148&quot; value=&quot;5&quot;/&gt;&lt;property id=&quot;20300&quot; value=&quot;Slide 2 - &amp;quot;KiÓm tra bµi cò&amp;quot;&quot;/&gt;&lt;property id=&quot;20307&quot; value=&quot;256&quot;/&gt;&lt;/object&gt;&lt;object type=&quot;3&quot; unique_id=&quot;10103&quot;&gt;&lt;property id=&quot;20148&quot; value=&quot;5&quot;/&gt;&lt;property id=&quot;20300&quot; value=&quot;Slide 3&quot;/&gt;&lt;property id=&quot;20307&quot; value=&quot;257&quot;/&gt;&lt;/object&gt;&lt;object type=&quot;3&quot; unique_id=&quot;10104&quot;&gt;&lt;property id=&quot;20148&quot; value=&quot;5&quot;/&gt;&lt;property id=&quot;20300&quot; value=&quot;Slide 5&quot;/&gt;&lt;property id=&quot;20307&quot; value=&quot;293&quot;/&gt;&lt;/object&gt;&lt;object type=&quot;3&quot; unique_id=&quot;10106&quot;&gt;&lt;property id=&quot;20148&quot; value=&quot;5&quot;/&gt;&lt;property id=&quot;20300&quot; value=&quot;Slide 6 - &amp;quot;Hoạt động 1&amp;#x0D;&amp;#x0A;Làm việc với sách giáo khoa&amp;quot;&quot;/&gt;&lt;property id=&quot;20307&quot; value=&quot;295&quot;/&gt;&lt;/object&gt;&lt;object type=&quot;3&quot; unique_id=&quot;10107&quot;&gt;&lt;property id=&quot;20148&quot; value=&quot;5&quot;/&gt;&lt;property id=&quot;20300&quot; value=&quot;Slide 7 - &amp;quot;ChØ vµ nãi nh÷ng g× b¹n nh×n thÊy trong h×nh.&amp;quot;&quot;/&gt;&lt;property id=&quot;20307&quot; value=&quot;278&quot;/&gt;&lt;/object&gt;&lt;object type=&quot;3&quot; unique_id=&quot;10108&quot;&gt;&lt;property id=&quot;20148&quot; value=&quot;5&quot;/&gt;&lt;property id=&quot;20300&quot; value=&quot;Slide 8&quot;/&gt;&lt;property id=&quot;20307&quot; value=&quot;258&quot;/&gt;&lt;/object&gt;&lt;object type=&quot;3&quot; unique_id=&quot;10110&quot;&gt;&lt;property id=&quot;20148&quot; value=&quot;5&quot;/&gt;&lt;property id=&quot;20300&quot; value=&quot;Slide 9&quot;/&gt;&lt;property id=&quot;20307&quot; value=&quot;296&quot;/&gt;&lt;/object&gt;&lt;object type=&quot;3&quot; unique_id=&quot;10111&quot;&gt;&lt;property id=&quot;20148&quot; value=&quot;5&quot;/&gt;&lt;property id=&quot;20300&quot; value=&quot;Slide 10&quot;/&gt;&lt;property id=&quot;20307&quot; value=&quot;297&quot;/&gt;&lt;/object&gt;&lt;object type=&quot;3&quot; unique_id=&quot;10112&quot;&gt;&lt;property id=&quot;20148&quot; value=&quot;5&quot;/&gt;&lt;property id=&quot;20300&quot; value=&quot;Slide 11 - &amp;quot;Hoạt động 2 &amp;#x0D;&amp;#x0A;T×m hiÓu vÒ vai trß – nhiÖm vô cña c¸c c¬ quan&amp;quot;&quot;/&gt;&lt;property id=&quot;20307&quot; value=&quot;298&quot;/&gt;&lt;/object&gt;&lt;object type=&quot;3&quot; unique_id=&quot;10113&quot;&gt;&lt;property id=&quot;20148&quot; value=&quot;5&quot;/&gt;&lt;property id=&quot;20300&quot; value=&quot;Slide 12&quot;/&gt;&lt;property id=&quot;20307&quot; value=&quot;299&quot;/&gt;&lt;/object&gt;&lt;object type=&quot;3&quot; unique_id=&quot;10114&quot;&gt;&lt;property id=&quot;20148&quot; value=&quot;5&quot;/&gt;&lt;property id=&quot;20300&quot; value=&quot;Slide 13 - &amp;quot;PHIẾU HỌC TẬP&amp;quot;&quot;/&gt;&lt;property id=&quot;20307&quot; value=&quot;281&quot;/&gt;&lt;/object&gt;&lt;object type=&quot;3&quot; unique_id=&quot;10115&quot;&gt;&lt;property id=&quot;20148&quot; value=&quot;5&quot;/&gt;&lt;property id=&quot;20300&quot; value=&quot;Slide 14 - &amp;quot;PHIẾU HỌC TẬP&amp;quot;&quot;/&gt;&lt;property id=&quot;20307&quot; value=&quot;301&quot;/&gt;&lt;/object&gt;&lt;object type=&quot;3&quot; unique_id=&quot;10116&quot;&gt;&lt;property id=&quot;20148&quot; value=&quot;5&quot;/&gt;&lt;property id=&quot;20300&quot; value=&quot;Slide 16&quot;/&gt;&lt;property id=&quot;20307&quot; value=&quot;282&quot;/&gt;&lt;/object&gt;&lt;object type=&quot;3&quot; unique_id=&quot;10117&quot;&gt;&lt;property id=&quot;20148&quot; value=&quot;5&quot;/&gt;&lt;property id=&quot;20300&quot; value=&quot;Slide 17&quot;/&gt;&lt;property id=&quot;20307&quot; value=&quot;291&quot;/&gt;&lt;/object&gt;&lt;object type=&quot;3&quot; unique_id=&quot;10118&quot;&gt;&lt;property id=&quot;20148&quot; value=&quot;5&quot;/&gt;&lt;property id=&quot;20300&quot; value=&quot;Slide 18&quot;/&gt;&lt;property id=&quot;20307&quot; value=&quot;274&quot;/&gt;&lt;/object&gt;&lt;object type=&quot;3&quot; unique_id=&quot;10119&quot;&gt;&lt;property id=&quot;20148&quot; value=&quot;5&quot;/&gt;&lt;property id=&quot;20300&quot; value=&quot;Slide 21&quot;/&gt;&lt;property id=&quot;20307&quot; value=&quot;288&quot;/&gt;&lt;/object&gt;&lt;object type=&quot;3&quot; unique_id=&quot;10120&quot;&gt;&lt;property id=&quot;20148&quot; value=&quot;5&quot;/&gt;&lt;property id=&quot;20300&quot; value=&quot;Slide 22&quot;/&gt;&lt;property id=&quot;20307&quot; value=&quot;270&quot;/&gt;&lt;/object&gt;&lt;object type=&quot;3&quot; unique_id=&quot;10121&quot;&gt;&lt;property id=&quot;20148&quot; value=&quot;5&quot;/&gt;&lt;property id=&quot;20300&quot; value=&quot;Slide 23&quot;/&gt;&lt;property id=&quot;20307&quot; value=&quot;277&quot;/&gt;&lt;/object&gt;&lt;object type=&quot;3&quot; unique_id=&quot;10218&quot;&gt;&lt;property id=&quot;20148&quot; value=&quot;5&quot;/&gt;&lt;property id=&quot;20300&quot; value=&quot;Slide 15&quot;/&gt;&lt;property id=&quot;20307&quot; value=&quot;302&quot;/&gt;&lt;/object&gt;&lt;object type=&quot;3&quot; unique_id=&quot;10319&quot;&gt;&lt;property id=&quot;20148&quot; value=&quot;5&quot;/&gt;&lt;property id=&quot;20300&quot; value=&quot;Slide 19&quot;/&gt;&lt;property id=&quot;20307&quot; value=&quot;304&quot;/&gt;&lt;/object&gt;&lt;object type=&quot;3&quot; unique_id=&quot;10320&quot;&gt;&lt;property id=&quot;20148&quot; value=&quot;5&quot;/&gt;&lt;property id=&quot;20300&quot; value=&quot;Slide 20&quot;/&gt;&lt;property id=&quot;20307&quot; value=&quot;303&quot;/&gt;&lt;/object&gt;&lt;object type=&quot;3&quot; unique_id=&quot;10396&quot;&gt;&lt;property id=&quot;20148&quot; value=&quot;5&quot;/&gt;&lt;property id=&quot;20300&quot; value=&quot;Slide 4&quot;/&gt;&lt;property id=&quot;20307&quot; value=&quot;30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422</Words>
  <Application>Microsoft Office PowerPoint</Application>
  <PresentationFormat>On-screen Show (4:3)</PresentationFormat>
  <Paragraphs>144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.VnArial NarrowH</vt:lpstr>
      <vt:lpstr>.VnAvantH</vt:lpstr>
      <vt:lpstr>.VnTime</vt:lpstr>
      <vt:lpstr>Arial</vt:lpstr>
      <vt:lpstr>Arial Black</vt:lpstr>
      <vt:lpstr>Calibri</vt:lpstr>
      <vt:lpstr>HP001 4 hàng</vt:lpstr>
      <vt:lpstr>MS Mincho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KiÓm tra bµi cò</dc:title>
  <dc:creator>HaNoi</dc:creator>
  <cp:lastModifiedBy>loltntvl@gmail.com</cp:lastModifiedBy>
  <cp:revision>149</cp:revision>
  <dcterms:created xsi:type="dcterms:W3CDTF">2010-12-02T06:52:21Z</dcterms:created>
  <dcterms:modified xsi:type="dcterms:W3CDTF">2021-12-07T13:57:50Z</dcterms:modified>
</cp:coreProperties>
</file>