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3"/>
  </p:notesMasterIdLst>
  <p:sldIdLst>
    <p:sldId id="273" r:id="rId2"/>
    <p:sldId id="298" r:id="rId3"/>
    <p:sldId id="290" r:id="rId4"/>
    <p:sldId id="297" r:id="rId5"/>
    <p:sldId id="257" r:id="rId6"/>
    <p:sldId id="291" r:id="rId7"/>
    <p:sldId id="292" r:id="rId8"/>
    <p:sldId id="301" r:id="rId9"/>
    <p:sldId id="302" r:id="rId10"/>
    <p:sldId id="303" r:id="rId11"/>
    <p:sldId id="25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800000"/>
    <a:srgbClr val="990033"/>
    <a:srgbClr val="FF00FF"/>
    <a:srgbClr val="003300"/>
    <a:srgbClr val="000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4660"/>
  </p:normalViewPr>
  <p:slideViewPr>
    <p:cSldViewPr>
      <p:cViewPr varScale="1">
        <p:scale>
          <a:sx n="83" d="100"/>
          <a:sy n="83" d="100"/>
        </p:scale>
        <p:origin x="139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2F460-A40A-4605-8F73-2F60C1686F5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8A5C0-E3B7-4982-B172-8D7DA7FC7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6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A83ACA5-2664-4FD6-B7D1-78ED1BEBDC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06D0B55-9DE3-4B3F-8D73-6EAB84A34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AE21A-8016-4800-8549-56753AD97E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09524-3324-43B4-8D54-AC3B4FAE6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2A9CB-6D97-4363-976A-10E980D294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9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3A6-24A5-4EB0-B554-0851798635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A1F2-BAC7-416B-9DD3-D21C2774F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99E7-6BCC-4595-8CCB-F59C60D3A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504-73F6-4BE4-B20C-32EBF05C2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4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2B0-A37B-4291-873C-4F1FFDAC06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223B-F7DF-42F3-8D90-9017ABC2A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7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A174-4876-464C-8B4F-3205A3C6A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0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A3972-22D2-4FFE-8C06-128DC8C73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4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13EFA-7ACF-4DD5-BBFA-C195033F6A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etjack.com/giai-toan-lop-3/bai-3-trang-6-sgk-toan-3.js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0F846CCF-1D0D-4945-A3B2-F0A87041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-7938"/>
            <a:ext cx="9148763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E97A4B-FBE6-4E6B-A202-3DB78743BE71}"/>
              </a:ext>
            </a:extLst>
          </p:cNvPr>
          <p:cNvSpPr/>
          <p:nvPr/>
        </p:nvSpPr>
        <p:spPr>
          <a:xfrm>
            <a:off x="-762000" y="3013501"/>
            <a:ext cx="971920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với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124" name="TextBox 2">
            <a:extLst>
              <a:ext uri="{FF2B5EF4-FFF2-40B4-BE49-F238E27FC236}">
                <a16:creationId xmlns:a16="http://schemas.microsoft.com/office/drawing/2014/main" id="{0F9A33C7-0198-4600-867A-5399744F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4404305"/>
            <a:ext cx="7581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5400" dirty="0">
                <a:solidFill>
                  <a:srgbClr val="FF0000"/>
                </a:solidFill>
              </a:rPr>
              <a:t>      </a:t>
            </a:r>
            <a:r>
              <a:rPr lang="vi-VN" altLang="vi-VN" sz="6000" dirty="0">
                <a:solidFill>
                  <a:srgbClr val="FF0000"/>
                </a:solidFill>
              </a:rPr>
              <a:t>Môn </a:t>
            </a:r>
            <a:r>
              <a:rPr lang="vi-VN" altLang="vi-VN" sz="6000" dirty="0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r>
              <a:rPr lang="en-US" altLang="vi-VN" sz="6000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altLang="vi-VN" sz="6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B4DEF0-9507-414E-B094-7B10CCDC0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5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1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706423-B797-4655-9CBA-D46707B8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78C55-EC11-4B6B-AB4D-0E68167EFBEF}"/>
              </a:ext>
            </a:extLst>
          </p:cNvPr>
          <p:cNvSpPr txBox="1"/>
          <p:nvPr/>
        </p:nvSpPr>
        <p:spPr>
          <a:xfrm>
            <a:off x="3543300" y="914400"/>
            <a:ext cx="2057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 giải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07FD2-BFE9-42F6-9F75-F37CC957EFE1}"/>
              </a:ext>
            </a:extLst>
          </p:cNvPr>
          <p:cNvSpPr txBox="1"/>
          <p:nvPr/>
        </p:nvSpPr>
        <p:spPr>
          <a:xfrm>
            <a:off x="1752600" y="1600200"/>
            <a:ext cx="441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vi-VN" sz="2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ít</a:t>
            </a:r>
            <a:r>
              <a:rPr lang="en-US" sz="2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dầu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thùng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EC31E-6C12-4692-A0B5-6BB240C35F8F}"/>
              </a:ext>
            </a:extLst>
          </p:cNvPr>
          <p:cNvSpPr txBox="1"/>
          <p:nvPr/>
        </p:nvSpPr>
        <p:spPr>
          <a:xfrm>
            <a:off x="2247900" y="2208628"/>
            <a:ext cx="464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125 + 135 = 260 (</a:t>
            </a:r>
            <a:r>
              <a:rPr lang="en-US" sz="2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l) 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562C0-8DC2-4051-82BE-0CE970CA3035}"/>
              </a:ext>
            </a:extLst>
          </p:cNvPr>
          <p:cNvSpPr txBox="1"/>
          <p:nvPr/>
        </p:nvSpPr>
        <p:spPr>
          <a:xfrm>
            <a:off x="2895600" y="2817056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260 l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dầu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33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844825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200" y="962025"/>
            <a:ext cx="7734300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609975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54342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895573"/>
            <a:ext cx="2457450" cy="141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8544" y="3071432"/>
            <a:ext cx="3457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 biệt các bạn </a:t>
            </a:r>
            <a:endParaRPr lang="zh-CN" altLang="en-US" sz="44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533923" y="2478955"/>
            <a:ext cx="809242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72" y="3473351"/>
            <a:ext cx="861135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002530"/>
            <a:ext cx="9144000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3356992"/>
            <a:ext cx="2340768" cy="2382674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4062056" y="3058109"/>
            <a:ext cx="4086225" cy="2609267"/>
            <a:chOff x="-4145945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145945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647771" y="3686175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Lớp 3/ 6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E4BD-E254-4B6F-A282-1A6F05048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3A213-5F5B-4F63-83BF-68618AA731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03ACD-CD32-4B1E-838B-00BEB683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C88DCBC-298B-4DCA-B1C8-01659F74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AAF52630-9C2B-4756-A0E3-B3AB67B39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079" y="1492984"/>
            <a:ext cx="7848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990033"/>
                </a:solidFill>
              </a:rPr>
              <a:t>Cộng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các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số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endParaRPr lang="vi-VN" sz="4000" b="1" dirty="0">
              <a:solidFill>
                <a:srgbClr val="99003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990033"/>
                </a:solidFill>
              </a:rPr>
              <a:t>có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ba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chữ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số</a:t>
            </a:r>
            <a:r>
              <a:rPr lang="en-US" sz="4000" b="1" dirty="0">
                <a:solidFill>
                  <a:srgbClr val="990033"/>
                </a:solidFill>
              </a:rPr>
              <a:t> (</a:t>
            </a:r>
            <a:r>
              <a:rPr lang="en-US" sz="4000" b="1" dirty="0" err="1">
                <a:solidFill>
                  <a:srgbClr val="990033"/>
                </a:solidFill>
              </a:rPr>
              <a:t>có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nhớ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một</a:t>
            </a:r>
            <a:r>
              <a:rPr lang="en-US" sz="4000" b="1" dirty="0">
                <a:solidFill>
                  <a:srgbClr val="990033"/>
                </a:solidFill>
              </a:rPr>
              <a:t> </a:t>
            </a:r>
            <a:r>
              <a:rPr lang="en-US" sz="4000" b="1" dirty="0" err="1">
                <a:solidFill>
                  <a:srgbClr val="990033"/>
                </a:solidFill>
              </a:rPr>
              <a:t>lần</a:t>
            </a:r>
            <a:r>
              <a:rPr lang="en-US" sz="4000" b="1" dirty="0">
                <a:solidFill>
                  <a:srgbClr val="99003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15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0F61271-1420-4F0E-AEF2-CAF95542A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1550"/>
          </a:xfrm>
          <a:prstGeom prst="rect">
            <a:avLst/>
          </a:prstGeom>
        </p:spPr>
      </p:pic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4267200" y="1752600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800000"/>
                </a:solidFill>
              </a:rPr>
              <a:t>Toán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263045" y="2352034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a) 435 + 127 = ?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82145" y="2882466"/>
            <a:ext cx="1295400" cy="711200"/>
            <a:chOff x="298" y="1968"/>
            <a:chExt cx="816" cy="448"/>
          </a:xfrm>
        </p:grpSpPr>
        <p:sp>
          <p:nvSpPr>
            <p:cNvPr id="3096" name="Text Box 16"/>
            <p:cNvSpPr txBox="1">
              <a:spLocks noChangeArrowheads="1"/>
            </p:cNvSpPr>
            <p:nvPr/>
          </p:nvSpPr>
          <p:spPr bwMode="auto">
            <a:xfrm>
              <a:off x="298" y="1970"/>
              <a:ext cx="8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/>
                <a:t>       435</a:t>
              </a:r>
            </a:p>
            <a:p>
              <a:r>
                <a:rPr lang="en-US" sz="2000" b="1" dirty="0"/>
                <a:t>       </a:t>
              </a:r>
              <a:r>
                <a:rPr lang="en-US" sz="2000" b="1" u="sng" dirty="0"/>
                <a:t>127</a:t>
              </a:r>
            </a:p>
          </p:txBody>
        </p:sp>
        <p:sp>
          <p:nvSpPr>
            <p:cNvPr id="3097" name="Text Box 17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+</a:t>
              </a:r>
            </a:p>
          </p:txBody>
        </p:sp>
      </p:grp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3886200" y="2511082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* 5 </a:t>
            </a:r>
            <a:r>
              <a:rPr lang="en-US" sz="2000" b="1" dirty="0" err="1"/>
              <a:t>cộng</a:t>
            </a:r>
            <a:r>
              <a:rPr lang="en-US" sz="2000" b="1" dirty="0"/>
              <a:t> 7 </a:t>
            </a:r>
            <a:r>
              <a:rPr lang="en-US" sz="2000" b="1" dirty="0" err="1"/>
              <a:t>bằng</a:t>
            </a:r>
            <a:r>
              <a:rPr lang="en-US" sz="2000" b="1" dirty="0"/>
              <a:t> 12, </a:t>
            </a:r>
            <a:r>
              <a:rPr lang="en-US" sz="2000" b="1" dirty="0" err="1"/>
              <a:t>viết</a:t>
            </a:r>
            <a:r>
              <a:rPr lang="en-US" sz="2000" b="1" dirty="0"/>
              <a:t> 2 </a:t>
            </a:r>
            <a:r>
              <a:rPr lang="en-US" sz="2000" b="1" dirty="0" err="1"/>
              <a:t>nhớ</a:t>
            </a:r>
            <a:r>
              <a:rPr lang="en-US" sz="2000" b="1" dirty="0"/>
              <a:t> 1.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2482245" y="3524023"/>
            <a:ext cx="22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2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3886200" y="3093136"/>
            <a:ext cx="5410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3 </a:t>
            </a:r>
            <a:r>
              <a:rPr lang="en-US" sz="2000" b="1" dirty="0" err="1"/>
              <a:t>cộng</a:t>
            </a:r>
            <a:r>
              <a:rPr lang="en-US" sz="2000" b="1" dirty="0"/>
              <a:t> 2 </a:t>
            </a:r>
            <a:r>
              <a:rPr lang="en-US" sz="2000" b="1" dirty="0" err="1"/>
              <a:t>bằng</a:t>
            </a:r>
            <a:r>
              <a:rPr lang="en-US" sz="2000" b="1" dirty="0"/>
              <a:t> 5, </a:t>
            </a:r>
            <a:r>
              <a:rPr lang="en-US" sz="2000" b="1" dirty="0" err="1"/>
              <a:t>thêm</a:t>
            </a:r>
            <a:r>
              <a:rPr lang="en-US" sz="2000" b="1" dirty="0"/>
              <a:t> 1 </a:t>
            </a:r>
            <a:r>
              <a:rPr lang="en-US" sz="2000" b="1" dirty="0" err="1"/>
              <a:t>bằng</a:t>
            </a:r>
            <a:r>
              <a:rPr lang="en-US" sz="2000" b="1" dirty="0"/>
              <a:t> 6, </a:t>
            </a:r>
            <a:endParaRPr lang="vi-VN" sz="2000" b="1" dirty="0"/>
          </a:p>
          <a:p>
            <a:pPr>
              <a:spcBef>
                <a:spcPct val="50000"/>
              </a:spcBef>
            </a:pPr>
            <a:r>
              <a:rPr lang="en-US" sz="2000" b="1" dirty="0" err="1"/>
              <a:t>viết</a:t>
            </a:r>
            <a:r>
              <a:rPr lang="en-US" sz="2000" b="1" dirty="0"/>
              <a:t> 6. 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2329845" y="3524023"/>
            <a:ext cx="22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6</a:t>
            </a:r>
          </a:p>
        </p:txBody>
      </p:sp>
      <p:sp>
        <p:nvSpPr>
          <p:cNvPr id="65562" name="Text Box 26"/>
          <p:cNvSpPr txBox="1">
            <a:spLocks noChangeArrowheads="1"/>
          </p:cNvSpPr>
          <p:nvPr/>
        </p:nvSpPr>
        <p:spPr bwMode="auto">
          <a:xfrm>
            <a:off x="3886200" y="3954910"/>
            <a:ext cx="541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* 4 </a:t>
            </a:r>
            <a:r>
              <a:rPr lang="en-US" sz="2000" b="1" dirty="0" err="1"/>
              <a:t>cộng</a:t>
            </a:r>
            <a:r>
              <a:rPr lang="en-US" sz="2000" b="1" dirty="0"/>
              <a:t> 1 </a:t>
            </a:r>
            <a:r>
              <a:rPr lang="en-US" sz="2000" b="1" dirty="0" err="1"/>
              <a:t>bằng</a:t>
            </a:r>
            <a:r>
              <a:rPr lang="en-US" sz="2000" b="1" dirty="0"/>
              <a:t> 5,  </a:t>
            </a:r>
            <a:r>
              <a:rPr lang="en-US" sz="2000" b="1" dirty="0" err="1"/>
              <a:t>viết</a:t>
            </a:r>
            <a:r>
              <a:rPr lang="en-US" sz="2000" b="1" dirty="0"/>
              <a:t> 5. </a:t>
            </a:r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auto">
          <a:xfrm flipH="1">
            <a:off x="2177445" y="3510800"/>
            <a:ext cx="30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5</a:t>
            </a:r>
          </a:p>
        </p:txBody>
      </p:sp>
      <p:sp>
        <p:nvSpPr>
          <p:cNvPr id="65564" name="Text Box 28"/>
          <p:cNvSpPr txBox="1">
            <a:spLocks noChangeArrowheads="1"/>
          </p:cNvSpPr>
          <p:nvPr/>
        </p:nvSpPr>
        <p:spPr bwMode="auto">
          <a:xfrm>
            <a:off x="1110645" y="4537809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</a:t>
            </a:r>
            <a:r>
              <a:rPr lang="en-US" sz="2800" b="1" dirty="0">
                <a:solidFill>
                  <a:srgbClr val="990033"/>
                </a:solidFill>
              </a:rPr>
              <a:t>435 + 127 = 562</a:t>
            </a:r>
            <a:endParaRPr lang="en-US" sz="2000" b="1" dirty="0">
              <a:solidFill>
                <a:srgbClr val="990033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FF7A15C-A3C7-4FD0-B1FF-099329D5EEAE}"/>
              </a:ext>
            </a:extLst>
          </p:cNvPr>
          <p:cNvCxnSpPr/>
          <p:nvPr/>
        </p:nvCxnSpPr>
        <p:spPr>
          <a:xfrm flipH="1">
            <a:off x="2223482" y="2881055"/>
            <a:ext cx="5175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65551" grpId="0"/>
      <p:bldP spid="65555" grpId="0"/>
      <p:bldP spid="65556" grpId="0"/>
      <p:bldP spid="65560" grpId="0"/>
      <p:bldP spid="65561" grpId="0"/>
      <p:bldP spid="65562" grpId="0"/>
      <p:bldP spid="65563" grpId="0"/>
      <p:bldP spid="655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palm&#10;&#10;Description automatically generated">
            <a:extLst>
              <a:ext uri="{FF2B5EF4-FFF2-40B4-BE49-F238E27FC236}">
                <a16:creationId xmlns:a16="http://schemas.microsoft.com/office/drawing/2014/main" id="{85CE116B-AF99-41B6-A72C-714F4F21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" y="17777"/>
            <a:ext cx="9146569" cy="6859927"/>
          </a:xfrm>
          <a:prstGeom prst="rect">
            <a:avLst/>
          </a:prstGeom>
        </p:spPr>
      </p:pic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2101850" y="3500467"/>
            <a:ext cx="22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4</a:t>
            </a:r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 flipH="1">
            <a:off x="2400371" y="3500467"/>
            <a:ext cx="30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8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2249256" y="3500467"/>
            <a:ext cx="22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</a:rPr>
              <a:t>1</a:t>
            </a:r>
          </a:p>
        </p:txBody>
      </p:sp>
      <p:sp>
        <p:nvSpPr>
          <p:cNvPr id="65565" name="Text Box 29"/>
          <p:cNvSpPr txBox="1">
            <a:spLocks noChangeArrowheads="1"/>
          </p:cNvSpPr>
          <p:nvPr/>
        </p:nvSpPr>
        <p:spPr bwMode="auto">
          <a:xfrm>
            <a:off x="1371600" y="2314545"/>
            <a:ext cx="3290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b) 256 + 162 = ?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606550" y="2840067"/>
            <a:ext cx="1295400" cy="708025"/>
            <a:chOff x="192" y="1872"/>
            <a:chExt cx="816" cy="446"/>
          </a:xfrm>
        </p:grpSpPr>
        <p:sp>
          <p:nvSpPr>
            <p:cNvPr id="3094" name="Text Box 31"/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/>
                <a:t>       256</a:t>
              </a:r>
            </a:p>
            <a:p>
              <a:r>
                <a:rPr lang="en-US" sz="2000" b="1" dirty="0"/>
                <a:t>       </a:t>
              </a:r>
              <a:r>
                <a:rPr lang="en-US" sz="2000" b="1" u="sng" dirty="0"/>
                <a:t>162</a:t>
              </a:r>
            </a:p>
          </p:txBody>
        </p:sp>
        <p:sp>
          <p:nvSpPr>
            <p:cNvPr id="3095" name="Text Box 32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+</a:t>
              </a:r>
            </a:p>
          </p:txBody>
        </p:sp>
      </p:grp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4114871" y="2675657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* 6 </a:t>
            </a:r>
            <a:r>
              <a:rPr lang="en-US" sz="2000" b="1" dirty="0" err="1"/>
              <a:t>cộng</a:t>
            </a:r>
            <a:r>
              <a:rPr lang="en-US" sz="2000" b="1" dirty="0"/>
              <a:t> 2 </a:t>
            </a:r>
            <a:r>
              <a:rPr lang="en-US" sz="2000" b="1" dirty="0" err="1"/>
              <a:t>bằng</a:t>
            </a:r>
            <a:r>
              <a:rPr lang="en-US" sz="2000" b="1" dirty="0"/>
              <a:t> 8, </a:t>
            </a:r>
            <a:r>
              <a:rPr lang="en-US" sz="2000" b="1" dirty="0" err="1"/>
              <a:t>viết</a:t>
            </a:r>
            <a:r>
              <a:rPr lang="en-US" sz="2000" b="1" dirty="0"/>
              <a:t> 8.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4108452" y="3100417"/>
            <a:ext cx="441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* 5 </a:t>
            </a:r>
            <a:r>
              <a:rPr lang="en-US" sz="2000" b="1" dirty="0" err="1"/>
              <a:t>cộng</a:t>
            </a:r>
            <a:r>
              <a:rPr lang="en-US" sz="2000" b="1" dirty="0"/>
              <a:t> 6 </a:t>
            </a:r>
            <a:r>
              <a:rPr lang="en-US" sz="2000" b="1" dirty="0" err="1"/>
              <a:t>bằng</a:t>
            </a:r>
            <a:r>
              <a:rPr lang="en-US" sz="2000" b="1" dirty="0"/>
              <a:t> 11, </a:t>
            </a:r>
            <a:r>
              <a:rPr lang="en-US" sz="2000" b="1" dirty="0" err="1"/>
              <a:t>viết</a:t>
            </a:r>
            <a:r>
              <a:rPr lang="en-US" sz="2000" b="1" dirty="0"/>
              <a:t> 1 </a:t>
            </a:r>
            <a:r>
              <a:rPr lang="en-US" sz="2000" b="1" dirty="0" err="1"/>
              <a:t>nhớ</a:t>
            </a:r>
            <a:r>
              <a:rPr lang="en-US" sz="2000" b="1" dirty="0"/>
              <a:t> 1.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4108452" y="3549887"/>
            <a:ext cx="541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* 2 </a:t>
            </a:r>
            <a:r>
              <a:rPr lang="en-US" sz="2000" b="1" dirty="0" err="1"/>
              <a:t>cộng</a:t>
            </a:r>
            <a:r>
              <a:rPr lang="en-US" sz="2000" b="1" dirty="0"/>
              <a:t> 1 </a:t>
            </a:r>
            <a:r>
              <a:rPr lang="en-US" sz="2000" b="1" dirty="0" err="1"/>
              <a:t>bằng</a:t>
            </a:r>
            <a:r>
              <a:rPr lang="en-US" sz="2000" b="1" dirty="0"/>
              <a:t> 3, </a:t>
            </a:r>
            <a:r>
              <a:rPr lang="en-US" sz="2000" b="1" dirty="0" err="1"/>
              <a:t>thêm</a:t>
            </a:r>
            <a:r>
              <a:rPr lang="en-US" sz="2000" b="1" dirty="0"/>
              <a:t> 1 </a:t>
            </a:r>
            <a:r>
              <a:rPr lang="en-US" sz="2000" b="1" dirty="0" err="1"/>
              <a:t>bằng</a:t>
            </a:r>
            <a:r>
              <a:rPr lang="en-US" sz="2000" b="1" dirty="0"/>
              <a:t> 4, </a:t>
            </a:r>
            <a:r>
              <a:rPr lang="en-US" sz="2000" b="1" dirty="0" err="1"/>
              <a:t>viết</a:t>
            </a:r>
            <a:r>
              <a:rPr lang="en-US" sz="2000" b="1" dirty="0"/>
              <a:t> 4. 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1295471" y="413857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256 + 162 = 418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9582DB-8BCF-45F2-84F4-7C34F329182C}"/>
              </a:ext>
            </a:extLst>
          </p:cNvPr>
          <p:cNvCxnSpPr/>
          <p:nvPr/>
        </p:nvCxnSpPr>
        <p:spPr>
          <a:xfrm flipH="1">
            <a:off x="1987550" y="2823655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8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7" grpId="0"/>
      <p:bldP spid="65558" grpId="0"/>
      <p:bldP spid="65559" grpId="0"/>
      <p:bldP spid="65565" grpId="0"/>
      <p:bldP spid="65569" grpId="0"/>
      <p:bldP spid="65570" grpId="0"/>
      <p:bldP spid="65571" grpId="0"/>
      <p:bldP spid="655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512" y="288355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0" y="5528875"/>
            <a:ext cx="1379482" cy="125396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7" y="105078"/>
            <a:ext cx="1149219" cy="1047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495800"/>
            <a:ext cx="1891711" cy="26735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4" y="0"/>
            <a:ext cx="9064256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497" y="1488686"/>
            <a:ext cx="7051703" cy="3985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Quy tắc cộng và trừ các số có ba chữ số ( có nhớ)</a:t>
            </a:r>
          </a:p>
          <a:p>
            <a:pPr algn="ctr"/>
            <a:endParaRPr lang="en-US" sz="1600" b="1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b="1" u="sng">
                <a:latin typeface="Arial" panose="020B0604020202020204" pitchFamily="34" charset="0"/>
              </a:rPr>
              <a:t>Đặt tính theo cột dọc</a:t>
            </a:r>
          </a:p>
          <a:p>
            <a:pPr algn="ctr"/>
            <a:r>
              <a:rPr lang="en-US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phép tính sao cho các chữ số cùng hàng thẳng cột với nhau</a:t>
            </a:r>
            <a:r>
              <a:rPr lang="vi-VN" sz="20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0" i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0" u="sng">
                <a:effectLst/>
                <a:latin typeface="Arial" panose="020B0604020202020204" pitchFamily="34" charset="0"/>
              </a:rPr>
              <a:t>2</a:t>
            </a:r>
            <a:r>
              <a:rPr lang="en-US" sz="2000" b="1" u="sng">
                <a:latin typeface="Arial" panose="020B0604020202020204" pitchFamily="34" charset="0"/>
              </a:rPr>
              <a:t>.</a:t>
            </a:r>
            <a:r>
              <a:rPr lang="vi-VN" sz="2000" b="1" i="0" u="sng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u="sng">
                <a:effectLst/>
                <a:latin typeface="Arial" panose="020B0604020202020204" pitchFamily="34" charset="0"/>
              </a:rPr>
              <a:t>T</a:t>
            </a:r>
            <a:r>
              <a:rPr lang="vi-VN" sz="2000" b="1" i="0" u="sng">
                <a:effectLst/>
                <a:latin typeface="Arial" panose="020B0604020202020204" pitchFamily="34" charset="0"/>
              </a:rPr>
              <a:t>ính:</a:t>
            </a:r>
            <a:endParaRPr lang="en-US" sz="2000" b="1" i="0" u="sng">
              <a:effectLst/>
              <a:latin typeface="Arial" panose="020B0604020202020204" pitchFamily="34" charset="0"/>
            </a:endParaRPr>
          </a:p>
          <a:p>
            <a:pPr algn="ctr"/>
            <a:endParaRPr lang="vi-VN" sz="2000" b="0" i="0" u="sng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vi-VN" sz="20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Tính: Cộng các số lần lượt từ phải sang trá</a:t>
            </a:r>
            <a:r>
              <a:rPr lang="en-US" sz="20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. Bắt đầu từ hang đơn vị đến hàng chục và sang hàng trăm.</a:t>
            </a:r>
          </a:p>
          <a:p>
            <a:pPr marL="285750" indent="-285750">
              <a:buFontTx/>
              <a:buChar char="-"/>
            </a:pPr>
            <a:r>
              <a:rPr lang="vi-VN" sz="20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 các số lần lượt từ phải sang trái; chú ý số cần nhớ</a:t>
            </a:r>
            <a:r>
              <a:rPr lang="vi-VN" sz="20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endParaRPr lang="vi-VN" sz="1600" b="0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sz="15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B569F7-E778-48D2-A25C-1246C7B7D00F}"/>
              </a:ext>
            </a:extLst>
          </p:cNvPr>
          <p:cNvCxnSpPr/>
          <p:nvPr/>
        </p:nvCxnSpPr>
        <p:spPr>
          <a:xfrm>
            <a:off x="4876800" y="48768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33400" y="828676"/>
            <a:ext cx="2133600" cy="762000"/>
            <a:chOff x="262" y="1322"/>
            <a:chExt cx="1344" cy="480"/>
          </a:xfrm>
        </p:grpSpPr>
        <p:sp>
          <p:nvSpPr>
            <p:cNvPr id="4133" name="AutoShape 19"/>
            <p:cNvSpPr>
              <a:spLocks noChangeArrowheads="1"/>
            </p:cNvSpPr>
            <p:nvPr/>
          </p:nvSpPr>
          <p:spPr bwMode="gray">
            <a:xfrm>
              <a:off x="262" y="1322"/>
              <a:ext cx="1344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88" y="1392"/>
              <a:ext cx="1172" cy="397"/>
              <a:chOff x="288" y="1392"/>
              <a:chExt cx="1172" cy="397"/>
            </a:xfrm>
          </p:grpSpPr>
          <p:grpSp>
            <p:nvGrpSpPr>
              <p:cNvPr id="4134" name="Group 20"/>
              <p:cNvGrpSpPr>
                <a:grpSpLocks/>
              </p:cNvGrpSpPr>
              <p:nvPr/>
            </p:nvGrpSpPr>
            <p:grpSpPr bwMode="auto">
              <a:xfrm>
                <a:off x="288" y="1392"/>
                <a:ext cx="383" cy="397"/>
                <a:chOff x="999" y="3120"/>
                <a:chExt cx="768" cy="771"/>
              </a:xfrm>
            </p:grpSpPr>
            <p:sp>
              <p:nvSpPr>
                <p:cNvPr id="4137" name="AutoShape 21"/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66582" name="Freeform 22"/>
                <p:cNvSpPr>
                  <a:spLocks/>
                </p:cNvSpPr>
                <p:nvPr/>
              </p:nvSpPr>
              <p:spPr bwMode="gray">
                <a:xfrm>
                  <a:off x="1047" y="3169"/>
                  <a:ext cx="383" cy="373"/>
                </a:xfrm>
                <a:custGeom>
                  <a:avLst/>
                  <a:gdLst/>
                  <a:ahLst/>
                  <a:cxnLst>
                    <a:cxn ang="0">
                      <a:pos x="118" y="0"/>
                    </a:cxn>
                    <a:cxn ang="0">
                      <a:pos x="0" y="118"/>
                    </a:cxn>
                    <a:cxn ang="0">
                      <a:pos x="0" y="589"/>
                    </a:cxn>
                    <a:cxn ang="0">
                      <a:pos x="161" y="174"/>
                    </a:cxn>
                    <a:cxn ang="0">
                      <a:pos x="589" y="0"/>
                    </a:cxn>
                    <a:cxn ang="0">
                      <a:pos x="118" y="0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66583" name="Text Box 23"/>
                <p:cNvSpPr txBox="1">
                  <a:spLocks noChangeArrowheads="1"/>
                </p:cNvSpPr>
                <p:nvPr/>
              </p:nvSpPr>
              <p:spPr bwMode="gray">
                <a:xfrm>
                  <a:off x="1290" y="3326"/>
                  <a:ext cx="168" cy="56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sp>
            <p:nvSpPr>
              <p:cNvPr id="4135" name="Text Box 24"/>
              <p:cNvSpPr txBox="1">
                <a:spLocks noChangeArrowheads="1"/>
              </p:cNvSpPr>
              <p:nvPr/>
            </p:nvSpPr>
            <p:spPr bwMode="auto">
              <a:xfrm>
                <a:off x="768" y="1440"/>
                <a:ext cx="69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/>
                  <a:t>Tính :</a:t>
                </a:r>
              </a:p>
            </p:txBody>
          </p:sp>
          <p:sp>
            <p:nvSpPr>
              <p:cNvPr id="4136" name="Text Box 25"/>
              <p:cNvSpPr txBox="1">
                <a:spLocks noChangeArrowheads="1"/>
              </p:cNvSpPr>
              <p:nvPr/>
            </p:nvSpPr>
            <p:spPr bwMode="auto">
              <a:xfrm>
                <a:off x="384" y="1488"/>
                <a:ext cx="19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990033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786044" y="1981200"/>
            <a:ext cx="1295400" cy="708025"/>
            <a:chOff x="192" y="1872"/>
            <a:chExt cx="816" cy="446"/>
          </a:xfrm>
        </p:grpSpPr>
        <p:sp>
          <p:nvSpPr>
            <p:cNvPr id="4118" name="Text Box 50"/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       256</a:t>
              </a:r>
            </a:p>
            <a:p>
              <a:r>
                <a:rPr lang="en-US" sz="2000" b="1"/>
                <a:t>       </a:t>
              </a:r>
              <a:r>
                <a:rPr lang="en-US" sz="2000" b="1" u="sng"/>
                <a:t>182</a:t>
              </a:r>
            </a:p>
          </p:txBody>
        </p:sp>
        <p:sp>
          <p:nvSpPr>
            <p:cNvPr id="4119" name="Text Box 51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+</a:t>
              </a:r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2546494" y="1959685"/>
            <a:ext cx="1295400" cy="708025"/>
            <a:chOff x="-156" y="-123"/>
            <a:chExt cx="816" cy="446"/>
          </a:xfrm>
        </p:grpSpPr>
        <p:sp>
          <p:nvSpPr>
            <p:cNvPr id="4116" name="Text Box 53"/>
            <p:cNvSpPr txBox="1">
              <a:spLocks noChangeArrowheads="1"/>
            </p:cNvSpPr>
            <p:nvPr/>
          </p:nvSpPr>
          <p:spPr bwMode="auto">
            <a:xfrm>
              <a:off x="-156" y="-123"/>
              <a:ext cx="8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       452</a:t>
              </a:r>
            </a:p>
            <a:p>
              <a:r>
                <a:rPr lang="en-US" sz="2000" b="1"/>
                <a:t>       </a:t>
              </a:r>
              <a:r>
                <a:rPr lang="en-US" sz="2000" b="1" u="sng"/>
                <a:t>361</a:t>
              </a:r>
            </a:p>
          </p:txBody>
        </p:sp>
        <p:sp>
          <p:nvSpPr>
            <p:cNvPr id="4117" name="Text Box 54"/>
            <p:cNvSpPr txBox="1">
              <a:spLocks noChangeArrowheads="1"/>
            </p:cNvSpPr>
            <p:nvPr/>
          </p:nvSpPr>
          <p:spPr bwMode="auto">
            <a:xfrm>
              <a:off x="-41" y="-25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+</a:t>
              </a:r>
            </a:p>
          </p:txBody>
        </p:sp>
      </p:grp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4273956" y="2014149"/>
            <a:ext cx="1295400" cy="708025"/>
            <a:chOff x="-771" y="-142"/>
            <a:chExt cx="816" cy="446"/>
          </a:xfrm>
        </p:grpSpPr>
        <p:sp>
          <p:nvSpPr>
            <p:cNvPr id="4114" name="Text Box 56"/>
            <p:cNvSpPr txBox="1">
              <a:spLocks noChangeArrowheads="1"/>
            </p:cNvSpPr>
            <p:nvPr/>
          </p:nvSpPr>
          <p:spPr bwMode="auto">
            <a:xfrm>
              <a:off x="-771" y="-142"/>
              <a:ext cx="8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       166</a:t>
              </a:r>
            </a:p>
            <a:p>
              <a:r>
                <a:rPr lang="en-US" sz="2000" b="1"/>
                <a:t>       </a:t>
              </a:r>
              <a:r>
                <a:rPr lang="en-US" sz="2000" b="1" u="sng"/>
                <a:t>283</a:t>
              </a:r>
            </a:p>
          </p:txBody>
        </p:sp>
        <p:sp>
          <p:nvSpPr>
            <p:cNvPr id="4115" name="Text Box 57"/>
            <p:cNvSpPr txBox="1">
              <a:spLocks noChangeArrowheads="1"/>
            </p:cNvSpPr>
            <p:nvPr/>
          </p:nvSpPr>
          <p:spPr bwMode="auto">
            <a:xfrm>
              <a:off x="-603" y="-7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+</a:t>
              </a:r>
            </a:p>
          </p:txBody>
        </p:sp>
      </p:grpSp>
      <p:sp>
        <p:nvSpPr>
          <p:cNvPr id="66631" name="Text Box 71"/>
          <p:cNvSpPr txBox="1">
            <a:spLocks noChangeArrowheads="1"/>
          </p:cNvSpPr>
          <p:nvPr/>
        </p:nvSpPr>
        <p:spPr bwMode="auto">
          <a:xfrm>
            <a:off x="4727713" y="2623749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449</a:t>
            </a:r>
          </a:p>
        </p:txBody>
      </p:sp>
      <p:sp>
        <p:nvSpPr>
          <p:cNvPr id="66632" name="Text Box 72"/>
          <p:cNvSpPr txBox="1">
            <a:spLocks noChangeArrowheads="1"/>
          </p:cNvSpPr>
          <p:nvPr/>
        </p:nvSpPr>
        <p:spPr bwMode="auto">
          <a:xfrm>
            <a:off x="3047611" y="2614591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813</a:t>
            </a:r>
          </a:p>
        </p:txBody>
      </p:sp>
      <p:sp>
        <p:nvSpPr>
          <p:cNvPr id="66633" name="Text Box 73"/>
          <p:cNvSpPr txBox="1">
            <a:spLocks noChangeArrowheads="1"/>
          </p:cNvSpPr>
          <p:nvPr/>
        </p:nvSpPr>
        <p:spPr bwMode="auto">
          <a:xfrm>
            <a:off x="1281344" y="2641600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438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5D1E7C-A2D6-4E80-B6BD-6016C026150A}"/>
              </a:ext>
            </a:extLst>
          </p:cNvPr>
          <p:cNvSpPr/>
          <p:nvPr/>
        </p:nvSpPr>
        <p:spPr>
          <a:xfrm>
            <a:off x="6662133" y="1857290"/>
            <a:ext cx="685800" cy="912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372</a:t>
            </a:r>
          </a:p>
          <a:p>
            <a:pPr algn="ctr"/>
            <a:r>
              <a:rPr lang="en-US" sz="20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E2C04-C897-4E80-8CF8-D83019E6CFC5}"/>
              </a:ext>
            </a:extLst>
          </p:cNvPr>
          <p:cNvSpPr/>
          <p:nvPr/>
        </p:nvSpPr>
        <p:spPr>
          <a:xfrm>
            <a:off x="6471359" y="2115260"/>
            <a:ext cx="283074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2EF138-F289-4DFF-B908-0C497B4A9F09}"/>
              </a:ext>
            </a:extLst>
          </p:cNvPr>
          <p:cNvSpPr/>
          <p:nvPr/>
        </p:nvSpPr>
        <p:spPr>
          <a:xfrm>
            <a:off x="6563658" y="2570078"/>
            <a:ext cx="851399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31" grpId="0"/>
      <p:bldP spid="66632" grpId="0"/>
      <p:bldP spid="66633" grpId="0"/>
      <p:bldP spid="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53940" y="724061"/>
            <a:ext cx="3581400" cy="762000"/>
            <a:chOff x="240" y="1200"/>
            <a:chExt cx="2256" cy="480"/>
          </a:xfrm>
        </p:grpSpPr>
        <p:sp>
          <p:nvSpPr>
            <p:cNvPr id="5141" name="AutoShape 15"/>
            <p:cNvSpPr>
              <a:spLocks noChangeArrowheads="1"/>
            </p:cNvSpPr>
            <p:nvPr/>
          </p:nvSpPr>
          <p:spPr bwMode="gray">
            <a:xfrm>
              <a:off x="240" y="1200"/>
              <a:ext cx="2208" cy="4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66" y="1270"/>
              <a:ext cx="502" cy="397"/>
              <a:chOff x="999" y="3120"/>
              <a:chExt cx="768" cy="771"/>
            </a:xfrm>
          </p:grpSpPr>
          <p:sp>
            <p:nvSpPr>
              <p:cNvPr id="5144" name="AutoShape 18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solidFill>
                <a:srgbClr val="6699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603" name="Freeform 19"/>
              <p:cNvSpPr>
                <a:spLocks/>
              </p:cNvSpPr>
              <p:nvPr/>
            </p:nvSpPr>
            <p:spPr bwMode="gray">
              <a:xfrm>
                <a:off x="1046" y="3169"/>
                <a:ext cx="384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7604" name="Text Box 20"/>
              <p:cNvSpPr txBox="1">
                <a:spLocks noChangeArrowheads="1"/>
              </p:cNvSpPr>
              <p:nvPr/>
            </p:nvSpPr>
            <p:spPr bwMode="gray">
              <a:xfrm>
                <a:off x="1290" y="3326"/>
                <a:ext cx="170" cy="5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0" hangingPunct="0"/>
                <a:endParaRPr 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5142" name="Text Box 21"/>
            <p:cNvSpPr txBox="1">
              <a:spLocks noChangeArrowheads="1"/>
            </p:cNvSpPr>
            <p:nvPr/>
          </p:nvSpPr>
          <p:spPr bwMode="auto">
            <a:xfrm>
              <a:off x="816" y="1318"/>
              <a:ext cx="1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Đặt tính rồi tính :</a:t>
              </a:r>
            </a:p>
          </p:txBody>
        </p:sp>
        <p:sp>
          <p:nvSpPr>
            <p:cNvPr id="5143" name="Text Box 22"/>
            <p:cNvSpPr txBox="1">
              <a:spLocks noChangeArrowheads="1"/>
            </p:cNvSpPr>
            <p:nvPr/>
          </p:nvSpPr>
          <p:spPr bwMode="auto">
            <a:xfrm>
              <a:off x="437" y="1366"/>
              <a:ext cx="3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90033"/>
                  </a:solidFill>
                </a:rPr>
                <a:t>2</a:t>
              </a:r>
            </a:p>
          </p:txBody>
        </p:sp>
      </p:grp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1040591" y="1950732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000" b="1"/>
              <a:t>a) 235 + 417                                              b) 333 + 47</a:t>
            </a:r>
          </a:p>
          <a:p>
            <a:pPr marL="342900" indent="-342900"/>
            <a:r>
              <a:rPr lang="en-US" sz="2000" b="1"/>
              <a:t>    256 + 70                                                     60 + 360</a:t>
            </a: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14154" y="3394077"/>
            <a:ext cx="1295400" cy="1016000"/>
            <a:chOff x="192" y="1872"/>
            <a:chExt cx="816" cy="640"/>
          </a:xfrm>
        </p:grpSpPr>
        <p:sp>
          <p:nvSpPr>
            <p:cNvPr id="5138" name="Text Box 26"/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       </a:t>
              </a:r>
              <a:r>
                <a:rPr lang="en-US" sz="2000" b="1">
                  <a:solidFill>
                    <a:srgbClr val="800000"/>
                  </a:solidFill>
                </a:rPr>
                <a:t>235</a:t>
              </a:r>
            </a:p>
            <a:p>
              <a:r>
                <a:rPr lang="en-US" sz="2000" b="1">
                  <a:solidFill>
                    <a:srgbClr val="800000"/>
                  </a:solidFill>
                </a:rPr>
                <a:t>       </a:t>
              </a:r>
              <a:r>
                <a:rPr lang="en-US" sz="2000" b="1" u="sng">
                  <a:solidFill>
                    <a:srgbClr val="800000"/>
                  </a:solidFill>
                </a:rPr>
                <a:t>417</a:t>
              </a:r>
            </a:p>
            <a:p>
              <a:r>
                <a:rPr lang="en-US" sz="2000" b="1">
                  <a:solidFill>
                    <a:srgbClr val="800000"/>
                  </a:solidFill>
                </a:rPr>
                <a:t>       652</a:t>
              </a:r>
            </a:p>
          </p:txBody>
        </p:sp>
        <p:sp>
          <p:nvSpPr>
            <p:cNvPr id="5139" name="Text Box 27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</a:rPr>
                <a:t>+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592140" y="3429000"/>
            <a:ext cx="1295400" cy="1016000"/>
            <a:chOff x="192" y="1872"/>
            <a:chExt cx="816" cy="640"/>
          </a:xfrm>
        </p:grpSpPr>
        <p:sp>
          <p:nvSpPr>
            <p:cNvPr id="5136" name="Text Box 29"/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       </a:t>
              </a:r>
              <a:r>
                <a:rPr lang="en-US" sz="2000" b="1">
                  <a:solidFill>
                    <a:srgbClr val="800000"/>
                  </a:solidFill>
                </a:rPr>
                <a:t>256</a:t>
              </a:r>
            </a:p>
            <a:p>
              <a:r>
                <a:rPr lang="en-US" sz="2000" b="1">
                  <a:solidFill>
                    <a:srgbClr val="800000"/>
                  </a:solidFill>
                </a:rPr>
                <a:t>       </a:t>
              </a:r>
              <a:r>
                <a:rPr lang="en-US" sz="2000" b="1" u="sng">
                  <a:solidFill>
                    <a:srgbClr val="800000"/>
                  </a:solidFill>
                </a:rPr>
                <a:t>  70</a:t>
              </a:r>
            </a:p>
            <a:p>
              <a:r>
                <a:rPr lang="en-US" sz="2000" b="1"/>
                <a:t>       </a:t>
              </a:r>
              <a:r>
                <a:rPr lang="en-US" sz="2000" b="1">
                  <a:solidFill>
                    <a:srgbClr val="800000"/>
                  </a:solidFill>
                </a:rPr>
                <a:t>326</a:t>
              </a:r>
            </a:p>
          </p:txBody>
        </p:sp>
        <p:sp>
          <p:nvSpPr>
            <p:cNvPr id="5137" name="Text Box 30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</a:rPr>
                <a:t>+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735070" y="3438527"/>
            <a:ext cx="1295400" cy="1016000"/>
            <a:chOff x="254" y="1802"/>
            <a:chExt cx="816" cy="640"/>
          </a:xfrm>
        </p:grpSpPr>
        <p:sp>
          <p:nvSpPr>
            <p:cNvPr id="5134" name="Text Box 32"/>
            <p:cNvSpPr txBox="1">
              <a:spLocks noChangeArrowheads="1"/>
            </p:cNvSpPr>
            <p:nvPr/>
          </p:nvSpPr>
          <p:spPr bwMode="auto">
            <a:xfrm>
              <a:off x="254" y="1802"/>
              <a:ext cx="81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/>
                <a:t>       </a:t>
              </a:r>
              <a:r>
                <a:rPr lang="en-US" sz="2000" b="1" dirty="0">
                  <a:solidFill>
                    <a:srgbClr val="800000"/>
                  </a:solidFill>
                </a:rPr>
                <a:t>333</a:t>
              </a:r>
            </a:p>
            <a:p>
              <a:r>
                <a:rPr lang="en-US" sz="2000" b="1" dirty="0">
                  <a:solidFill>
                    <a:srgbClr val="800000"/>
                  </a:solidFill>
                </a:rPr>
                <a:t>       </a:t>
              </a:r>
              <a:r>
                <a:rPr lang="en-US" sz="2000" b="1" u="sng" dirty="0">
                  <a:solidFill>
                    <a:srgbClr val="800000"/>
                  </a:solidFill>
                </a:rPr>
                <a:t>  47</a:t>
              </a:r>
            </a:p>
            <a:p>
              <a:r>
                <a:rPr lang="en-US" sz="2000" b="1" dirty="0"/>
                <a:t>        </a:t>
              </a:r>
              <a:r>
                <a:rPr lang="en-US" sz="2000" b="1" dirty="0">
                  <a:solidFill>
                    <a:srgbClr val="800000"/>
                  </a:solidFill>
                </a:rPr>
                <a:t>380</a:t>
              </a:r>
            </a:p>
          </p:txBody>
        </p:sp>
        <p:sp>
          <p:nvSpPr>
            <p:cNvPr id="5135" name="Text Box 33"/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</a:rPr>
                <a:t>+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6964363" y="3438525"/>
            <a:ext cx="1866900" cy="1016000"/>
            <a:chOff x="163" y="1734"/>
            <a:chExt cx="1176" cy="640"/>
          </a:xfrm>
        </p:grpSpPr>
        <p:sp>
          <p:nvSpPr>
            <p:cNvPr id="5132" name="Text Box 35"/>
            <p:cNvSpPr txBox="1">
              <a:spLocks noChangeArrowheads="1"/>
            </p:cNvSpPr>
            <p:nvPr/>
          </p:nvSpPr>
          <p:spPr bwMode="auto">
            <a:xfrm>
              <a:off x="163" y="1734"/>
              <a:ext cx="117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/>
                <a:t>        </a:t>
              </a:r>
              <a:r>
                <a:rPr lang="en-US" sz="2000" b="1">
                  <a:solidFill>
                    <a:srgbClr val="800000"/>
                  </a:solidFill>
                </a:rPr>
                <a:t>60</a:t>
              </a:r>
            </a:p>
            <a:p>
              <a:r>
                <a:rPr lang="en-US" sz="2000" b="1">
                  <a:solidFill>
                    <a:srgbClr val="800000"/>
                  </a:solidFill>
                </a:rPr>
                <a:t>       </a:t>
              </a:r>
              <a:r>
                <a:rPr lang="en-US" sz="2000" b="1" u="sng">
                  <a:solidFill>
                    <a:srgbClr val="800000"/>
                  </a:solidFill>
                </a:rPr>
                <a:t>360</a:t>
              </a:r>
            </a:p>
            <a:p>
              <a:r>
                <a:rPr lang="en-US" sz="2000" b="1"/>
                <a:t>       </a:t>
              </a:r>
              <a:r>
                <a:rPr lang="en-US" sz="2000" b="1">
                  <a:solidFill>
                    <a:srgbClr val="800000"/>
                  </a:solidFill>
                </a:rPr>
                <a:t>420</a:t>
              </a:r>
            </a:p>
          </p:txBody>
        </p:sp>
        <p:sp>
          <p:nvSpPr>
            <p:cNvPr id="5133" name="Text Box 36"/>
            <p:cNvSpPr txBox="1">
              <a:spLocks noChangeArrowheads="1"/>
            </p:cNvSpPr>
            <p:nvPr/>
          </p:nvSpPr>
          <p:spPr bwMode="auto">
            <a:xfrm>
              <a:off x="384" y="1824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</a:rPr>
                <a:t>+</a:t>
              </a:r>
            </a:p>
          </p:txBody>
        </p:sp>
      </p:grpSp>
      <p:sp>
        <p:nvSpPr>
          <p:cNvPr id="67622" name="Text Box 38"/>
          <p:cNvSpPr txBox="1">
            <a:spLocks noChangeArrowheads="1"/>
          </p:cNvSpPr>
          <p:nvPr/>
        </p:nvSpPr>
        <p:spPr bwMode="auto">
          <a:xfrm>
            <a:off x="228600" y="365760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a)</a:t>
            </a:r>
          </a:p>
        </p:txBody>
      </p:sp>
      <p:sp>
        <p:nvSpPr>
          <p:cNvPr id="67623" name="Text Box 39"/>
          <p:cNvSpPr txBox="1">
            <a:spLocks noChangeArrowheads="1"/>
          </p:cNvSpPr>
          <p:nvPr/>
        </p:nvSpPr>
        <p:spPr bwMode="auto">
          <a:xfrm>
            <a:off x="4572000" y="365760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8" grpId="0"/>
      <p:bldP spid="67622" grpId="0"/>
      <p:bldP spid="676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C4E46D-3EC1-498F-BF5C-8D75C691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B977CF-4148-4E2B-9845-B2084F2FE4B5}"/>
              </a:ext>
            </a:extLst>
          </p:cNvPr>
          <p:cNvSpPr/>
          <p:nvPr/>
        </p:nvSpPr>
        <p:spPr>
          <a:xfrm>
            <a:off x="990600" y="762000"/>
            <a:ext cx="2362200" cy="6096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Bài 3. Tính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BC62D-67BF-483C-8176-69FEC5BCC473}"/>
              </a:ext>
            </a:extLst>
          </p:cNvPr>
          <p:cNvSpPr/>
          <p:nvPr/>
        </p:nvSpPr>
        <p:spPr>
          <a:xfrm>
            <a:off x="5239336" y="1828800"/>
            <a:ext cx="60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</a:p>
          <a:p>
            <a:pPr algn="ctr"/>
            <a:r>
              <a:rPr lang="en-US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00D46-80BE-4CDB-81AA-D37B65D56BCE}"/>
              </a:ext>
            </a:extLst>
          </p:cNvPr>
          <p:cNvSpPr/>
          <p:nvPr/>
        </p:nvSpPr>
        <p:spPr>
          <a:xfrm>
            <a:off x="1410872" y="18288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367</a:t>
            </a:r>
          </a:p>
          <a:p>
            <a:pPr algn="ctr"/>
            <a:r>
              <a:rPr lang="en-US" sz="20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9597C-D63A-4CA8-B1A5-2B82B015C832}"/>
              </a:ext>
            </a:extLst>
          </p:cNvPr>
          <p:cNvSpPr/>
          <p:nvPr/>
        </p:nvSpPr>
        <p:spPr>
          <a:xfrm>
            <a:off x="3239672" y="19812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487</a:t>
            </a:r>
          </a:p>
          <a:p>
            <a:pPr algn="ctr"/>
            <a:r>
              <a:rPr lang="en-US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</a:p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6BB5C-393A-416E-93F6-DD70FC8A0B8A}"/>
              </a:ext>
            </a:extLst>
          </p:cNvPr>
          <p:cNvSpPr/>
          <p:nvPr/>
        </p:nvSpPr>
        <p:spPr>
          <a:xfrm>
            <a:off x="6934200" y="18288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</a:p>
          <a:p>
            <a:pPr algn="ctr"/>
            <a:r>
              <a:rPr lang="en-US" sz="20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56FC3-15A6-4139-9F39-7E2518E93919}"/>
              </a:ext>
            </a:extLst>
          </p:cNvPr>
          <p:cNvSpPr/>
          <p:nvPr/>
        </p:nvSpPr>
        <p:spPr>
          <a:xfrm>
            <a:off x="6921305" y="22860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3BA1C-F437-44D1-B964-1949B4A36CD4}"/>
              </a:ext>
            </a:extLst>
          </p:cNvPr>
          <p:cNvSpPr/>
          <p:nvPr/>
        </p:nvSpPr>
        <p:spPr>
          <a:xfrm>
            <a:off x="5092505" y="22860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692B94-F749-4F45-8D2B-1223155D59F5}"/>
              </a:ext>
            </a:extLst>
          </p:cNvPr>
          <p:cNvSpPr/>
          <p:nvPr/>
        </p:nvSpPr>
        <p:spPr>
          <a:xfrm>
            <a:off x="1410872" y="22860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165AA-74D4-4D22-A1BE-8C94D20C080B}"/>
              </a:ext>
            </a:extLst>
          </p:cNvPr>
          <p:cNvSpPr/>
          <p:nvPr/>
        </p:nvSpPr>
        <p:spPr>
          <a:xfrm>
            <a:off x="3239672" y="22860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4FFCEF-33DA-4350-8CA9-8592765A87DD}"/>
              </a:ext>
            </a:extLst>
          </p:cNvPr>
          <p:cNvSpPr/>
          <p:nvPr/>
        </p:nvSpPr>
        <p:spPr>
          <a:xfrm>
            <a:off x="4989930" y="205505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6B285F-B121-4832-AFFC-CF0EE9B4E7A9}"/>
              </a:ext>
            </a:extLst>
          </p:cNvPr>
          <p:cNvSpPr/>
          <p:nvPr/>
        </p:nvSpPr>
        <p:spPr>
          <a:xfrm>
            <a:off x="3081703" y="2097258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5631EE-5658-46C1-A02D-9620CA27923A}"/>
              </a:ext>
            </a:extLst>
          </p:cNvPr>
          <p:cNvSpPr/>
          <p:nvPr/>
        </p:nvSpPr>
        <p:spPr>
          <a:xfrm>
            <a:off x="1320018" y="2057400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4B622-6276-414B-B963-76520569B339}"/>
              </a:ext>
            </a:extLst>
          </p:cNvPr>
          <p:cNvSpPr/>
          <p:nvPr/>
        </p:nvSpPr>
        <p:spPr>
          <a:xfrm>
            <a:off x="6823123" y="2097258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2438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1CF9FE-318D-4851-8463-328AAF154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BA67A-0EE2-4B51-9AEF-FC317C8F5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92658"/>
            <a:ext cx="3079391" cy="27911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CA99A5-E47D-4C6A-B4FC-D77B6C19AD66}"/>
              </a:ext>
            </a:extLst>
          </p:cNvPr>
          <p:cNvSpPr/>
          <p:nvPr/>
        </p:nvSpPr>
        <p:spPr>
          <a:xfrm>
            <a:off x="762000" y="248529"/>
            <a:ext cx="4953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BC809-8DF9-41A1-B84C-75AC2750FFD7}"/>
              </a:ext>
            </a:extLst>
          </p:cNvPr>
          <p:cNvSpPr txBox="1"/>
          <p:nvPr/>
        </p:nvSpPr>
        <p:spPr>
          <a:xfrm>
            <a:off x="235308" y="887093"/>
            <a:ext cx="8680091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 u="none" strike="noStrike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Bài</a:t>
            </a:r>
            <a:r>
              <a:rPr lang="en-US" sz="2800" b="1" i="0" u="none" strike="noStrike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4 (</a:t>
            </a:r>
            <a:r>
              <a:rPr lang="en-US" sz="2800" b="1" i="0" u="none" strike="noStrike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trang</a:t>
            </a:r>
            <a:r>
              <a:rPr lang="en-US" sz="2800" b="1" i="0" u="none" strike="noStrike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6 SGK </a:t>
            </a:r>
            <a:r>
              <a:rPr lang="en-US" sz="2800" b="1" i="0" u="none" strike="noStrike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Toán</a:t>
            </a:r>
            <a:r>
              <a:rPr lang="en-US" sz="2800" b="1" i="0" u="none" strike="noStrike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3):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 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Giải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bài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toán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theo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tóm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tắt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800" b="1" i="0" u="none" strike="noStrike" dirty="0" err="1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sau</a:t>
            </a:r>
            <a:r>
              <a:rPr lang="en-US" sz="2800" b="1" i="0" u="none" strike="noStrike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</a:t>
            </a:r>
            <a:endParaRPr lang="en-US" sz="2800" b="1" i="0" u="none" strike="noStrike" dirty="0"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125l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135l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…l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3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3003</TotalTime>
  <Words>366</Words>
  <Application>Microsoft Office PowerPoint</Application>
  <PresentationFormat>On-screen Show (4:3)</PresentationFormat>
  <Paragraphs>110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Aharoni</vt:lpstr>
      <vt:lpstr>Arial</vt:lpstr>
      <vt:lpstr>Calibri</vt:lpstr>
      <vt:lpstr>等线</vt:lpstr>
      <vt:lpstr>HP001 4 hàng</vt:lpstr>
      <vt:lpstr>Segoe UI Black</vt:lpstr>
      <vt:lpstr>华文琥珀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loltntvl@gmail.com</cp:lastModifiedBy>
  <cp:revision>66</cp:revision>
  <dcterms:created xsi:type="dcterms:W3CDTF">2009-03-04T06:00:53Z</dcterms:created>
  <dcterms:modified xsi:type="dcterms:W3CDTF">2021-09-20T17:27:13Z</dcterms:modified>
</cp:coreProperties>
</file>