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16"/>
  </p:notesMasterIdLst>
  <p:sldIdLst>
    <p:sldId id="343" r:id="rId3"/>
    <p:sldId id="346" r:id="rId4"/>
    <p:sldId id="345" r:id="rId5"/>
    <p:sldId id="259" r:id="rId6"/>
    <p:sldId id="347" r:id="rId7"/>
    <p:sldId id="348" r:id="rId8"/>
    <p:sldId id="260" r:id="rId9"/>
    <p:sldId id="325" r:id="rId10"/>
    <p:sldId id="326" r:id="rId11"/>
    <p:sldId id="339" r:id="rId12"/>
    <p:sldId id="330" r:id="rId13"/>
    <p:sldId id="338" r:id="rId14"/>
    <p:sldId id="310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91" d="100"/>
          <a:sy n="91" d="100"/>
        </p:scale>
        <p:origin x="53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49C7BC-9E74-4D37-9039-8FA9EB8F1238}" type="datetimeFigureOut">
              <a:rPr lang="en-US" smtClean="0"/>
              <a:t>11/2/2022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0F62331-872E-46D1-841C-93A69AE5119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4359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650669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91513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8C8EFA-96ED-4A18-B46D-8BDC030E3AF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仓耳玄三M W05" panose="02020400000000000000" pitchFamily="18" charset="-122"/>
                <a:ea typeface="仓耳玄三M W05" panose="02020400000000000000" pitchFamily="18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仓耳玄三M W05" panose="02020400000000000000" pitchFamily="18" charset="-122"/>
              <a:ea typeface="仓耳玄三M W05" panose="02020400000000000000" pitchFamily="18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711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24963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6660750"/>
      </p:ext>
    </p:extLst>
  </p:cSld>
  <p:clrMapOvr>
    <a:masterClrMapping/>
  </p:clrMapOvr>
  <p:transition spd="slow">
    <p:wipe dir="d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2436317"/>
      </p:ext>
    </p:extLst>
  </p:cSld>
  <p:clrMapOvr>
    <a:masterClrMapping/>
  </p:clrMapOvr>
  <p:transition spd="slow">
    <p:wipe dir="d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609922"/>
      </p:ext>
    </p:extLst>
  </p:cSld>
  <p:clrMapOvr>
    <a:masterClrMapping/>
  </p:clrMapOvr>
  <p:transition spd="slow">
    <p:wipe dir="d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628152"/>
      </p:ext>
    </p:extLst>
  </p:cSld>
  <p:clrMapOvr>
    <a:masterClrMapping/>
  </p:clrMapOvr>
  <p:transition spd="slow">
    <p:wipe dir="d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5AE1E47-1B45-4380-AE38-48F51410E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6BAB08-D03A-4FEF-8092-001CB785BBAB}" type="datetimeFigureOut">
              <a:rPr lang="zh-CN" altLang="en-US" smtClean="0"/>
              <a:t>2022/11/2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5744B09-219A-4BAE-A64A-BA6F51CC35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E5B1853-F3A0-4843-A7DD-B071FABAEC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8AB37BB-E8A6-440B-8775-2A002C97BC5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0764685"/>
      </p:ext>
    </p:extLst>
  </p:cSld>
  <p:clrMapOvr>
    <a:masterClrMapping/>
  </p:clrMapOvr>
  <p:transition spd="slow" advClick="0" advTm="1000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96341"/>
      </p:ext>
    </p:extLst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300503"/>
      </p:ext>
    </p:extLst>
  </p:cSld>
  <p:clrMapOvr>
    <a:masterClrMapping/>
  </p:clrMapOvr>
  <p:transition spd="slow">
    <p:wipe dir="d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924575"/>
      </p:ext>
    </p:extLst>
  </p:cSld>
  <p:clrMapOvr>
    <a:masterClrMapping/>
  </p:clrMapOvr>
  <p:transition spd="slow">
    <p:wipe dir="d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414829"/>
      </p:ext>
    </p:extLst>
  </p:cSld>
  <p:clrMapOvr>
    <a:masterClrMapping/>
  </p:clrMapOvr>
  <p:transition spd="slow">
    <p:wipe dir="d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9040999"/>
      </p:ext>
    </p:extLst>
  </p:cSld>
  <p:clrMapOvr>
    <a:masterClrMapping/>
  </p:clrMapOvr>
  <p:transition spd="slow">
    <p:wipe dir="d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011786"/>
      </p:ext>
    </p:extLst>
  </p:cSld>
  <p:clrMapOvr>
    <a:masterClrMapping/>
  </p:clrMapOvr>
  <p:transition spd="slow">
    <p:wipe dir="d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8031229"/>
      </p:ext>
    </p:extLst>
  </p:cSld>
  <p:clrMapOvr>
    <a:masterClrMapping/>
  </p:clrMapOvr>
  <p:transition spd="slow">
    <p:wipe dir="d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hape&#10;&#10;Description automatically generated with medium confidence">
            <a:extLst>
              <a:ext uri="{FF2B5EF4-FFF2-40B4-BE49-F238E27FC236}">
                <a16:creationId xmlns:a16="http://schemas.microsoft.com/office/drawing/2014/main" id="{BAD9039F-D634-418B-814F-E5FF86C6B05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9836" y="274982"/>
            <a:ext cx="1131935" cy="1131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689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duotone>
              <a:schemeClr val="accent3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BCAF7-9117-4B83-9BFA-3103DBC85BC2}" type="datetimeFigureOut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02/11/2022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54805E-6734-4F87-9870-BCD68E2B8570}" type="slidenum">
              <a:rPr lang="es-E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s-E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36196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11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13" Type="http://schemas.microsoft.com/office/2007/relationships/hdphoto" Target="../media/hdphoto2.wdp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4.wav"/><Relationship Id="rId12" Type="http://schemas.openxmlformats.org/officeDocument/2006/relationships/image" Target="../media/image12.png"/><Relationship Id="rId2" Type="http://schemas.openxmlformats.org/officeDocument/2006/relationships/audio" Target="../media/media2.mp3"/><Relationship Id="rId16" Type="http://schemas.openxmlformats.org/officeDocument/2006/relationships/image" Target="../media/image14.wmf"/><Relationship Id="rId1" Type="http://schemas.microsoft.com/office/2007/relationships/media" Target="../media/media2.mp3"/><Relationship Id="rId6" Type="http://schemas.openxmlformats.org/officeDocument/2006/relationships/audio" Target="../media/audio3.wav"/><Relationship Id="rId11" Type="http://schemas.openxmlformats.org/officeDocument/2006/relationships/image" Target="../media/image10.png"/><Relationship Id="rId5" Type="http://schemas.openxmlformats.org/officeDocument/2006/relationships/audio" Target="../media/audio2.wav"/><Relationship Id="rId15" Type="http://schemas.microsoft.com/office/2007/relationships/hdphoto" Target="../media/hdphoto3.wdp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9.jpeg"/><Relationship Id="rId1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3.xml"/><Relationship Id="rId7" Type="http://schemas.openxmlformats.org/officeDocument/2006/relationships/audio" Target="../media/audio5.wav"/><Relationship Id="rId12" Type="http://schemas.microsoft.com/office/2007/relationships/hdphoto" Target="../media/hdphoto2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image" Target="../media/image12.png"/><Relationship Id="rId5" Type="http://schemas.openxmlformats.org/officeDocument/2006/relationships/audio" Target="../media/audio3.wav"/><Relationship Id="rId15" Type="http://schemas.openxmlformats.org/officeDocument/2006/relationships/image" Target="../media/image14.wmf"/><Relationship Id="rId10" Type="http://schemas.openxmlformats.org/officeDocument/2006/relationships/image" Target="../media/image10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3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BF6EF456-25EF-480F-B904-09E4100D3C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7232" y="-875461"/>
            <a:ext cx="5560042" cy="2531725"/>
          </a:xfrm>
          <a:prstGeom prst="rect">
            <a:avLst/>
          </a:prstGeom>
        </p:spPr>
      </p:pic>
      <p:pic>
        <p:nvPicPr>
          <p:cNvPr id="5" name="图片 1">
            <a:extLst>
              <a:ext uri="{FF2B5EF4-FFF2-40B4-BE49-F238E27FC236}">
                <a16:creationId xmlns:a16="http://schemas.microsoft.com/office/drawing/2014/main" id="{207BEDE4-ADA1-4BB5-BEC4-6398471F0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5062" y="3042369"/>
            <a:ext cx="8174149" cy="381563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4B6774B-C1A5-43DC-83F6-28E92EB0259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53823" y="1971705"/>
            <a:ext cx="9906859" cy="1286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7866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 advTm="10844"/>
    </mc:Choice>
    <mc:Fallback xmlns="">
      <p:transition advTm="1084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992729" y="111075"/>
            <a:ext cx="10857322" cy="156966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Trong hình dưới đây (như hình vẽ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). H</a:t>
            </a:r>
            <a:r>
              <a:rPr lang="vi-VN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ãy dùng ê ke để kiểm tra xem hai bán kính nào của đường tròn tâm O tạo thành một góc vuông</a:t>
            </a:r>
            <a:r>
              <a:rPr lang="en-US" altLang="zh-CN" sz="32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.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41244" y="243903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2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93" name="Group 92">
            <a:extLst>
              <a:ext uri="{FF2B5EF4-FFF2-40B4-BE49-F238E27FC236}">
                <a16:creationId xmlns:a16="http://schemas.microsoft.com/office/drawing/2014/main" id="{51C61FB7-7161-427B-9DC8-A89A8C083E58}"/>
              </a:ext>
            </a:extLst>
          </p:cNvPr>
          <p:cNvGrpSpPr/>
          <p:nvPr/>
        </p:nvGrpSpPr>
        <p:grpSpPr>
          <a:xfrm rot="619257">
            <a:off x="-752657" y="4249438"/>
            <a:ext cx="5738514" cy="3693718"/>
            <a:chOff x="4426780" y="746446"/>
            <a:chExt cx="3833729" cy="3833729"/>
          </a:xfrm>
        </p:grpSpPr>
        <p:pic>
          <p:nvPicPr>
            <p:cNvPr id="94" name="Picture 93" descr="A picture containing close&#10;&#10;Description automatically generated">
              <a:extLst>
                <a:ext uri="{FF2B5EF4-FFF2-40B4-BE49-F238E27FC236}">
                  <a16:creationId xmlns:a16="http://schemas.microsoft.com/office/drawing/2014/main" id="{615130AA-6B9F-4E1F-982C-B9AF99C8D05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426780" y="746446"/>
              <a:ext cx="3833729" cy="3833729"/>
            </a:xfrm>
            <a:prstGeom prst="rect">
              <a:avLst/>
            </a:prstGeom>
          </p:spPr>
        </p:pic>
        <p:sp>
          <p:nvSpPr>
            <p:cNvPr id="95" name="TextBox 94">
              <a:extLst>
                <a:ext uri="{FF2B5EF4-FFF2-40B4-BE49-F238E27FC236}">
                  <a16:creationId xmlns:a16="http://schemas.microsoft.com/office/drawing/2014/main" id="{EA64C795-14C8-4C06-BE69-B3EB910BAD0E}"/>
                </a:ext>
              </a:extLst>
            </p:cNvPr>
            <p:cNvSpPr txBox="1"/>
            <p:nvPr/>
          </p:nvSpPr>
          <p:spPr>
            <a:xfrm>
              <a:off x="5112620" y="1687344"/>
              <a:ext cx="2620398" cy="119714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Gọi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tên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bán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kính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góc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hình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C5FE2359-0424-4577-8ED4-2EC9096CC04E}"/>
              </a:ext>
            </a:extLst>
          </p:cNvPr>
          <p:cNvSpPr/>
          <p:nvPr/>
        </p:nvSpPr>
        <p:spPr>
          <a:xfrm>
            <a:off x="452297" y="1783637"/>
            <a:ext cx="5875427" cy="785994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kính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 OA, OB, OC, OD 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21A08564-C04C-40C6-945A-322AF4659550}"/>
              </a:ext>
            </a:extLst>
          </p:cNvPr>
          <p:cNvGrpSpPr/>
          <p:nvPr/>
        </p:nvGrpSpPr>
        <p:grpSpPr>
          <a:xfrm>
            <a:off x="7988778" y="1249848"/>
            <a:ext cx="3775536" cy="3874878"/>
            <a:chOff x="7988778" y="1249848"/>
            <a:chExt cx="3775536" cy="3874878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979ED08E-459D-4B3B-BD7F-9E1523404C22}"/>
                </a:ext>
              </a:extLst>
            </p:cNvPr>
            <p:cNvGrpSpPr/>
            <p:nvPr/>
          </p:nvGrpSpPr>
          <p:grpSpPr>
            <a:xfrm>
              <a:off x="7988778" y="1249848"/>
              <a:ext cx="3775536" cy="3874878"/>
              <a:chOff x="7988778" y="1249848"/>
              <a:chExt cx="3775536" cy="3874878"/>
            </a:xfrm>
          </p:grpSpPr>
          <p:sp>
            <p:nvSpPr>
              <p:cNvPr id="3" name="Oval 2">
                <a:extLst>
                  <a:ext uri="{FF2B5EF4-FFF2-40B4-BE49-F238E27FC236}">
                    <a16:creationId xmlns:a16="http://schemas.microsoft.com/office/drawing/2014/main" id="{9FFA6E56-68E0-48BE-BD0E-0878D78CA0E4}"/>
                  </a:ext>
                </a:extLst>
              </p:cNvPr>
              <p:cNvSpPr/>
              <p:nvPr/>
            </p:nvSpPr>
            <p:spPr>
              <a:xfrm>
                <a:off x="8463280" y="1875349"/>
                <a:ext cx="3180080" cy="3027680"/>
              </a:xfrm>
              <a:prstGeom prst="ellipse">
                <a:avLst/>
              </a:prstGeom>
              <a:ln w="28575">
                <a:solidFill>
                  <a:srgbClr val="00B050"/>
                </a:solidFill>
              </a:ln>
            </p:spPr>
            <p:style>
              <a:lnRef idx="2">
                <a:schemeClr val="accent3">
                  <a:shade val="50000"/>
                </a:schemeClr>
              </a:lnRef>
              <a:fillRef idx="1">
                <a:schemeClr val="accent3"/>
              </a:fillRef>
              <a:effectRef idx="0">
                <a:schemeClr val="accent3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" name="Oval 3">
                <a:extLst>
                  <a:ext uri="{FF2B5EF4-FFF2-40B4-BE49-F238E27FC236}">
                    <a16:creationId xmlns:a16="http://schemas.microsoft.com/office/drawing/2014/main" id="{491B4DC5-6A8B-4831-A364-272EB014DBDA}"/>
                  </a:ext>
                </a:extLst>
              </p:cNvPr>
              <p:cNvSpPr/>
              <p:nvPr/>
            </p:nvSpPr>
            <p:spPr>
              <a:xfrm>
                <a:off x="10006634" y="3332480"/>
                <a:ext cx="121920" cy="96520"/>
              </a:xfrm>
              <a:prstGeom prst="ellipse">
                <a:avLst/>
              </a:prstGeom>
            </p:spPr>
            <p:style>
              <a:lnRef idx="2">
                <a:schemeClr val="dk1">
                  <a:shade val="50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6" name="Straight Connector 5">
                <a:extLst>
                  <a:ext uri="{FF2B5EF4-FFF2-40B4-BE49-F238E27FC236}">
                    <a16:creationId xmlns:a16="http://schemas.microsoft.com/office/drawing/2014/main" id="{831E65F2-9EC6-4FD3-8950-7C70E9383B19}"/>
                  </a:ext>
                </a:extLst>
              </p:cNvPr>
              <p:cNvCxnSpPr>
                <a:cxnSpLocks/>
                <a:stCxn id="4" idx="0"/>
              </p:cNvCxnSpPr>
              <p:nvPr/>
            </p:nvCxnSpPr>
            <p:spPr>
              <a:xfrm flipV="1">
                <a:off x="10067594" y="1875350"/>
                <a:ext cx="0" cy="1457130"/>
              </a:xfrm>
              <a:prstGeom prst="line">
                <a:avLst/>
              </a:prstGeom>
              <a:ln w="38100">
                <a:solidFill>
                  <a:srgbClr val="FF00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2">
                <a:extLst>
                  <a:ext uri="{FF2B5EF4-FFF2-40B4-BE49-F238E27FC236}">
                    <a16:creationId xmlns:a16="http://schemas.microsoft.com/office/drawing/2014/main" id="{CE3B90AC-8D55-4D76-A545-7B89FAF62EA3}"/>
                  </a:ext>
                </a:extLst>
              </p:cNvPr>
              <p:cNvCxnSpPr>
                <a:cxnSpLocks/>
                <a:stCxn id="4" idx="4"/>
              </p:cNvCxnSpPr>
              <p:nvPr/>
            </p:nvCxnSpPr>
            <p:spPr>
              <a:xfrm flipH="1">
                <a:off x="8484834" y="3429000"/>
                <a:ext cx="1582760" cy="284894"/>
              </a:xfrm>
              <a:prstGeom prst="line">
                <a:avLst/>
              </a:prstGeom>
              <a:ln w="38100">
                <a:solidFill>
                  <a:srgbClr val="7030A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3" name="Straight Connector 62">
                <a:extLst>
                  <a:ext uri="{FF2B5EF4-FFF2-40B4-BE49-F238E27FC236}">
                    <a16:creationId xmlns:a16="http://schemas.microsoft.com/office/drawing/2014/main" id="{05FD458C-4273-45DD-AC69-F7FFD59E867C}"/>
                  </a:ext>
                </a:extLst>
              </p:cNvPr>
              <p:cNvCxnSpPr>
                <a:cxnSpLocks/>
                <a:stCxn id="4" idx="5"/>
                <a:endCxn id="3" idx="3"/>
              </p:cNvCxnSpPr>
              <p:nvPr/>
            </p:nvCxnSpPr>
            <p:spPr>
              <a:xfrm flipH="1">
                <a:off x="8928992" y="3414865"/>
                <a:ext cx="1181707" cy="1044771"/>
              </a:xfrm>
              <a:prstGeom prst="line">
                <a:avLst/>
              </a:prstGeom>
              <a:ln w="381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833647F3-C4ED-4EDD-95F3-A949104A4D98}"/>
                  </a:ext>
                </a:extLst>
              </p:cNvPr>
              <p:cNvCxnSpPr>
                <a:cxnSpLocks/>
                <a:stCxn id="4" idx="5"/>
              </p:cNvCxnSpPr>
              <p:nvPr/>
            </p:nvCxnSpPr>
            <p:spPr>
              <a:xfrm>
                <a:off x="10110699" y="3414865"/>
                <a:ext cx="964556" cy="112596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836347CA-750B-43A4-AD8A-7585D07A0901}"/>
                  </a:ext>
                </a:extLst>
              </p:cNvPr>
              <p:cNvSpPr txBox="1"/>
              <p:nvPr/>
            </p:nvSpPr>
            <p:spPr>
              <a:xfrm>
                <a:off x="9833914" y="1249848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A</a:t>
                </a:r>
              </a:p>
            </p:txBody>
          </p:sp>
          <p:sp>
            <p:nvSpPr>
              <p:cNvPr id="90" name="TextBox 89">
                <a:extLst>
                  <a:ext uri="{FF2B5EF4-FFF2-40B4-BE49-F238E27FC236}">
                    <a16:creationId xmlns:a16="http://schemas.microsoft.com/office/drawing/2014/main" id="{53F3FB9D-A3D5-44F1-9B9E-ECC4E074BD44}"/>
                  </a:ext>
                </a:extLst>
              </p:cNvPr>
              <p:cNvSpPr txBox="1"/>
              <p:nvPr/>
            </p:nvSpPr>
            <p:spPr>
              <a:xfrm>
                <a:off x="7988778" y="33599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D</a:t>
                </a:r>
              </a:p>
            </p:txBody>
          </p:sp>
          <p:sp>
            <p:nvSpPr>
              <p:cNvPr id="91" name="TextBox 90">
                <a:extLst>
                  <a:ext uri="{FF2B5EF4-FFF2-40B4-BE49-F238E27FC236}">
                    <a16:creationId xmlns:a16="http://schemas.microsoft.com/office/drawing/2014/main" id="{76074374-AE68-4AB8-A437-4BB61932B4F4}"/>
                  </a:ext>
                </a:extLst>
              </p:cNvPr>
              <p:cNvSpPr txBox="1"/>
              <p:nvPr/>
            </p:nvSpPr>
            <p:spPr>
              <a:xfrm>
                <a:off x="8498012" y="4305451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C</a:t>
                </a:r>
              </a:p>
            </p:txBody>
          </p:sp>
          <p:sp>
            <p:nvSpPr>
              <p:cNvPr id="92" name="TextBox 91">
                <a:extLst>
                  <a:ext uri="{FF2B5EF4-FFF2-40B4-BE49-F238E27FC236}">
                    <a16:creationId xmlns:a16="http://schemas.microsoft.com/office/drawing/2014/main" id="{D3984252-F393-4C19-B411-60C08E5A71B4}"/>
                  </a:ext>
                </a:extLst>
              </p:cNvPr>
              <p:cNvSpPr txBox="1"/>
              <p:nvPr/>
            </p:nvSpPr>
            <p:spPr>
              <a:xfrm>
                <a:off x="11175034" y="4416840"/>
                <a:ext cx="58928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 dirty="0"/>
                  <a:t>B</a:t>
                </a:r>
              </a:p>
            </p:txBody>
          </p:sp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4854CAF1-172E-49A6-ACFF-F765763845E6}"/>
                </a:ext>
              </a:extLst>
            </p:cNvPr>
            <p:cNvSpPr txBox="1"/>
            <p:nvPr/>
          </p:nvSpPr>
          <p:spPr>
            <a:xfrm>
              <a:off x="10200640" y="2956560"/>
              <a:ext cx="33266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dirty="0"/>
                <a:t>O</a:t>
              </a:r>
            </a:p>
          </p:txBody>
        </p:sp>
      </p:grp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A5A8C828-76C2-45A5-AFE0-3FF5E9E22B33}"/>
              </a:ext>
            </a:extLst>
          </p:cNvPr>
          <p:cNvSpPr/>
          <p:nvPr/>
        </p:nvSpPr>
        <p:spPr>
          <a:xfrm>
            <a:off x="534594" y="3021867"/>
            <a:ext cx="5875427" cy="1569659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  <a:latin typeface="+mj-lt"/>
              </a:rPr>
              <a:t>Có 6 góc được xét là các góc đỉnh có các cặp cạnh: OA và OD, OA và OC, OA và OB, OD và OC, OD và OB, OC và OB.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32" name="Picture 31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81E7529D-F81E-4DC5-9CC5-156ED4DDDE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594805">
            <a:off x="7524769" y="1780906"/>
            <a:ext cx="2535766" cy="2535766"/>
          </a:xfrm>
          <a:prstGeom prst="rect">
            <a:avLst/>
          </a:prstGeom>
        </p:spPr>
      </p:pic>
      <p:pic>
        <p:nvPicPr>
          <p:cNvPr id="103" name="Picture 102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4EE215AA-6028-421E-8F6F-129CCD42F90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9981" y="933655"/>
            <a:ext cx="2535766" cy="2535766"/>
          </a:xfrm>
          <a:prstGeom prst="rect">
            <a:avLst/>
          </a:prstGeom>
        </p:spPr>
      </p:pic>
      <p:pic>
        <p:nvPicPr>
          <p:cNvPr id="104" name="Picture 103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0D1422E0-3D1F-4FA9-9C49-89710943A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642845">
            <a:off x="7542009" y="2547379"/>
            <a:ext cx="2501285" cy="2501285"/>
          </a:xfrm>
          <a:prstGeom prst="rect">
            <a:avLst/>
          </a:prstGeom>
        </p:spPr>
      </p:pic>
      <p:pic>
        <p:nvPicPr>
          <p:cNvPr id="105" name="Picture 104" descr="A picture containing text, measuring stick&#10;&#10;Description automatically generated">
            <a:extLst>
              <a:ext uri="{FF2B5EF4-FFF2-40B4-BE49-F238E27FC236}">
                <a16:creationId xmlns:a16="http://schemas.microsoft.com/office/drawing/2014/main" id="{24BC507B-3E88-49E6-8B8B-30F7F3E8400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269425">
            <a:off x="9179659" y="3443196"/>
            <a:ext cx="2535766" cy="2535766"/>
          </a:xfrm>
          <a:prstGeom prst="rect">
            <a:avLst/>
          </a:prstGeom>
        </p:spPr>
      </p:pic>
      <p:sp>
        <p:nvSpPr>
          <p:cNvPr id="106" name="Rectangle: Rounded Corners 105">
            <a:extLst>
              <a:ext uri="{FF2B5EF4-FFF2-40B4-BE49-F238E27FC236}">
                <a16:creationId xmlns:a16="http://schemas.microsoft.com/office/drawing/2014/main" id="{FCE024DA-4356-4C93-B5FE-4DC3B761736D}"/>
              </a:ext>
            </a:extLst>
          </p:cNvPr>
          <p:cNvSpPr/>
          <p:nvPr/>
        </p:nvSpPr>
        <p:spPr>
          <a:xfrm>
            <a:off x="5166499" y="5647556"/>
            <a:ext cx="5875427" cy="935440"/>
          </a:xfrm>
          <a:prstGeom prst="roundRect">
            <a:avLst/>
          </a:prstGeom>
          <a:ln/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3200" dirty="0">
                <a:solidFill>
                  <a:schemeClr val="bg1"/>
                </a:solidFill>
              </a:rPr>
              <a:t>OB, OC tạo thành 1 góc vuông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92122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98" grpId="0" animBg="1"/>
      <p:bldP spid="100" grpId="0" animBg="1"/>
      <p:bldP spid="10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88410" y="115864"/>
            <a:ext cx="10981669" cy="138499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lvl="0" algn="just" defTabSz="457200"/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Ghép 8 khối lập phương nhỏ được khối lập phương lớn (như hình vẽ) Người ta sơn màu đỏ vào tất cả các mặt của khối lập phương lớn.</a:t>
            </a:r>
            <a:r>
              <a:rPr lang="en-US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 </a:t>
            </a:r>
            <a:r>
              <a:rPr lang="vi-VN" altLang="zh-CN" sz="2800" b="1" dirty="0">
                <a:solidFill>
                  <a:srgbClr val="FF0000"/>
                </a:solidFill>
                <a:latin typeface="Calibri" panose="020F0502020204030204" pitchFamily="34" charset="0"/>
                <a:ea typeface="仓耳玄三M W05" panose="02020400000000000000" pitchFamily="18" charset="-122"/>
                <a:cs typeface="Calibri" panose="020F0502020204030204" pitchFamily="34" charset="0"/>
              </a:rPr>
              <a:t>Hỏi có tất cả bao nhiêu mặt của các khối lập phương nhỏ được sơn màu đỏ?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仓耳玄三M W05" panose="02020400000000000000" pitchFamily="18" charset="-122"/>
              <a:cs typeface="Calibri" panose="020F0502020204030204" pitchFamily="34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A9ED1CD-3AA3-433B-A4FB-45FCA721E2E2}"/>
              </a:ext>
            </a:extLst>
          </p:cNvPr>
          <p:cNvGrpSpPr/>
          <p:nvPr/>
        </p:nvGrpSpPr>
        <p:grpSpPr>
          <a:xfrm>
            <a:off x="228884" y="228995"/>
            <a:ext cx="761358" cy="772187"/>
            <a:chOff x="228884" y="228995"/>
            <a:chExt cx="761358" cy="772187"/>
          </a:xfrm>
        </p:grpSpPr>
        <p:grpSp>
          <p:nvGrpSpPr>
            <p:cNvPr id="41" name="Group 40">
              <a:extLst>
                <a:ext uri="{FF2B5EF4-FFF2-40B4-BE49-F238E27FC236}">
                  <a16:creationId xmlns:a16="http://schemas.microsoft.com/office/drawing/2014/main" id="{19822377-FBA4-4BCB-9E23-A24462C0F3AF}"/>
                </a:ext>
              </a:extLst>
            </p:cNvPr>
            <p:cNvGrpSpPr/>
            <p:nvPr/>
          </p:nvGrpSpPr>
          <p:grpSpPr>
            <a:xfrm>
              <a:off x="228884" y="228995"/>
              <a:ext cx="761358" cy="772187"/>
              <a:chOff x="1490503" y="2150098"/>
              <a:chExt cx="1785937" cy="1811338"/>
            </a:xfrm>
          </p:grpSpPr>
          <p:sp>
            <p:nvSpPr>
              <p:cNvPr id="42" name="Freeform 298">
                <a:extLst>
                  <a:ext uri="{FF2B5EF4-FFF2-40B4-BE49-F238E27FC236}">
                    <a16:creationId xmlns:a16="http://schemas.microsoft.com/office/drawing/2014/main" id="{390B53D1-6385-43B7-A937-99042956C9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14327" y="2269161"/>
                <a:ext cx="1639887" cy="1692275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1"/>
                  </a:cxn>
                  <a:cxn ang="0">
                    <a:pos x="216" y="425"/>
                  </a:cxn>
                  <a:cxn ang="0">
                    <a:pos x="400" y="410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4"/>
                      <a:pt x="16" y="48"/>
                    </a:cubicBezTo>
                    <a:cubicBezTo>
                      <a:pt x="3" y="66"/>
                      <a:pt x="1" y="197"/>
                      <a:pt x="2" y="221"/>
                    </a:cubicBezTo>
                    <a:cubicBezTo>
                      <a:pt x="3" y="256"/>
                      <a:pt x="0" y="352"/>
                      <a:pt x="16" y="381"/>
                    </a:cubicBezTo>
                    <a:cubicBezTo>
                      <a:pt x="48" y="451"/>
                      <a:pt x="158" y="429"/>
                      <a:pt x="216" y="425"/>
                    </a:cubicBezTo>
                    <a:cubicBezTo>
                      <a:pt x="250" y="423"/>
                      <a:pt x="367" y="436"/>
                      <a:pt x="400" y="410"/>
                    </a:cubicBezTo>
                    <a:cubicBezTo>
                      <a:pt x="437" y="378"/>
                      <a:pt x="426" y="278"/>
                      <a:pt x="423" y="219"/>
                    </a:cubicBezTo>
                    <a:cubicBezTo>
                      <a:pt x="422" y="183"/>
                      <a:pt x="425" y="90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3" name="Freeform 299">
                <a:extLst>
                  <a:ext uri="{FF2B5EF4-FFF2-40B4-BE49-F238E27FC236}">
                    <a16:creationId xmlns:a16="http://schemas.microsoft.com/office/drawing/2014/main" id="{8F0B7C0F-FDF2-448B-99E0-4EFBCBDA56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00040" y="2219948"/>
                <a:ext cx="1676400" cy="1695450"/>
              </a:xfrm>
              <a:custGeom>
                <a:avLst/>
                <a:gdLst/>
                <a:ahLst/>
                <a:cxnLst>
                  <a:cxn ang="0">
                    <a:pos x="216" y="11"/>
                  </a:cxn>
                  <a:cxn ang="0">
                    <a:pos x="63" y="29"/>
                  </a:cxn>
                  <a:cxn ang="0">
                    <a:pos x="16" y="58"/>
                  </a:cxn>
                  <a:cxn ang="0">
                    <a:pos x="6" y="106"/>
                  </a:cxn>
                  <a:cxn ang="0">
                    <a:pos x="1" y="240"/>
                  </a:cxn>
                  <a:cxn ang="0">
                    <a:pos x="3" y="327"/>
                  </a:cxn>
                  <a:cxn ang="0">
                    <a:pos x="16" y="397"/>
                  </a:cxn>
                  <a:cxn ang="0">
                    <a:pos x="146" y="449"/>
                  </a:cxn>
                  <a:cxn ang="0">
                    <a:pos x="222" y="443"/>
                  </a:cxn>
                  <a:cxn ang="0">
                    <a:pos x="293" y="445"/>
                  </a:cxn>
                  <a:cxn ang="0">
                    <a:pos x="422" y="408"/>
                  </a:cxn>
                  <a:cxn ang="0">
                    <a:pos x="433" y="236"/>
                  </a:cxn>
                  <a:cxn ang="0">
                    <a:pos x="430" y="142"/>
                  </a:cxn>
                  <a:cxn ang="0">
                    <a:pos x="413" y="58"/>
                  </a:cxn>
                  <a:cxn ang="0">
                    <a:pos x="217" y="11"/>
                  </a:cxn>
                  <a:cxn ang="0">
                    <a:pos x="217" y="21"/>
                  </a:cxn>
                  <a:cxn ang="0">
                    <a:pos x="400" y="58"/>
                  </a:cxn>
                  <a:cxn ang="0">
                    <a:pos x="420" y="134"/>
                  </a:cxn>
                  <a:cxn ang="0">
                    <a:pos x="422" y="214"/>
                  </a:cxn>
                  <a:cxn ang="0">
                    <a:pos x="422" y="375"/>
                  </a:cxn>
                  <a:cxn ang="0">
                    <a:pos x="382" y="428"/>
                  </a:cxn>
                  <a:cxn ang="0">
                    <a:pos x="310" y="435"/>
                  </a:cxn>
                  <a:cxn ang="0">
                    <a:pos x="181" y="437"/>
                  </a:cxn>
                  <a:cxn ang="0">
                    <a:pos x="33" y="406"/>
                  </a:cxn>
                  <a:cxn ang="0">
                    <a:pos x="14" y="340"/>
                  </a:cxn>
                  <a:cxn ang="0">
                    <a:pos x="11" y="260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8"/>
                  </a:cxn>
                  <a:cxn ang="0">
                    <a:pos x="219" y="21"/>
                  </a:cxn>
                  <a:cxn ang="0">
                    <a:pos x="216" y="11"/>
                  </a:cxn>
                </a:cxnLst>
                <a:rect l="0" t="0" r="r" b="b"/>
                <a:pathLst>
                  <a:path w="447" h="452">
                    <a:moveTo>
                      <a:pt x="216" y="11"/>
                    </a:moveTo>
                    <a:cubicBezTo>
                      <a:pt x="165" y="20"/>
                      <a:pt x="113" y="15"/>
                      <a:pt x="63" y="29"/>
                    </a:cubicBezTo>
                    <a:cubicBezTo>
                      <a:pt x="45" y="34"/>
                      <a:pt x="26" y="41"/>
                      <a:pt x="16" y="58"/>
                    </a:cubicBezTo>
                    <a:cubicBezTo>
                      <a:pt x="8" y="72"/>
                      <a:pt x="7" y="90"/>
                      <a:pt x="6" y="106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9"/>
                      <a:pt x="1" y="298"/>
                      <a:pt x="3" y="327"/>
                    </a:cubicBezTo>
                    <a:cubicBezTo>
                      <a:pt x="4" y="350"/>
                      <a:pt x="5" y="375"/>
                      <a:pt x="16" y="397"/>
                    </a:cubicBezTo>
                    <a:cubicBezTo>
                      <a:pt x="39" y="446"/>
                      <a:pt x="98" y="451"/>
                      <a:pt x="146" y="449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5"/>
                    </a:cubicBezTo>
                    <a:cubicBezTo>
                      <a:pt x="334" y="445"/>
                      <a:pt x="400" y="452"/>
                      <a:pt x="422" y="408"/>
                    </a:cubicBezTo>
                    <a:cubicBezTo>
                      <a:pt x="447" y="358"/>
                      <a:pt x="435" y="290"/>
                      <a:pt x="433" y="236"/>
                    </a:cubicBezTo>
                    <a:cubicBezTo>
                      <a:pt x="431" y="205"/>
                      <a:pt x="432" y="173"/>
                      <a:pt x="430" y="142"/>
                    </a:cubicBezTo>
                    <a:cubicBezTo>
                      <a:pt x="429" y="115"/>
                      <a:pt x="428" y="82"/>
                      <a:pt x="413" y="58"/>
                    </a:cubicBezTo>
                    <a:cubicBezTo>
                      <a:pt x="374" y="0"/>
                      <a:pt x="277" y="9"/>
                      <a:pt x="217" y="11"/>
                    </a:cubicBezTo>
                    <a:cubicBezTo>
                      <a:pt x="211" y="11"/>
                      <a:pt x="211" y="21"/>
                      <a:pt x="217" y="21"/>
                    </a:cubicBezTo>
                    <a:cubicBezTo>
                      <a:pt x="272" y="19"/>
                      <a:pt x="359" y="10"/>
                      <a:pt x="400" y="58"/>
                    </a:cubicBezTo>
                    <a:cubicBezTo>
                      <a:pt x="417" y="78"/>
                      <a:pt x="418" y="108"/>
                      <a:pt x="420" y="134"/>
                    </a:cubicBezTo>
                    <a:cubicBezTo>
                      <a:pt x="421" y="161"/>
                      <a:pt x="422" y="187"/>
                      <a:pt x="422" y="214"/>
                    </a:cubicBezTo>
                    <a:cubicBezTo>
                      <a:pt x="423" y="267"/>
                      <a:pt x="432" y="322"/>
                      <a:pt x="422" y="375"/>
                    </a:cubicBezTo>
                    <a:cubicBezTo>
                      <a:pt x="417" y="399"/>
                      <a:pt x="408" y="420"/>
                      <a:pt x="382" y="428"/>
                    </a:cubicBezTo>
                    <a:cubicBezTo>
                      <a:pt x="359" y="435"/>
                      <a:pt x="334" y="435"/>
                      <a:pt x="310" y="435"/>
                    </a:cubicBezTo>
                    <a:cubicBezTo>
                      <a:pt x="267" y="435"/>
                      <a:pt x="225" y="433"/>
                      <a:pt x="181" y="437"/>
                    </a:cubicBezTo>
                    <a:cubicBezTo>
                      <a:pt x="134" y="441"/>
                      <a:pt x="67" y="448"/>
                      <a:pt x="33" y="406"/>
                    </a:cubicBezTo>
                    <a:cubicBezTo>
                      <a:pt x="18" y="387"/>
                      <a:pt x="16" y="363"/>
                      <a:pt x="14" y="340"/>
                    </a:cubicBezTo>
                    <a:cubicBezTo>
                      <a:pt x="12" y="313"/>
                      <a:pt x="12" y="286"/>
                      <a:pt x="11" y="260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2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8"/>
                    </a:cubicBezTo>
                    <a:cubicBezTo>
                      <a:pt x="117" y="25"/>
                      <a:pt x="169" y="30"/>
                      <a:pt x="219" y="21"/>
                    </a:cubicBezTo>
                    <a:cubicBezTo>
                      <a:pt x="225" y="19"/>
                      <a:pt x="222" y="10"/>
                      <a:pt x="216" y="11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4" name="Freeform 300">
                <a:extLst>
                  <a:ext uri="{FF2B5EF4-FFF2-40B4-BE49-F238E27FC236}">
                    <a16:creationId xmlns:a16="http://schemas.microsoft.com/office/drawing/2014/main" id="{A931EAAF-49CF-4888-A00D-8BAAC84D256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6377" y="2194548"/>
                <a:ext cx="1638300" cy="1690687"/>
              </a:xfrm>
              <a:custGeom>
                <a:avLst/>
                <a:gdLst/>
                <a:ahLst/>
                <a:cxnLst>
                  <a:cxn ang="0">
                    <a:pos x="213" y="3"/>
                  </a:cxn>
                  <a:cxn ang="0">
                    <a:pos x="16" y="48"/>
                  </a:cxn>
                  <a:cxn ang="0">
                    <a:pos x="2" y="221"/>
                  </a:cxn>
                  <a:cxn ang="0">
                    <a:pos x="16" y="382"/>
                  </a:cxn>
                  <a:cxn ang="0">
                    <a:pos x="216" y="426"/>
                  </a:cxn>
                  <a:cxn ang="0">
                    <a:pos x="400" y="411"/>
                  </a:cxn>
                  <a:cxn ang="0">
                    <a:pos x="423" y="219"/>
                  </a:cxn>
                  <a:cxn ang="0">
                    <a:pos x="409" y="56"/>
                  </a:cxn>
                  <a:cxn ang="0">
                    <a:pos x="213" y="3"/>
                  </a:cxn>
                </a:cxnLst>
                <a:rect l="0" t="0" r="r" b="b"/>
                <a:pathLst>
                  <a:path w="437" h="451">
                    <a:moveTo>
                      <a:pt x="213" y="3"/>
                    </a:moveTo>
                    <a:cubicBezTo>
                      <a:pt x="170" y="12"/>
                      <a:pt x="39" y="5"/>
                      <a:pt x="16" y="48"/>
                    </a:cubicBezTo>
                    <a:cubicBezTo>
                      <a:pt x="3" y="67"/>
                      <a:pt x="1" y="197"/>
                      <a:pt x="2" y="221"/>
                    </a:cubicBezTo>
                    <a:cubicBezTo>
                      <a:pt x="3" y="257"/>
                      <a:pt x="0" y="353"/>
                      <a:pt x="16" y="382"/>
                    </a:cubicBezTo>
                    <a:cubicBezTo>
                      <a:pt x="48" y="451"/>
                      <a:pt x="158" y="429"/>
                      <a:pt x="216" y="426"/>
                    </a:cubicBezTo>
                    <a:cubicBezTo>
                      <a:pt x="250" y="424"/>
                      <a:pt x="367" y="437"/>
                      <a:pt x="400" y="411"/>
                    </a:cubicBezTo>
                    <a:cubicBezTo>
                      <a:pt x="437" y="379"/>
                      <a:pt x="426" y="279"/>
                      <a:pt x="423" y="219"/>
                    </a:cubicBezTo>
                    <a:cubicBezTo>
                      <a:pt x="422" y="184"/>
                      <a:pt x="425" y="91"/>
                      <a:pt x="409" y="56"/>
                    </a:cubicBezTo>
                    <a:cubicBezTo>
                      <a:pt x="382" y="4"/>
                      <a:pt x="303" y="0"/>
                      <a:pt x="213" y="3"/>
                    </a:cubicBezTo>
                  </a:path>
                </a:pathLst>
              </a:custGeom>
              <a:solidFill>
                <a:srgbClr val="FEDA3B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45" name="Freeform 301">
                <a:extLst>
                  <a:ext uri="{FF2B5EF4-FFF2-40B4-BE49-F238E27FC236}">
                    <a16:creationId xmlns:a16="http://schemas.microsoft.com/office/drawing/2014/main" id="{3CAE588D-B14A-46F5-A675-35380B45422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90503" y="2150098"/>
                <a:ext cx="1676400" cy="1690687"/>
              </a:xfrm>
              <a:custGeom>
                <a:avLst/>
                <a:gdLst/>
                <a:ahLst/>
                <a:cxnLst>
                  <a:cxn ang="0">
                    <a:pos x="216" y="10"/>
                  </a:cxn>
                  <a:cxn ang="0">
                    <a:pos x="63" y="28"/>
                  </a:cxn>
                  <a:cxn ang="0">
                    <a:pos x="16" y="58"/>
                  </a:cxn>
                  <a:cxn ang="0">
                    <a:pos x="6" y="105"/>
                  </a:cxn>
                  <a:cxn ang="0">
                    <a:pos x="1" y="240"/>
                  </a:cxn>
                  <a:cxn ang="0">
                    <a:pos x="3" y="326"/>
                  </a:cxn>
                  <a:cxn ang="0">
                    <a:pos x="16" y="396"/>
                  </a:cxn>
                  <a:cxn ang="0">
                    <a:pos x="146" y="448"/>
                  </a:cxn>
                  <a:cxn ang="0">
                    <a:pos x="222" y="443"/>
                  </a:cxn>
                  <a:cxn ang="0">
                    <a:pos x="293" y="444"/>
                  </a:cxn>
                  <a:cxn ang="0">
                    <a:pos x="422" y="407"/>
                  </a:cxn>
                  <a:cxn ang="0">
                    <a:pos x="433" y="236"/>
                  </a:cxn>
                  <a:cxn ang="0">
                    <a:pos x="430" y="141"/>
                  </a:cxn>
                  <a:cxn ang="0">
                    <a:pos x="413" y="58"/>
                  </a:cxn>
                  <a:cxn ang="0">
                    <a:pos x="217" y="10"/>
                  </a:cxn>
                  <a:cxn ang="0">
                    <a:pos x="217" y="20"/>
                  </a:cxn>
                  <a:cxn ang="0">
                    <a:pos x="400" y="57"/>
                  </a:cxn>
                  <a:cxn ang="0">
                    <a:pos x="420" y="133"/>
                  </a:cxn>
                  <a:cxn ang="0">
                    <a:pos x="422" y="213"/>
                  </a:cxn>
                  <a:cxn ang="0">
                    <a:pos x="422" y="374"/>
                  </a:cxn>
                  <a:cxn ang="0">
                    <a:pos x="382" y="427"/>
                  </a:cxn>
                  <a:cxn ang="0">
                    <a:pos x="310" y="434"/>
                  </a:cxn>
                  <a:cxn ang="0">
                    <a:pos x="181" y="436"/>
                  </a:cxn>
                  <a:cxn ang="0">
                    <a:pos x="33" y="406"/>
                  </a:cxn>
                  <a:cxn ang="0">
                    <a:pos x="14" y="339"/>
                  </a:cxn>
                  <a:cxn ang="0">
                    <a:pos x="11" y="259"/>
                  </a:cxn>
                  <a:cxn ang="0">
                    <a:pos x="13" y="145"/>
                  </a:cxn>
                  <a:cxn ang="0">
                    <a:pos x="21" y="73"/>
                  </a:cxn>
                  <a:cxn ang="0">
                    <a:pos x="68" y="37"/>
                  </a:cxn>
                  <a:cxn ang="0">
                    <a:pos x="219" y="20"/>
                  </a:cxn>
                  <a:cxn ang="0">
                    <a:pos x="216" y="10"/>
                  </a:cxn>
                </a:cxnLst>
                <a:rect l="0" t="0" r="r" b="b"/>
                <a:pathLst>
                  <a:path w="447" h="451">
                    <a:moveTo>
                      <a:pt x="216" y="10"/>
                    </a:moveTo>
                    <a:cubicBezTo>
                      <a:pt x="165" y="20"/>
                      <a:pt x="113" y="15"/>
                      <a:pt x="63" y="28"/>
                    </a:cubicBezTo>
                    <a:cubicBezTo>
                      <a:pt x="45" y="33"/>
                      <a:pt x="26" y="41"/>
                      <a:pt x="16" y="58"/>
                    </a:cubicBezTo>
                    <a:cubicBezTo>
                      <a:pt x="8" y="71"/>
                      <a:pt x="7" y="90"/>
                      <a:pt x="6" y="105"/>
                    </a:cubicBezTo>
                    <a:cubicBezTo>
                      <a:pt x="1" y="150"/>
                      <a:pt x="0" y="195"/>
                      <a:pt x="1" y="240"/>
                    </a:cubicBezTo>
                    <a:cubicBezTo>
                      <a:pt x="2" y="268"/>
                      <a:pt x="1" y="297"/>
                      <a:pt x="3" y="326"/>
                    </a:cubicBezTo>
                    <a:cubicBezTo>
                      <a:pt x="4" y="350"/>
                      <a:pt x="5" y="375"/>
                      <a:pt x="16" y="396"/>
                    </a:cubicBezTo>
                    <a:cubicBezTo>
                      <a:pt x="39" y="445"/>
                      <a:pt x="98" y="450"/>
                      <a:pt x="146" y="448"/>
                    </a:cubicBezTo>
                    <a:cubicBezTo>
                      <a:pt x="172" y="448"/>
                      <a:pt x="197" y="444"/>
                      <a:pt x="222" y="443"/>
                    </a:cubicBezTo>
                    <a:cubicBezTo>
                      <a:pt x="246" y="442"/>
                      <a:pt x="269" y="444"/>
                      <a:pt x="293" y="444"/>
                    </a:cubicBezTo>
                    <a:cubicBezTo>
                      <a:pt x="334" y="445"/>
                      <a:pt x="400" y="451"/>
                      <a:pt x="422" y="407"/>
                    </a:cubicBezTo>
                    <a:cubicBezTo>
                      <a:pt x="447" y="357"/>
                      <a:pt x="435" y="290"/>
                      <a:pt x="433" y="236"/>
                    </a:cubicBezTo>
                    <a:cubicBezTo>
                      <a:pt x="431" y="204"/>
                      <a:pt x="432" y="173"/>
                      <a:pt x="430" y="141"/>
                    </a:cubicBezTo>
                    <a:cubicBezTo>
                      <a:pt x="429" y="114"/>
                      <a:pt x="428" y="81"/>
                      <a:pt x="413" y="58"/>
                    </a:cubicBezTo>
                    <a:cubicBezTo>
                      <a:pt x="374" y="0"/>
                      <a:pt x="277" y="8"/>
                      <a:pt x="217" y="10"/>
                    </a:cubicBezTo>
                    <a:cubicBezTo>
                      <a:pt x="211" y="11"/>
                      <a:pt x="211" y="21"/>
                      <a:pt x="217" y="20"/>
                    </a:cubicBezTo>
                    <a:cubicBezTo>
                      <a:pt x="272" y="19"/>
                      <a:pt x="359" y="10"/>
                      <a:pt x="400" y="57"/>
                    </a:cubicBezTo>
                    <a:cubicBezTo>
                      <a:pt x="417" y="77"/>
                      <a:pt x="418" y="108"/>
                      <a:pt x="420" y="133"/>
                    </a:cubicBezTo>
                    <a:cubicBezTo>
                      <a:pt x="421" y="160"/>
                      <a:pt x="422" y="187"/>
                      <a:pt x="422" y="213"/>
                    </a:cubicBezTo>
                    <a:cubicBezTo>
                      <a:pt x="423" y="267"/>
                      <a:pt x="432" y="321"/>
                      <a:pt x="422" y="374"/>
                    </a:cubicBezTo>
                    <a:cubicBezTo>
                      <a:pt x="417" y="399"/>
                      <a:pt x="408" y="420"/>
                      <a:pt x="382" y="427"/>
                    </a:cubicBezTo>
                    <a:cubicBezTo>
                      <a:pt x="359" y="434"/>
                      <a:pt x="334" y="434"/>
                      <a:pt x="310" y="434"/>
                    </a:cubicBezTo>
                    <a:cubicBezTo>
                      <a:pt x="267" y="434"/>
                      <a:pt x="225" y="432"/>
                      <a:pt x="181" y="436"/>
                    </a:cubicBezTo>
                    <a:cubicBezTo>
                      <a:pt x="134" y="440"/>
                      <a:pt x="67" y="448"/>
                      <a:pt x="33" y="406"/>
                    </a:cubicBezTo>
                    <a:cubicBezTo>
                      <a:pt x="18" y="387"/>
                      <a:pt x="16" y="362"/>
                      <a:pt x="14" y="339"/>
                    </a:cubicBezTo>
                    <a:cubicBezTo>
                      <a:pt x="12" y="312"/>
                      <a:pt x="12" y="286"/>
                      <a:pt x="11" y="259"/>
                    </a:cubicBezTo>
                    <a:cubicBezTo>
                      <a:pt x="11" y="221"/>
                      <a:pt x="11" y="183"/>
                      <a:pt x="13" y="145"/>
                    </a:cubicBezTo>
                    <a:cubicBezTo>
                      <a:pt x="14" y="121"/>
                      <a:pt x="14" y="96"/>
                      <a:pt x="21" y="73"/>
                    </a:cubicBezTo>
                    <a:cubicBezTo>
                      <a:pt x="27" y="51"/>
                      <a:pt x="47" y="43"/>
                      <a:pt x="68" y="37"/>
                    </a:cubicBezTo>
                    <a:cubicBezTo>
                      <a:pt x="117" y="24"/>
                      <a:pt x="169" y="29"/>
                      <a:pt x="219" y="20"/>
                    </a:cubicBezTo>
                    <a:cubicBezTo>
                      <a:pt x="225" y="19"/>
                      <a:pt x="222" y="9"/>
                      <a:pt x="216" y="10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46" name="矩形 16">
              <a:extLst>
                <a:ext uri="{FF2B5EF4-FFF2-40B4-BE49-F238E27FC236}">
                  <a16:creationId xmlns:a16="http://schemas.microsoft.com/office/drawing/2014/main" id="{941DF622-0D3D-4D4F-B681-E4A05E11F195}"/>
                </a:ext>
              </a:extLst>
            </p:cNvPr>
            <p:cNvSpPr/>
            <p:nvPr/>
          </p:nvSpPr>
          <p:spPr>
            <a:xfrm>
              <a:off x="327053" y="245962"/>
              <a:ext cx="565838" cy="712824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altLang="zh-CN" sz="3600" b="1" dirty="0">
                  <a:solidFill>
                    <a:prstClr val="black"/>
                  </a:solidFill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3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0B57767-D994-40F9-9DE5-D62D68E08E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2724" y="1626869"/>
            <a:ext cx="4044315" cy="3862139"/>
          </a:xfrm>
          <a:prstGeom prst="rect">
            <a:avLst/>
          </a:prstGeom>
        </p:spPr>
      </p:pic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C0906A6D-466D-4C13-8E9C-F23161F2730C}"/>
              </a:ext>
            </a:extLst>
          </p:cNvPr>
          <p:cNvSpPr/>
          <p:nvPr/>
        </p:nvSpPr>
        <p:spPr>
          <a:xfrm>
            <a:off x="452297" y="1783636"/>
            <a:ext cx="6608903" cy="111196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 dirty="0">
                <a:solidFill>
                  <a:prstClr val="black"/>
                </a:solidFill>
              </a:rPr>
              <a:t>Ta thấy mỗi mặt của khối lập phương lớn có 4 mặt khối lập phương nhỏ.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33274B68-D417-4576-BA2E-DA20ECD7BEB3}"/>
              </a:ext>
            </a:extLst>
          </p:cNvPr>
          <p:cNvSpPr/>
          <p:nvPr/>
        </p:nvSpPr>
        <p:spPr>
          <a:xfrm>
            <a:off x="452296" y="3178376"/>
            <a:ext cx="6608903" cy="1261543"/>
          </a:xfrm>
          <a:prstGeom prst="roundRect">
            <a:avLst/>
          </a:prstGeom>
          <a:solidFill>
            <a:srgbClr val="BDFD05">
              <a:alpha val="7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457200"/>
            <a:r>
              <a:rPr lang="vi-VN" sz="2800">
                <a:solidFill>
                  <a:prstClr val="black"/>
                </a:solidFill>
              </a:rPr>
              <a:t>Khối lập phương lớn có 6 mặt nên số mặt của các khối lập phương nhỏ được sơn màu đỏ là: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861667-D711-4237-B804-93439933ABF4}"/>
              </a:ext>
            </a:extLst>
          </p:cNvPr>
          <p:cNvSpPr txBox="1"/>
          <p:nvPr/>
        </p:nvSpPr>
        <p:spPr>
          <a:xfrm>
            <a:off x="2174240" y="474472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</a:rPr>
              <a:t>4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>
                <a:solidFill>
                  <a:srgbClr val="FF0000"/>
                </a:solidFill>
              </a:rPr>
              <a:t>x </a:t>
            </a:r>
            <a:r>
              <a:rPr lang="en-US" sz="4000" dirty="0" smtClean="0">
                <a:solidFill>
                  <a:srgbClr val="FF0000"/>
                </a:solidFill>
              </a:rPr>
              <a:t>6 </a:t>
            </a:r>
            <a:r>
              <a:rPr lang="en-US" sz="4000" dirty="0">
                <a:solidFill>
                  <a:srgbClr val="FF0000"/>
                </a:solidFill>
              </a:rPr>
              <a:t>= 24 (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r>
              <a:rPr lang="en-US" sz="4000" dirty="0">
                <a:solidFill>
                  <a:srgbClr val="FF0000"/>
                </a:solidFill>
              </a:rPr>
              <a:t>)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A7790FDD-6DE9-411F-AA81-743B6224C568}"/>
              </a:ext>
            </a:extLst>
          </p:cNvPr>
          <p:cNvSpPr txBox="1"/>
          <p:nvPr/>
        </p:nvSpPr>
        <p:spPr>
          <a:xfrm>
            <a:off x="3383280" y="5588000"/>
            <a:ext cx="3505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</a:rPr>
              <a:t>Đáp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: 24 </a:t>
            </a:r>
            <a:r>
              <a:rPr lang="en-US" sz="4000" dirty="0" err="1">
                <a:solidFill>
                  <a:srgbClr val="FF0000"/>
                </a:solidFill>
              </a:rPr>
              <a:t>mặt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1446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2" grpId="0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06E6D41-FD8D-491C-8906-B652F6925D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3520" y="-1079734"/>
            <a:ext cx="12192000" cy="812061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E5A13B7-6F38-4F80-A6FC-2C4C7A192981}"/>
              </a:ext>
            </a:extLst>
          </p:cNvPr>
          <p:cNvSpPr/>
          <p:nvPr/>
        </p:nvSpPr>
        <p:spPr>
          <a:xfrm>
            <a:off x="1847850" y="3797300"/>
            <a:ext cx="8353425" cy="292387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Em cần nhớ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Hoàn thành bài tập.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Xem trước bài tiếp theo</a:t>
            </a:r>
            <a:r>
              <a:rPr lang="en-US" sz="3600" b="1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latin typeface="HP001 5 hàng" pitchFamily="34" charset="0"/>
              </a:rPr>
              <a:t>: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phép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nhân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chia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trong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phạm</a:t>
            </a:r>
            <a:r>
              <a:rPr kumimoji="0" lang="en-US" sz="3600" b="1" i="0" u="none" strike="noStrike" kern="1200" cap="none" spc="0" normalizeH="0" baseline="0" noProof="0" dirty="0">
                <a:ln w="10541" cmpd="sng">
                  <a:solidFill>
                    <a:prstClr val="black"/>
                  </a:solidFill>
                  <a:prstDash val="solid"/>
                </a:ln>
                <a:solidFill>
                  <a:prstClr val="black"/>
                </a:solidFill>
                <a:effectLst/>
                <a:uLnTx/>
                <a:uFillTx/>
                <a:latin typeface="HP001 5 hàng" pitchFamily="34" charset="0"/>
                <a:ea typeface="+mn-ea"/>
                <a:cs typeface="+mn-cs"/>
              </a:rPr>
              <a:t> vi 100.</a:t>
            </a:r>
          </a:p>
          <a:p>
            <a:pPr marL="457200" marR="0" lvl="0" indent="-45720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0541" cmpd="sng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/>
              <a:uLnTx/>
              <a:uFillTx/>
              <a:latin typeface="HP001 5 hàng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24824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地图, 文字&#10;&#10;描述已自动生成">
            <a:extLst>
              <a:ext uri="{FF2B5EF4-FFF2-40B4-BE49-F238E27FC236}">
                <a16:creationId xmlns:a16="http://schemas.microsoft.com/office/drawing/2014/main" id="{20943500-24A9-46B3-A024-FC2F454EE0E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1"/>
          <a:stretch/>
        </p:blipFill>
        <p:spPr>
          <a:xfrm>
            <a:off x="20" y="10"/>
            <a:ext cx="12191980" cy="6857990"/>
          </a:xfrm>
          <a:prstGeom prst="rect">
            <a:avLst/>
          </a:prstGeom>
          <a:ln>
            <a:noFill/>
          </a:ln>
        </p:spPr>
      </p:pic>
      <p:pic>
        <p:nvPicPr>
          <p:cNvPr id="10" name="图片 9" descr="图片包含 文字&#10;&#10;描述已自动生成">
            <a:extLst>
              <a:ext uri="{FF2B5EF4-FFF2-40B4-BE49-F238E27FC236}">
                <a16:creationId xmlns:a16="http://schemas.microsoft.com/office/drawing/2014/main" id="{70871672-32F3-40CA-A01F-BB09487E2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72870">
            <a:off x="1613493" y="1239092"/>
            <a:ext cx="1593263" cy="1593263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C110E7C5-CAF5-40AB-9E02-1CF92C7AE1E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5494" y="1252643"/>
            <a:ext cx="6148707" cy="28208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71103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4F54640-48D9-471D-9973-34F8EC47D3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5105" y="3278530"/>
            <a:ext cx="7169517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29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436">
        <p:random/>
      </p:transition>
    </mc:Choice>
    <mc:Fallback xmlns="">
      <p:transition spd="slow" advTm="143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4" name="Rectangle 23"/>
          <p:cNvSpPr/>
          <p:nvPr/>
        </p:nvSpPr>
        <p:spPr>
          <a:xfrm>
            <a:off x="2341699" y="1928040"/>
            <a:ext cx="7714741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8000" b="1" i="0" u="none" strike="noStrike" kern="1200" cap="none" spc="0" normalizeH="0" baseline="0" noProof="0" dirty="0">
                <a:ln w="0"/>
                <a:solidFill>
                  <a:srgbClr val="FFFF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Co</a:t>
            </a:r>
          </a:p>
        </p:txBody>
      </p:sp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pic>
        <p:nvPicPr>
          <p:cNvPr id="29" name="9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1763" y="3803414"/>
            <a:ext cx="9682490" cy="2752209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25901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8" dur="10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" dur="5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" dur="5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2" dur="500" fill="hold">
                                          <p:stCondLst>
                                            <p:cond delay="15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64 0.00926 C -0.02409 0.00487 -0.00729 0.00232 0.01107 0.00232 C 0.02955 0.00232 0.04609 0.00487 0.05742 0.00926 C 0.04609 0.01366 0.02955 0.0169 0.01107 0.0169 C -0.00729 0.0169 -0.02409 0.01366 -0.03464 0.00926 Z " pathEditMode="relative" rAng="0" ptsTypes="AAAAA">
                                      <p:cBhvr>
                                        <p:cTn id="14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9 Imagen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327" y="4453039"/>
            <a:ext cx="8042674" cy="2286098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25" name="Coupe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057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261202" y="-609600"/>
            <a:ext cx="609600" cy="60960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03295" y="281089"/>
            <a:ext cx="11182350" cy="3867150"/>
          </a:xfrm>
          <a:prstGeom prst="roundRect">
            <a:avLst/>
          </a:prstGeom>
          <a:solidFill>
            <a:schemeClr val="bg1">
              <a:alpha val="88000"/>
            </a:schemeClr>
          </a:solidFill>
          <a:ln w="57150">
            <a:solidFill>
              <a:srgbClr val="00B050"/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Cách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66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sinh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kéo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Mỗi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định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hai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như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hòa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không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thúc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trò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(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đương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nhiều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sẽ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thắng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50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46427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airplan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00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77 0.00949 C -0.01823 0.00509 -0.00143 0.00255 0.01693 0.00255 C 0.03542 0.00255 0.05196 0.00509 0.06328 0.00949 C 0.05196 0.01389 0.03542 0.01713 0.01693 0.01713 C -0.00143 0.01713 -0.01823 0.01389 -0.02877 0.00949 Z " pathEditMode="relative" rAng="0" ptsTypes="AAAAA">
                                      <p:cBhvr>
                                        <p:cTn id="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giác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mấy</a:t>
            </a:r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cạnh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Đáp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án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: 4 </a:t>
            </a:r>
            <a:r>
              <a:rPr lang="en-US" sz="2400" b="1" dirty="0" err="1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cạnh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9734198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khối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lập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phương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có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mấy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mặt</a:t>
            </a:r>
            <a:r>
              <a:rPr kumimoji="0" lang="en-US" sz="4400" b="1" i="0" u="none" strike="noStrike" kern="1200" cap="none" spc="0" normalizeH="0" noProof="0" dirty="0">
                <a:ln w="0"/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  <p:sp>
        <p:nvSpPr>
          <p:cNvPr id="30" name="Đáp án">
            <a:extLst>
              <a:ext uri="{FF2B5EF4-FFF2-40B4-BE49-F238E27FC236}">
                <a16:creationId xmlns:a16="http://schemas.microsoft.com/office/drawing/2014/main" id="{66B63E3F-A070-44B3-8057-2AC7BDF91EFF}"/>
              </a:ext>
            </a:extLst>
          </p:cNvPr>
          <p:cNvSpPr/>
          <p:nvPr/>
        </p:nvSpPr>
        <p:spPr>
          <a:xfrm>
            <a:off x="844259" y="2541609"/>
            <a:ext cx="10467832" cy="929138"/>
          </a:xfrm>
          <a:prstGeom prst="roundRect">
            <a:avLst>
              <a:gd name="adj" fmla="val 50000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Đáp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6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mặt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546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6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1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4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50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3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5" t="2331" r="1" b="53511"/>
          <a:stretch/>
        </p:blipFill>
        <p:spPr>
          <a:xfrm>
            <a:off x="-68240" y="0"/>
            <a:ext cx="12260240" cy="50531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8" name="7 Conector recto"/>
          <p:cNvCxnSpPr/>
          <p:nvPr/>
        </p:nvCxnSpPr>
        <p:spPr>
          <a:xfrm flipH="1">
            <a:off x="6061880" y="5053169"/>
            <a:ext cx="32590" cy="1799287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ảnh kéo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0283" y="4269092"/>
            <a:ext cx="8752048" cy="2487735"/>
          </a:xfrm>
          <a:prstGeom prst="rect">
            <a:avLst/>
          </a:prstGeom>
          <a:effectLst>
            <a:outerShdw blurRad="76200" dist="139700" dir="18900000" sy="23000" kx="-1200000" algn="bl" rotWithShape="0">
              <a:prstClr val="black">
                <a:alpha val="20000"/>
              </a:prstClr>
            </a:outerShdw>
          </a:effectLst>
        </p:spPr>
      </p:pic>
      <p:pic>
        <p:nvPicPr>
          <p:cNvPr id="15" name="Apprehensive_at_Bes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866307" y="-911959"/>
            <a:ext cx="609600" cy="609600"/>
          </a:xfrm>
          <a:prstGeom prst="rect">
            <a:avLst/>
          </a:prstGeom>
        </p:spPr>
      </p:pic>
      <p:pic>
        <p:nvPicPr>
          <p:cNvPr id="22" name="Đội B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9896" b="100000" l="9883" r="89971"/>
                    </a14:imgEffect>
                  </a14:imgLayer>
                </a14:imgProps>
              </a:ext>
            </a:extLst>
          </a:blip>
          <a:srcRect l="30643" t="31195" r="31012" b="4112"/>
          <a:stretch/>
        </p:blipFill>
        <p:spPr>
          <a:xfrm>
            <a:off x="10900071" y="5355528"/>
            <a:ext cx="1325091" cy="1401299"/>
          </a:xfrm>
          <a:prstGeom prst="rect">
            <a:avLst/>
          </a:prstGeom>
        </p:spPr>
      </p:pic>
      <p:pic>
        <p:nvPicPr>
          <p:cNvPr id="19" name="Đội A"/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24108" t="17379" r="35452" b="16393"/>
          <a:stretch/>
        </p:blipFill>
        <p:spPr>
          <a:xfrm>
            <a:off x="-94673" y="5470358"/>
            <a:ext cx="1274482" cy="1478256"/>
          </a:xfrm>
          <a:prstGeom prst="rect">
            <a:avLst/>
          </a:prstGeom>
        </p:spPr>
      </p:pic>
      <p:sp>
        <p:nvSpPr>
          <p:cNvPr id="28" name="Nội dung CH"/>
          <p:cNvSpPr/>
          <p:nvPr/>
        </p:nvSpPr>
        <p:spPr>
          <a:xfrm>
            <a:off x="533400" y="685800"/>
            <a:ext cx="11258266" cy="3390901"/>
          </a:xfrm>
          <a:prstGeom prst="roundRect">
            <a:avLst/>
          </a:prstGeom>
          <a:solidFill>
            <a:schemeClr val="accent3">
              <a:lumMod val="20000"/>
              <a:lumOff val="80000"/>
              <a:alpha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 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sp>
        <p:nvSpPr>
          <p:cNvPr id="29" name="Câu hỏi"/>
          <p:cNvSpPr/>
          <p:nvPr/>
        </p:nvSpPr>
        <p:spPr>
          <a:xfrm>
            <a:off x="4435522" y="0"/>
            <a:ext cx="2209800" cy="68580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Câu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hỏi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</a:p>
        </p:txBody>
      </p:sp>
      <p:sp>
        <p:nvSpPr>
          <p:cNvPr id="2" name="Rectangle 1"/>
          <p:cNvSpPr/>
          <p:nvPr/>
        </p:nvSpPr>
        <p:spPr>
          <a:xfrm>
            <a:off x="309894" y="1118884"/>
            <a:ext cx="10968263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lvl="0" algn="ctr"/>
            <a:r>
              <a:rPr lang="en-US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vi-VN" sz="4400" b="1" dirty="0">
                <a:ln w="0"/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 ý tưởng liên hệ làm đồ chơi từ các khối hộp đã học</a:t>
            </a:r>
            <a:endParaRPr kumimoji="0" lang="en-US" sz="4400" b="1" i="0" u="none" strike="noStrike" kern="1200" cap="none" spc="0" normalizeH="0" baseline="0" noProof="0" dirty="0">
              <a:ln w="0"/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9" name="Picture 115" descr="ALRMCLOK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254" y="114737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14</a:t>
            </a:r>
          </a:p>
        </p:txBody>
      </p:sp>
      <p:sp>
        <p:nvSpPr>
          <p:cNvPr id="5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13</a:t>
            </a:r>
          </a:p>
        </p:txBody>
      </p:sp>
      <p:sp>
        <p:nvSpPr>
          <p:cNvPr id="7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7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11</a:t>
            </a:r>
          </a:p>
        </p:txBody>
      </p:sp>
      <p:sp>
        <p:nvSpPr>
          <p:cNvPr id="7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10</a:t>
            </a:r>
          </a:p>
        </p:txBody>
      </p:sp>
      <p:sp>
        <p:nvSpPr>
          <p:cNvPr id="73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9</a:t>
            </a:r>
          </a:p>
        </p:txBody>
      </p:sp>
      <p:sp>
        <p:nvSpPr>
          <p:cNvPr id="74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8</a:t>
            </a:r>
          </a:p>
        </p:txBody>
      </p:sp>
      <p:sp>
        <p:nvSpPr>
          <p:cNvPr id="75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7</a:t>
            </a:r>
          </a:p>
        </p:txBody>
      </p:sp>
      <p:sp>
        <p:nvSpPr>
          <p:cNvPr id="76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6</a:t>
            </a:r>
          </a:p>
        </p:txBody>
      </p:sp>
      <p:sp>
        <p:nvSpPr>
          <p:cNvPr id="77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5</a:t>
            </a:r>
          </a:p>
        </p:txBody>
      </p:sp>
      <p:sp>
        <p:nvSpPr>
          <p:cNvPr id="78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4</a:t>
            </a:r>
          </a:p>
        </p:txBody>
      </p:sp>
      <p:sp>
        <p:nvSpPr>
          <p:cNvPr id="79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3</a:t>
            </a:r>
          </a:p>
        </p:txBody>
      </p:sp>
      <p:sp>
        <p:nvSpPr>
          <p:cNvPr id="80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2</a:t>
            </a:r>
          </a:p>
        </p:txBody>
      </p:sp>
      <p:sp>
        <p:nvSpPr>
          <p:cNvPr id="81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0" u="none" strike="noStrike" kern="1200" cap="none" spc="0" normalizeH="0" baseline="0" noProof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anose="020B7200000000000000" pitchFamily="34" charset="0"/>
                <a:ea typeface="+mn-ea"/>
                <a:cs typeface="Arial" panose="020B0604020202020204" pitchFamily="34" charset="0"/>
              </a:rPr>
              <a:t>1</a:t>
            </a:r>
          </a:p>
        </p:txBody>
      </p:sp>
      <p:sp>
        <p:nvSpPr>
          <p:cNvPr id="82" name="Oval 176"/>
          <p:cNvSpPr>
            <a:spLocks noChangeArrowheads="1"/>
          </p:cNvSpPr>
          <p:nvPr/>
        </p:nvSpPr>
        <p:spPr bwMode="auto">
          <a:xfrm>
            <a:off x="317854" y="495737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ctr" defTabSz="9144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DC2608"/>
                </a:solidFill>
                <a:effectLst/>
                <a:uLnTx/>
                <a:uFillTx/>
                <a:latin typeface=".VnBlack" pitchFamily="34" charset="0"/>
                <a:ea typeface="+mn-ea"/>
                <a:cs typeface="+mn-cs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3276158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87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0.09714 -0.00601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9714 -0.006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57" y="-30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7000"/>
                            </p:stCondLst>
                            <p:childTnLst>
                              <p:par>
                                <p:cTn id="5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8000"/>
                            </p:stCondLst>
                            <p:childTnLst>
                              <p:par>
                                <p:cTn id="6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1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000"/>
                            </p:stCondLst>
                            <p:childTnLst>
                              <p:par>
                                <p:cTn id="7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3000"/>
                            </p:stCondLst>
                            <p:childTnLst>
                              <p:par>
                                <p:cTn id="7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4000"/>
                            </p:stCondLst>
                            <p:childTnLst>
                              <p:par>
                                <p:cTn id="7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5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2" grpId="0"/>
      <p:bldP spid="50" grpId="0" animBg="1"/>
      <p:bldP spid="51" grpId="0" animBg="1"/>
      <p:bldP spid="52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75" grpId="0" animBg="1"/>
      <p:bldP spid="76" grpId="0" animBg="1"/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FB34CBE5-D9E0-4E6F-8A0C-70D3444D268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1" t="12632" r="-2551" b="40363"/>
          <a:stretch/>
        </p:blipFill>
        <p:spPr>
          <a:xfrm>
            <a:off x="-219200" y="-703607"/>
            <a:ext cx="12178129" cy="3633908"/>
          </a:xfrm>
          <a:prstGeom prst="rect">
            <a:avLst/>
          </a:prstGeom>
        </p:spPr>
      </p:pic>
      <p:pic>
        <p:nvPicPr>
          <p:cNvPr id="6" name="图片 2">
            <a:extLst>
              <a:ext uri="{FF2B5EF4-FFF2-40B4-BE49-F238E27FC236}">
                <a16:creationId xmlns:a16="http://schemas.microsoft.com/office/drawing/2014/main" id="{4BA44DCD-86A5-4CF1-8E9D-53F5D0C88D2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59724" r="-2295" b="2863"/>
          <a:stretch/>
        </p:blipFill>
        <p:spPr>
          <a:xfrm rot="21337966">
            <a:off x="92446" y="3888476"/>
            <a:ext cx="12178129" cy="2892373"/>
          </a:xfrm>
          <a:prstGeom prst="rect">
            <a:avLst/>
          </a:prstGeom>
        </p:spPr>
      </p:pic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078DA4EB-6650-4972-8837-E7785048DEF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0990" y="3075074"/>
            <a:ext cx="8337746" cy="192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8207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 16">
            <a:extLst>
              <a:ext uri="{FF2B5EF4-FFF2-40B4-BE49-F238E27FC236}">
                <a16:creationId xmlns:a16="http://schemas.microsoft.com/office/drawing/2014/main" id="{0FE08DE0-DAFC-458C-B9D0-5A0DB4FE3727}"/>
              </a:ext>
            </a:extLst>
          </p:cNvPr>
          <p:cNvSpPr/>
          <p:nvPr/>
        </p:nvSpPr>
        <p:spPr>
          <a:xfrm>
            <a:off x="1095817" y="86945"/>
            <a:ext cx="11285845" cy="7128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0" marR="0" lvl="0" indent="0" algn="l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Tìm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tam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giác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tứ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giác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có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hình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sau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仓耳玄三M W05" panose="02020400000000000000" pitchFamily="18" charset="-122"/>
                <a:cs typeface="Times New Roman" panose="02020603050405020304" pitchFamily="18" charset="0"/>
              </a:rPr>
              <a:t>?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仓耳玄三M W05" panose="02020400000000000000" pitchFamily="18" charset="-122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DB20D2A-1751-4DE6-B8F3-F90B9E302C6D}"/>
              </a:ext>
            </a:extLst>
          </p:cNvPr>
          <p:cNvGrpSpPr/>
          <p:nvPr/>
        </p:nvGrpSpPr>
        <p:grpSpPr>
          <a:xfrm>
            <a:off x="203804" y="86945"/>
            <a:ext cx="1021277" cy="795891"/>
            <a:chOff x="41244" y="243903"/>
            <a:chExt cx="1021277" cy="795891"/>
          </a:xfrm>
        </p:grpSpPr>
        <p:grpSp>
          <p:nvGrpSpPr>
            <p:cNvPr id="54" name="Group 53">
              <a:extLst>
                <a:ext uri="{FF2B5EF4-FFF2-40B4-BE49-F238E27FC236}">
                  <a16:creationId xmlns:a16="http://schemas.microsoft.com/office/drawing/2014/main" id="{6FAA7A52-1BB7-403B-8972-2A22AECB5138}"/>
                </a:ext>
              </a:extLst>
            </p:cNvPr>
            <p:cNvGrpSpPr/>
            <p:nvPr/>
          </p:nvGrpSpPr>
          <p:grpSpPr>
            <a:xfrm>
              <a:off x="41244" y="243903"/>
              <a:ext cx="1021277" cy="795891"/>
              <a:chOff x="5395169" y="1264936"/>
              <a:chExt cx="1722108" cy="1342056"/>
            </a:xfrm>
          </p:grpSpPr>
          <p:sp>
            <p:nvSpPr>
              <p:cNvPr id="59" name="Freeform 343">
                <a:extLst>
                  <a:ext uri="{FF2B5EF4-FFF2-40B4-BE49-F238E27FC236}">
                    <a16:creationId xmlns:a16="http://schemas.microsoft.com/office/drawing/2014/main" id="{7C3F5654-0B8C-4DCA-910D-5A9DDFA314B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451313" y="1305964"/>
                <a:ext cx="1665964" cy="1264319"/>
              </a:xfrm>
              <a:custGeom>
                <a:avLst/>
                <a:gdLst/>
                <a:ahLst/>
                <a:cxnLst>
                  <a:cxn ang="0">
                    <a:pos x="331" y="33"/>
                  </a:cxn>
                  <a:cxn ang="0">
                    <a:pos x="362" y="486"/>
                  </a:cxn>
                  <a:cxn ang="0">
                    <a:pos x="331" y="33"/>
                  </a:cxn>
                </a:cxnLst>
                <a:rect l="0" t="0" r="r" b="b"/>
                <a:pathLst>
                  <a:path w="653" h="496">
                    <a:moveTo>
                      <a:pt x="331" y="33"/>
                    </a:moveTo>
                    <a:cubicBezTo>
                      <a:pt x="0" y="45"/>
                      <a:pt x="70" y="496"/>
                      <a:pt x="362" y="486"/>
                    </a:cubicBezTo>
                    <a:cubicBezTo>
                      <a:pt x="653" y="475"/>
                      <a:pt x="629" y="0"/>
                      <a:pt x="331" y="33"/>
                    </a:cubicBezTo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0" name="Freeform 344">
                <a:extLst>
                  <a:ext uri="{FF2B5EF4-FFF2-40B4-BE49-F238E27FC236}">
                    <a16:creationId xmlns:a16="http://schemas.microsoft.com/office/drawing/2014/main" id="{A42AA1E0-E959-40C7-96A4-4AF9D4E4B8C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86686" y="1362108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9" y="6"/>
                  </a:cxn>
                  <a:cxn ang="0">
                    <a:pos x="19" y="171"/>
                  </a:cxn>
                  <a:cxn ang="0">
                    <a:pos x="111" y="419"/>
                  </a:cxn>
                  <a:cxn ang="0">
                    <a:pos x="395" y="426"/>
                  </a:cxn>
                  <a:cxn ang="0">
                    <a:pos x="475" y="179"/>
                  </a:cxn>
                  <a:cxn ang="0">
                    <a:pos x="398" y="48"/>
                  </a:cxn>
                  <a:cxn ang="0">
                    <a:pos x="239" y="6"/>
                  </a:cxn>
                  <a:cxn ang="0">
                    <a:pos x="239" y="16"/>
                  </a:cxn>
                  <a:cxn ang="0">
                    <a:pos x="456" y="150"/>
                  </a:cxn>
                  <a:cxn ang="0">
                    <a:pos x="414" y="395"/>
                  </a:cxn>
                  <a:cxn ang="0">
                    <a:pos x="144" y="430"/>
                  </a:cxn>
                  <a:cxn ang="0">
                    <a:pos x="25" y="207"/>
                  </a:cxn>
                  <a:cxn ang="0">
                    <a:pos x="79" y="78"/>
                  </a:cxn>
                  <a:cxn ang="0">
                    <a:pos x="239" y="16"/>
                  </a:cxn>
                  <a:cxn ang="0">
                    <a:pos x="239" y="6"/>
                  </a:cxn>
                </a:cxnLst>
                <a:rect l="0" t="0" r="r" b="b"/>
                <a:pathLst>
                  <a:path w="493" h="488">
                    <a:moveTo>
                      <a:pt x="239" y="6"/>
                    </a:moveTo>
                    <a:cubicBezTo>
                      <a:pt x="136" y="10"/>
                      <a:pt x="42" y="65"/>
                      <a:pt x="19" y="171"/>
                    </a:cubicBezTo>
                    <a:cubicBezTo>
                      <a:pt x="0" y="262"/>
                      <a:pt x="38" y="362"/>
                      <a:pt x="111" y="419"/>
                    </a:cubicBezTo>
                    <a:cubicBezTo>
                      <a:pt x="190" y="481"/>
                      <a:pt x="314" y="488"/>
                      <a:pt x="395" y="426"/>
                    </a:cubicBezTo>
                    <a:cubicBezTo>
                      <a:pt x="469" y="369"/>
                      <a:pt x="493" y="267"/>
                      <a:pt x="475" y="179"/>
                    </a:cubicBezTo>
                    <a:cubicBezTo>
                      <a:pt x="464" y="128"/>
                      <a:pt x="438" y="80"/>
                      <a:pt x="398" y="48"/>
                    </a:cubicBezTo>
                    <a:cubicBezTo>
                      <a:pt x="353" y="12"/>
                      <a:pt x="296" y="0"/>
                      <a:pt x="239" y="6"/>
                    </a:cubicBezTo>
                    <a:cubicBezTo>
                      <a:pt x="233" y="6"/>
                      <a:pt x="233" y="16"/>
                      <a:pt x="239" y="16"/>
                    </a:cubicBezTo>
                    <a:cubicBezTo>
                      <a:pt x="337" y="5"/>
                      <a:pt x="423" y="56"/>
                      <a:pt x="456" y="150"/>
                    </a:cubicBezTo>
                    <a:cubicBezTo>
                      <a:pt x="484" y="230"/>
                      <a:pt x="473" y="330"/>
                      <a:pt x="414" y="395"/>
                    </a:cubicBezTo>
                    <a:cubicBezTo>
                      <a:pt x="348" y="469"/>
                      <a:pt x="229" y="477"/>
                      <a:pt x="144" y="430"/>
                    </a:cubicBezTo>
                    <a:cubicBezTo>
                      <a:pt x="66" y="386"/>
                      <a:pt x="20" y="296"/>
                      <a:pt x="25" y="207"/>
                    </a:cubicBezTo>
                    <a:cubicBezTo>
                      <a:pt x="27" y="159"/>
                      <a:pt x="45" y="113"/>
                      <a:pt x="79" y="78"/>
                    </a:cubicBezTo>
                    <a:cubicBezTo>
                      <a:pt x="121" y="35"/>
                      <a:pt x="180" y="18"/>
                      <a:pt x="239" y="16"/>
                    </a:cubicBezTo>
                    <a:cubicBezTo>
                      <a:pt x="246" y="15"/>
                      <a:pt x="246" y="5"/>
                      <a:pt x="239" y="6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1" name="Freeform 345">
                <a:extLst>
                  <a:ext uri="{FF2B5EF4-FFF2-40B4-BE49-F238E27FC236}">
                    <a16:creationId xmlns:a16="http://schemas.microsoft.com/office/drawing/2014/main" id="{E03982ED-39CF-4089-9C78-4D5A9D310F9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5169" y="1264936"/>
                <a:ext cx="1663805" cy="1267557"/>
              </a:xfrm>
              <a:custGeom>
                <a:avLst/>
                <a:gdLst/>
                <a:ahLst/>
                <a:cxnLst>
                  <a:cxn ang="0">
                    <a:pos x="330" y="33"/>
                  </a:cxn>
                  <a:cxn ang="0">
                    <a:pos x="361" y="486"/>
                  </a:cxn>
                  <a:cxn ang="0">
                    <a:pos x="330" y="33"/>
                  </a:cxn>
                </a:cxnLst>
                <a:rect l="0" t="0" r="r" b="b"/>
                <a:pathLst>
                  <a:path w="652" h="497">
                    <a:moveTo>
                      <a:pt x="330" y="33"/>
                    </a:moveTo>
                    <a:cubicBezTo>
                      <a:pt x="0" y="46"/>
                      <a:pt x="69" y="497"/>
                      <a:pt x="361" y="486"/>
                    </a:cubicBezTo>
                    <a:cubicBezTo>
                      <a:pt x="652" y="476"/>
                      <a:pt x="628" y="0"/>
                      <a:pt x="330" y="33"/>
                    </a:cubicBezTo>
                  </a:path>
                </a:pathLst>
              </a:custGeom>
              <a:solidFill>
                <a:srgbClr val="FC6C2D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  <p:sp>
            <p:nvSpPr>
              <p:cNvPr id="62" name="Freeform 346">
                <a:extLst>
                  <a:ext uri="{FF2B5EF4-FFF2-40B4-BE49-F238E27FC236}">
                    <a16:creationId xmlns:a16="http://schemas.microsoft.com/office/drawing/2014/main" id="{840837E7-805B-4C1E-8BA7-78E8D224A0D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630542" y="1323239"/>
                <a:ext cx="1256761" cy="1244884"/>
              </a:xfrm>
              <a:custGeom>
                <a:avLst/>
                <a:gdLst/>
                <a:ahLst/>
                <a:cxnLst>
                  <a:cxn ang="0">
                    <a:pos x="238" y="5"/>
                  </a:cxn>
                  <a:cxn ang="0">
                    <a:pos x="19" y="171"/>
                  </a:cxn>
                  <a:cxn ang="0">
                    <a:pos x="110" y="419"/>
                  </a:cxn>
                  <a:cxn ang="0">
                    <a:pos x="394" y="426"/>
                  </a:cxn>
                  <a:cxn ang="0">
                    <a:pos x="474" y="178"/>
                  </a:cxn>
                  <a:cxn ang="0">
                    <a:pos x="397" y="48"/>
                  </a:cxn>
                  <a:cxn ang="0">
                    <a:pos x="238" y="5"/>
                  </a:cxn>
                  <a:cxn ang="0">
                    <a:pos x="238" y="15"/>
                  </a:cxn>
                  <a:cxn ang="0">
                    <a:pos x="455" y="150"/>
                  </a:cxn>
                  <a:cxn ang="0">
                    <a:pos x="414" y="394"/>
                  </a:cxn>
                  <a:cxn ang="0">
                    <a:pos x="143" y="429"/>
                  </a:cxn>
                  <a:cxn ang="0">
                    <a:pos x="24" y="207"/>
                  </a:cxn>
                  <a:cxn ang="0">
                    <a:pos x="78" y="78"/>
                  </a:cxn>
                  <a:cxn ang="0">
                    <a:pos x="238" y="15"/>
                  </a:cxn>
                  <a:cxn ang="0">
                    <a:pos x="238" y="5"/>
                  </a:cxn>
                </a:cxnLst>
                <a:rect l="0" t="0" r="r" b="b"/>
                <a:pathLst>
                  <a:path w="493" h="488">
                    <a:moveTo>
                      <a:pt x="238" y="5"/>
                    </a:moveTo>
                    <a:cubicBezTo>
                      <a:pt x="136" y="10"/>
                      <a:pt x="41" y="65"/>
                      <a:pt x="19" y="171"/>
                    </a:cubicBezTo>
                    <a:cubicBezTo>
                      <a:pt x="0" y="262"/>
                      <a:pt x="37" y="362"/>
                      <a:pt x="110" y="419"/>
                    </a:cubicBezTo>
                    <a:cubicBezTo>
                      <a:pt x="189" y="481"/>
                      <a:pt x="313" y="488"/>
                      <a:pt x="394" y="426"/>
                    </a:cubicBezTo>
                    <a:cubicBezTo>
                      <a:pt x="468" y="369"/>
                      <a:pt x="493" y="267"/>
                      <a:pt x="474" y="178"/>
                    </a:cubicBezTo>
                    <a:cubicBezTo>
                      <a:pt x="463" y="128"/>
                      <a:pt x="437" y="80"/>
                      <a:pt x="397" y="48"/>
                    </a:cubicBezTo>
                    <a:cubicBezTo>
                      <a:pt x="352" y="11"/>
                      <a:pt x="295" y="0"/>
                      <a:pt x="238" y="5"/>
                    </a:cubicBezTo>
                    <a:cubicBezTo>
                      <a:pt x="232" y="6"/>
                      <a:pt x="232" y="16"/>
                      <a:pt x="238" y="15"/>
                    </a:cubicBezTo>
                    <a:cubicBezTo>
                      <a:pt x="336" y="5"/>
                      <a:pt x="422" y="56"/>
                      <a:pt x="455" y="150"/>
                    </a:cubicBezTo>
                    <a:cubicBezTo>
                      <a:pt x="484" y="230"/>
                      <a:pt x="472" y="330"/>
                      <a:pt x="414" y="394"/>
                    </a:cubicBezTo>
                    <a:cubicBezTo>
                      <a:pt x="347" y="468"/>
                      <a:pt x="228" y="477"/>
                      <a:pt x="143" y="429"/>
                    </a:cubicBezTo>
                    <a:cubicBezTo>
                      <a:pt x="66" y="385"/>
                      <a:pt x="20" y="296"/>
                      <a:pt x="24" y="207"/>
                    </a:cubicBezTo>
                    <a:cubicBezTo>
                      <a:pt x="26" y="159"/>
                      <a:pt x="44" y="113"/>
                      <a:pt x="78" y="78"/>
                    </a:cubicBezTo>
                    <a:cubicBezTo>
                      <a:pt x="120" y="35"/>
                      <a:pt x="180" y="18"/>
                      <a:pt x="238" y="15"/>
                    </a:cubicBezTo>
                    <a:cubicBezTo>
                      <a:pt x="245" y="15"/>
                      <a:pt x="245" y="5"/>
                      <a:pt x="238" y="5"/>
                    </a:cubicBezTo>
                    <a:close/>
                  </a:path>
                </a:pathLst>
              </a:custGeom>
              <a:solidFill>
                <a:srgbClr val="000000"/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仓耳玄三M W05" panose="02020400000000000000" pitchFamily="18" charset="-122"/>
                  <a:ea typeface="仓耳玄三M W05" panose="02020400000000000000" pitchFamily="18" charset="-122"/>
                  <a:cs typeface="+mn-cs"/>
                </a:endParaRPr>
              </a:p>
            </p:txBody>
          </p:sp>
        </p:grpSp>
        <p:sp>
          <p:nvSpPr>
            <p:cNvPr id="64" name="矩形 16">
              <a:extLst>
                <a:ext uri="{FF2B5EF4-FFF2-40B4-BE49-F238E27FC236}">
                  <a16:creationId xmlns:a16="http://schemas.microsoft.com/office/drawing/2014/main" id="{42A2A7D3-8F13-45D3-8C6F-B7EF22C4EAF9}"/>
                </a:ext>
              </a:extLst>
            </p:cNvPr>
            <p:cNvSpPr/>
            <p:nvPr/>
          </p:nvSpPr>
          <p:spPr>
            <a:xfrm>
              <a:off x="321448" y="286192"/>
              <a:ext cx="459138" cy="679545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contourW="12700"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36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VNI-Avo" pitchFamily="2" charset="0"/>
                  <a:ea typeface="仓耳玄三M W05" panose="02020400000000000000" pitchFamily="18" charset="-122"/>
                  <a:cs typeface="Arial" panose="020B0604020202020204" pitchFamily="34" charset="0"/>
                </a:rPr>
                <a:t>1</a:t>
              </a:r>
              <a:endParaRPr kumimoji="0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仓耳玄三M W05" panose="02020400000000000000" pitchFamily="18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3952A62-DDF6-46EC-8D17-E0BC224DB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40300" y="1092583"/>
            <a:ext cx="4883747" cy="306355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36806BC-35C7-4DC2-A30A-3923AD277A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8746" y="3749216"/>
            <a:ext cx="3721554" cy="3021839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830C0516-65C2-4676-9DA9-AD0E7EA79B11}"/>
              </a:ext>
            </a:extLst>
          </p:cNvPr>
          <p:cNvGrpSpPr/>
          <p:nvPr/>
        </p:nvGrpSpPr>
        <p:grpSpPr>
          <a:xfrm>
            <a:off x="7914640" y="1483360"/>
            <a:ext cx="1137920" cy="2499360"/>
            <a:chOff x="7914640" y="1483360"/>
            <a:chExt cx="1137920" cy="249936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F8B8DFF9-7A29-40CF-A996-1FE753C587B1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EB121F8-0CEC-4DE8-A9BB-892791B76F00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DFC07B8-FD45-4FE2-B0A2-69304F8179B3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7D1E27F-1284-4DFC-88FF-133172BB0DAB}"/>
              </a:ext>
            </a:extLst>
          </p:cNvPr>
          <p:cNvGrpSpPr/>
          <p:nvPr/>
        </p:nvGrpSpPr>
        <p:grpSpPr>
          <a:xfrm>
            <a:off x="9052557" y="1497626"/>
            <a:ext cx="1574803" cy="2485094"/>
            <a:chOff x="8074511" y="1020147"/>
            <a:chExt cx="1457669" cy="2239316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9596CAC8-292A-461F-A95E-D2816296204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4511" y="1020147"/>
              <a:ext cx="2" cy="221185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8C0147AD-08A7-4808-9327-3E74A79C7D60}"/>
                </a:ext>
              </a:extLst>
            </p:cNvPr>
            <p:cNvCxnSpPr>
              <a:cxnSpLocks/>
            </p:cNvCxnSpPr>
            <p:nvPr/>
          </p:nvCxnSpPr>
          <p:spPr>
            <a:xfrm>
              <a:off x="8083914" y="1020147"/>
              <a:ext cx="1448266" cy="2239316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30C55259-7D0C-498D-B745-6CA7CC2877AC}"/>
                </a:ext>
              </a:extLst>
            </p:cNvPr>
            <p:cNvCxnSpPr>
              <a:cxnSpLocks/>
            </p:cNvCxnSpPr>
            <p:nvPr/>
          </p:nvCxnSpPr>
          <p:spPr>
            <a:xfrm>
              <a:off x="8074511" y="3231997"/>
              <a:ext cx="1457669" cy="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276E0798-19A5-4CB8-A71C-1CD9D00786AE}"/>
              </a:ext>
            </a:extLst>
          </p:cNvPr>
          <p:cNvGrpSpPr/>
          <p:nvPr/>
        </p:nvGrpSpPr>
        <p:grpSpPr>
          <a:xfrm rot="8842826">
            <a:off x="9352788" y="909773"/>
            <a:ext cx="2185018" cy="3186790"/>
            <a:chOff x="7330025" y="1247547"/>
            <a:chExt cx="2187864" cy="2735173"/>
          </a:xfrm>
        </p:grpSpPr>
        <p:cxnSp>
          <p:nvCxnSpPr>
            <p:cNvPr id="48" name="Straight Connector 47">
              <a:extLst>
                <a:ext uri="{FF2B5EF4-FFF2-40B4-BE49-F238E27FC236}">
                  <a16:creationId xmlns:a16="http://schemas.microsoft.com/office/drawing/2014/main" id="{F65C755E-877C-42B1-B221-9D764F6EF99B}"/>
                </a:ext>
              </a:extLst>
            </p:cNvPr>
            <p:cNvCxnSpPr>
              <a:cxnSpLocks/>
            </p:cNvCxnSpPr>
            <p:nvPr/>
          </p:nvCxnSpPr>
          <p:spPr>
            <a:xfrm rot="12757174" flipV="1">
              <a:off x="8112365" y="1247547"/>
              <a:ext cx="630740" cy="1142339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>
              <a:extLst>
                <a:ext uri="{FF2B5EF4-FFF2-40B4-BE49-F238E27FC236}">
                  <a16:creationId xmlns:a16="http://schemas.microsoft.com/office/drawing/2014/main" id="{1D23D79C-C111-4024-B6EC-5D9FBF384E6E}"/>
                </a:ext>
              </a:extLst>
            </p:cNvPr>
            <p:cNvCxnSpPr>
              <a:cxnSpLocks/>
            </p:cNvCxnSpPr>
            <p:nvPr/>
          </p:nvCxnSpPr>
          <p:spPr>
            <a:xfrm>
              <a:off x="9052560" y="1497626"/>
              <a:ext cx="0" cy="2485094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>
              <a:extLst>
                <a:ext uri="{FF2B5EF4-FFF2-40B4-BE49-F238E27FC236}">
                  <a16:creationId xmlns:a16="http://schemas.microsoft.com/office/drawing/2014/main" id="{75760621-52A8-42A8-9BB9-BD0F9B2C6911}"/>
                </a:ext>
              </a:extLst>
            </p:cNvPr>
            <p:cNvCxnSpPr>
              <a:cxnSpLocks/>
            </p:cNvCxnSpPr>
            <p:nvPr/>
          </p:nvCxnSpPr>
          <p:spPr>
            <a:xfrm rot="12757174" flipH="1" flipV="1">
              <a:off x="7330025" y="2581961"/>
              <a:ext cx="2187864" cy="931113"/>
            </a:xfrm>
            <a:prstGeom prst="line">
              <a:avLst/>
            </a:prstGeom>
            <a:ln w="2857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BBFEBF9D-E044-404F-8441-23CF75C569A1}"/>
              </a:ext>
            </a:extLst>
          </p:cNvPr>
          <p:cNvSpPr txBox="1"/>
          <p:nvPr/>
        </p:nvSpPr>
        <p:spPr>
          <a:xfrm>
            <a:off x="378690" y="1344953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tam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D8AD3312-A7AC-4243-83F5-3AE93D3A1FA7}"/>
              </a:ext>
            </a:extLst>
          </p:cNvPr>
          <p:cNvSpPr txBox="1"/>
          <p:nvPr/>
        </p:nvSpPr>
        <p:spPr>
          <a:xfrm>
            <a:off x="484008" y="2908635"/>
            <a:ext cx="69173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 err="1"/>
              <a:t>Các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tứ</a:t>
            </a:r>
            <a:r>
              <a:rPr lang="en-US" sz="3200" b="1" dirty="0"/>
              <a:t> </a:t>
            </a:r>
            <a:r>
              <a:rPr lang="en-US" sz="3200" b="1" dirty="0" err="1"/>
              <a:t>giác</a:t>
            </a:r>
            <a:r>
              <a:rPr lang="en-US" sz="3200" b="1" dirty="0"/>
              <a:t> </a:t>
            </a:r>
            <a:r>
              <a:rPr lang="en-US" sz="3200" b="1" dirty="0" err="1"/>
              <a:t>có</a:t>
            </a:r>
            <a:r>
              <a:rPr lang="en-US" sz="3200" b="1" dirty="0"/>
              <a:t> </a:t>
            </a:r>
            <a:r>
              <a:rPr lang="en-US" sz="3200" b="1" dirty="0" err="1"/>
              <a:t>trong</a:t>
            </a:r>
            <a:r>
              <a:rPr lang="en-US" sz="3200" b="1" dirty="0"/>
              <a:t> </a:t>
            </a:r>
            <a:r>
              <a:rPr lang="en-US" sz="3200" b="1" dirty="0" err="1"/>
              <a:t>hình</a:t>
            </a:r>
            <a:r>
              <a:rPr lang="en-US" sz="3200" b="1" dirty="0"/>
              <a:t> </a:t>
            </a:r>
            <a:r>
              <a:rPr lang="en-US" sz="3200" b="1" dirty="0" err="1"/>
              <a:t>là</a:t>
            </a:r>
            <a:r>
              <a:rPr lang="en-US" sz="3200" b="1" dirty="0"/>
              <a:t>:</a:t>
            </a:r>
          </a:p>
        </p:txBody>
      </p: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59AF456-C770-4921-B6F5-2FBC5603F161}"/>
              </a:ext>
            </a:extLst>
          </p:cNvPr>
          <p:cNvGrpSpPr/>
          <p:nvPr/>
        </p:nvGrpSpPr>
        <p:grpSpPr>
          <a:xfrm>
            <a:off x="7914636" y="1505946"/>
            <a:ext cx="2713920" cy="2476774"/>
            <a:chOff x="7914640" y="1478649"/>
            <a:chExt cx="2713920" cy="2476774"/>
          </a:xfrm>
        </p:grpSpPr>
        <p:cxnSp>
          <p:nvCxnSpPr>
            <p:cNvPr id="65" name="Straight Connector 64">
              <a:extLst>
                <a:ext uri="{FF2B5EF4-FFF2-40B4-BE49-F238E27FC236}">
                  <a16:creationId xmlns:a16="http://schemas.microsoft.com/office/drawing/2014/main" id="{83959123-4444-429C-B252-A72CCB081163}"/>
                </a:ext>
              </a:extLst>
            </p:cNvPr>
            <p:cNvCxnSpPr/>
            <p:nvPr/>
          </p:nvCxnSpPr>
          <p:spPr>
            <a:xfrm flipH="1">
              <a:off x="7924800" y="1483360"/>
              <a:ext cx="1127760" cy="121920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B4F16DFC-FD2B-4438-9A9B-227A8CB4E17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9052560" y="3917810"/>
              <a:ext cx="1574804" cy="7133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24C1719F-6C5F-4591-952D-8B75098953C1}"/>
                </a:ext>
              </a:extLst>
            </p:cNvPr>
            <p:cNvCxnSpPr>
              <a:cxnSpLocks/>
            </p:cNvCxnSpPr>
            <p:nvPr/>
          </p:nvCxnSpPr>
          <p:spPr>
            <a:xfrm>
              <a:off x="7914640" y="2702560"/>
              <a:ext cx="1137920" cy="1242547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Straight Connector 67">
              <a:extLst>
                <a:ext uri="{FF2B5EF4-FFF2-40B4-BE49-F238E27FC236}">
                  <a16:creationId xmlns:a16="http://schemas.microsoft.com/office/drawing/2014/main" id="{8AA5B698-83EA-4CD9-B2A3-915557FEBD0C}"/>
                </a:ext>
              </a:extLst>
            </p:cNvPr>
            <p:cNvCxnSpPr>
              <a:cxnSpLocks/>
            </p:cNvCxnSpPr>
            <p:nvPr/>
          </p:nvCxnSpPr>
          <p:spPr>
            <a:xfrm>
              <a:off x="9062715" y="1478649"/>
              <a:ext cx="1565845" cy="2476774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TextBox 68">
            <a:extLst>
              <a:ext uri="{FF2B5EF4-FFF2-40B4-BE49-F238E27FC236}">
                <a16:creationId xmlns:a16="http://schemas.microsoft.com/office/drawing/2014/main" id="{2E7F23C0-08C0-42F0-8695-881639D51CF1}"/>
              </a:ext>
            </a:extLst>
          </p:cNvPr>
          <p:cNvSpPr txBox="1"/>
          <p:nvPr/>
        </p:nvSpPr>
        <p:spPr>
          <a:xfrm>
            <a:off x="443537" y="2126794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</a:t>
            </a: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9DD0E936-F685-4C86-83A1-DB99BCEE245C}"/>
              </a:ext>
            </a:extLst>
          </p:cNvPr>
          <p:cNvSpPr txBox="1"/>
          <p:nvPr/>
        </p:nvSpPr>
        <p:spPr>
          <a:xfrm>
            <a:off x="1929280" y="2117785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</a:t>
            </a: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BE5D1FE8-AF99-460F-B445-6FAF99EF2241}"/>
              </a:ext>
            </a:extLst>
          </p:cNvPr>
          <p:cNvSpPr txBox="1"/>
          <p:nvPr/>
        </p:nvSpPr>
        <p:spPr>
          <a:xfrm>
            <a:off x="3507170" y="2099457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ADE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8A1609A7-6EFC-4339-AC60-4D3F8B8EF95C}"/>
              </a:ext>
            </a:extLst>
          </p:cNvPr>
          <p:cNvSpPr txBox="1"/>
          <p:nvPr/>
        </p:nvSpPr>
        <p:spPr>
          <a:xfrm>
            <a:off x="630306" y="3854044"/>
            <a:ext cx="17776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ABCD</a:t>
            </a: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1A342A03-E88F-4263-8C14-DF60E4227E04}"/>
              </a:ext>
            </a:extLst>
          </p:cNvPr>
          <p:cNvGrpSpPr/>
          <p:nvPr/>
        </p:nvGrpSpPr>
        <p:grpSpPr>
          <a:xfrm rot="11952514">
            <a:off x="8742214" y="1532094"/>
            <a:ext cx="2612868" cy="2786294"/>
            <a:chOff x="7895842" y="1532311"/>
            <a:chExt cx="2612868" cy="2786294"/>
          </a:xfrm>
        </p:grpSpPr>
        <p:cxnSp>
          <p:nvCxnSpPr>
            <p:cNvPr id="74" name="Straight Connector 73">
              <a:extLst>
                <a:ext uri="{FF2B5EF4-FFF2-40B4-BE49-F238E27FC236}">
                  <a16:creationId xmlns:a16="http://schemas.microsoft.com/office/drawing/2014/main" id="{81A672B0-9D47-4E14-8B66-947B73CA863A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8271342" y="1906287"/>
              <a:ext cx="1554488" cy="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53ED3434-48A5-44A0-A005-869E86490AB8}"/>
                </a:ext>
              </a:extLst>
            </p:cNvPr>
            <p:cNvCxnSpPr>
              <a:cxnSpLocks/>
            </p:cNvCxnSpPr>
            <p:nvPr/>
          </p:nvCxnSpPr>
          <p:spPr>
            <a:xfrm rot="9647486">
              <a:off x="8258790" y="3216598"/>
              <a:ext cx="2249920" cy="1102007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07E7A956-D53A-4213-8B8E-5A1B2E8FC445}"/>
                </a:ext>
              </a:extLst>
            </p:cNvPr>
            <p:cNvCxnSpPr>
              <a:cxnSpLocks/>
            </p:cNvCxnSpPr>
            <p:nvPr/>
          </p:nvCxnSpPr>
          <p:spPr>
            <a:xfrm rot="9647486" flipV="1">
              <a:off x="7895842" y="2197702"/>
              <a:ext cx="637504" cy="1353843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>
              <a:extLst>
                <a:ext uri="{FF2B5EF4-FFF2-40B4-BE49-F238E27FC236}">
                  <a16:creationId xmlns:a16="http://schemas.microsoft.com/office/drawing/2014/main" id="{15C7CFAC-E077-4DDA-9B5C-3E7CFC4DAD20}"/>
                </a:ext>
              </a:extLst>
            </p:cNvPr>
            <p:cNvCxnSpPr>
              <a:cxnSpLocks/>
            </p:cNvCxnSpPr>
            <p:nvPr/>
          </p:nvCxnSpPr>
          <p:spPr>
            <a:xfrm rot="9647486" flipH="1" flipV="1">
              <a:off x="10177948" y="1532311"/>
              <a:ext cx="40586" cy="2499362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8" name="TextBox 77">
            <a:extLst>
              <a:ext uri="{FF2B5EF4-FFF2-40B4-BE49-F238E27FC236}">
                <a16:creationId xmlns:a16="http://schemas.microsoft.com/office/drawing/2014/main" id="{56CD0D77-2FEC-4728-82DE-1174976D297F}"/>
              </a:ext>
            </a:extLst>
          </p:cNvPr>
          <p:cNvSpPr txBox="1"/>
          <p:nvPr/>
        </p:nvSpPr>
        <p:spPr>
          <a:xfrm>
            <a:off x="2308005" y="3884662"/>
            <a:ext cx="11199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ACDE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11445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7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"/>
                            </p:stCondLst>
                            <p:childTnLst>
                              <p:par>
                                <p:cTn id="7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7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par>
              <p:cTn id="85"/>
            </p:par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5.5|4.9|4.3|4.2|5.2|3.8|5.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1|8.9|7.7|10.9|5.1|9.6|7.7|8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1|1.2|7.2|6.1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350</TotalTime>
  <Words>469</Words>
  <Application>Microsoft Office PowerPoint</Application>
  <PresentationFormat>Widescreen</PresentationFormat>
  <Paragraphs>99</Paragraphs>
  <Slides>13</Slides>
  <Notes>3</Notes>
  <HiddenSlides>0</HiddenSlides>
  <MMClips>5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6" baseType="lpstr">
      <vt:lpstr>.VnBlack</vt:lpstr>
      <vt:lpstr>Arial</vt:lpstr>
      <vt:lpstr>Calibri</vt:lpstr>
      <vt:lpstr>Calibri Light</vt:lpstr>
      <vt:lpstr>等线</vt:lpstr>
      <vt:lpstr>HP001 5 hàng</vt:lpstr>
      <vt:lpstr>Tahoma</vt:lpstr>
      <vt:lpstr>Times New Roman</vt:lpstr>
      <vt:lpstr>VNI-Avo</vt:lpstr>
      <vt:lpstr>Wingdings</vt:lpstr>
      <vt:lpstr>仓耳玄三M W05</vt:lpstr>
      <vt:lpstr>1_Office Theme</vt:lpstr>
      <vt:lpstr>1_Tema de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Techsi.vn</cp:lastModifiedBy>
  <cp:revision>21</cp:revision>
  <dcterms:created xsi:type="dcterms:W3CDTF">2022-07-15T08:52:07Z</dcterms:created>
  <dcterms:modified xsi:type="dcterms:W3CDTF">2022-11-02T03:54:49Z</dcterms:modified>
</cp:coreProperties>
</file>