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handoutMasterIdLst>
    <p:handoutMasterId r:id="rId21"/>
  </p:handoutMasterIdLst>
  <p:sldIdLst>
    <p:sldId id="269" r:id="rId4"/>
    <p:sldId id="330" r:id="rId5"/>
    <p:sldId id="282" r:id="rId6"/>
    <p:sldId id="295" r:id="rId7"/>
    <p:sldId id="287" r:id="rId8"/>
    <p:sldId id="331" r:id="rId9"/>
    <p:sldId id="318" r:id="rId10"/>
    <p:sldId id="309" r:id="rId11"/>
    <p:sldId id="281" r:id="rId12"/>
    <p:sldId id="334" r:id="rId13"/>
    <p:sldId id="279" r:id="rId14"/>
    <p:sldId id="312" r:id="rId15"/>
    <p:sldId id="340" r:id="rId16"/>
    <p:sldId id="270" r:id="rId17"/>
    <p:sldId id="266" r:id="rId18"/>
    <p:sldId id="280" r:id="rId19"/>
  </p:sldIdLst>
  <p:sldSz cx="9144000" cy="6858000" type="screen4x3"/>
  <p:notesSz cx="6735763" cy="986948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0099FF"/>
    <a:srgbClr val="FAFEC2"/>
    <a:srgbClr val="FF3300"/>
    <a:srgbClr val="481F6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8415" autoAdjust="0"/>
  </p:normalViewPr>
  <p:slideViewPr>
    <p:cSldViewPr>
      <p:cViewPr varScale="1">
        <p:scale>
          <a:sx n="68" d="100"/>
          <a:sy n="68" d="100"/>
        </p:scale>
        <p:origin x="16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8" y="-84"/>
      </p:cViewPr>
      <p:guideLst>
        <p:guide orient="horz" pos="3108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C060A1-48B8-43E3-B236-8A206E6D82A3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CC5FDB-4B5A-471C-9DFB-122BF73D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3137F-CD6A-42D0-9461-896F6E2F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0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8 </a:t>
            </a:r>
            <a:r>
              <a:rPr lang="en-US" baseline="0" dirty="0" err="1"/>
              <a:t>dòng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Hỏi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trích</a:t>
            </a:r>
            <a:r>
              <a:rPr lang="en-US" baseline="0" dirty="0"/>
              <a:t> (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 </a:t>
            </a:r>
            <a:r>
              <a:rPr lang="en-US" baseline="0" dirty="0" err="1"/>
              <a:t>lá</a:t>
            </a:r>
            <a:r>
              <a:rPr lang="en-US" baseline="0" dirty="0"/>
              <a:t>, </a:t>
            </a:r>
            <a:r>
              <a:rPr lang="en-US" baseline="0" dirty="0" err="1"/>
              <a:t>ngọn</a:t>
            </a:r>
            <a:r>
              <a:rPr lang="en-US" baseline="0" dirty="0"/>
              <a:t>, </a:t>
            </a:r>
            <a:r>
              <a:rPr lang="en-US" baseline="0" dirty="0" err="1"/>
              <a:t>thân</a:t>
            </a:r>
            <a:r>
              <a:rPr lang="en-US" baseline="0" dirty="0"/>
              <a:t>,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dừa</a:t>
            </a:r>
            <a:r>
              <a:rPr lang="en-US" baseline="0" dirty="0"/>
              <a:t>;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dừa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dáng</a:t>
            </a:r>
            <a:r>
              <a:rPr lang="en-US" baseline="0" dirty="0"/>
              <a:t>,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con </a:t>
            </a:r>
            <a:r>
              <a:rPr lang="en-US" baseline="0" dirty="0" err="1"/>
              <a:t>người</a:t>
            </a:r>
            <a:r>
              <a:rPr lang="en-US" baseline="0" dirty="0"/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tả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(8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ca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dao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?  (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lục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bát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2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tạo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thành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câu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thơ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?  (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hoa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GV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thêm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cuối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mỗi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dòng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6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phẩy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), 8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tiếng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dấu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chấm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-GV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lưu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ý HS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chữ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dễ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lẫn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(dang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tay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bạc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phếch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chải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hũ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rượu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cách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vở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GV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chủ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định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hỏi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sau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khi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viết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bảng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HS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quan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sát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phần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trình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bày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trên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khung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kẻ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ô </a:t>
            </a:r>
            <a:r>
              <a:rPr lang="en-US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HS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4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lẫn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GV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HS </a:t>
            </a:r>
            <a:r>
              <a:rPr lang="en-US" baseline="0" dirty="0" err="1"/>
              <a:t>viết</a:t>
            </a:r>
            <a:r>
              <a:rPr lang="en-US" baseline="0" dirty="0"/>
              <a:t> 2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: </a:t>
            </a:r>
            <a:r>
              <a:rPr lang="en-US" baseline="0" dirty="0" err="1"/>
              <a:t>bạc</a:t>
            </a:r>
            <a:r>
              <a:rPr lang="en-US" baseline="0" dirty="0"/>
              <a:t> </a:t>
            </a:r>
            <a:r>
              <a:rPr lang="en-US" baseline="0" dirty="0" err="1"/>
              <a:t>phếch</a:t>
            </a:r>
            <a:r>
              <a:rPr lang="en-US" baseline="0" dirty="0"/>
              <a:t>, </a:t>
            </a:r>
            <a:r>
              <a:rPr lang="en-US" baseline="0" dirty="0" err="1"/>
              <a:t>hũ</a:t>
            </a:r>
            <a:r>
              <a:rPr lang="en-US" baseline="0" dirty="0"/>
              <a:t> </a:t>
            </a:r>
            <a:r>
              <a:rPr lang="en-US" baseline="0" dirty="0" err="1"/>
              <a:t>rưỡu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HS </a:t>
            </a:r>
            <a:r>
              <a:rPr lang="en-US" dirty="0" err="1"/>
              <a:t>viết</a:t>
            </a:r>
            <a:r>
              <a:rPr lang="en-US" baseline="0" dirty="0"/>
              <a:t> 2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con, GV </a:t>
            </a:r>
            <a:r>
              <a:rPr lang="en-US" baseline="0" dirty="0" err="1"/>
              <a:t>lưu</a:t>
            </a:r>
            <a:r>
              <a:rPr lang="en-US" baseline="0" dirty="0"/>
              <a:t> ý HS </a:t>
            </a:r>
            <a:r>
              <a:rPr lang="en-US" baseline="0" dirty="0" err="1"/>
              <a:t>viết</a:t>
            </a:r>
            <a:r>
              <a:rPr lang="en-US" baseline="0" dirty="0"/>
              <a:t> ở </a:t>
            </a:r>
            <a:r>
              <a:rPr lang="en-US" baseline="0" dirty="0" err="1"/>
              <a:t>dòng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dòng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4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endParaRPr lang="en-US" baseline="0" dirty="0"/>
          </a:p>
          <a:p>
            <a:r>
              <a:rPr lang="en-US" baseline="0" dirty="0"/>
              <a:t>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(HS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tuần</a:t>
            </a:r>
            <a:r>
              <a:rPr lang="en-US" baseline="0" dirty="0"/>
              <a:t> 16)</a:t>
            </a: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ADFAE-E671-4E53-995D-4EE38D3161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HS </a:t>
            </a: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,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3137F-CD6A-42D0-9461-896F6E2FD3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44E2-F185-43AC-8735-FEA595C65E35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1FCE-BE81-4413-A4D5-6CE2B6994F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8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C2EF-ECAC-458E-9856-CD3AA1C86D9E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60A0-1AED-4923-865F-0BBEBB68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6F09-97B9-4188-A31F-69D21CEF8090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26FA-45BA-440A-8D02-571C9FCC0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C0DB-F308-4C08-B950-7DF7A77F0129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153A-22F0-4417-91C8-B431A2A0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39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4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62C2-1266-4856-9DEF-DC1A58EAAA15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47A5-5F95-46C0-A1DB-91B7FB32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27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4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36DC6-18E6-49B4-A885-3204EFBC0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656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CAB9F2-3285-4F30-AE70-C02077F1B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125C26-C123-4166-819A-27C219911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3BAC87-A58B-416C-B2EA-A11293F26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953FA-901E-4124-8EBE-846DAD38C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01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1D4754-A582-4963-B7C6-D12121ED5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896E4-87C2-43D2-AF70-1C0ED0C78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1FA367-5101-4B38-9CC3-0FDF37270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862EA-33D4-4F59-B75A-0A3FAD403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286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416C9-D95E-4167-B687-9401255F4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7BE902-7FC2-44A9-BBCE-8ED25062E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1EE4F-6FA6-43C7-8938-AB059384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2108D-3F0F-4F46-846A-5643AFEA9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943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58488-88C0-4DBC-9840-7227E52FA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F994A-3AD9-444B-A1DB-5303D8A9D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8AA7E-8D35-4644-9B22-9C7C03761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0D6DA-2733-4BBE-82F7-3DA5892BA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2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FE41B5-C789-4368-9A97-AFC0010A1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091D0B-420C-44BF-B766-CBDF61F79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CAA16C-14A2-4035-8F19-3BB0E9D5C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42E2F-3731-45B8-A3E5-F446126D2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234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18EC4F-B510-47FC-A645-E78DB9AFD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338D34-0848-488F-93CC-E2F8B2BDD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52CBFC-A9FA-4FEA-83EF-50995EDE5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8286B-15FF-4B23-8084-B2C7CD912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86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3FDF-109B-4F15-B492-4DCFBC092F9E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8025-60D6-4F4E-B6A9-6F8BEA3C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353CE1-181B-4766-A8EA-F033571D3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8FA842-3862-47B2-8E40-1FEEBC2B5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04F7D8-6029-436E-999C-A2FC9D1E6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71C73-E4CA-4233-B045-216C6993E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82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924D8-6A9D-4E8F-B76E-D5AFF8C8F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0D8E26-595B-427D-83DF-8AF01F284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B63AB-FED8-4CFC-9A74-368828514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3ABF9-3351-447D-88B5-9D1BD1820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840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B90C3-9479-4E7D-BF79-4127AA0A7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4299A-763F-4603-9F15-E470AE9B6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34FC3-12D3-4C61-A468-5AFC400DE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AB174-6EF3-4356-B44A-38ED1EA87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61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9D63C6-00FF-4D68-A106-690F5C036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FF160B-996E-4363-BC1A-3B7DD918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8A604-5231-4318-9030-01B244EF7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B8141-88B6-41B3-AF7A-BD7A4661A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538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C35318-645F-4CB7-8CCE-314641465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F8F7BF-E07C-4F4B-BA3F-02702A969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D6A4CE-E568-424E-A058-53440E995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0308B-E259-4EA4-879D-7776F907F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633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74B84B-BA15-40F5-95CA-BD8569193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20FBB9-A1BA-4598-BF06-3DA8CDB29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73E94D-37F4-4268-A0CF-5935CD10F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44BA8-558C-41D3-95B6-51F859AD1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6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2C20-D75F-4C1D-8B67-B9FA2F6E10FD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DCFC9-9CE7-4CFB-80B7-FF8B077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5046-6913-42CA-AFB1-6E4812D4A07E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9D28-C4CA-485A-8CE9-73A16EC9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B4C9-285A-41C2-A25C-3869308E9B04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7F3B-7429-4DF1-9D41-279AA37D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0F18-D31B-401F-8B2F-801742E8E72A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4B9F-F539-4EEF-85D0-82F1DE88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55E9-449B-46BF-A7DA-FCC574D7DAAA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7B5F-5D10-4B89-A4B9-FDFECD09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27FC2-E8C3-4B44-B389-C8731173A8D4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AB14-A42F-4D7D-8E26-19C3E5DD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E2D5DB-A7B8-4B0A-8295-2F32606260AE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81014-53C9-4A8F-9377-66EAD2C8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2347-5C95-4FFA-B12A-F2040860EC3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6B83-81CF-45CE-B6D9-C952AFA0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98E708-865F-482B-B4FA-262F0CCEE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F863AD-9ACE-455E-A925-0053219C1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1A7389-A277-4745-97FF-5A7A0C0326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153F0C-B5B6-4FBF-8ADC-382D7E32B3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BF88B6-A742-4A26-B68D-0A2D809ECF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u="none">
                <a:latin typeface="Arial" panose="020B0604020202020204" pitchFamily="34" charset="0"/>
              </a:defRPr>
            </a:lvl1pPr>
          </a:lstStyle>
          <a:p>
            <a:fld id="{07FEB798-CEA8-46DF-A56A-02C1DA75A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22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png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11" Type="http://schemas.openxmlformats.org/officeDocument/2006/relationships/slide" Target="slide3.xml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94851" y="3488288"/>
            <a:ext cx="8699311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950" b="1" dirty="0">
                <a:solidFill>
                  <a:srgbClr val="660066"/>
                </a:solidFill>
                <a:latin typeface="Calibri" panose="020F0502020204030204"/>
                <a:cs typeface="+mn-cs"/>
              </a:rPr>
              <a:t>   </a:t>
            </a:r>
            <a:r>
              <a:rPr lang="en-US" altLang="en-US" sz="4950" dirty="0">
                <a:solidFill>
                  <a:srgbClr val="0000FF"/>
                </a:solidFill>
                <a:latin typeface="Calibri" panose="020F0502020204030204"/>
                <a:cs typeface="+mn-cs"/>
              </a:rPr>
              <a:t>HAI BÀ TRƯNG</a:t>
            </a:r>
            <a:endParaRPr lang="en-US" sz="49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1617463" y="1256843"/>
            <a:ext cx="6254354" cy="707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3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3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3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3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3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526977" y="401133"/>
            <a:ext cx="634484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753666" y="2607469"/>
            <a:ext cx="7891463" cy="6643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4"/>
              </a:avLst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i="1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THAM GIA </a:t>
            </a:r>
            <a:r>
              <a:rPr lang="en-US" sz="5400" b="1" i="1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TIẾTHỌC</a:t>
            </a:r>
            <a:r>
              <a:rPr lang="en-US" sz="5400" b="1" i="1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5400" b="1" i="1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80" y="5619158"/>
            <a:ext cx="159305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41935" y="3021807"/>
            <a:ext cx="523755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1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MÔN : </a:t>
            </a:r>
            <a:r>
              <a:rPr lang="en-US" sz="2400" b="1" kern="1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Chính</a:t>
            </a:r>
            <a:r>
              <a:rPr lang="en-US" sz="2400" b="1" kern="1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tả</a:t>
            </a:r>
            <a:endParaRPr lang="en-US" sz="2400" b="1" kern="1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6672262" y="5935266"/>
            <a:ext cx="2406254" cy="702469"/>
            <a:chOff x="5225" y="9335"/>
            <a:chExt cx="2520" cy="1750"/>
          </a:xfrm>
        </p:grpSpPr>
        <p:sp>
          <p:nvSpPr>
            <p:cNvPr id="1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pic>
          <p:nvPicPr>
            <p:cNvPr id="12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600" b="1">
                  <a:solidFill>
                    <a:prstClr val="black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sz="3600">
                <a:solidFill>
                  <a:prstClr val="black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21" name="Picture 20" descr="979B5B5D2A124BE19ACD5CCEE1BA279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8" y="5973960"/>
            <a:ext cx="806053" cy="68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 descr="gardg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66" y="5924550"/>
            <a:ext cx="409217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Bauernbar">
            <a:hlinkClick r:id="rId11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0" y="2099572"/>
            <a:ext cx="34290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857750"/>
            <a:ext cx="2133600" cy="476250"/>
          </a:xfrm>
          <a:noFill/>
        </p:spPr>
        <p:txBody>
          <a:bodyPr/>
          <a:lstStyle/>
          <a:p>
            <a:fld id="{0D461979-7429-4B64-88DD-F3B3DE3CFBE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924"/>
          <p:cNvGrpSpPr>
            <a:grpSpLocks/>
          </p:cNvGrpSpPr>
          <p:nvPr/>
        </p:nvGrpSpPr>
        <p:grpSpPr bwMode="auto">
          <a:xfrm>
            <a:off x="0" y="0"/>
            <a:ext cx="9143997" cy="6858000"/>
            <a:chOff x="609600" y="1360488"/>
            <a:chExt cx="6465885" cy="459898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1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10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7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8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9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0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1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2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3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090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2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5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6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7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8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9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0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1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078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3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4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5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6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7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8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9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0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1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2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3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4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5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6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7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054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9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0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1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2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3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4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5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042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3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7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8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9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0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1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2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3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2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1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3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4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6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4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1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9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0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1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2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9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00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8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9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0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9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5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6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7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8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8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3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5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6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8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0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7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1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2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3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4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6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7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95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59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0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1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2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4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20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93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6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7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8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9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0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1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2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8919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1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2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4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5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6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7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8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9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0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907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9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0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1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2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4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5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7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8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895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6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7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9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0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1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2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3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4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5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6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88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4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5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6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8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9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0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1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2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3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4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871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2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3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4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5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6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7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8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9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0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1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2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859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1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2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4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5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6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7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8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9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0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81"/>
              <p:cNvGrpSpPr>
                <a:grpSpLocks/>
              </p:cNvGrpSpPr>
              <p:nvPr/>
            </p:nvGrpSpPr>
            <p:grpSpPr bwMode="auto">
              <a:xfrm>
                <a:off x="1206" y="3709"/>
                <a:ext cx="10184" cy="1440"/>
                <a:chOff x="1206" y="10620"/>
                <a:chExt cx="10184" cy="1440"/>
              </a:xfrm>
            </p:grpSpPr>
            <p:grpSp>
              <p:nvGrpSpPr>
                <p:cNvPr id="28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4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8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9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0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1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2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5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295"/>
                <p:cNvGrpSpPr>
                  <a:grpSpLocks/>
                </p:cNvGrpSpPr>
                <p:nvPr/>
              </p:nvGrpSpPr>
              <p:grpSpPr bwMode="auto">
                <a:xfrm>
                  <a:off x="2656" y="10620"/>
                  <a:ext cx="1484" cy="1440"/>
                  <a:chOff x="10064" y="12238"/>
                  <a:chExt cx="1575" cy="1440"/>
                </a:xfrm>
              </p:grpSpPr>
              <p:sp>
                <p:nvSpPr>
                  <p:cNvPr id="8835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6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7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8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9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1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3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4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5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6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67" y="12238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23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4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5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6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7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9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4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811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2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3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4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5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6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7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8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9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0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1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2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2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8799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0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1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2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3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3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87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8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9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0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1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2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3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4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5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6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7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8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5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775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6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7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8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79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196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8197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748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9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0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1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2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3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4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5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6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7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8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9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8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736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8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9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1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2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3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4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5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6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7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99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724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5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6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7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9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0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1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2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3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4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5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0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712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4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5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7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8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9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0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1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2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1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700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1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2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3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4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5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0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1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6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0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1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2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3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4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5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6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7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8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9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676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8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9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0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1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2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3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4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5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6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7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05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64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5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6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7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8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9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0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1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2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3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4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75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6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52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3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4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5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6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7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8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9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0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3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7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40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1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2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3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4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5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6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7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8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9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0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8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28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9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0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1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2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3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4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5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6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7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8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9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9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16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7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8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9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0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1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2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3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4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5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6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7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0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604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5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6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7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8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9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0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1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2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3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4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5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11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592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3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4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5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6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7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8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9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0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1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2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3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12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8213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565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6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7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8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9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0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1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2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553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4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6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7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8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9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0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1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3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4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541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5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6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7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1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2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529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0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3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7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8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9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0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517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1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3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4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5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6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8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8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505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7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8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9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4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5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6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9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493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4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5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6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7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8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9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0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1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4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0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221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81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2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3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4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5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6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7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8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9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0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1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92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2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69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0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1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2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3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4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5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6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7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8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9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80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3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57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8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9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0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1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2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3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4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5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6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7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68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4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45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6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7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8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9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0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1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2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3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4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5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6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5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33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4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5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6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7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8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9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0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1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2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3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47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21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2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3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4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5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6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7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8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9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0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1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32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94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409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0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1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2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3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4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5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6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7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8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9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0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395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8396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8382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3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4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5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7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8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9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0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1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2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3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7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8370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1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2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3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4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5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6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7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8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9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0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1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8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8358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9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0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2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3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4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5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6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8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9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9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8346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4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5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6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7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0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8334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1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8322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2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8310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6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03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8404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98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9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0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1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2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3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4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5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6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7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8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9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5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86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7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8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9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0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1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2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3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4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6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7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6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74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5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6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7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8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9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0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1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2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3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4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5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7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62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3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4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5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6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7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8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9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0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1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2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3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8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50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3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4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5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7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8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9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0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1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38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1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2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3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4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5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6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8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8226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9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860" name="Group 1859"/>
          <p:cNvGrpSpPr/>
          <p:nvPr/>
        </p:nvGrpSpPr>
        <p:grpSpPr>
          <a:xfrm>
            <a:off x="228600" y="1054100"/>
            <a:ext cx="9736123" cy="3274115"/>
            <a:chOff x="228600" y="1054100"/>
            <a:chExt cx="9736123" cy="3274115"/>
          </a:xfrm>
        </p:grpSpPr>
        <p:sp>
          <p:nvSpPr>
            <p:cNvPr id="926" name="TextBox 5"/>
            <p:cNvSpPr txBox="1">
              <a:spLocks noChangeArrowheads="1"/>
            </p:cNvSpPr>
            <p:nvPr/>
          </p:nvSpPr>
          <p:spPr bwMode="auto">
            <a:xfrm>
              <a:off x="668323" y="3797300"/>
              <a:ext cx="92964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trong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lịch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sử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nước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nhà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927" name="TextBox 5"/>
            <p:cNvSpPr txBox="1">
              <a:spLocks noChangeArrowheads="1"/>
            </p:cNvSpPr>
            <p:nvPr/>
          </p:nvSpPr>
          <p:spPr bwMode="auto">
            <a:xfrm>
              <a:off x="563310" y="3095734"/>
              <a:ext cx="8983724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28" name="TextBox 5"/>
            <p:cNvSpPr txBox="1">
              <a:spLocks noChangeArrowheads="1"/>
            </p:cNvSpPr>
            <p:nvPr/>
          </p:nvSpPr>
          <p:spPr bwMode="auto">
            <a:xfrm>
              <a:off x="646288" y="2425700"/>
              <a:ext cx="9031111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Đất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nước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ta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sạch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bóng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quân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thù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Hai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Bà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Trưng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trở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  <p:sp>
          <p:nvSpPr>
            <p:cNvPr id="929" name="TextBox 5"/>
            <p:cNvSpPr txBox="1">
              <a:spLocks noChangeArrowheads="1"/>
            </p:cNvSpPr>
            <p:nvPr/>
          </p:nvSpPr>
          <p:spPr bwMode="auto">
            <a:xfrm>
              <a:off x="609600" y="1738312"/>
              <a:ext cx="88392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đoàn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quân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khởi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nghĩa.Tô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Định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ôm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đầu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chạy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về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nước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930" name="TextBox 5"/>
            <p:cNvSpPr txBox="1">
              <a:spLocks noChangeArrowheads="1"/>
            </p:cNvSpPr>
            <p:nvPr/>
          </p:nvSpPr>
          <p:spPr bwMode="auto">
            <a:xfrm>
              <a:off x="228600" y="1054100"/>
              <a:ext cx="9448800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     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Thành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trì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của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giặc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lần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lượt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sụp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đổ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dưới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chân</a:t>
              </a:r>
              <a:r>
                <a:rPr lang="en-US" sz="2850" b="1" dirty="0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 </a:t>
              </a:r>
              <a:r>
                <a:rPr lang="en-US" sz="2850" b="1" dirty="0" err="1">
                  <a:solidFill>
                    <a:srgbClr val="481F67"/>
                  </a:solidFill>
                  <a:latin typeface="HP001 4 hàng" pitchFamily="34" charset="0"/>
                  <a:cs typeface="Arial" pitchFamily="34" charset="0"/>
                </a:rPr>
                <a:t>của</a:t>
              </a:r>
              <a:endPara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endParaRPr>
            </a:p>
          </p:txBody>
        </p:sp>
      </p:grp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3194618" y="383485"/>
            <a:ext cx="5689743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Hai</a:t>
            </a:r>
            <a:r>
              <a:rPr lang="en-US" sz="2850" b="1" dirty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Bà</a:t>
            </a:r>
            <a:r>
              <a:rPr lang="en-US" sz="2850" b="1" dirty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Trưng</a:t>
            </a:r>
            <a:endParaRPr lang="en-US" sz="2850" b="1" dirty="0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cxnSp>
        <p:nvCxnSpPr>
          <p:cNvPr id="935" name="Straight Connector 934"/>
          <p:cNvCxnSpPr>
            <a:stCxn id="8939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9" name="TextBox 1858"/>
          <p:cNvSpPr txBox="1"/>
          <p:nvPr/>
        </p:nvSpPr>
        <p:spPr>
          <a:xfrm>
            <a:off x="1143000" y="685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36" name="TextBox 5"/>
          <p:cNvSpPr txBox="1">
            <a:spLocks noChangeArrowheads="1"/>
          </p:cNvSpPr>
          <p:nvPr/>
        </p:nvSpPr>
        <p:spPr bwMode="auto">
          <a:xfrm>
            <a:off x="630715" y="3116859"/>
            <a:ext cx="86868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thành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hai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vị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anh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hùng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chống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ngoại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xâm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đầu</a:t>
            </a: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2850" b="1" dirty="0" err="1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tiên</a:t>
            </a:r>
            <a:endParaRPr lang="en-US" sz="2850" b="1" dirty="0">
              <a:solidFill>
                <a:srgbClr val="481F67"/>
              </a:solidFill>
              <a:latin typeface="HP001 4 hàng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" grpId="0"/>
      <p:bldP spid="1859" grpId="1"/>
      <p:bldP spid="9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3213-1559-4A78-8199-DCBACBA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90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Soát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lỗi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33600" y="1630501"/>
            <a:ext cx="48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8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endParaRPr lang="en-US" sz="8000" b="1" dirty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8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Chính</a:t>
            </a:r>
            <a:r>
              <a:rPr lang="en-US" sz="8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tả</a:t>
            </a:r>
            <a:endParaRPr lang="en-US" sz="8000" b="1" dirty="0">
              <a:ln w="11430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7" descr="khung 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394663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86"/>
          <p:cNvSpPr txBox="1">
            <a:spLocks noChangeArrowheads="1"/>
          </p:cNvSpPr>
          <p:nvPr/>
        </p:nvSpPr>
        <p:spPr bwMode="auto">
          <a:xfrm>
            <a:off x="1524000" y="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9220" name="Text Box 289"/>
          <p:cNvSpPr txBox="1">
            <a:spLocks noChangeArrowheads="1"/>
          </p:cNvSpPr>
          <p:nvPr/>
        </p:nvSpPr>
        <p:spPr bwMode="auto">
          <a:xfrm>
            <a:off x="228600" y="1752600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0150" lvl="1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a)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l</a:t>
            </a:r>
            <a:r>
              <a:rPr lang="en-US" sz="4000" b="1" dirty="0">
                <a:latin typeface="HP001 4 hàng" pitchFamily="34" charset="0"/>
              </a:rPr>
              <a:t> hay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n</a:t>
            </a:r>
            <a:r>
              <a:rPr lang="en-US" sz="4000" b="1" dirty="0">
                <a:latin typeface="HP001 4 hàng" pitchFamily="34" charset="0"/>
              </a:rPr>
              <a:t>?</a:t>
            </a: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lành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…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ặn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- 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nao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…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úng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- …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anh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lảnh</a:t>
            </a:r>
            <a:endParaRPr lang="en-US" sz="4000" b="1" dirty="0">
              <a:solidFill>
                <a:srgbClr val="3333FF"/>
              </a:solidFill>
              <a:latin typeface="HP001 4 hàng" pitchFamily="34" charset="0"/>
            </a:endParaRPr>
          </a:p>
        </p:txBody>
      </p:sp>
      <p:sp>
        <p:nvSpPr>
          <p:cNvPr id="9222" name="Text Box 289"/>
          <p:cNvSpPr txBox="1">
            <a:spLocks noChangeArrowheads="1"/>
          </p:cNvSpPr>
          <p:nvPr/>
        </p:nvSpPr>
        <p:spPr bwMode="auto">
          <a:xfrm>
            <a:off x="304800" y="3048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Điền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vào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chỗ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trống</a:t>
            </a:r>
            <a:r>
              <a:rPr lang="en-US" sz="3200" b="1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2" name="Text Box 289"/>
          <p:cNvSpPr txBox="1">
            <a:spLocks noChangeArrowheads="1"/>
          </p:cNvSpPr>
          <p:nvPr/>
        </p:nvSpPr>
        <p:spPr bwMode="auto">
          <a:xfrm>
            <a:off x="1952979" y="2706513"/>
            <a:ext cx="83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3" name="Text Box 289"/>
          <p:cNvSpPr txBox="1">
            <a:spLocks noChangeArrowheads="1"/>
          </p:cNvSpPr>
          <p:nvPr/>
        </p:nvSpPr>
        <p:spPr bwMode="auto">
          <a:xfrm>
            <a:off x="1718733" y="3572934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 Box 289"/>
          <p:cNvSpPr txBox="1">
            <a:spLocks noChangeArrowheads="1"/>
          </p:cNvSpPr>
          <p:nvPr/>
        </p:nvSpPr>
        <p:spPr bwMode="auto">
          <a:xfrm>
            <a:off x="666045" y="4478868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l</a:t>
            </a:r>
          </a:p>
        </p:txBody>
      </p:sp>
      <p:sp>
        <p:nvSpPr>
          <p:cNvPr id="9" name="Text Box 289"/>
          <p:cNvSpPr txBox="1">
            <a:spLocks noChangeArrowheads="1"/>
          </p:cNvSpPr>
          <p:nvPr/>
        </p:nvSpPr>
        <p:spPr bwMode="auto">
          <a:xfrm>
            <a:off x="4191000" y="1905000"/>
            <a:ext cx="457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0150" lvl="1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a)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iêt</a:t>
            </a:r>
            <a:r>
              <a:rPr lang="en-US" sz="4000" b="1" dirty="0">
                <a:latin typeface="HP001 4 hàng" pitchFamily="34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iêc</a:t>
            </a:r>
            <a:r>
              <a:rPr lang="en-US" sz="4000" b="1" dirty="0">
                <a:latin typeface="HP001 4 hàng" pitchFamily="34" charset="0"/>
              </a:rPr>
              <a:t>?</a:t>
            </a: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đi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biền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b…..</a:t>
            </a: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thấy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tiêng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t….</a:t>
            </a:r>
          </a:p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-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xanh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HP001 4 hàng" pitchFamily="34" charset="0"/>
              </a:rPr>
              <a:t>biêng</a:t>
            </a:r>
            <a:r>
              <a:rPr lang="en-US" sz="4000" b="1" dirty="0">
                <a:solidFill>
                  <a:srgbClr val="3333FF"/>
                </a:solidFill>
                <a:latin typeface="HP001 4 hàng" pitchFamily="34" charset="0"/>
              </a:rPr>
              <a:t> b….</a:t>
            </a:r>
          </a:p>
        </p:txBody>
      </p:sp>
      <p:sp>
        <p:nvSpPr>
          <p:cNvPr id="10" name="Text Box 289"/>
          <p:cNvSpPr txBox="1">
            <a:spLocks noChangeArrowheads="1"/>
          </p:cNvSpPr>
          <p:nvPr/>
        </p:nvSpPr>
        <p:spPr bwMode="auto">
          <a:xfrm>
            <a:off x="6508044" y="2836335"/>
            <a:ext cx="909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iêt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 Box 289"/>
          <p:cNvSpPr txBox="1">
            <a:spLocks noChangeArrowheads="1"/>
          </p:cNvSpPr>
          <p:nvPr/>
        </p:nvSpPr>
        <p:spPr bwMode="auto">
          <a:xfrm>
            <a:off x="7041444" y="3708399"/>
            <a:ext cx="9853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iêc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 Box 289"/>
          <p:cNvSpPr txBox="1">
            <a:spLocks noChangeArrowheads="1"/>
          </p:cNvSpPr>
          <p:nvPr/>
        </p:nvSpPr>
        <p:spPr bwMode="auto">
          <a:xfrm>
            <a:off x="7586133" y="4651023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iêc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9155" y="2932281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 rot="1465919">
            <a:off x="7315200" y="3702756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3333FF"/>
                </a:solidFill>
              </a:rPr>
              <a:t>/</a:t>
            </a:r>
          </a:p>
        </p:txBody>
      </p:sp>
      <p:sp>
        <p:nvSpPr>
          <p:cNvPr id="18" name="TextBox 17"/>
          <p:cNvSpPr txBox="1"/>
          <p:nvPr/>
        </p:nvSpPr>
        <p:spPr>
          <a:xfrm rot="1465919">
            <a:off x="7883426" y="4658177"/>
            <a:ext cx="458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3333FF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7" descr="khung 8.jpg">
            <a:extLst>
              <a:ext uri="{FF2B5EF4-FFF2-40B4-BE49-F238E27FC236}">
                <a16:creationId xmlns:a16="http://schemas.microsoft.com/office/drawing/2014/main" id="{F983427E-9F7B-4C95-A8F0-465E26C7C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94663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51345" y="2289215"/>
            <a:ext cx="70145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3a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923222" y="2998551"/>
            <a:ext cx="55426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l.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77682" y="3471916"/>
            <a:ext cx="86663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long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923223" y="4389159"/>
            <a:ext cx="59482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3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Chứa</a:t>
            </a:r>
            <a:r>
              <a:rPr lang="en-US" sz="3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77683" y="4926246"/>
            <a:ext cx="81112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nực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18F40-A2A8-4630-924E-996D6DBC579A}"/>
              </a:ext>
            </a:extLst>
          </p:cNvPr>
          <p:cNvSpPr txBox="1">
            <a:spLocks/>
          </p:cNvSpPr>
          <p:nvPr/>
        </p:nvSpPr>
        <p:spPr>
          <a:xfrm>
            <a:off x="60845" y="1617935"/>
            <a:ext cx="8944891" cy="457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auto"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FEE862D-8398-4A19-8067-CECD158E36E9}"/>
              </a:ext>
            </a:extLst>
          </p:cNvPr>
          <p:cNvSpPr txBox="1">
            <a:spLocks/>
          </p:cNvSpPr>
          <p:nvPr/>
        </p:nvSpPr>
        <p:spPr>
          <a:xfrm>
            <a:off x="114306" y="992778"/>
            <a:ext cx="8837971" cy="4572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en-US" sz="3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4296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97" descr="khung 8.jpg">
            <a:extLst>
              <a:ext uri="{FF2B5EF4-FFF2-40B4-BE49-F238E27FC236}">
                <a16:creationId xmlns:a16="http://schemas.microsoft.com/office/drawing/2014/main" id="{82D40A24-D765-481E-BA27-82E8C3BD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394663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8388" y="1245395"/>
            <a:ext cx="27200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700" b="0" u="none" dirty="0" err="1">
                <a:solidFill>
                  <a:prstClr val="black"/>
                </a:solidFill>
                <a:latin typeface="HP001 4 hàng" pitchFamily="34" charset="0"/>
                <a:cs typeface="+mn-cs"/>
              </a:rPr>
              <a:t>Bài</a:t>
            </a:r>
            <a:r>
              <a:rPr lang="en-US" altLang="en-US" sz="2700" b="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2700" b="0" u="none" dirty="0" err="1">
                <a:solidFill>
                  <a:prstClr val="black"/>
                </a:solidFill>
                <a:latin typeface="HP001 4 hàng" pitchFamily="34" charset="0"/>
                <a:cs typeface="+mn-cs"/>
              </a:rPr>
              <a:t>tập</a:t>
            </a:r>
            <a:r>
              <a:rPr lang="en-US" altLang="en-US" sz="2700" b="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 3b: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365742" y="1245395"/>
            <a:ext cx="581781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70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2700" u="none" dirty="0" err="1">
                <a:solidFill>
                  <a:prstClr val="black"/>
                </a:solidFill>
                <a:latin typeface="HP001 4 hàng" pitchFamily="34" charset="0"/>
                <a:cs typeface="+mn-cs"/>
              </a:rPr>
              <a:t>Thi</a:t>
            </a:r>
            <a:r>
              <a:rPr lang="en-US" altLang="en-US" sz="270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2700" u="none" dirty="0" err="1">
                <a:solidFill>
                  <a:prstClr val="black"/>
                </a:solidFill>
                <a:latin typeface="HP001 4 hàng" pitchFamily="34" charset="0"/>
                <a:cs typeface="+mn-cs"/>
              </a:rPr>
              <a:t>tìm</a:t>
            </a:r>
            <a:r>
              <a:rPr lang="en-US" altLang="en-US" sz="270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2700" u="none" dirty="0" err="1">
                <a:solidFill>
                  <a:prstClr val="black"/>
                </a:solidFill>
                <a:latin typeface="HP001 4 hàng" pitchFamily="34" charset="0"/>
                <a:cs typeface="+mn-cs"/>
              </a:rPr>
              <a:t>nhanh</a:t>
            </a:r>
            <a:r>
              <a:rPr lang="en-US" altLang="en-US" sz="270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2700" u="none" dirty="0" err="1">
                <a:solidFill>
                  <a:prstClr val="black"/>
                </a:solidFill>
                <a:latin typeface="HP001 4 hàng" pitchFamily="34" charset="0"/>
                <a:cs typeface="+mn-cs"/>
              </a:rPr>
              <a:t>các</a:t>
            </a:r>
            <a:r>
              <a:rPr lang="en-US" altLang="en-US" sz="270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2700" u="none" dirty="0" err="1">
                <a:solidFill>
                  <a:prstClr val="black"/>
                </a:solidFill>
                <a:latin typeface="HP001 4 hàng" pitchFamily="34" charset="0"/>
                <a:cs typeface="+mn-cs"/>
              </a:rPr>
              <a:t>từ</a:t>
            </a:r>
            <a:r>
              <a:rPr lang="en-US" altLang="en-US" sz="270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2700" u="none" dirty="0" err="1">
                <a:solidFill>
                  <a:prstClr val="black"/>
                </a:solidFill>
                <a:latin typeface="HP001 4 hàng" pitchFamily="34" charset="0"/>
                <a:cs typeface="+mn-cs"/>
              </a:rPr>
              <a:t>ngữ</a:t>
            </a:r>
            <a:r>
              <a:rPr lang="en-US" altLang="en-US" sz="2700" u="none" dirty="0">
                <a:solidFill>
                  <a:prstClr val="black"/>
                </a:solidFill>
                <a:latin typeface="HP001 4 hàng" pitchFamily="34" charset="0"/>
                <a:cs typeface="+mn-cs"/>
              </a:rPr>
              <a:t>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701403" y="2015972"/>
            <a:ext cx="54845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Chứa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tiếng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bắt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đầu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bằng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u="none" dirty="0" err="1">
                <a:solidFill>
                  <a:srgbClr val="92D050"/>
                </a:solidFill>
                <a:latin typeface="HP001 4 hàng" pitchFamily="34" charset="0"/>
                <a:cs typeface="+mn-cs"/>
              </a:rPr>
              <a:t>iêt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: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861383" y="3916202"/>
            <a:ext cx="6246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Chứa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tiếng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bắt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đầu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FF0000"/>
                </a:solidFill>
                <a:latin typeface="HP001 4 hàng" pitchFamily="34" charset="0"/>
                <a:cs typeface="+mn-cs"/>
              </a:rPr>
              <a:t>bằng</a:t>
            </a:r>
            <a:r>
              <a:rPr lang="en-US" altLang="en-US" sz="3000" b="0" u="none" dirty="0">
                <a:solidFill>
                  <a:srgbClr val="FF0000"/>
                </a:solidFill>
                <a:latin typeface="HP001 4 hàng" pitchFamily="34" charset="0"/>
                <a:cs typeface="+mn-cs"/>
              </a:rPr>
              <a:t> </a:t>
            </a:r>
            <a:r>
              <a:rPr lang="en-US" altLang="en-US" sz="3000" b="0" u="none" dirty="0" err="1">
                <a:solidFill>
                  <a:srgbClr val="00B050"/>
                </a:solidFill>
                <a:latin typeface="HP001 4 hàng" pitchFamily="34" charset="0"/>
                <a:cs typeface="+mn-cs"/>
              </a:rPr>
              <a:t>iêc</a:t>
            </a:r>
            <a:r>
              <a:rPr lang="en-US" altLang="en-US" sz="3000" b="0" u="none" dirty="0">
                <a:solidFill>
                  <a:srgbClr val="00B050"/>
                </a:solidFill>
                <a:latin typeface="HP001 4 hàng" pitchFamily="34" charset="0"/>
                <a:cs typeface="+mn-cs"/>
              </a:rPr>
              <a:t>:</a:t>
            </a:r>
            <a:r>
              <a:rPr lang="en-US" altLang="en-US" sz="3000" b="0" i="1" u="none" dirty="0">
                <a:solidFill>
                  <a:srgbClr val="FF0000"/>
                </a:solidFill>
                <a:latin typeface="HP001 Kieu 1" pitchFamily="34" charset="0"/>
                <a:cs typeface="+mn-cs"/>
              </a:rPr>
              <a:t> 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01285" y="2786551"/>
            <a:ext cx="8404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-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v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mải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m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th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tha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da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d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d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iệt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ruồi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t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kiệm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k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iệt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sức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hiểu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b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…</a:t>
            </a:r>
            <a:r>
              <a:rPr lang="en-US" altLang="en-US" sz="2700" b="0" i="1" u="none" dirty="0">
                <a:solidFill>
                  <a:srgbClr val="CC0000"/>
                </a:solidFill>
                <a:latin typeface="HP001 Kieu 1" pitchFamily="34" charset="0"/>
                <a:cs typeface="+mn-cs"/>
              </a:rPr>
              <a:t>  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76840" y="4633899"/>
            <a:ext cx="84404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- </a:t>
            </a:r>
            <a:r>
              <a:rPr lang="en-US" altLang="en-US" sz="2700" b="0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v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iệc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làm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xanh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b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iếc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con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d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iệc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m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ypmotizin" pitchFamily="2" charset="0"/>
                <a:cs typeface="+mn-cs"/>
              </a:rPr>
              <a:t>ỏ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th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iếc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l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iếc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mắt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t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iếc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của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,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xem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 </a:t>
            </a:r>
            <a:r>
              <a:rPr lang="en-US" altLang="en-US" sz="2700" b="0" i="1" u="none" dirty="0" err="1">
                <a:solidFill>
                  <a:prstClr val="black"/>
                </a:solidFill>
                <a:latin typeface="HP001 Kieu 1" pitchFamily="34" charset="0"/>
                <a:cs typeface="+mn-cs"/>
              </a:rPr>
              <a:t>x</a:t>
            </a:r>
            <a:r>
              <a:rPr lang="en-US" altLang="en-US" sz="2700" b="0" i="1" u="none" dirty="0" err="1">
                <a:solidFill>
                  <a:srgbClr val="0000FF"/>
                </a:solidFill>
                <a:latin typeface="HP001 Kieu 1" pitchFamily="34" charset="0"/>
                <a:cs typeface="+mn-cs"/>
              </a:rPr>
              <a:t>iếc</a:t>
            </a:r>
            <a:r>
              <a:rPr lang="en-US" altLang="en-US" sz="2700" b="0" i="1" u="none" dirty="0">
                <a:solidFill>
                  <a:prstClr val="black"/>
                </a:solidFill>
                <a:latin typeface="HP001 Kieu 1" pitchFamily="34" charset="0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8145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67" grpId="0"/>
      <p:bldP spid="23568" grpId="0"/>
      <p:bldP spid="23570" grpId="0"/>
      <p:bldP spid="235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5">
            <a:extLst>
              <a:ext uri="{FF2B5EF4-FFF2-40B4-BE49-F238E27FC236}">
                <a16:creationId xmlns:a16="http://schemas.microsoft.com/office/drawing/2014/main" id="{9366C035-6941-44AD-B48F-39737A3C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EED5239-26AE-405B-A743-2E624322B68C}"/>
              </a:ext>
            </a:extLst>
          </p:cNvPr>
          <p:cNvSpPr txBox="1"/>
          <p:nvPr/>
        </p:nvSpPr>
        <p:spPr>
          <a:xfrm>
            <a:off x="-76200" y="4876800"/>
            <a:ext cx="8577263" cy="182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4" name="WordArt 18">
            <a:extLst>
              <a:ext uri="{FF2B5EF4-FFF2-40B4-BE49-F238E27FC236}">
                <a16:creationId xmlns:a16="http://schemas.microsoft.com/office/drawing/2014/main" id="{9E9863F6-9864-4A33-89F5-33BB4610B6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45820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149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Kính</a:t>
            </a:r>
            <a:r>
              <a:rPr kumimoji="0" lang="en-GB" sz="20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2000" b="1" i="0" u="sng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chúc</a:t>
            </a:r>
            <a:r>
              <a:rPr kumimoji="0" lang="en-GB" sz="20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2000" b="1" i="0" u="sng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thầy</a:t>
            </a:r>
            <a:r>
              <a:rPr kumimoji="0" lang="en-GB" sz="20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GB" sz="2000" b="1" i="0" u="sng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cô</a:t>
            </a:r>
            <a:r>
              <a:rPr kumimoji="0" lang="en-GB" sz="20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2000" b="1" i="0" u="sng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mạnh</a:t>
            </a:r>
            <a:r>
              <a:rPr kumimoji="0" lang="en-GB" sz="20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2000" b="1" i="0" u="sng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khoẻ</a:t>
            </a:r>
            <a:endParaRPr kumimoji="0" lang="en-GB" sz="2000" b="1" i="0" u="sng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8197F537-1AD1-42B9-A230-0A2C94AF1B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814176"/>
            <a:ext cx="85344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Chúc các em chăm ngoan, học giỏi</a:t>
            </a:r>
            <a:endParaRPr kumimoji="0" lang="en-GB" sz="2400" b="1" i="0" u="sng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\Tranh, anh, khung nen\Khung\christmas-vector-borde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42715"/>
            <a:ext cx="9296400" cy="7777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495301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36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</a:t>
            </a:r>
            <a:r>
              <a:rPr lang="en-US" sz="36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endParaRPr lang="en-US" sz="36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15" descr="Hai ba trưn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153400" cy="43434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>
            <a:extLst>
              <a:ext uri="{FF2B5EF4-FFF2-40B4-BE49-F238E27FC236}">
                <a16:creationId xmlns:a16="http://schemas.microsoft.com/office/drawing/2014/main" id="{A59729F2-7C8B-439A-A1FC-45DCCB56F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4987925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Đoạn văn cho chúng ta biết điều gì?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id="{485E482F-59E7-4559-B03D-05D3C9AA9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5791200"/>
            <a:ext cx="944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Đoạn văn cho biết kết quả cuộc khởi nghĩa của Hai Bà Trưng.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340" name="Text Box 16">
            <a:extLst>
              <a:ext uri="{FF2B5EF4-FFF2-40B4-BE49-F238E27FC236}">
                <a16:creationId xmlns:a16="http://schemas.microsoft.com/office/drawing/2014/main" id="{F7EAB578-F5B9-4B89-93C3-4118FF3E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0788"/>
            <a:ext cx="85344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Thành trì của giặc lần lượt sụp đổ dưới chân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của đoàn quân khởi nghĩa. Tô Định ôm đầu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chạy về nước. Đất nước ta sạch bóng quân thù.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 Bà Trưng trở thành hai vị anh hùng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chống ngoại xâm đầu tiên trong lịch s</a:t>
            </a: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ử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nước nhà.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DC70B2EC-ED36-4717-A47F-60E76E95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70866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 Bà Trưng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533400" y="-304800"/>
            <a:ext cx="10439400" cy="7467600"/>
            <a:chOff x="-304800" y="-304800"/>
            <a:chExt cx="9829800" cy="7467600"/>
          </a:xfrm>
        </p:grpSpPr>
        <p:pic>
          <p:nvPicPr>
            <p:cNvPr id="19" name="Picture 18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-228599" y="-304800"/>
              <a:ext cx="3048000" cy="3056042"/>
            </a:xfrm>
            <a:prstGeom prst="rect">
              <a:avLst/>
            </a:prstGeom>
          </p:spPr>
        </p:pic>
        <p:pic>
          <p:nvPicPr>
            <p:cNvPr id="18" name="Picture 17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419100" y="4229100"/>
              <a:ext cx="3048000" cy="2819400"/>
            </a:xfrm>
            <a:prstGeom prst="rect">
              <a:avLst/>
            </a:prstGeom>
          </p:spPr>
        </p:pic>
        <p:pic>
          <p:nvPicPr>
            <p:cNvPr id="17" name="Picture 16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96779" y="-232621"/>
              <a:ext cx="3048000" cy="3056042"/>
            </a:xfrm>
            <a:prstGeom prst="rect">
              <a:avLst/>
            </a:prstGeom>
          </p:spPr>
        </p:pic>
        <p:pic>
          <p:nvPicPr>
            <p:cNvPr id="11" name="Picture 10" descr="ist2_5526923-acanthus-scroll-corn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4030558"/>
              <a:ext cx="3048000" cy="3056042"/>
            </a:xfrm>
            <a:prstGeom prst="rect">
              <a:avLst/>
            </a:prstGeom>
          </p:spPr>
        </p:pic>
      </p:grpSp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371600" y="152400"/>
            <a:ext cx="6781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679904" y="100796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Chính</a:t>
            </a:r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>
                <a:latin typeface="HP001 4 hàng" pitchFamily="34" charset="0"/>
              </a:rPr>
              <a:t>tả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167911" y="1606099"/>
            <a:ext cx="2813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Trưng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32204" y="2059481"/>
            <a:ext cx="9296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HP001 4 hàng" pitchFamily="34" charset="0"/>
              </a:rPr>
              <a:t>   </a:t>
            </a:r>
            <a:r>
              <a:rPr lang="en-US" sz="3200" b="1" dirty="0" err="1">
                <a:latin typeface="HP001 4 hàng" pitchFamily="34" charset="0"/>
              </a:rPr>
              <a:t>Thành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trì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của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giặc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lần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lượt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sụp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đổ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dưới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chân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của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đoàn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quân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khởi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nghĩa</a:t>
            </a:r>
            <a:r>
              <a:rPr lang="en-US" sz="3200" b="1" dirty="0">
                <a:latin typeface="HP001 4 hàng" pitchFamily="34" charset="0"/>
              </a:rPr>
              <a:t>. </a:t>
            </a:r>
            <a:r>
              <a:rPr lang="en-US" sz="3200" b="1" dirty="0" err="1">
                <a:latin typeface="HP001 4 hàng" pitchFamily="34" charset="0"/>
              </a:rPr>
              <a:t>Tô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Định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ôm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đầu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chạy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về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nước</a:t>
            </a:r>
            <a:r>
              <a:rPr lang="en-US" sz="3200" b="1" dirty="0">
                <a:latin typeface="HP001 4 hàng" pitchFamily="34" charset="0"/>
              </a:rPr>
              <a:t>. </a:t>
            </a:r>
            <a:r>
              <a:rPr lang="en-US" sz="3200" b="1" dirty="0" err="1">
                <a:latin typeface="HP001 4 hàng" pitchFamily="34" charset="0"/>
              </a:rPr>
              <a:t>Đất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nước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sạch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bóng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quân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thù</a:t>
            </a:r>
            <a:r>
              <a:rPr lang="en-US" sz="3200" b="1" dirty="0">
                <a:latin typeface="HP001 4 hàng" pitchFamily="34" charset="0"/>
              </a:rPr>
              <a:t>. </a:t>
            </a:r>
            <a:r>
              <a:rPr lang="en-US" sz="3200" b="1" dirty="0" err="1">
                <a:latin typeface="HP001 4 hàng" pitchFamily="34" charset="0"/>
              </a:rPr>
              <a:t>Hai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Bà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Trưng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trở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thành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hai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vị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anh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hùng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chống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ngoại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xâm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đầu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tiên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trong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lịch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sử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nước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nhà</a:t>
            </a:r>
            <a:r>
              <a:rPr lang="en-US" sz="3200" b="1" dirty="0">
                <a:latin typeface="HP001 4 hàng" pitchFamily="34" charset="0"/>
              </a:rPr>
              <a:t>.</a:t>
            </a:r>
            <a:endParaRPr lang="en-US" sz="2800" b="1" i="1" dirty="0">
              <a:latin typeface="HP001 4 hàng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08005" y="2068692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T                                               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854222" y="2782710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T                                              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0" y="3429000"/>
            <a:ext cx="152400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60156" y="2743200"/>
            <a:ext cx="114300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494866" y="2791179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Đ                                              </a:t>
            </a: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675702" y="5879336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                                              </a:t>
            </a: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3613532" y="5885758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                                              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1535289" y="3524955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Đ                                              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7476066" y="3516489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H                                              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5460999" y="3522132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                                            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810000" y="4191000"/>
            <a:ext cx="182880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8322732" y="3524955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B                                              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5156" y="4255911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T                                              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346449" y="5720643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                                            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685824" y="5669844"/>
            <a:ext cx="144780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">
            <a:extLst>
              <a:ext uri="{FF2B5EF4-FFF2-40B4-BE49-F238E27FC236}">
                <a16:creationId xmlns:a16="http://schemas.microsoft.com/office/drawing/2014/main" id="{7490161A-F906-4098-9C06-01507EB76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258" y="375334"/>
            <a:ext cx="6437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itchFamily="34" charset="0"/>
              </a:rPr>
              <a:t>Thứ</a:t>
            </a:r>
            <a:r>
              <a:rPr lang="en-US" sz="2800" b="1" dirty="0">
                <a:latin typeface="HP001 4 hàng" pitchFamily="34" charset="0"/>
              </a:rPr>
              <a:t> 3 </a:t>
            </a:r>
            <a:r>
              <a:rPr lang="en-US" sz="2800" b="1" dirty="0" err="1">
                <a:latin typeface="HP001 4 hàng" pitchFamily="34" charset="0"/>
              </a:rPr>
              <a:t>ngày</a:t>
            </a:r>
            <a:r>
              <a:rPr lang="en-US" sz="2800" b="1" dirty="0">
                <a:latin typeface="HP001 4 hàng" pitchFamily="34" charset="0"/>
              </a:rPr>
              <a:t> 18 </a:t>
            </a:r>
            <a:r>
              <a:rPr lang="en-US" sz="2800" b="1" dirty="0" err="1">
                <a:latin typeface="HP001 4 hàng" pitchFamily="34" charset="0"/>
              </a:rPr>
              <a:t>tháng</a:t>
            </a:r>
            <a:r>
              <a:rPr lang="en-US" sz="2800" b="1" dirty="0">
                <a:latin typeface="HP001 4 hàng" pitchFamily="34" charset="0"/>
              </a:rPr>
              <a:t> 1 </a:t>
            </a:r>
            <a:r>
              <a:rPr lang="en-US" sz="2800" b="1" dirty="0" err="1">
                <a:latin typeface="HP001 4 hàng" pitchFamily="34" charset="0"/>
              </a:rPr>
              <a:t>năm</a:t>
            </a:r>
            <a:r>
              <a:rPr lang="en-US" sz="2800" b="1" dirty="0">
                <a:latin typeface="HP001 4 hàng" pitchFamily="34" charset="0"/>
              </a:rPr>
              <a:t> 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4" grpId="0"/>
      <p:bldP spid="16" grpId="0"/>
      <p:bldP spid="28" grpId="0"/>
      <p:bldP spid="22" grpId="0"/>
      <p:bldP spid="23" grpId="0"/>
      <p:bldP spid="27" grpId="0"/>
      <p:bldP spid="3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8" name="Picture 17" descr="1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0"/>
            <a:ext cx="52959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1400" y="4267200"/>
            <a:ext cx="2362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751090" y="496608"/>
            <a:ext cx="6324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sụp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đổ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khởi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nghĩa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sạch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bóng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chống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ngoại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</a:rPr>
              <a:t>xâm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HP001 4 hàng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LF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5410200" cy="1143000"/>
          </a:xfrm>
        </p:spPr>
        <p:txBody>
          <a:bodyPr/>
          <a:lstStyle/>
          <a:p>
            <a:r>
              <a:rPr lang="en-US" sz="5400" b="1">
                <a:solidFill>
                  <a:srgbClr val="FF3300"/>
                </a:solidFill>
              </a:rPr>
              <a:t>Viết từ khó:</a:t>
            </a:r>
          </a:p>
        </p:txBody>
      </p:sp>
      <p:sp>
        <p:nvSpPr>
          <p:cNvPr id="5124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819400" y="1981200"/>
            <a:ext cx="388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chemeClr val="bg1"/>
                </a:solidFill>
                <a:latin typeface="HP001 4 hàng" pitchFamily="34" charset="0"/>
              </a:rPr>
              <a:t>sụp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itchFamily="34" charset="0"/>
              </a:rPr>
              <a:t>đổ</a:t>
            </a:r>
            <a:endParaRPr lang="en-US" sz="5400" b="1" dirty="0">
              <a:solidFill>
                <a:schemeClr val="bg1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chemeClr val="bg1"/>
                </a:solidFill>
                <a:latin typeface="HP001 4 hàng" pitchFamily="34" charset="0"/>
              </a:rPr>
              <a:t>khởi</a:t>
            </a:r>
            <a:r>
              <a:rPr lang="en-US" sz="5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itchFamily="34" charset="0"/>
              </a:rPr>
              <a:t>nghĩa</a:t>
            </a:r>
            <a:endParaRPr lang="en-US" sz="5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068" y="0"/>
            <a:ext cx="9144000" cy="6858000"/>
          </a:xfrm>
          <a:prstGeom prst="rect">
            <a:avLst/>
          </a:prstGeom>
        </p:spPr>
      </p:pic>
      <p:pic>
        <p:nvPicPr>
          <p:cNvPr id="6" name="Picture 4" descr="ELF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3" y="2093913"/>
            <a:ext cx="585628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43200" y="2209800"/>
            <a:ext cx="38100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54179" y="2133600"/>
            <a:ext cx="5334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ang 1 ô ly" pitchFamily="34" charset="0"/>
              </a:rPr>
              <a:t>sạch</a:t>
            </a:r>
            <a:r>
              <a:rPr lang="en-US" sz="5400" b="1" dirty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ang 1 ô ly" pitchFamily="34" charset="0"/>
              </a:rPr>
              <a:t>bóng</a:t>
            </a: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ang 1 ô ly" pitchFamily="34" charset="0"/>
              </a:rPr>
              <a:t>ngoại</a:t>
            </a:r>
            <a:r>
              <a:rPr lang="en-US" sz="5400" b="1" dirty="0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ang 1 ô ly" pitchFamily="34" charset="0"/>
              </a:rPr>
              <a:t>xâm</a:t>
            </a: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  <a:p>
            <a:pPr>
              <a:lnSpc>
                <a:spcPct val="150000"/>
              </a:lnSpc>
            </a:pPr>
            <a:endParaRPr lang="en-US" sz="5400" b="1" dirty="0">
              <a:solidFill>
                <a:srgbClr val="FF0000"/>
              </a:solidFill>
              <a:latin typeface="HP001 4 hang 1 ô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5" descr="tu_the_ngoi_viet%2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14800"/>
            <a:ext cx="2133600" cy="24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457200"/>
            <a:ext cx="571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7162800" cy="2819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Lưng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thẳng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không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tì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ngực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vào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bàn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Đầu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hơi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cúi</a:t>
            </a:r>
            <a:r>
              <a:rPr lang="en-US" sz="2800" b="1" dirty="0">
                <a:solidFill>
                  <a:schemeClr val="accent2"/>
                </a:solidFill>
              </a:rPr>
              <a:t>. </a:t>
            </a:r>
            <a:r>
              <a:rPr lang="en-US" sz="2800" b="1" dirty="0" err="1">
                <a:solidFill>
                  <a:schemeClr val="accent2"/>
                </a:solidFill>
              </a:rPr>
              <a:t>Mắt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cách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vở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khoảng</a:t>
            </a:r>
            <a:r>
              <a:rPr lang="en-US" sz="2800" b="1" dirty="0">
                <a:solidFill>
                  <a:schemeClr val="accent2"/>
                </a:solidFill>
              </a:rPr>
              <a:t> 25cm.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Tay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trái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tì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nhẹ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lên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mép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vở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để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giữ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Hai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chân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để</a:t>
            </a:r>
            <a:r>
              <a:rPr lang="en-US" sz="2800" b="1" dirty="0">
                <a:solidFill>
                  <a:schemeClr val="accent2"/>
                </a:solidFill>
              </a:rPr>
              <a:t> song </a:t>
            </a:r>
            <a:r>
              <a:rPr lang="en-US" sz="2800" b="1" dirty="0" err="1">
                <a:solidFill>
                  <a:schemeClr val="accent2"/>
                </a:solidFill>
              </a:rPr>
              <a:t>song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thoải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mái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74CDEA-3304-45CB-93E7-08BD15C8A990}"/>
              </a:ext>
            </a:extLst>
          </p:cNvPr>
          <p:cNvSpPr txBox="1"/>
          <p:nvPr/>
        </p:nvSpPr>
        <p:spPr>
          <a:xfrm>
            <a:off x="533400" y="762000"/>
            <a:ext cx="8077200" cy="104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8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CHÍNH TẢ</a:t>
            </a:r>
          </a:p>
        </p:txBody>
      </p:sp>
      <p:pic>
        <p:nvPicPr>
          <p:cNvPr id="18435" name="Picture 15" descr="Hai ba trưng 2">
            <a:extLst>
              <a:ext uri="{FF2B5EF4-FFF2-40B4-BE49-F238E27FC236}">
                <a16:creationId xmlns:a16="http://schemas.microsoft.com/office/drawing/2014/main" id="{B4AD285D-11C5-4F46-84EC-70FF7027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209800"/>
            <a:ext cx="7581900" cy="40386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0&quot;/&gt;&lt;/object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30&quot;/&gt;&lt;/object&gt;&lt;object type=&quot;3&quot; unique_id=&quot;10007&quot;&gt;&lt;property id=&quot;20148&quot; value=&quot;5&quot;/&gt;&lt;property id=&quot;20300&quot; value=&quot;Slide 4&quot;/&gt;&lt;property id=&quot;20307&quot; value=&quot;295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 - &amp;quot;Viết từ khó:&amp;quot;&quot;/&gt;&lt;property id=&quot;20307&quot; value=&quot;331&quot;/&gt;&lt;/object&gt;&lt;object type=&quot;3&quot; unique_id=&quot;10010&quot;&gt;&lt;property id=&quot;20148&quot; value=&quot;5&quot;/&gt;&lt;property id=&quot;20300&quot; value=&quot;Slide 7&quot;/&gt;&lt;property id=&quot;20307&quot; value=&quot;318&quot;/&gt;&lt;/object&gt;&lt;object type=&quot;3&quot; unique_id=&quot;10011&quot;&gt;&lt;property id=&quot;20148&quot; value=&quot;5&quot;/&gt;&lt;property id=&quot;20300&quot; value=&quot;Slide 8 - &amp;quot;- Lưng thẳng, không tì ngực vào bàn.&amp;#x0D;&amp;#x0A;- Đầu hơi cúi. Mắt cách vở khoảng 25cm.&amp;#x0D;&amp;#x0A;- Tay trái tì nhẹ lên mép vở để giữ.&amp;#x0D;&amp;#x0A;-&quot;/&gt;&lt;property id=&quot;20307&quot; value=&quot;309&quot;/&gt;&lt;/object&gt;&lt;object type=&quot;3&quot; unique_id=&quot;10012&quot;&gt;&lt;property id=&quot;20148&quot; value=&quot;5&quot;/&gt;&lt;property id=&quot;20300&quot; value=&quot;Slide 9&quot;/&gt;&lt;property id=&quot;20307&quot; value=&quot;334&quot;/&gt;&lt;/object&gt;&lt;object type=&quot;3&quot; unique_id=&quot;10013&quot;&gt;&lt;property id=&quot;20148&quot; value=&quot;5&quot;/&gt;&lt;property id=&quot;20300&quot; value=&quot;Slide 10&quot;/&gt;&lt;property id=&quot;20307&quot; value=&quot;312&quot;/&gt;&lt;/object&gt;&lt;object type=&quot;3&quot; unique_id=&quot;10014&quot;&gt;&lt;property id=&quot;20148&quot; value=&quot;5&quot;/&gt;&lt;property id=&quot;20300&quot; value=&quot;Slide 11&quot;/&gt;&lt;property id=&quot;20307&quot; value=&quot;34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2554410</TotalTime>
  <Words>828</Words>
  <Application>Microsoft Office PowerPoint</Application>
  <PresentationFormat>Trình chiếu Trên màn hình (4:3)</PresentationFormat>
  <Paragraphs>112</Paragraphs>
  <Slides>16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16</vt:i4>
      </vt:variant>
    </vt:vector>
  </HeadingPairs>
  <TitlesOfParts>
    <vt:vector size="31" baseType="lpstr">
      <vt:lpstr>.VnAvant</vt:lpstr>
      <vt:lpstr>.VnTime</vt:lpstr>
      <vt:lpstr>Arial</vt:lpstr>
      <vt:lpstr>Calibri</vt:lpstr>
      <vt:lpstr>Calibri Light</vt:lpstr>
      <vt:lpstr>HP001 4 hàng</vt:lpstr>
      <vt:lpstr>HP001 4 hang 1 ô ly</vt:lpstr>
      <vt:lpstr>HP001 Kieu 1</vt:lpstr>
      <vt:lpstr>Hypmotizin</vt:lpstr>
      <vt:lpstr>Tahoma</vt:lpstr>
      <vt:lpstr>Times New Roman</vt:lpstr>
      <vt:lpstr>VnBangkok</vt:lpstr>
      <vt:lpstr>Default Design</vt:lpstr>
      <vt:lpstr>Office Theme</vt:lpstr>
      <vt:lpstr>1_Default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Viết từ khó:</vt:lpstr>
      <vt:lpstr>Bản trình bày PowerPoint</vt:lpstr>
      <vt:lpstr>- Lưng thẳng, không tì ngực vào bàn. - Đầu hơi cúi. Mắt cách vở khoảng 25cm. - Tay trái tì nhẹ lên mép vở để giữ. - Hai chân để song song, thoải mái.</vt:lpstr>
      <vt:lpstr>Bản trình bày PowerPoint</vt:lpstr>
      <vt:lpstr>Bản trình bày PowerPoint</vt:lpstr>
      <vt:lpstr>Soát lỗi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Oanh Nguyễn</cp:lastModifiedBy>
  <cp:revision>282</cp:revision>
  <dcterms:created xsi:type="dcterms:W3CDTF">2009-11-02T13:43:18Z</dcterms:created>
  <dcterms:modified xsi:type="dcterms:W3CDTF">2022-01-16T04:28:28Z</dcterms:modified>
</cp:coreProperties>
</file>