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5" r:id="rId6"/>
    <p:sldId id="262" r:id="rId7"/>
    <p:sldId id="263" r:id="rId8"/>
    <p:sldId id="264" r:id="rId9"/>
    <p:sldId id="27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24" autoAdjust="0"/>
  </p:normalViewPr>
  <p:slideViewPr>
    <p:cSldViewPr>
      <p:cViewPr>
        <p:scale>
          <a:sx n="105" d="100"/>
          <a:sy n="105" d="100"/>
        </p:scale>
        <p:origin x="-36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8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8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6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3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24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4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9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2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2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3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BE12-0CD6-43D0-976D-0A43E9583A73}" type="datetimeFigureOut">
              <a:rPr lang="en-US" smtClean="0"/>
              <a:pPr/>
              <a:t>16/01/2022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0D620-22C1-43E2-9F79-6C67B6829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4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53007" y="2387063"/>
            <a:ext cx="7528992" cy="1200329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Nhân hóa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 -</a:t>
            </a:r>
            <a:r>
              <a:rPr lang="vi-VN" sz="3600" b="1" dirty="0">
                <a:solidFill>
                  <a:srgbClr val="FF0000"/>
                </a:solidFill>
                <a:latin typeface="+mj-lt"/>
              </a:rPr>
              <a:t> Ôn tập cách đặt và trả lời câu hỏi Khi nào?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3007" y="1740732"/>
            <a:ext cx="7528992" cy="646331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DC2FEEC-0C68-41C4-BE39-B574E6519BBC}"/>
              </a:ext>
            </a:extLst>
          </p:cNvPr>
          <p:cNvSpPr txBox="1"/>
          <p:nvPr/>
        </p:nvSpPr>
        <p:spPr>
          <a:xfrm>
            <a:off x="853007" y="1094401"/>
            <a:ext cx="7528992" cy="646331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7EC72CA-49CE-48BB-9EEF-72FAEC9B436A}"/>
              </a:ext>
            </a:extLst>
          </p:cNvPr>
          <p:cNvSpPr txBox="1"/>
          <p:nvPr/>
        </p:nvSpPr>
        <p:spPr>
          <a:xfrm>
            <a:off x="853007" y="4525336"/>
            <a:ext cx="7528992" cy="646331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1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mph" presetSubtype="0" repeatCount="2000" fill="remove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repeatCount="4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383292"/>
            <a:ext cx="8690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Đọc hai khổ thơ dưới đây và trả lời câu hỏi: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95D6018-4967-4683-9267-0F7988491452}"/>
              </a:ext>
            </a:extLst>
          </p:cNvPr>
          <p:cNvGrpSpPr/>
          <p:nvPr/>
        </p:nvGrpSpPr>
        <p:grpSpPr>
          <a:xfrm>
            <a:off x="739672" y="1047750"/>
            <a:ext cx="7664656" cy="2286000"/>
            <a:chOff x="919692" y="1428750"/>
            <a:chExt cx="7664656" cy="2286000"/>
          </a:xfrm>
        </p:grpSpPr>
        <p:sp>
          <p:nvSpPr>
            <p:cNvPr id="10" name="TextBox 9"/>
            <p:cNvSpPr txBox="1"/>
            <p:nvPr/>
          </p:nvSpPr>
          <p:spPr>
            <a:xfrm>
              <a:off x="919692" y="1504950"/>
              <a:ext cx="365230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+mj-lt"/>
                  <a:cs typeface="Arial" panose="020B0604020202020204" pitchFamily="34" charset="0"/>
                </a:rPr>
                <a:t>Mặt trời gác núi</a:t>
              </a:r>
            </a:p>
            <a:p>
              <a:r>
                <a:rPr lang="vi-VN" sz="2800" dirty="0">
                  <a:latin typeface="+mj-lt"/>
                  <a:cs typeface="Arial" panose="020B0604020202020204" pitchFamily="34" charset="0"/>
                </a:rPr>
                <a:t>Bóng tối lan dần</a:t>
              </a:r>
            </a:p>
            <a:p>
              <a:r>
                <a:rPr lang="vi-VN" sz="2800" dirty="0">
                  <a:latin typeface="+mj-lt"/>
                  <a:cs typeface="Arial" panose="020B0604020202020204" pitchFamily="34" charset="0"/>
                </a:rPr>
                <a:t>Anh Đóm chuyên cần</a:t>
              </a:r>
            </a:p>
            <a:p>
              <a:r>
                <a:rPr lang="vi-VN" sz="2800" dirty="0">
                  <a:latin typeface="+mj-lt"/>
                  <a:cs typeface="Arial" panose="020B0604020202020204" pitchFamily="34" charset="0"/>
                </a:rPr>
                <a:t>Lên đèn đi gác.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32040" y="1428750"/>
              <a:ext cx="365230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+mj-lt"/>
                </a:rPr>
                <a:t>Theo làn gió mát</a:t>
              </a:r>
            </a:p>
            <a:p>
              <a:r>
                <a:rPr lang="vi-VN" sz="2800" dirty="0">
                  <a:latin typeface="+mj-lt"/>
                </a:rPr>
                <a:t>Đóm đi rất êm,</a:t>
              </a:r>
            </a:p>
            <a:p>
              <a:r>
                <a:rPr lang="vi-VN" sz="2800" dirty="0">
                  <a:latin typeface="+mj-lt"/>
                </a:rPr>
                <a:t>Đi suốt một đêm</a:t>
              </a:r>
            </a:p>
            <a:p>
              <a:r>
                <a:rPr lang="vi-VN" sz="2800" dirty="0">
                  <a:latin typeface="+mj-lt"/>
                </a:rPr>
                <a:t>Lo cho người ngủ.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96000" y="331464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Võ Quảng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950" y="3577813"/>
            <a:ext cx="5497163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Con đom đóm được gọi bằng gì?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949" y="4088885"/>
            <a:ext cx="9061051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Tính nết và hoạt động của đom đóm được tả bằng những từ ngữ nào?</a:t>
            </a:r>
          </a:p>
        </p:txBody>
      </p:sp>
    </p:spTree>
    <p:extLst>
      <p:ext uri="{BB962C8B-B14F-4D97-AF65-F5344CB8AC3E}">
        <p14:creationId xmlns:p14="http://schemas.microsoft.com/office/powerpoint/2010/main" val="24440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95679"/>
              </p:ext>
            </p:extLst>
          </p:nvPr>
        </p:nvGraphicFramePr>
        <p:xfrm>
          <a:off x="130283" y="2567940"/>
          <a:ext cx="8808250" cy="1901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92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49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040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884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 đom đóm được gọi bằng</a:t>
                      </a:r>
                      <a:endParaRPr lang="en-US" sz="2400" b="1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Tính nết của đom đóm</a:t>
                      </a:r>
                      <a:endParaRPr lang="en-US" sz="2400" b="1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Hoạt động của đom đóm</a:t>
                      </a:r>
                      <a:endParaRPr lang="en-US" sz="2400" b="1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2512">
                <a:tc>
                  <a:txBody>
                    <a:bodyPr/>
                    <a:lstStyle/>
                    <a:p>
                      <a:pPr algn="ctr"/>
                      <a:endParaRPr lang="vi-VN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2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en-US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588E62C-A804-4E2B-997D-FF232E7664EF}"/>
              </a:ext>
            </a:extLst>
          </p:cNvPr>
          <p:cNvGrpSpPr/>
          <p:nvPr/>
        </p:nvGrpSpPr>
        <p:grpSpPr>
          <a:xfrm>
            <a:off x="777264" y="348250"/>
            <a:ext cx="7343926" cy="1815882"/>
            <a:chOff x="994876" y="1305099"/>
            <a:chExt cx="7343926" cy="1815882"/>
          </a:xfrm>
        </p:grpSpPr>
        <p:sp>
          <p:nvSpPr>
            <p:cNvPr id="8" name="TextBox 7"/>
            <p:cNvSpPr txBox="1"/>
            <p:nvPr/>
          </p:nvSpPr>
          <p:spPr>
            <a:xfrm>
              <a:off x="994876" y="1305099"/>
              <a:ext cx="365230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solidFill>
                    <a:srgbClr val="002060"/>
                  </a:solidFill>
                  <a:latin typeface="+mj-lt"/>
                  <a:cs typeface="Arial" panose="020B0604020202020204" pitchFamily="34" charset="0"/>
                </a:rPr>
                <a:t>Mặt trời gác núi</a:t>
              </a:r>
            </a:p>
            <a:p>
              <a:r>
                <a:rPr lang="vi-VN" sz="2800" dirty="0">
                  <a:solidFill>
                    <a:srgbClr val="002060"/>
                  </a:solidFill>
                  <a:latin typeface="+mj-lt"/>
                  <a:cs typeface="Arial" panose="020B0604020202020204" pitchFamily="34" charset="0"/>
                </a:rPr>
                <a:t>Bóng tối lan dần</a:t>
              </a:r>
            </a:p>
            <a:p>
              <a:r>
                <a:rPr lang="vi-VN" sz="2800" dirty="0">
                  <a:solidFill>
                    <a:srgbClr val="002060"/>
                  </a:solidFill>
                  <a:latin typeface="+mj-lt"/>
                  <a:cs typeface="Arial" panose="020B0604020202020204" pitchFamily="34" charset="0"/>
                </a:rPr>
                <a:t>Anh Đóm chuyên cần</a:t>
              </a:r>
            </a:p>
            <a:p>
              <a:r>
                <a:rPr lang="vi-VN" sz="2800" dirty="0">
                  <a:solidFill>
                    <a:srgbClr val="002060"/>
                  </a:solidFill>
                  <a:latin typeface="+mj-lt"/>
                  <a:cs typeface="Arial" panose="020B0604020202020204" pitchFamily="34" charset="0"/>
                </a:rPr>
                <a:t>Lên đèn đi gác.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86494" y="1305099"/>
              <a:ext cx="365230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solidFill>
                    <a:srgbClr val="002060"/>
                  </a:solidFill>
                  <a:latin typeface="+mj-lt"/>
                </a:rPr>
                <a:t>Theo làn gió mát</a:t>
              </a:r>
            </a:p>
            <a:p>
              <a:r>
                <a:rPr lang="vi-VN" sz="2800" dirty="0">
                  <a:solidFill>
                    <a:srgbClr val="002060"/>
                  </a:solidFill>
                  <a:latin typeface="+mj-lt"/>
                </a:rPr>
                <a:t>Đóm đi rất êm,</a:t>
              </a:r>
            </a:p>
            <a:p>
              <a:r>
                <a:rPr lang="vi-VN" sz="2800" dirty="0">
                  <a:solidFill>
                    <a:srgbClr val="002060"/>
                  </a:solidFill>
                  <a:latin typeface="+mj-lt"/>
                </a:rPr>
                <a:t>Đi suốt một đêm</a:t>
              </a:r>
            </a:p>
            <a:p>
              <a:r>
                <a:rPr lang="vi-VN" sz="2800" dirty="0">
                  <a:solidFill>
                    <a:srgbClr val="002060"/>
                  </a:solidFill>
                  <a:latin typeface="+mj-lt"/>
                </a:rPr>
                <a:t>Lo cho người ngủ.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13656" y="3714750"/>
            <a:ext cx="1296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2600" b="1" dirty="0">
                <a:solidFill>
                  <a:srgbClr val="FF0000"/>
                </a:solidFill>
                <a:latin typeface="+mj-lt"/>
              </a:rPr>
              <a:t>Anh </a:t>
            </a:r>
            <a:endParaRPr lang="en-US" sz="2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0576" y="3730302"/>
            <a:ext cx="20162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2600" b="1" dirty="0">
                <a:solidFill>
                  <a:srgbClr val="FF0000"/>
                </a:solidFill>
                <a:latin typeface="+mj-lt"/>
              </a:rPr>
              <a:t>Chuyên cần </a:t>
            </a:r>
            <a:endParaRPr lang="en-US" sz="2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6653" y="3444721"/>
            <a:ext cx="40211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600" b="1" dirty="0">
                <a:solidFill>
                  <a:srgbClr val="FF0000"/>
                </a:solidFill>
                <a:latin typeface="+mj-lt"/>
              </a:rPr>
              <a:t>Lên đèn, đi gác, đi rất êm, đi suốt, lo cho người ngủ.</a:t>
            </a:r>
            <a:endParaRPr lang="en-US" sz="2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88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0955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2</a:t>
            </a:r>
            <a:r>
              <a:rPr 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Trong bài thơ </a:t>
            </a:r>
            <a:r>
              <a:rPr lang="vi-VN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Đom Đóm </a:t>
            </a:r>
            <a:r>
              <a:rPr 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(đã học trong học kì I), còn những con vật nào nữa được gọi và tả như người (nhân hóa) ?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120481" y="952500"/>
            <a:ext cx="23179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3200400" y="971550"/>
            <a:ext cx="4648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334520"/>
              </p:ext>
            </p:extLst>
          </p:nvPr>
        </p:nvGraphicFramePr>
        <p:xfrm>
          <a:off x="211921" y="1172352"/>
          <a:ext cx="8627983" cy="381112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034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87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kern="1200">
                          <a:solidFill>
                            <a:schemeClr val="bg1"/>
                          </a:solidFill>
                          <a:latin typeface="+mj-lt"/>
                        </a:rPr>
                        <a:t>Tên các con vật</a:t>
                      </a:r>
                      <a:endParaRPr lang="en-US" sz="2800" b="1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kern="1200">
                          <a:solidFill>
                            <a:schemeClr val="bg1"/>
                          </a:solidFill>
                          <a:latin typeface="+mj-lt"/>
                        </a:rPr>
                        <a:t>Các con vật được gọi bằng</a:t>
                      </a:r>
                      <a:endParaRPr lang="en-US" sz="2800" b="1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kern="1200">
                          <a:solidFill>
                            <a:schemeClr val="bg1"/>
                          </a:solidFill>
                          <a:latin typeface="+mj-lt"/>
                        </a:rPr>
                        <a:t>Các con vật được tả như tả người</a:t>
                      </a:r>
                      <a:endParaRPr lang="en-US" sz="2800" b="1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8317"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     </a:t>
                      </a:r>
                      <a:endParaRPr lang="en-US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86976" y="2707660"/>
            <a:ext cx="173949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atin typeface="+mj-lt"/>
              </a:rPr>
              <a:t>Cò Bợ</a:t>
            </a:r>
            <a:endParaRPr lang="en-US" sz="28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7750" y="2707660"/>
            <a:ext cx="173949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atin typeface="+mj-lt"/>
              </a:rPr>
              <a:t>Chị </a:t>
            </a:r>
            <a:endParaRPr lang="en-US" sz="2800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57388" y="2290352"/>
            <a:ext cx="3782516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Ru con: Ru hỡi/ Ru hời?/ Hỡi bé tôi ơi/ Ngủ cho ngon giấc </a:t>
            </a:r>
            <a:endParaRPr lang="en-US" sz="28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976" y="3989468"/>
            <a:ext cx="173949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atin typeface="+mj-lt"/>
              </a:rPr>
              <a:t>Vạc</a:t>
            </a:r>
            <a:endParaRPr lang="en-US" sz="28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47750" y="3989468"/>
            <a:ext cx="173949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atin typeface="+mj-lt"/>
              </a:rPr>
              <a:t>Thím </a:t>
            </a:r>
            <a:endParaRPr lang="en-US" sz="28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93080" y="3988586"/>
            <a:ext cx="261469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+mj-lt"/>
              </a:rPr>
              <a:t>Lặng lẽ mò tôm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77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1900AC-A467-44D1-9F3C-9696DE950135}"/>
              </a:ext>
            </a:extLst>
          </p:cNvPr>
          <p:cNvSpPr txBox="1"/>
          <p:nvPr/>
        </p:nvSpPr>
        <p:spPr>
          <a:xfrm>
            <a:off x="533400" y="1154163"/>
            <a:ext cx="81038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800" b="1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hân hóa</a:t>
            </a:r>
            <a:r>
              <a:rPr lang="vi-VN" sz="2800" b="0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8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 cách </a:t>
            </a:r>
            <a:r>
              <a:rPr lang="en-US" sz="28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gọi hoặc tả </a:t>
            </a:r>
            <a:r>
              <a:rPr lang="vi-VN" sz="28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 vật hoặc sự vật </a:t>
            </a:r>
            <a:r>
              <a:rPr lang="en-US" sz="28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 những từ ngữ vốn được dùng để gọi hoặc tả con người.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AFE3BE-A669-4354-A363-1C533587086C}"/>
              </a:ext>
            </a:extLst>
          </p:cNvPr>
          <p:cNvSpPr txBox="1"/>
          <p:nvPr/>
        </p:nvSpPr>
        <p:spPr>
          <a:xfrm>
            <a:off x="533400" y="448330"/>
            <a:ext cx="272796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800" b="1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hân hóa</a:t>
            </a:r>
            <a:r>
              <a:rPr lang="vi-VN" sz="2800" b="0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0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 gì?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47B1CF8-90F3-4018-9CCC-00990954F5D8}"/>
              </a:ext>
            </a:extLst>
          </p:cNvPr>
          <p:cNvSpPr txBox="1"/>
          <p:nvPr/>
        </p:nvSpPr>
        <p:spPr>
          <a:xfrm>
            <a:off x="537210" y="2360355"/>
            <a:ext cx="319659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cách Nhân hóa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A66DCDB-FD99-4C08-B253-88E5FB41E01C}"/>
              </a:ext>
            </a:extLst>
          </p:cNvPr>
          <p:cNvSpPr txBox="1"/>
          <p:nvPr/>
        </p:nvSpPr>
        <p:spPr>
          <a:xfrm>
            <a:off x="533400" y="2864525"/>
            <a:ext cx="792480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</a:t>
            </a:r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sự vật bằng những từ ngữ dùng để gọi người.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7B21993-9C44-493D-8BAC-7845060C9F78}"/>
              </a:ext>
            </a:extLst>
          </p:cNvPr>
          <p:cNvSpPr txBox="1"/>
          <p:nvPr/>
        </p:nvSpPr>
        <p:spPr>
          <a:xfrm>
            <a:off x="533400" y="3818632"/>
            <a:ext cx="792480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</a:t>
            </a:r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 sự vật bằng những từ ngữ dùng để tả người.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6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61573" y="209550"/>
            <a:ext cx="868680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Vì sao có thể nói hình ảnh của Cò bợ và 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 là</a:t>
            </a:r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ảnh nhân hóa?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1573" y="1444745"/>
            <a:ext cx="86906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Cò Bợ và Vạc được gọi như </a:t>
            </a:r>
            <a:r>
              <a:rPr lang="vi-VN" sz="28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28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được tả </a:t>
            </a:r>
            <a:r>
              <a:rPr lang="vi-VN" sz="28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từ ngữ </a:t>
            </a:r>
            <a:r>
              <a:rPr lang="vi-VN" sz="28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 </a:t>
            </a:r>
            <a:r>
              <a:rPr lang="en-US" sz="28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của con người như</a:t>
            </a:r>
            <a:r>
              <a:rPr lang="vi-VN" sz="28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 con, lặng lẽ mò tôm.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5383" y="2952750"/>
            <a:ext cx="7674407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Đặt câu có sử dụng biện pháp nhân hóa?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1573" y="3486150"/>
            <a:ext cx="868680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 mặt trời đang đạp xe qua đỉnh núi.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18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/>
      <p:bldP spid="21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994" y="87899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8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3</a:t>
            </a:r>
            <a:r>
              <a:rPr lang="en-US" sz="28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và gạch một gạch dưới bộ phận câu trả lời cho câu 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 </a:t>
            </a:r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nào?</a:t>
            </a:r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vi-V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474" y="1200150"/>
            <a:ext cx="767440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Anh Đom Đóm lên đèn đi gác khi trời đã tối.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473" y="1808790"/>
            <a:ext cx="767440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Tối mai, anh Đom Đóm lại đi gác.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474" y="2396246"/>
            <a:ext cx="864099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Chúng em học bài thơ </a:t>
            </a:r>
            <a:r>
              <a:rPr lang="vi-VN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Đom Đóm </a:t>
            </a:r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học </a:t>
            </a:r>
            <a:r>
              <a:rPr lang="vi-VN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 I</a:t>
            </a: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220072" y="1729952"/>
            <a:ext cx="21602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744528" y="2330972"/>
            <a:ext cx="11604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6467068" y="2925038"/>
            <a:ext cx="20139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1284" y="3035460"/>
            <a:ext cx="8640991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Bộ phận câu trả lời cho câu hỏi </a:t>
            </a:r>
            <a:r>
              <a:rPr lang="vi-VN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«Khi nào?»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 chỉ gì?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7473" y="4101494"/>
            <a:ext cx="86409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phận câu trả lời cho câu </a:t>
            </a:r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nào?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 chỉ thời gian.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5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11" grpId="0" animBg="1"/>
      <p:bldP spid="17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554" y="212761"/>
            <a:ext cx="4839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4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Trả lời câu hỏi: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5554" y="850797"/>
            <a:ext cx="6768783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a) Lớp em bắt đầu vào học kì II khi nào?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5554" y="2155752"/>
            <a:ext cx="487945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Khi nào học kì II kết thúc?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5554" y="3489457"/>
            <a:ext cx="5970623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 Tháng m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em được nghỉ hè?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5554" y="1376875"/>
            <a:ext cx="676878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Lớp em bắt đầu vào học kì II</a:t>
            </a:r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554" y="2678972"/>
            <a:ext cx="794332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Ngày 31 tháng 5 </a:t>
            </a:r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uối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5 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kì II kết thúc.</a:t>
            </a:r>
            <a:r>
              <a:rPr lang="vi-VN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vi-VN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5554" y="4013240"/>
            <a:ext cx="779789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 tháng 6 / ngày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tháng 6 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được nghỉ hè.</a:t>
            </a:r>
          </a:p>
        </p:txBody>
      </p:sp>
    </p:spTree>
    <p:extLst>
      <p:ext uri="{BB962C8B-B14F-4D97-AF65-F5344CB8AC3E}">
        <p14:creationId xmlns:p14="http://schemas.microsoft.com/office/powerpoint/2010/main" val="233650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3" grpId="1" animBg="1"/>
      <p:bldP spid="14" grpId="0" animBg="1"/>
      <p:bldP spid="14" grpId="1" animBg="1"/>
      <p:bldP spid="14" grpId="2" animBg="1"/>
      <p:bldP spid="19" grpId="0" animBg="1"/>
      <p:bldP spid="19" grpId="1" animBg="1"/>
      <p:bldP spid="19" grpId="2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52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570</Words>
  <Application>Microsoft Office PowerPoint</Application>
  <PresentationFormat>On-screen Show (16:9)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47</cp:revision>
  <dcterms:created xsi:type="dcterms:W3CDTF">2017-09-15T04:17:35Z</dcterms:created>
  <dcterms:modified xsi:type="dcterms:W3CDTF">2022-01-16T09:39:24Z</dcterms:modified>
</cp:coreProperties>
</file>