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notesMasterIdLst>
    <p:notesMasterId r:id="rId29"/>
  </p:notesMasterIdLst>
  <p:sldIdLst>
    <p:sldId id="373" r:id="rId4"/>
    <p:sldId id="375" r:id="rId5"/>
    <p:sldId id="377" r:id="rId6"/>
    <p:sldId id="343" r:id="rId7"/>
    <p:sldId id="344" r:id="rId8"/>
    <p:sldId id="345" r:id="rId9"/>
    <p:sldId id="346" r:id="rId10"/>
    <p:sldId id="309" r:id="rId11"/>
    <p:sldId id="354" r:id="rId12"/>
    <p:sldId id="313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8" autoAdjust="0"/>
    <p:restoredTop sz="99462" autoAdjust="0"/>
  </p:normalViewPr>
  <p:slideViewPr>
    <p:cSldViewPr snapToGrid="0">
      <p:cViewPr>
        <p:scale>
          <a:sx n="70" d="100"/>
          <a:sy n="70" d="100"/>
        </p:scale>
        <p:origin x="-169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E8C0F-FDFE-4B8C-9147-5A651228002B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974C7-FD12-4DF6-A54A-FDD4D2032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4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05BF89-2740-44DB-8DBE-1C3E49E067DE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FF834B-729F-4773-AE5E-55A2AE13B407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E79800-EC0E-4DFE-BB9E-FDE225D7B989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9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9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9FCB0E9-FB96-45CC-8635-4AD2B2585DF6}" type="slidenum">
              <a:rPr lang="en-US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8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6545-2F9F-4499-8F11-E9CE368E7F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3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1F1A-21FD-4EFA-9006-738D274B24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7ACAE-D220-4E53-BACC-FB76E5B602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5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BD61E-0B04-4E31-BA89-9618E8D33B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5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775E-1C1E-48D4-B290-FFDF70515F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8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CB15A-3353-41E2-806B-5085A3456F5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73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556A0-808A-49F1-AC81-8A706A419F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3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AE0D-A7C7-4041-B024-C6389D7C98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87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8FA14-0D4A-4F75-A31B-900198A324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32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2D53-FA30-4C70-A5FC-4D21AB8ED7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35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1F4A-7CD6-4876-BD6F-2BEA5DB041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42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2CD21-4B2C-4F6C-9C1F-194E7151FB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23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DCC0B-241E-46C1-91EF-69147AAA5C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9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8D351-18B2-40FD-8753-55661DD9DE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8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7FB5-5089-4B22-8F81-7FCF428EFA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2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5C64-40C7-4993-B31F-D3BE078C49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62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74B7C-3112-480B-ACA4-D11EC89B24F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1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989A-F9BA-4026-A77B-F01F448460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70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79E3-6F42-45A6-8239-0BC82E4624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97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E6B9-0E2D-4812-A8C9-487F92809D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3BDA9-4C89-4C90-AB95-E66E572D7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34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99F4-4A95-4CCA-B4FC-1C288CAF8B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19E5-1501-42FE-B382-323325BC6520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CA4B-11E8-4407-82A6-3BC261996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676D8-B628-4C5F-B8CC-506A8E613AD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9CEE98-4330-4EE2-A53B-A679AE6CDCD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85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4286250" y="1284288"/>
            <a:ext cx="358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LỚP  3</a:t>
            </a:r>
          </a:p>
        </p:txBody>
      </p:sp>
      <p:pic>
        <p:nvPicPr>
          <p:cNvPr id="5124" name="Picture 10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1076442l03b3w328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295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5"/>
          <p:cNvSpPr>
            <a:spLocks noChangeArrowheads="1" noChangeShapeType="1" noTextEdit="1"/>
          </p:cNvSpPr>
          <p:nvPr/>
        </p:nvSpPr>
        <p:spPr bwMode="auto">
          <a:xfrm>
            <a:off x="2171700" y="52388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KIM ĐỒNG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404581" y="3259540"/>
            <a:ext cx="7248099" cy="19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vi-VN" altLang="en-US" sz="8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altLang="en-US" sz="6000" b="1" dirty="0">
                <a:solidFill>
                  <a:srgbClr val="FF0000"/>
                </a:solidFill>
                <a:cs typeface="Times New Roman" pitchFamily="18" charset="0"/>
              </a:rPr>
              <a:t>Tiết kiệm và bảo vệ nguồn nước</a:t>
            </a:r>
            <a:r>
              <a:rPr lang="vi-VN" altLang="en-US" sz="6000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en-US" altLang="en-US" sz="6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vi-VN" altLang="en-US" sz="6000" b="1" dirty="0" smtClean="0">
                <a:solidFill>
                  <a:srgbClr val="FF0000"/>
                </a:solidFill>
                <a:cs typeface="Times New Roman" pitchFamily="18" charset="0"/>
              </a:rPr>
              <a:t>( </a:t>
            </a:r>
            <a:r>
              <a:rPr lang="vi-VN" altLang="en-US" sz="6000" b="1" dirty="0">
                <a:solidFill>
                  <a:srgbClr val="FF0000"/>
                </a:solidFill>
                <a:cs typeface="Times New Roman" pitchFamily="18" charset="0"/>
              </a:rPr>
              <a:t>Tiết </a:t>
            </a:r>
            <a:r>
              <a:rPr lang="en-US" altLang="en-US" sz="60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vi-VN" altLang="en-US" sz="60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endParaRPr lang="vi-VN" altLang="en-US" sz="6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8167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456" y="0"/>
            <a:ext cx="4564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545183" y="1515681"/>
            <a:ext cx="359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5182" y="2508069"/>
            <a:ext cx="359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184" y="3631474"/>
            <a:ext cx="359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184" y="4676502"/>
            <a:ext cx="3598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61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934965" y="1590142"/>
            <a:ext cx="3591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4966" y="2566560"/>
            <a:ext cx="362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4965" y="3744169"/>
            <a:ext cx="3626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4966" y="5024902"/>
            <a:ext cx="3644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137" y="1228299"/>
            <a:ext cx="552828" cy="561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2138" y="2339941"/>
            <a:ext cx="552828" cy="561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137" y="3522566"/>
            <a:ext cx="552828" cy="561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2137" y="4647844"/>
            <a:ext cx="552828" cy="561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69796" y="1234732"/>
            <a:ext cx="552828" cy="561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65060" y="2266429"/>
            <a:ext cx="552828" cy="561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69703" y="3331186"/>
            <a:ext cx="552828" cy="561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65060" y="4375279"/>
            <a:ext cx="552828" cy="5618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>
            <a:endCxn id="27" idx="1"/>
          </p:cNvCxnSpPr>
          <p:nvPr/>
        </p:nvCxnSpPr>
        <p:spPr>
          <a:xfrm>
            <a:off x="4300946" y="1796630"/>
            <a:ext cx="664114" cy="750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6" idx="1"/>
          </p:cNvCxnSpPr>
          <p:nvPr/>
        </p:nvCxnSpPr>
        <p:spPr>
          <a:xfrm flipV="1">
            <a:off x="4261757" y="1515681"/>
            <a:ext cx="708039" cy="13861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4" idx="1"/>
          </p:cNvCxnSpPr>
          <p:nvPr/>
        </p:nvCxnSpPr>
        <p:spPr>
          <a:xfrm>
            <a:off x="4261757" y="4084464"/>
            <a:ext cx="703303" cy="571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135272" y="3612135"/>
            <a:ext cx="829788" cy="1587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Bài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tập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4: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Hãy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dấu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cộng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vào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ô       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tương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ứng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sự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giá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của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em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về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các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ý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kiến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dưới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đây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giải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thích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lí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do.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1680866"/>
            <a:ext cx="57245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sạch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giờ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876800" y="381001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2984501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giữ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gìn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vệ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hôm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nay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mai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0" y="4646495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e.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máy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bệnh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viện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xử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lý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-1" y="2138066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khoan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trả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tiền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kiệm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-1" y="3815498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hoại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môi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0" y="5477492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f.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5181600" y="1295401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5724525" y="1219201"/>
            <a:ext cx="3419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    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60960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78486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60960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1" name="Rectangle 21"/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2" name="Rectangle 22"/>
          <p:cNvSpPr>
            <a:spLocks noChangeArrowheads="1"/>
          </p:cNvSpPr>
          <p:nvPr/>
        </p:nvSpPr>
        <p:spPr bwMode="auto">
          <a:xfrm>
            <a:off x="78486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0960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7850851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60960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78486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0" name="Rectangle 30"/>
          <p:cNvSpPr>
            <a:spLocks noChangeArrowheads="1"/>
          </p:cNvSpPr>
          <p:nvPr/>
        </p:nvSpPr>
        <p:spPr bwMode="auto">
          <a:xfrm>
            <a:off x="6096000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1" name="Rectangle 31"/>
          <p:cNvSpPr>
            <a:spLocks noChangeArrowheads="1"/>
          </p:cNvSpPr>
          <p:nvPr/>
        </p:nvSpPr>
        <p:spPr bwMode="auto">
          <a:xfrm>
            <a:off x="7850851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6096000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50851" y="1757067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11270" grpId="0"/>
      <p:bldP spid="11271" grpId="0"/>
      <p:bldP spid="11272" grpId="0"/>
      <p:bldP spid="11273" grpId="0"/>
      <p:bldP spid="11275" grpId="0"/>
      <p:bldP spid="11276" grpId="0" animBg="1"/>
      <p:bldP spid="11278" grpId="0" animBg="1"/>
      <p:bldP spid="11279" grpId="0" animBg="1"/>
      <p:bldP spid="11281" grpId="0" animBg="1"/>
      <p:bldP spid="11282" grpId="0" animBg="1"/>
      <p:bldP spid="11284" grpId="0" animBg="1"/>
      <p:bldP spid="11285" grpId="0" animBg="1"/>
      <p:bldP spid="11287" grpId="0" animBg="1"/>
      <p:bldP spid="11288" grpId="0" animBg="1"/>
      <p:bldP spid="11290" grpId="0" animBg="1"/>
      <p:bldP spid="11291" grpId="0" animBg="1"/>
      <p:bldP spid="1129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1342520962Song%20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8" descr="30501_127544053928282_126805734002114_341549_2445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762000"/>
            <a:ext cx="457882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0"/>
          <p:cNvSpPr>
            <a:spLocks noChangeArrowheads="1"/>
          </p:cNvSpPr>
          <p:nvPr/>
        </p:nvSpPr>
        <p:spPr bwMode="auto">
          <a:xfrm>
            <a:off x="-6824" y="5528125"/>
            <a:ext cx="9150824" cy="880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Trên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thế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giới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cứ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bảy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không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được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sử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dụng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nước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sạch</a:t>
            </a:r>
            <a:r>
              <a:rPr lang="en-US" altLang="en-US" sz="3200" b="1" dirty="0" smtClean="0">
                <a:solidFill>
                  <a:srgbClr val="FF0000">
                    <a:lumMod val="60000"/>
                    <a:lumOff val="40000"/>
                  </a:srgbClr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9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Bài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tập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4: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Hãy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dấu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cộng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vào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ô       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tương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ứng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sự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giá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của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em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về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các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ý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kiến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dưới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đây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giải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thích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lí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do.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1680866"/>
            <a:ext cx="57245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sạch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giờ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876800" y="381001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2984501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giữ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gìn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vệ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hôm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nay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mai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0" y="4646495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e.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máy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bệnh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viện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xử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lý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-1" y="2138066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khoan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trả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tiền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kiệm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-1" y="3815498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hoại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môi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0" y="5477492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f.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5181600" y="1295401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5724525" y="1219201"/>
            <a:ext cx="3419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    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60960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78486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60960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1" name="Rectangle 21"/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2" name="Rectangle 22"/>
          <p:cNvSpPr>
            <a:spLocks noChangeArrowheads="1"/>
          </p:cNvSpPr>
          <p:nvPr/>
        </p:nvSpPr>
        <p:spPr bwMode="auto">
          <a:xfrm>
            <a:off x="78486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0960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7850851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60960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78486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0" name="Rectangle 30"/>
          <p:cNvSpPr>
            <a:spLocks noChangeArrowheads="1"/>
          </p:cNvSpPr>
          <p:nvPr/>
        </p:nvSpPr>
        <p:spPr bwMode="auto">
          <a:xfrm>
            <a:off x="6096000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1" name="Rectangle 31"/>
          <p:cNvSpPr>
            <a:spLocks noChangeArrowheads="1"/>
          </p:cNvSpPr>
          <p:nvPr/>
        </p:nvSpPr>
        <p:spPr bwMode="auto">
          <a:xfrm>
            <a:off x="7850851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6096000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50851" y="1757067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5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t82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88" y="1012209"/>
            <a:ext cx="4575412" cy="43217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uythoain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209"/>
            <a:ext cx="4568588" cy="43217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Bài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tập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4: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Hãy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dấu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cộng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vào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ô       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tương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ứng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sự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giá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của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em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về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các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ý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kiến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dưới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đây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giải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thích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lí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do.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1680866"/>
            <a:ext cx="57245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sạch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giờ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876800" y="381001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2984501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giữ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gìn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vệ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hôm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nay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mai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0" y="4646495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e.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máy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bệnh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viện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xử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lý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-1" y="2138066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khoan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trả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tiền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kiệm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-1" y="3815498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hoại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môi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0" y="5477492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f.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5181600" y="1295401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5724525" y="1219201"/>
            <a:ext cx="3419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    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60960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78486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60960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1" name="Rectangle 21"/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2" name="Rectangle 22"/>
          <p:cNvSpPr>
            <a:spLocks noChangeArrowheads="1"/>
          </p:cNvSpPr>
          <p:nvPr/>
        </p:nvSpPr>
        <p:spPr bwMode="auto">
          <a:xfrm>
            <a:off x="78486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0960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7850851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60960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78486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0" name="Rectangle 30"/>
          <p:cNvSpPr>
            <a:spLocks noChangeArrowheads="1"/>
          </p:cNvSpPr>
          <p:nvPr/>
        </p:nvSpPr>
        <p:spPr bwMode="auto">
          <a:xfrm>
            <a:off x="6096000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1" name="Rectangle 31"/>
          <p:cNvSpPr>
            <a:spLocks noChangeArrowheads="1"/>
          </p:cNvSpPr>
          <p:nvPr/>
        </p:nvSpPr>
        <p:spPr bwMode="auto">
          <a:xfrm>
            <a:off x="7850851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6096000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50851" y="1757067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5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6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3247599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7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4078596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1143000"/>
            <a:ext cx="45754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r="6573"/>
          <a:stretch/>
        </p:blipFill>
        <p:spPr bwMode="auto">
          <a:xfrm>
            <a:off x="4568588" y="1143001"/>
            <a:ext cx="45754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5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Bài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tập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4: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Hãy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dấu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cộng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vào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ô       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tương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ứng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sự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giá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của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em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về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các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ý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kiến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dưới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đây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giải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thích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lí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do.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1680866"/>
            <a:ext cx="57245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sạch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giờ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876800" y="381001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2984501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giữ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gìn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vệ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hôm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nay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mai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0" y="4646495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e.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máy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bệnh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viện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xử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lý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-1" y="2138066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khoan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trả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tiền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kiệm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-1" y="3815498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hoại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môi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0" y="5477492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f.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5181600" y="1295401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5724525" y="1219201"/>
            <a:ext cx="3419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    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60960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78486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60960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1" name="Rectangle 21"/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2" name="Rectangle 22"/>
          <p:cNvSpPr>
            <a:spLocks noChangeArrowheads="1"/>
          </p:cNvSpPr>
          <p:nvPr/>
        </p:nvSpPr>
        <p:spPr bwMode="auto">
          <a:xfrm>
            <a:off x="78486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0960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7850851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60960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78486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0" name="Rectangle 30"/>
          <p:cNvSpPr>
            <a:spLocks noChangeArrowheads="1"/>
          </p:cNvSpPr>
          <p:nvPr/>
        </p:nvSpPr>
        <p:spPr bwMode="auto">
          <a:xfrm>
            <a:off x="6096000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1" name="Rectangle 31"/>
          <p:cNvSpPr>
            <a:spLocks noChangeArrowheads="1"/>
          </p:cNvSpPr>
          <p:nvPr/>
        </p:nvSpPr>
        <p:spPr bwMode="auto">
          <a:xfrm>
            <a:off x="7850851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6096000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50851" y="1757067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5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6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3247599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7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4078596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8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4909593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ethong_xulynuocth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8"/>
            <a:ext cx="4572000" cy="3430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364894815nuoc%20thai%20phc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"/>
            <a:ext cx="4577687" cy="3428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2697162"/>
            <a:ext cx="457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 smtClean="0">
                <a:solidFill>
                  <a:srgbClr val="FF0066"/>
                </a:solidFill>
              </a:rPr>
              <a:t>Hệ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thống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xử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lí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nước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thải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nhà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máy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bia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Phú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Bình</a:t>
            </a:r>
            <a:endParaRPr lang="en-US" altLang="en-US" sz="2000" b="1" dirty="0" smtClean="0">
              <a:solidFill>
                <a:srgbClr val="FF0066"/>
              </a:solidFill>
            </a:endParaRPr>
          </a:p>
        </p:txBody>
      </p:sp>
      <p:pic>
        <p:nvPicPr>
          <p:cNvPr id="20" name="Picture 11" descr="untitled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36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634287841938112505_nuoc_thai_y_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572000" cy="3436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3428998"/>
            <a:ext cx="9144000" cy="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577687" y="2697162"/>
            <a:ext cx="457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 smtClean="0">
                <a:solidFill>
                  <a:srgbClr val="FF0066"/>
                </a:solidFill>
              </a:rPr>
              <a:t>Xử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lí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nước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thải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tại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một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viện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nghiên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cứu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y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tế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ở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thành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phố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Hồ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Chí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Minh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572000" y="6158076"/>
            <a:ext cx="457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 smtClean="0">
                <a:solidFill>
                  <a:srgbClr val="FF0066"/>
                </a:solidFill>
              </a:rPr>
              <a:t>Hệ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thống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xử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lí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nước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thải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y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tế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hoàn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toàn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tự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động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ở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Cần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Thơ</a:t>
            </a:r>
            <a:endParaRPr lang="en-US" altLang="en-US" sz="2000" b="1" dirty="0" smtClean="0">
              <a:solidFill>
                <a:srgbClr val="FF0066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687" y="6465852"/>
            <a:ext cx="4572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 err="1" smtClean="0">
                <a:solidFill>
                  <a:srgbClr val="FF0066"/>
                </a:solidFill>
              </a:rPr>
              <a:t>Hệ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thống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xử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lí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nước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thải</a:t>
            </a:r>
            <a:r>
              <a:rPr lang="en-US" altLang="en-US" sz="2000" b="1" dirty="0" smtClean="0">
                <a:solidFill>
                  <a:srgbClr val="FF0066"/>
                </a:solidFill>
              </a:rPr>
              <a:t> y </a:t>
            </a:r>
            <a:r>
              <a:rPr lang="en-US" altLang="en-US" sz="2000" b="1" dirty="0" err="1" smtClean="0">
                <a:solidFill>
                  <a:srgbClr val="FF0066"/>
                </a:solidFill>
              </a:rPr>
              <a:t>tế</a:t>
            </a:r>
            <a:endParaRPr lang="en-US" altLang="en-US" sz="2000" b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Bài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tập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4: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Hãy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dấu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cộng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vào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ô       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tương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ứng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sự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đánh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giá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của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em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về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các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ý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kiến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dưới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đây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và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giải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thích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</a:t>
            </a:r>
            <a:r>
              <a:rPr lang="en-US" altLang="en-US" b="1" dirty="0" err="1" smtClean="0">
                <a:solidFill>
                  <a:srgbClr val="AAEFD1">
                    <a:lumMod val="50000"/>
                  </a:srgbClr>
                </a:solidFill>
              </a:rPr>
              <a:t>lí</a:t>
            </a:r>
            <a:r>
              <a:rPr lang="en-US" altLang="en-US" b="1" dirty="0" smtClean="0">
                <a:solidFill>
                  <a:srgbClr val="AAEFD1">
                    <a:lumMod val="50000"/>
                  </a:srgbClr>
                </a:solidFill>
              </a:rPr>
              <a:t> do.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1680866"/>
            <a:ext cx="57245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a.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sạch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giờ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cạn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876800" y="381001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0" y="2984501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c.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giữ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gìn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vệ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cuộc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hôm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nay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mai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sau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0" y="4646495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e.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máy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bệnh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viện</a:t>
            </a:r>
            <a:endParaRPr lang="en-US" altLang="en-US" sz="24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xử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lý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-1" y="2138066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b.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giếng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khoan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trả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tiền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kiệm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-1" y="3815498"/>
            <a:ext cx="5724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d.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Gây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nguồn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phá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hoại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môi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trường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3" name="Rectangle 13"/>
          <p:cNvSpPr>
            <a:spLocks noChangeArrowheads="1"/>
          </p:cNvSpPr>
          <p:nvPr/>
        </p:nvSpPr>
        <p:spPr bwMode="auto">
          <a:xfrm>
            <a:off x="0" y="5477492"/>
            <a:ext cx="57245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f.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Sử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dụng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nhiễm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hại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altLang="en-US" sz="2400" b="1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5181600" y="1295401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5724525" y="1219201"/>
            <a:ext cx="3419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    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Không</a:t>
            </a:r>
            <a:r>
              <a:rPr lang="en-US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en-US" b="1" dirty="0" err="1" smtClean="0">
                <a:solidFill>
                  <a:srgbClr val="C00000"/>
                </a:solidFill>
              </a:rPr>
              <a:t>đồng</a:t>
            </a:r>
            <a:r>
              <a:rPr lang="en-US" altLang="en-US" b="1" dirty="0" smtClean="0">
                <a:solidFill>
                  <a:srgbClr val="C00000"/>
                </a:solidFill>
              </a:rPr>
              <a:t> ý</a:t>
            </a:r>
          </a:p>
        </p:txBody>
      </p:sp>
      <p:sp>
        <p:nvSpPr>
          <p:cNvPr id="11276" name="Rectangle 16"/>
          <p:cNvSpPr>
            <a:spLocks noChangeArrowheads="1"/>
          </p:cNvSpPr>
          <p:nvPr/>
        </p:nvSpPr>
        <p:spPr bwMode="auto">
          <a:xfrm>
            <a:off x="60960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8" name="Rectangle 18"/>
          <p:cNvSpPr>
            <a:spLocks noChangeArrowheads="1"/>
          </p:cNvSpPr>
          <p:nvPr/>
        </p:nvSpPr>
        <p:spPr bwMode="auto">
          <a:xfrm>
            <a:off x="7848600" y="175706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9" name="Rectangle 19"/>
          <p:cNvSpPr>
            <a:spLocks noChangeArrowheads="1"/>
          </p:cNvSpPr>
          <p:nvPr/>
        </p:nvSpPr>
        <p:spPr bwMode="auto">
          <a:xfrm>
            <a:off x="60960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1" name="Rectangle 21"/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2" name="Rectangle 22"/>
          <p:cNvSpPr>
            <a:spLocks noChangeArrowheads="1"/>
          </p:cNvSpPr>
          <p:nvPr/>
        </p:nvSpPr>
        <p:spPr bwMode="auto">
          <a:xfrm>
            <a:off x="78486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4" name="Rectangle 24"/>
          <p:cNvSpPr>
            <a:spLocks noChangeArrowheads="1"/>
          </p:cNvSpPr>
          <p:nvPr/>
        </p:nvSpPr>
        <p:spPr bwMode="auto">
          <a:xfrm>
            <a:off x="6096000" y="3247599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5" name="Rectangle 25"/>
          <p:cNvSpPr>
            <a:spLocks noChangeArrowheads="1"/>
          </p:cNvSpPr>
          <p:nvPr/>
        </p:nvSpPr>
        <p:spPr bwMode="auto">
          <a:xfrm>
            <a:off x="7850851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60960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8" name="Rectangle 28"/>
          <p:cNvSpPr>
            <a:spLocks noChangeArrowheads="1"/>
          </p:cNvSpPr>
          <p:nvPr/>
        </p:nvSpPr>
        <p:spPr bwMode="auto">
          <a:xfrm>
            <a:off x="7848600" y="4909593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0" name="Rectangle 30"/>
          <p:cNvSpPr>
            <a:spLocks noChangeArrowheads="1"/>
          </p:cNvSpPr>
          <p:nvPr/>
        </p:nvSpPr>
        <p:spPr bwMode="auto">
          <a:xfrm>
            <a:off x="6096000" y="4078596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1" name="Rectangle 31"/>
          <p:cNvSpPr>
            <a:spLocks noChangeArrowheads="1"/>
          </p:cNvSpPr>
          <p:nvPr/>
        </p:nvSpPr>
        <p:spPr bwMode="auto">
          <a:xfrm>
            <a:off x="7850851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93" name="Rectangle 33"/>
          <p:cNvSpPr>
            <a:spLocks noChangeArrowheads="1"/>
          </p:cNvSpPr>
          <p:nvPr/>
        </p:nvSpPr>
        <p:spPr bwMode="auto">
          <a:xfrm>
            <a:off x="6096000" y="5740590"/>
            <a:ext cx="381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50851" y="1757067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5" name="AutoShape 18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7848600" y="2401164"/>
            <a:ext cx="381000" cy="304800"/>
          </a:xfrm>
          <a:prstGeom prst="smileyFace">
            <a:avLst>
              <a:gd name="adj" fmla="val -4653"/>
            </a:avLst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6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3247599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7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4078596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8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4909593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9" name="AutoShape 14">
            <a:hlinkClick r:id="rId2" action="ppaction://hlinksldjump">
              <a:snd r:embed="rId3" name="clap.wav"/>
            </a:hlinkClick>
          </p:cNvPr>
          <p:cNvSpPr>
            <a:spLocks noChangeArrowheads="1"/>
          </p:cNvSpPr>
          <p:nvPr/>
        </p:nvSpPr>
        <p:spPr bwMode="auto">
          <a:xfrm>
            <a:off x="6096000" y="5740590"/>
            <a:ext cx="383251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8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516" y="228684"/>
            <a:ext cx="88133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u="sng" dirty="0">
                <a:latin typeface="Times New Roman" pitchFamily="18" charset="0"/>
                <a:cs typeface="Times New Roman" pitchFamily="18" charset="0"/>
              </a:rPr>
              <a:t>I. MỤC TIÊU BÀI HỌC: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1. Kiến thức, kĩ năng và thái độ cần đạt: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Biết cần phải sử dụng tiết kiệm nước và bảo vệ nguồn nước.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Nêu được cách sử dụng tiết kiệm nước và bảo vệ nguồn nước khỏi bị ô nhiễm.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Biết thực hiện tiết kiệm nước và bảo vệ nguồn nước ở gia đình, nhà trường, địa phương.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. Nội dung giáo dục tích hợp: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3.Hình thành phẩm chất: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chăm chỉ, trung thực, trách nhiệm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4. Góp phần phát triển năng lực: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NL tự chủ và tự học, NL giải quyết vấn đề và sáng tạo, NL ngôn ngữ, NL thẩm mĩ.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II.ĐỒ </a:t>
            </a:r>
            <a:r>
              <a:rPr lang="nl-NL" sz="2000" b="1" u="sng" dirty="0">
                <a:latin typeface="Times New Roman" pitchFamily="18" charset="0"/>
                <a:cs typeface="Times New Roman" pitchFamily="18" charset="0"/>
              </a:rPr>
              <a:t>DÙNG DẠY HỌC: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1. Đồ dùng: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- Giáo viên: Tranh minh họa trong sách giáo khoa.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- Học sinh: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Sách giáo khoa.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2. Phương pháp, kĩ thuật: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- Phương pháp vấn đáp, động não, quan sát, thực hành, đặt và giải quyết vấn đề, hoạt động nhóm.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Kĩ thuật đặt câu hỏi, trình bày 1 phút, động não, tia chớp, chia sẻ nhóm đôi.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nl-NL" sz="2000" b="1" u="sng" dirty="0">
                <a:latin typeface="Times New Roman" pitchFamily="18" charset="0"/>
                <a:cs typeface="Times New Roman" pitchFamily="18" charset="0"/>
              </a:rPr>
              <a:t>. CÁC HOẠT ĐỘNG DẠY - HỌC: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dpqqf1263528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88" y="694899"/>
            <a:ext cx="4575412" cy="43343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Nguồn nước kênh Cầu Đôi bị ô nhiễm nặng nề do nhà máy giấy xả 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685800"/>
            <a:ext cx="4575412" cy="43433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0" y="5029199"/>
            <a:ext cx="9144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 smtClean="0">
                <a:solidFill>
                  <a:srgbClr val="CC3300"/>
                </a:solidFill>
              </a:rPr>
              <a:t>Kênh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cầu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Đôi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ở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thị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xã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Hương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Thủy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–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Thừa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Thiên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Huế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do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nhà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máy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giấy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thải</a:t>
            </a:r>
            <a:r>
              <a:rPr lang="en-US" altLang="en-US" sz="3200" b="1" dirty="0" smtClean="0">
                <a:solidFill>
                  <a:srgbClr val="CC33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CC3300"/>
                </a:solidFill>
              </a:rPr>
              <a:t>ra</a:t>
            </a:r>
            <a:endParaRPr lang="en-US" altLang="en-US" sz="3200" b="1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ltGray">
          <a:xfrm>
            <a:off x="0" y="1931396"/>
            <a:ext cx="9144000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Nguồn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nước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cần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được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giữ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gìn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và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bảo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vệ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cho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cuộc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sống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hôm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nay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và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mai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sau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Nước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thải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của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nhà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máy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bệnh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viện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cần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được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xử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lý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Gây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ô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nhiễm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nguồn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nước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là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phá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hoại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môi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trường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7030A0"/>
                </a:solidFill>
              </a:rPr>
              <a:t>-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Sử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dụng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nước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ô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nhiễm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có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hại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cho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sức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</a:rPr>
              <a:t>khỏe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4579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3212177" y="914400"/>
            <a:ext cx="2819400" cy="6096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>
                    <a:lumMod val="75000"/>
                  </a:srgbClr>
                </a:solidFill>
                <a:latin typeface="Times New Roman"/>
                <a:cs typeface="Times New Roman"/>
              </a:rPr>
              <a:t>Kết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>
                    <a:lumMod val="75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>
                    <a:lumMod val="75000"/>
                  </a:srgbClr>
                </a:solidFill>
                <a:latin typeface="Times New Roman"/>
                <a:cs typeface="Times New Roman"/>
              </a:rPr>
              <a:t>luận</a:t>
            </a:r>
            <a:endParaRPr lang="en-US" sz="3600" b="1" kern="10" dirty="0" smtClean="0">
              <a:ln w="9525">
                <a:round/>
                <a:headEnd/>
                <a:tailEnd/>
              </a:ln>
              <a:solidFill>
                <a:srgbClr val="FF0000">
                  <a:lumMod val="75000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18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16"/>
          <p:cNvSpPr txBox="1">
            <a:spLocks noChangeArrowheads="1"/>
          </p:cNvSpPr>
          <p:nvPr/>
        </p:nvSpPr>
        <p:spPr bwMode="auto">
          <a:xfrm>
            <a:off x="-7962" y="5118"/>
            <a:ext cx="9151961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err="1" smtClean="0">
                <a:solidFill>
                  <a:srgbClr val="008000"/>
                </a:solidFill>
              </a:rPr>
              <a:t>Bài</a:t>
            </a:r>
            <a:r>
              <a:rPr lang="en-US" altLang="en-US" b="1" dirty="0" smtClean="0">
                <a:solidFill>
                  <a:srgbClr val="008000"/>
                </a:solidFill>
              </a:rPr>
              <a:t> </a:t>
            </a:r>
            <a:r>
              <a:rPr lang="en-US" altLang="en-US" b="1" dirty="0" err="1" smtClean="0">
                <a:solidFill>
                  <a:srgbClr val="008000"/>
                </a:solidFill>
              </a:rPr>
              <a:t>tập</a:t>
            </a:r>
            <a:r>
              <a:rPr lang="en-US" altLang="en-US" b="1" dirty="0" smtClean="0">
                <a:solidFill>
                  <a:srgbClr val="008000"/>
                </a:solidFill>
              </a:rPr>
              <a:t> 5: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hãy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viết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những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việc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làm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phù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hợp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với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yêu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cầu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mỗi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cột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dưới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đây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05526" name="Group 5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67634997"/>
              </p:ext>
            </p:extLst>
          </p:nvPr>
        </p:nvGraphicFramePr>
        <p:xfrm>
          <a:off x="0" y="836114"/>
          <a:ext cx="9144000" cy="6021886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1312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Việc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tiết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kiệm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nước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ệ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gây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lãng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phí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nước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Việc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bảo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vệ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nguồn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nước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Việc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làm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gây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ô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nhiễm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nguồn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nước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9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6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		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6: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liên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a.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sử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dụng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tiết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kiệm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, ở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gia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đình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chưa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Hãy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đánh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dấu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+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trước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mà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tiết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kiệm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8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8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8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8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b.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đã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bảo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vệ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nguồn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chưa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Hãy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kể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việc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cụ</a:t>
            </a:r>
            <a:r>
              <a:rPr lang="en-US" alt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3300"/>
                </a:solidFill>
                <a:latin typeface="Times New Roman" pitchFamily="18" charset="0"/>
              </a:rPr>
              <a:t>thể</a:t>
            </a: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  <a:endParaRPr lang="en-US" altLang="en-US" sz="28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224092"/>
              </p:ext>
            </p:extLst>
          </p:nvPr>
        </p:nvGraphicFramePr>
        <p:xfrm>
          <a:off x="0" y="2388600"/>
          <a:ext cx="9144000" cy="24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8305800"/>
              </a:tblGrid>
              <a:tr h="6030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xong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khóa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ngay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30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tràn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bể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300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xả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lênh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nghịch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300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nhở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162557"/>
      </p:ext>
    </p:extLst>
  </p:cSld>
  <p:clrMapOvr>
    <a:masterClrMapping/>
  </p:clrMapOvr>
  <p:transition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0"/>
            <a:ext cx="7772400" cy="2351087"/>
          </a:xfrm>
        </p:spPr>
        <p:txBody>
          <a:bodyPr anchor="ctr"/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64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角星 28"/>
          <p:cNvSpPr/>
          <p:nvPr/>
        </p:nvSpPr>
        <p:spPr>
          <a:xfrm rot="21431275">
            <a:off x="2468563" y="1408113"/>
            <a:ext cx="415925" cy="555625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5" name="五角星 32"/>
          <p:cNvSpPr/>
          <p:nvPr/>
        </p:nvSpPr>
        <p:spPr>
          <a:xfrm rot="19614248">
            <a:off x="5480050" y="3865563"/>
            <a:ext cx="317500" cy="42386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6" name="五角星 34"/>
          <p:cNvSpPr/>
          <p:nvPr/>
        </p:nvSpPr>
        <p:spPr>
          <a:xfrm rot="337835">
            <a:off x="4095750" y="1042988"/>
            <a:ext cx="473075" cy="63341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7" name="五角星 35"/>
          <p:cNvSpPr/>
          <p:nvPr/>
        </p:nvSpPr>
        <p:spPr>
          <a:xfrm rot="20634135">
            <a:off x="2951163" y="4445000"/>
            <a:ext cx="465137" cy="62071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8" name="五角星 36"/>
          <p:cNvSpPr/>
          <p:nvPr/>
        </p:nvSpPr>
        <p:spPr>
          <a:xfrm rot="20248740">
            <a:off x="6251575" y="3538538"/>
            <a:ext cx="214313" cy="28575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sp>
        <p:nvSpPr>
          <p:cNvPr id="9" name="五角星 33"/>
          <p:cNvSpPr/>
          <p:nvPr/>
        </p:nvSpPr>
        <p:spPr>
          <a:xfrm rot="918178">
            <a:off x="7685088" y="668338"/>
            <a:ext cx="574675" cy="766762"/>
          </a:xfrm>
          <a:prstGeom prst="star5">
            <a:avLst>
              <a:gd name="adj" fmla="val 28653"/>
              <a:gd name="hf" fmla="val 105146"/>
              <a:gd name="vf" fmla="val 110557"/>
            </a:avLst>
          </a:prstGeom>
          <a:pattFill prst="ltDnDiag">
            <a:fgClr>
              <a:srgbClr val="92D050"/>
            </a:fgClr>
            <a:bgClr>
              <a:srgbClr val="FCFFD9"/>
            </a:bgClr>
          </a:patt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  <p:pic>
        <p:nvPicPr>
          <p:cNvPr id="10" name="淘宝网chenying0907出品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4" t="41553" r="45300" b="43024"/>
          <a:stretch>
            <a:fillRect/>
          </a:stretch>
        </p:blipFill>
        <p:spPr bwMode="auto">
          <a:xfrm>
            <a:off x="4489450" y="4122738"/>
            <a:ext cx="5667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淘宝网chenying0907出品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t="18802" r="5954" b="18137"/>
          <a:stretch>
            <a:fillRect/>
          </a:stretch>
        </p:blipFill>
        <p:spPr bwMode="auto">
          <a:xfrm rot="724842">
            <a:off x="276225" y="1938338"/>
            <a:ext cx="1425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淘宝网chenying0907出品 14" descr="未标题-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t="34299" r="76093" b="55540"/>
          <a:stretch>
            <a:fillRect/>
          </a:stretch>
        </p:blipFill>
        <p:spPr bwMode="auto">
          <a:xfrm>
            <a:off x="989013" y="-141288"/>
            <a:ext cx="1066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淘宝网Chenying0907出品 12"/>
          <p:cNvGrpSpPr>
            <a:grpSpLocks/>
          </p:cNvGrpSpPr>
          <p:nvPr/>
        </p:nvGrpSpPr>
        <p:grpSpPr bwMode="auto">
          <a:xfrm>
            <a:off x="3167063" y="-111125"/>
            <a:ext cx="6573837" cy="7253288"/>
            <a:chOff x="4782614" y="1049683"/>
            <a:chExt cx="4590574" cy="3932396"/>
          </a:xfrm>
        </p:grpSpPr>
        <p:pic>
          <p:nvPicPr>
            <p:cNvPr id="35853" name="淘宝网chenying0907出品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14" t="25555" r="40729" b="29630"/>
            <a:stretch>
              <a:fillRect/>
            </a:stretch>
          </p:blipFill>
          <p:spPr bwMode="auto">
            <a:xfrm rot="-1751987">
              <a:off x="6284230" y="1049683"/>
              <a:ext cx="1733551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淘宝网chenying0907出品 3" descr="E:\素材\卡通\2b27ef2c4c37a842b26b2542174c3460.png2b27ef2c4c37a842b26b2542174c34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14" y="1659759"/>
              <a:ext cx="4590574" cy="332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52" name="WordArt 4"/>
          <p:cNvSpPr>
            <a:spLocks noChangeArrowheads="1" noChangeShapeType="1" noTextEdit="1"/>
          </p:cNvSpPr>
          <p:nvPr/>
        </p:nvSpPr>
        <p:spPr bwMode="auto">
          <a:xfrm>
            <a:off x="412750" y="2397125"/>
            <a:ext cx="85026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CON CHĂM NGOAN, HỌC  GIỎI!</a:t>
            </a:r>
          </a:p>
        </p:txBody>
      </p:sp>
    </p:spTree>
    <p:extLst>
      <p:ext uri="{BB962C8B-B14F-4D97-AF65-F5344CB8AC3E}">
        <p14:creationId xmlns:p14="http://schemas.microsoft.com/office/powerpoint/2010/main" val="3501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25 0.02778 L -1.38889E-6 -3.33333E-6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0" y="-138899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Motion origin="layout" path="M 0.03333 0.08703 L -1.38889E-6 4.81481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0000" y="-435200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2" nodeType="withEffect">
                                  <p:stCondLst>
                                    <p:cond delay="7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7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625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4" presetClass="path" presetSubtype="0" accel="50000" decel="5000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-0.02604 -0.00926 L -0.00348 -0.02346 C 0.00122 -0.02654 0.00833 -0.02809 0.01563 -0.02809 C 0.02414 -0.02809 0.03091 -0.02654 0.0356 -0.02346 L 0.05833 -0.00926 " pathEditMode="relative" rAng="0" ptsTypes="FffFF">
                                      <p:cBhvr>
                                        <p:cTn id="34" dur="1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89999" y="-95700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remove" grpId="2" nodeType="withEffect">
                                  <p:stCondLst>
                                    <p:cond delay="7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37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38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4" presetClass="path" presetSubtype="0" accel="50000" decel="50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Motion origin="layout" path="M -2.5E-6 3.20988E-6 L 0.0533 -0.04013 C 0.06441 -0.04908 0.08108 -0.05402 0.09861 -0.05402 C 0.11841 -0.05402 0.13438 -0.04908 0.14549 -0.04013 L 0.19896 3.20988E-6 " pathEditMode="relative" rAng="0" ptsTypes="FffFF">
                                      <p:cBhvr>
                                        <p:cTn id="44" dur="1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79999" y="-271600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2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4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3.61111E-6 0.00556 L 0.03421 -0.03457 C 0.04132 -0.04352 0.05209 -0.04846 0.06337 -0.04846 C 0.07622 -0.04846 0.08646 -0.04352 0.09358 -0.03457 L 0.12813 0.00556 " pathEditMode="relative" rAng="0" ptsTypes="FffFF">
                                      <p:cBhvr>
                                        <p:cTn id="54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59998" y="-2716000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remove" grpId="2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Motion origin="layout" path="M -0.025 0.02778 L -1.38889E-6 -3.33333E-6 " pathEditMode="relative" rAng="0" ptsTypes="AA">
                                      <p:cBhvr>
                                        <p:cTn id="6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000" y="-1388999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7" presetClass="emph" presetSubtype="0" repeatCount="indefinite" fill="remove" grpId="2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nodeType="withEffect">
                                  <p:stCondLst>
                                    <p:cond delay="12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0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4" grpId="2" bldLvl="0" animBg="1"/>
      <p:bldP spid="5" grpId="0" bldLvl="0" animBg="1"/>
      <p:bldP spid="5" grpId="1" bldLvl="0" animBg="1"/>
      <p:bldP spid="5" grpId="2" bldLvl="0" animBg="1"/>
      <p:bldP spid="6" grpId="0" bldLvl="0" animBg="1"/>
      <p:bldP spid="6" grpId="1" bldLvl="0" animBg="1"/>
      <p:bldP spid="6" grpId="2" bldLvl="0" animBg="1"/>
      <p:bldP spid="7" grpId="0" bldLvl="0" animBg="1"/>
      <p:bldP spid="7" grpId="1" bldLvl="0" animBg="1"/>
      <p:bldP spid="7" grpId="2" bldLvl="0" animBg="1"/>
      <p:bldP spid="8" grpId="0" bldLvl="0" animBg="1"/>
      <p:bldP spid="8" grpId="1" bldLvl="0" animBg="1"/>
      <p:bldP spid="8" grpId="2" bldLvl="0" animBg="1"/>
      <p:bldP spid="9" grpId="0" bldLvl="0" animBg="1"/>
      <p:bldP spid="9" grpId="1" bldLvl="0" animBg="1"/>
      <p:bldP spid="9" grpId="2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04581" y="3259540"/>
            <a:ext cx="7248099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vi-VN" altLang="en-US" sz="8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  <a:cs typeface="Times New Roman" pitchFamily="18" charset="0"/>
              </a:rPr>
              <a:t>Khởi động:</a:t>
            </a:r>
            <a:endParaRPr lang="vi-VN" altLang="en-US" sz="6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52382" y="0"/>
            <a:ext cx="6291618" cy="6858000"/>
            <a:chOff x="0" y="0"/>
            <a:chExt cx="4656" cy="3474"/>
          </a:xfrm>
        </p:grpSpPr>
        <p:pic>
          <p:nvPicPr>
            <p:cNvPr id="3" name="Picture 5" descr="Picture 0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"/>
              <a:ext cx="4656" cy="3468"/>
            </a:xfrm>
            <a:prstGeom prst="rect">
              <a:avLst/>
            </a:prstGeom>
            <a:noFill/>
            <a:ln w="28575">
              <a:solidFill>
                <a:srgbClr val="CC3399"/>
              </a:solidFill>
              <a:miter lim="800000"/>
              <a:headEnd/>
              <a:tailEnd/>
            </a:ln>
          </p:spPr>
        </p:pic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4133" y="131"/>
              <a:ext cx="229" cy="184"/>
            </a:xfrm>
            <a:custGeom>
              <a:avLst/>
              <a:gdLst>
                <a:gd name="T0" fmla="*/ 125 w 229"/>
                <a:gd name="T1" fmla="*/ 29 h 184"/>
                <a:gd name="T2" fmla="*/ 61 w 229"/>
                <a:gd name="T3" fmla="*/ 75 h 184"/>
                <a:gd name="T4" fmla="*/ 70 w 229"/>
                <a:gd name="T5" fmla="*/ 175 h 184"/>
                <a:gd name="T6" fmla="*/ 98 w 229"/>
                <a:gd name="T7" fmla="*/ 166 h 184"/>
                <a:gd name="T8" fmla="*/ 107 w 229"/>
                <a:gd name="T9" fmla="*/ 139 h 184"/>
                <a:gd name="T10" fmla="*/ 198 w 229"/>
                <a:gd name="T11" fmla="*/ 57 h 184"/>
                <a:gd name="T12" fmla="*/ 198 w 229"/>
                <a:gd name="T13" fmla="*/ 130 h 184"/>
                <a:gd name="T14" fmla="*/ 134 w 229"/>
                <a:gd name="T15" fmla="*/ 38 h 184"/>
                <a:gd name="T16" fmla="*/ 52 w 229"/>
                <a:gd name="T17" fmla="*/ 2 h 184"/>
                <a:gd name="T18" fmla="*/ 6 w 229"/>
                <a:gd name="T19" fmla="*/ 11 h 184"/>
                <a:gd name="T20" fmla="*/ 25 w 229"/>
                <a:gd name="T21" fmla="*/ 29 h 184"/>
                <a:gd name="T22" fmla="*/ 52 w 229"/>
                <a:gd name="T23" fmla="*/ 38 h 184"/>
                <a:gd name="T24" fmla="*/ 125 w 229"/>
                <a:gd name="T25" fmla="*/ 29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9"/>
                <a:gd name="T40" fmla="*/ 0 h 184"/>
                <a:gd name="T41" fmla="*/ 229 w 229"/>
                <a:gd name="T42" fmla="*/ 184 h 1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9" h="184">
                  <a:moveTo>
                    <a:pt x="125" y="29"/>
                  </a:moveTo>
                  <a:cubicBezTo>
                    <a:pt x="61" y="50"/>
                    <a:pt x="76" y="29"/>
                    <a:pt x="61" y="75"/>
                  </a:cubicBezTo>
                  <a:cubicBezTo>
                    <a:pt x="64" y="108"/>
                    <a:pt x="57" y="144"/>
                    <a:pt x="70" y="175"/>
                  </a:cubicBezTo>
                  <a:cubicBezTo>
                    <a:pt x="74" y="184"/>
                    <a:pt x="91" y="173"/>
                    <a:pt x="98" y="166"/>
                  </a:cubicBezTo>
                  <a:cubicBezTo>
                    <a:pt x="105" y="159"/>
                    <a:pt x="104" y="148"/>
                    <a:pt x="107" y="139"/>
                  </a:cubicBezTo>
                  <a:cubicBezTo>
                    <a:pt x="118" y="37"/>
                    <a:pt x="106" y="23"/>
                    <a:pt x="198" y="57"/>
                  </a:cubicBezTo>
                  <a:cubicBezTo>
                    <a:pt x="212" y="95"/>
                    <a:pt x="229" y="99"/>
                    <a:pt x="198" y="130"/>
                  </a:cubicBezTo>
                  <a:cubicBezTo>
                    <a:pt x="128" y="107"/>
                    <a:pt x="165" y="85"/>
                    <a:pt x="134" y="38"/>
                  </a:cubicBezTo>
                  <a:cubicBezTo>
                    <a:pt x="117" y="13"/>
                    <a:pt x="52" y="2"/>
                    <a:pt x="52" y="2"/>
                  </a:cubicBezTo>
                  <a:cubicBezTo>
                    <a:pt x="37" y="5"/>
                    <a:pt x="17" y="0"/>
                    <a:pt x="6" y="11"/>
                  </a:cubicBezTo>
                  <a:cubicBezTo>
                    <a:pt x="0" y="17"/>
                    <a:pt x="17" y="25"/>
                    <a:pt x="25" y="29"/>
                  </a:cubicBezTo>
                  <a:cubicBezTo>
                    <a:pt x="33" y="34"/>
                    <a:pt x="43" y="35"/>
                    <a:pt x="52" y="38"/>
                  </a:cubicBezTo>
                  <a:cubicBezTo>
                    <a:pt x="150" y="28"/>
                    <a:pt x="175" y="29"/>
                    <a:pt x="125" y="29"/>
                  </a:cubicBezTo>
                  <a:close/>
                </a:path>
              </a:pathLst>
            </a:custGeom>
            <a:solidFill>
              <a:srgbClr val="0099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3953" y="0"/>
              <a:ext cx="680" cy="541"/>
            </a:xfrm>
            <a:custGeom>
              <a:avLst/>
              <a:gdLst>
                <a:gd name="T0" fmla="*/ 680 w 680"/>
                <a:gd name="T1" fmla="*/ 41 h 541"/>
                <a:gd name="T2" fmla="*/ 424 w 680"/>
                <a:gd name="T3" fmla="*/ 78 h 541"/>
                <a:gd name="T4" fmla="*/ 333 w 680"/>
                <a:gd name="T5" fmla="*/ 169 h 541"/>
                <a:gd name="T6" fmla="*/ 305 w 680"/>
                <a:gd name="T7" fmla="*/ 160 h 541"/>
                <a:gd name="T8" fmla="*/ 324 w 680"/>
                <a:gd name="T9" fmla="*/ 133 h 541"/>
                <a:gd name="T10" fmla="*/ 351 w 680"/>
                <a:gd name="T11" fmla="*/ 60 h 541"/>
                <a:gd name="T12" fmla="*/ 589 w 680"/>
                <a:gd name="T13" fmla="*/ 41 h 541"/>
                <a:gd name="T14" fmla="*/ 671 w 680"/>
                <a:gd name="T15" fmla="*/ 32 h 541"/>
                <a:gd name="T16" fmla="*/ 644 w 680"/>
                <a:gd name="T17" fmla="*/ 50 h 541"/>
                <a:gd name="T18" fmla="*/ 570 w 680"/>
                <a:gd name="T19" fmla="*/ 69 h 541"/>
                <a:gd name="T20" fmla="*/ 506 w 680"/>
                <a:gd name="T21" fmla="*/ 133 h 541"/>
                <a:gd name="T22" fmla="*/ 452 w 680"/>
                <a:gd name="T23" fmla="*/ 334 h 541"/>
                <a:gd name="T24" fmla="*/ 388 w 680"/>
                <a:gd name="T25" fmla="*/ 389 h 541"/>
                <a:gd name="T26" fmla="*/ 269 w 680"/>
                <a:gd name="T27" fmla="*/ 425 h 541"/>
                <a:gd name="T28" fmla="*/ 186 w 680"/>
                <a:gd name="T29" fmla="*/ 453 h 541"/>
                <a:gd name="T30" fmla="*/ 159 w 680"/>
                <a:gd name="T31" fmla="*/ 471 h 541"/>
                <a:gd name="T32" fmla="*/ 104 w 680"/>
                <a:gd name="T33" fmla="*/ 489 h 541"/>
                <a:gd name="T34" fmla="*/ 77 w 680"/>
                <a:gd name="T35" fmla="*/ 498 h 541"/>
                <a:gd name="T36" fmla="*/ 31 w 680"/>
                <a:gd name="T37" fmla="*/ 535 h 541"/>
                <a:gd name="T38" fmla="*/ 68 w 680"/>
                <a:gd name="T39" fmla="*/ 489 h 541"/>
                <a:gd name="T40" fmla="*/ 186 w 680"/>
                <a:gd name="T41" fmla="*/ 453 h 541"/>
                <a:gd name="T42" fmla="*/ 205 w 680"/>
                <a:gd name="T43" fmla="*/ 434 h 541"/>
                <a:gd name="T44" fmla="*/ 177 w 680"/>
                <a:gd name="T45" fmla="*/ 444 h 541"/>
                <a:gd name="T46" fmla="*/ 141 w 680"/>
                <a:gd name="T47" fmla="*/ 453 h 541"/>
                <a:gd name="T48" fmla="*/ 305 w 680"/>
                <a:gd name="T49" fmla="*/ 398 h 541"/>
                <a:gd name="T50" fmla="*/ 388 w 680"/>
                <a:gd name="T51" fmla="*/ 361 h 541"/>
                <a:gd name="T52" fmla="*/ 488 w 680"/>
                <a:gd name="T53" fmla="*/ 297 h 541"/>
                <a:gd name="T54" fmla="*/ 497 w 680"/>
                <a:gd name="T55" fmla="*/ 105 h 541"/>
                <a:gd name="T56" fmla="*/ 516 w 680"/>
                <a:gd name="T57" fmla="*/ 87 h 541"/>
                <a:gd name="T58" fmla="*/ 534 w 680"/>
                <a:gd name="T59" fmla="*/ 60 h 5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80"/>
                <a:gd name="T91" fmla="*/ 0 h 541"/>
                <a:gd name="T92" fmla="*/ 680 w 680"/>
                <a:gd name="T93" fmla="*/ 541 h 5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80" h="541">
                  <a:moveTo>
                    <a:pt x="680" y="41"/>
                  </a:moveTo>
                  <a:cubicBezTo>
                    <a:pt x="585" y="73"/>
                    <a:pt x="536" y="72"/>
                    <a:pt x="424" y="78"/>
                  </a:cubicBezTo>
                  <a:cubicBezTo>
                    <a:pt x="325" y="90"/>
                    <a:pt x="348" y="77"/>
                    <a:pt x="333" y="169"/>
                  </a:cubicBezTo>
                  <a:cubicBezTo>
                    <a:pt x="324" y="166"/>
                    <a:pt x="307" y="170"/>
                    <a:pt x="305" y="160"/>
                  </a:cubicBezTo>
                  <a:cubicBezTo>
                    <a:pt x="302" y="149"/>
                    <a:pt x="320" y="143"/>
                    <a:pt x="324" y="133"/>
                  </a:cubicBezTo>
                  <a:cubicBezTo>
                    <a:pt x="330" y="117"/>
                    <a:pt x="328" y="72"/>
                    <a:pt x="351" y="60"/>
                  </a:cubicBezTo>
                  <a:cubicBezTo>
                    <a:pt x="422" y="24"/>
                    <a:pt x="510" y="45"/>
                    <a:pt x="589" y="41"/>
                  </a:cubicBezTo>
                  <a:cubicBezTo>
                    <a:pt x="613" y="25"/>
                    <a:pt x="638" y="0"/>
                    <a:pt x="671" y="32"/>
                  </a:cubicBezTo>
                  <a:cubicBezTo>
                    <a:pt x="679" y="40"/>
                    <a:pt x="654" y="46"/>
                    <a:pt x="644" y="50"/>
                  </a:cubicBezTo>
                  <a:cubicBezTo>
                    <a:pt x="620" y="59"/>
                    <a:pt x="570" y="69"/>
                    <a:pt x="570" y="69"/>
                  </a:cubicBezTo>
                  <a:cubicBezTo>
                    <a:pt x="508" y="110"/>
                    <a:pt x="523" y="85"/>
                    <a:pt x="506" y="133"/>
                  </a:cubicBezTo>
                  <a:cubicBezTo>
                    <a:pt x="500" y="244"/>
                    <a:pt x="541" y="304"/>
                    <a:pt x="452" y="334"/>
                  </a:cubicBezTo>
                  <a:cubicBezTo>
                    <a:pt x="438" y="347"/>
                    <a:pt x="403" y="381"/>
                    <a:pt x="388" y="389"/>
                  </a:cubicBezTo>
                  <a:cubicBezTo>
                    <a:pt x="352" y="407"/>
                    <a:pt x="307" y="412"/>
                    <a:pt x="269" y="425"/>
                  </a:cubicBezTo>
                  <a:cubicBezTo>
                    <a:pt x="207" y="467"/>
                    <a:pt x="283" y="421"/>
                    <a:pt x="186" y="453"/>
                  </a:cubicBezTo>
                  <a:cubicBezTo>
                    <a:pt x="176" y="456"/>
                    <a:pt x="169" y="467"/>
                    <a:pt x="159" y="471"/>
                  </a:cubicBezTo>
                  <a:cubicBezTo>
                    <a:pt x="141" y="479"/>
                    <a:pt x="122" y="483"/>
                    <a:pt x="104" y="489"/>
                  </a:cubicBezTo>
                  <a:cubicBezTo>
                    <a:pt x="95" y="492"/>
                    <a:pt x="77" y="498"/>
                    <a:pt x="77" y="498"/>
                  </a:cubicBezTo>
                  <a:cubicBezTo>
                    <a:pt x="74" y="501"/>
                    <a:pt x="37" y="541"/>
                    <a:pt x="31" y="535"/>
                  </a:cubicBezTo>
                  <a:cubicBezTo>
                    <a:pt x="0" y="502"/>
                    <a:pt x="61" y="491"/>
                    <a:pt x="68" y="489"/>
                  </a:cubicBezTo>
                  <a:cubicBezTo>
                    <a:pt x="109" y="428"/>
                    <a:pt x="63" y="482"/>
                    <a:pt x="186" y="453"/>
                  </a:cubicBezTo>
                  <a:cubicBezTo>
                    <a:pt x="195" y="451"/>
                    <a:pt x="211" y="440"/>
                    <a:pt x="205" y="434"/>
                  </a:cubicBezTo>
                  <a:cubicBezTo>
                    <a:pt x="198" y="427"/>
                    <a:pt x="187" y="441"/>
                    <a:pt x="177" y="444"/>
                  </a:cubicBezTo>
                  <a:cubicBezTo>
                    <a:pt x="165" y="448"/>
                    <a:pt x="153" y="450"/>
                    <a:pt x="141" y="453"/>
                  </a:cubicBezTo>
                  <a:cubicBezTo>
                    <a:pt x="179" y="413"/>
                    <a:pt x="253" y="407"/>
                    <a:pt x="305" y="398"/>
                  </a:cubicBezTo>
                  <a:cubicBezTo>
                    <a:pt x="333" y="380"/>
                    <a:pt x="357" y="371"/>
                    <a:pt x="388" y="361"/>
                  </a:cubicBezTo>
                  <a:cubicBezTo>
                    <a:pt x="411" y="327"/>
                    <a:pt x="449" y="307"/>
                    <a:pt x="488" y="297"/>
                  </a:cubicBezTo>
                  <a:cubicBezTo>
                    <a:pt x="491" y="233"/>
                    <a:pt x="489" y="169"/>
                    <a:pt x="497" y="105"/>
                  </a:cubicBezTo>
                  <a:cubicBezTo>
                    <a:pt x="498" y="96"/>
                    <a:pt x="510" y="94"/>
                    <a:pt x="516" y="87"/>
                  </a:cubicBezTo>
                  <a:cubicBezTo>
                    <a:pt x="523" y="79"/>
                    <a:pt x="534" y="60"/>
                    <a:pt x="534" y="60"/>
                  </a:cubicBezTo>
                </a:path>
              </a:pathLst>
            </a:custGeom>
            <a:solidFill>
              <a:srgbClr val="FF9933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ChangeArrowheads="1"/>
            </p:cNvSpPr>
            <p:nvPr/>
          </p:nvSpPr>
          <p:spPr bwMode="auto">
            <a:xfrm>
              <a:off x="3981" y="448"/>
              <a:ext cx="203" cy="168"/>
            </a:xfrm>
            <a:custGeom>
              <a:avLst/>
              <a:gdLst>
                <a:gd name="T0" fmla="*/ 131 w 203"/>
                <a:gd name="T1" fmla="*/ 23 h 168"/>
                <a:gd name="T2" fmla="*/ 76 w 203"/>
                <a:gd name="T3" fmla="*/ 87 h 168"/>
                <a:gd name="T4" fmla="*/ 85 w 203"/>
                <a:gd name="T5" fmla="*/ 160 h 168"/>
                <a:gd name="T6" fmla="*/ 113 w 203"/>
                <a:gd name="T7" fmla="*/ 151 h 168"/>
                <a:gd name="T8" fmla="*/ 122 w 203"/>
                <a:gd name="T9" fmla="*/ 14 h 168"/>
                <a:gd name="T10" fmla="*/ 177 w 203"/>
                <a:gd name="T11" fmla="*/ 23 h 168"/>
                <a:gd name="T12" fmla="*/ 186 w 203"/>
                <a:gd name="T13" fmla="*/ 96 h 168"/>
                <a:gd name="T14" fmla="*/ 158 w 203"/>
                <a:gd name="T15" fmla="*/ 105 h 168"/>
                <a:gd name="T16" fmla="*/ 131 w 203"/>
                <a:gd name="T17" fmla="*/ 96 h 168"/>
                <a:gd name="T18" fmla="*/ 113 w 203"/>
                <a:gd name="T19" fmla="*/ 41 h 168"/>
                <a:gd name="T20" fmla="*/ 49 w 203"/>
                <a:gd name="T21" fmla="*/ 50 h 168"/>
                <a:gd name="T22" fmla="*/ 67 w 203"/>
                <a:gd name="T23" fmla="*/ 87 h 168"/>
                <a:gd name="T24" fmla="*/ 76 w 203"/>
                <a:gd name="T25" fmla="*/ 60 h 168"/>
                <a:gd name="T26" fmla="*/ 122 w 203"/>
                <a:gd name="T27" fmla="*/ 50 h 168"/>
                <a:gd name="T28" fmla="*/ 131 w 203"/>
                <a:gd name="T29" fmla="*/ 23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3"/>
                <a:gd name="T46" fmla="*/ 0 h 168"/>
                <a:gd name="T47" fmla="*/ 203 w 203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3" h="168">
                  <a:moveTo>
                    <a:pt x="131" y="23"/>
                  </a:moveTo>
                  <a:cubicBezTo>
                    <a:pt x="100" y="43"/>
                    <a:pt x="88" y="52"/>
                    <a:pt x="76" y="87"/>
                  </a:cubicBezTo>
                  <a:cubicBezTo>
                    <a:pt x="79" y="111"/>
                    <a:pt x="73" y="139"/>
                    <a:pt x="85" y="160"/>
                  </a:cubicBezTo>
                  <a:cubicBezTo>
                    <a:pt x="90" y="168"/>
                    <a:pt x="111" y="161"/>
                    <a:pt x="113" y="151"/>
                  </a:cubicBezTo>
                  <a:cubicBezTo>
                    <a:pt x="124" y="107"/>
                    <a:pt x="119" y="60"/>
                    <a:pt x="122" y="14"/>
                  </a:cubicBezTo>
                  <a:cubicBezTo>
                    <a:pt x="140" y="17"/>
                    <a:pt x="160" y="15"/>
                    <a:pt x="177" y="23"/>
                  </a:cubicBezTo>
                  <a:cubicBezTo>
                    <a:pt x="203" y="36"/>
                    <a:pt x="198" y="79"/>
                    <a:pt x="186" y="96"/>
                  </a:cubicBezTo>
                  <a:cubicBezTo>
                    <a:pt x="181" y="104"/>
                    <a:pt x="167" y="102"/>
                    <a:pt x="158" y="105"/>
                  </a:cubicBezTo>
                  <a:cubicBezTo>
                    <a:pt x="149" y="102"/>
                    <a:pt x="136" y="104"/>
                    <a:pt x="131" y="96"/>
                  </a:cubicBezTo>
                  <a:cubicBezTo>
                    <a:pt x="120" y="80"/>
                    <a:pt x="113" y="41"/>
                    <a:pt x="113" y="41"/>
                  </a:cubicBezTo>
                  <a:cubicBezTo>
                    <a:pt x="92" y="44"/>
                    <a:pt x="68" y="40"/>
                    <a:pt x="49" y="50"/>
                  </a:cubicBezTo>
                  <a:cubicBezTo>
                    <a:pt x="0" y="75"/>
                    <a:pt x="66" y="87"/>
                    <a:pt x="67" y="87"/>
                  </a:cubicBezTo>
                  <a:cubicBezTo>
                    <a:pt x="70" y="78"/>
                    <a:pt x="68" y="65"/>
                    <a:pt x="76" y="60"/>
                  </a:cubicBezTo>
                  <a:cubicBezTo>
                    <a:pt x="89" y="51"/>
                    <a:pt x="112" y="62"/>
                    <a:pt x="122" y="50"/>
                  </a:cubicBezTo>
                  <a:cubicBezTo>
                    <a:pt x="143" y="23"/>
                    <a:pt x="85" y="0"/>
                    <a:pt x="131" y="23"/>
                  </a:cubicBezTo>
                  <a:close/>
                </a:path>
              </a:pathLst>
            </a:custGeom>
            <a:solidFill>
              <a:srgbClr val="0099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ChangeArrowheads="1"/>
            </p:cNvSpPr>
            <p:nvPr/>
          </p:nvSpPr>
          <p:spPr bwMode="auto">
            <a:xfrm>
              <a:off x="4345" y="308"/>
              <a:ext cx="92" cy="200"/>
            </a:xfrm>
            <a:custGeom>
              <a:avLst/>
              <a:gdLst>
                <a:gd name="T0" fmla="*/ 60 w 92"/>
                <a:gd name="T1" fmla="*/ 35 h 200"/>
                <a:gd name="T2" fmla="*/ 23 w 92"/>
                <a:gd name="T3" fmla="*/ 108 h 200"/>
                <a:gd name="T4" fmla="*/ 32 w 92"/>
                <a:gd name="T5" fmla="*/ 190 h 200"/>
                <a:gd name="T6" fmla="*/ 50 w 92"/>
                <a:gd name="T7" fmla="*/ 163 h 200"/>
                <a:gd name="T8" fmla="*/ 60 w 92"/>
                <a:gd name="T9" fmla="*/ 90 h 200"/>
                <a:gd name="T10" fmla="*/ 69 w 92"/>
                <a:gd name="T11" fmla="*/ 35 h 200"/>
                <a:gd name="T12" fmla="*/ 87 w 92"/>
                <a:gd name="T13" fmla="*/ 8 h 200"/>
                <a:gd name="T14" fmla="*/ 60 w 92"/>
                <a:gd name="T15" fmla="*/ 17 h 200"/>
                <a:gd name="T16" fmla="*/ 60 w 92"/>
                <a:gd name="T17" fmla="*/ 35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200"/>
                <a:gd name="T29" fmla="*/ 92 w 92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200">
                  <a:moveTo>
                    <a:pt x="60" y="35"/>
                  </a:moveTo>
                  <a:cubicBezTo>
                    <a:pt x="49" y="64"/>
                    <a:pt x="33" y="79"/>
                    <a:pt x="23" y="108"/>
                  </a:cubicBezTo>
                  <a:cubicBezTo>
                    <a:pt x="26" y="135"/>
                    <a:pt x="20" y="165"/>
                    <a:pt x="32" y="190"/>
                  </a:cubicBezTo>
                  <a:cubicBezTo>
                    <a:pt x="37" y="200"/>
                    <a:pt x="47" y="173"/>
                    <a:pt x="50" y="163"/>
                  </a:cubicBezTo>
                  <a:cubicBezTo>
                    <a:pt x="57" y="139"/>
                    <a:pt x="56" y="114"/>
                    <a:pt x="60" y="90"/>
                  </a:cubicBezTo>
                  <a:cubicBezTo>
                    <a:pt x="63" y="72"/>
                    <a:pt x="63" y="53"/>
                    <a:pt x="69" y="35"/>
                  </a:cubicBezTo>
                  <a:cubicBezTo>
                    <a:pt x="72" y="25"/>
                    <a:pt x="92" y="18"/>
                    <a:pt x="87" y="8"/>
                  </a:cubicBezTo>
                  <a:cubicBezTo>
                    <a:pt x="83" y="0"/>
                    <a:pt x="69" y="14"/>
                    <a:pt x="60" y="17"/>
                  </a:cubicBezTo>
                  <a:cubicBezTo>
                    <a:pt x="43" y="33"/>
                    <a:pt x="0" y="93"/>
                    <a:pt x="60" y="35"/>
                  </a:cubicBezTo>
                  <a:close/>
                </a:path>
              </a:pathLst>
            </a:custGeom>
            <a:solidFill>
              <a:srgbClr val="FF9933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2103" y="563"/>
              <a:ext cx="787" cy="411"/>
            </a:xfrm>
            <a:custGeom>
              <a:avLst/>
              <a:gdLst>
                <a:gd name="T0" fmla="*/ 34 w 787"/>
                <a:gd name="T1" fmla="*/ 402 h 411"/>
                <a:gd name="T2" fmla="*/ 25 w 787"/>
                <a:gd name="T3" fmla="*/ 365 h 411"/>
                <a:gd name="T4" fmla="*/ 7 w 787"/>
                <a:gd name="T5" fmla="*/ 310 h 411"/>
                <a:gd name="T6" fmla="*/ 71 w 787"/>
                <a:gd name="T7" fmla="*/ 237 h 411"/>
                <a:gd name="T8" fmla="*/ 135 w 787"/>
                <a:gd name="T9" fmla="*/ 246 h 411"/>
                <a:gd name="T10" fmla="*/ 171 w 787"/>
                <a:gd name="T11" fmla="*/ 109 h 411"/>
                <a:gd name="T12" fmla="*/ 208 w 787"/>
                <a:gd name="T13" fmla="*/ 118 h 411"/>
                <a:gd name="T14" fmla="*/ 217 w 787"/>
                <a:gd name="T15" fmla="*/ 146 h 411"/>
                <a:gd name="T16" fmla="*/ 235 w 787"/>
                <a:gd name="T17" fmla="*/ 118 h 411"/>
                <a:gd name="T18" fmla="*/ 263 w 787"/>
                <a:gd name="T19" fmla="*/ 109 h 411"/>
                <a:gd name="T20" fmla="*/ 290 w 787"/>
                <a:gd name="T21" fmla="*/ 201 h 411"/>
                <a:gd name="T22" fmla="*/ 327 w 787"/>
                <a:gd name="T23" fmla="*/ 191 h 411"/>
                <a:gd name="T24" fmla="*/ 418 w 787"/>
                <a:gd name="T25" fmla="*/ 155 h 411"/>
                <a:gd name="T26" fmla="*/ 482 w 787"/>
                <a:gd name="T27" fmla="*/ 73 h 411"/>
                <a:gd name="T28" fmla="*/ 491 w 787"/>
                <a:gd name="T29" fmla="*/ 36 h 411"/>
                <a:gd name="T30" fmla="*/ 510 w 787"/>
                <a:gd name="T31" fmla="*/ 18 h 411"/>
                <a:gd name="T32" fmla="*/ 564 w 787"/>
                <a:gd name="T33" fmla="*/ 27 h 411"/>
                <a:gd name="T34" fmla="*/ 574 w 787"/>
                <a:gd name="T35" fmla="*/ 100 h 411"/>
                <a:gd name="T36" fmla="*/ 647 w 787"/>
                <a:gd name="T37" fmla="*/ 73 h 411"/>
                <a:gd name="T38" fmla="*/ 692 w 787"/>
                <a:gd name="T39" fmla="*/ 82 h 411"/>
                <a:gd name="T40" fmla="*/ 711 w 787"/>
                <a:gd name="T41" fmla="*/ 137 h 411"/>
                <a:gd name="T42" fmla="*/ 756 w 787"/>
                <a:gd name="T43" fmla="*/ 146 h 411"/>
                <a:gd name="T44" fmla="*/ 766 w 787"/>
                <a:gd name="T45" fmla="*/ 274 h 411"/>
                <a:gd name="T46" fmla="*/ 683 w 787"/>
                <a:gd name="T47" fmla="*/ 301 h 411"/>
                <a:gd name="T48" fmla="*/ 592 w 787"/>
                <a:gd name="T49" fmla="*/ 329 h 411"/>
                <a:gd name="T50" fmla="*/ 464 w 787"/>
                <a:gd name="T51" fmla="*/ 356 h 411"/>
                <a:gd name="T52" fmla="*/ 409 w 787"/>
                <a:gd name="T53" fmla="*/ 374 h 411"/>
                <a:gd name="T54" fmla="*/ 391 w 787"/>
                <a:gd name="T55" fmla="*/ 393 h 411"/>
                <a:gd name="T56" fmla="*/ 336 w 787"/>
                <a:gd name="T57" fmla="*/ 411 h 411"/>
                <a:gd name="T58" fmla="*/ 34 w 787"/>
                <a:gd name="T59" fmla="*/ 402 h 4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87"/>
                <a:gd name="T91" fmla="*/ 0 h 411"/>
                <a:gd name="T92" fmla="*/ 787 w 787"/>
                <a:gd name="T93" fmla="*/ 411 h 4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87" h="411">
                  <a:moveTo>
                    <a:pt x="34" y="402"/>
                  </a:moveTo>
                  <a:cubicBezTo>
                    <a:pt x="31" y="390"/>
                    <a:pt x="29" y="377"/>
                    <a:pt x="25" y="365"/>
                  </a:cubicBezTo>
                  <a:cubicBezTo>
                    <a:pt x="20" y="346"/>
                    <a:pt x="7" y="310"/>
                    <a:pt x="7" y="310"/>
                  </a:cubicBezTo>
                  <a:cubicBezTo>
                    <a:pt x="16" y="239"/>
                    <a:pt x="0" y="214"/>
                    <a:pt x="71" y="237"/>
                  </a:cubicBezTo>
                  <a:cubicBezTo>
                    <a:pt x="114" y="266"/>
                    <a:pt x="103" y="293"/>
                    <a:pt x="135" y="246"/>
                  </a:cubicBezTo>
                  <a:cubicBezTo>
                    <a:pt x="120" y="185"/>
                    <a:pt x="93" y="135"/>
                    <a:pt x="171" y="109"/>
                  </a:cubicBezTo>
                  <a:cubicBezTo>
                    <a:pt x="183" y="112"/>
                    <a:pt x="198" y="110"/>
                    <a:pt x="208" y="118"/>
                  </a:cubicBezTo>
                  <a:cubicBezTo>
                    <a:pt x="216" y="124"/>
                    <a:pt x="207" y="146"/>
                    <a:pt x="217" y="146"/>
                  </a:cubicBezTo>
                  <a:cubicBezTo>
                    <a:pt x="228" y="146"/>
                    <a:pt x="226" y="125"/>
                    <a:pt x="235" y="118"/>
                  </a:cubicBezTo>
                  <a:cubicBezTo>
                    <a:pt x="243" y="112"/>
                    <a:pt x="254" y="112"/>
                    <a:pt x="263" y="109"/>
                  </a:cubicBezTo>
                  <a:cubicBezTo>
                    <a:pt x="273" y="139"/>
                    <a:pt x="267" y="179"/>
                    <a:pt x="290" y="201"/>
                  </a:cubicBezTo>
                  <a:cubicBezTo>
                    <a:pt x="299" y="210"/>
                    <a:pt x="315" y="194"/>
                    <a:pt x="327" y="191"/>
                  </a:cubicBezTo>
                  <a:cubicBezTo>
                    <a:pt x="382" y="198"/>
                    <a:pt x="442" y="227"/>
                    <a:pt x="418" y="155"/>
                  </a:cubicBezTo>
                  <a:cubicBezTo>
                    <a:pt x="437" y="0"/>
                    <a:pt x="397" y="134"/>
                    <a:pt x="482" y="73"/>
                  </a:cubicBezTo>
                  <a:cubicBezTo>
                    <a:pt x="492" y="66"/>
                    <a:pt x="485" y="47"/>
                    <a:pt x="491" y="36"/>
                  </a:cubicBezTo>
                  <a:cubicBezTo>
                    <a:pt x="495" y="28"/>
                    <a:pt x="504" y="24"/>
                    <a:pt x="510" y="18"/>
                  </a:cubicBezTo>
                  <a:cubicBezTo>
                    <a:pt x="528" y="21"/>
                    <a:pt x="553" y="13"/>
                    <a:pt x="564" y="27"/>
                  </a:cubicBezTo>
                  <a:cubicBezTo>
                    <a:pt x="579" y="46"/>
                    <a:pt x="560" y="80"/>
                    <a:pt x="574" y="100"/>
                  </a:cubicBezTo>
                  <a:cubicBezTo>
                    <a:pt x="580" y="109"/>
                    <a:pt x="647" y="73"/>
                    <a:pt x="647" y="73"/>
                  </a:cubicBezTo>
                  <a:cubicBezTo>
                    <a:pt x="662" y="76"/>
                    <a:pt x="679" y="74"/>
                    <a:pt x="692" y="82"/>
                  </a:cubicBezTo>
                  <a:cubicBezTo>
                    <a:pt x="736" y="111"/>
                    <a:pt x="668" y="108"/>
                    <a:pt x="711" y="137"/>
                  </a:cubicBezTo>
                  <a:cubicBezTo>
                    <a:pt x="724" y="146"/>
                    <a:pt x="741" y="143"/>
                    <a:pt x="756" y="146"/>
                  </a:cubicBezTo>
                  <a:cubicBezTo>
                    <a:pt x="771" y="185"/>
                    <a:pt x="787" y="233"/>
                    <a:pt x="766" y="274"/>
                  </a:cubicBezTo>
                  <a:cubicBezTo>
                    <a:pt x="754" y="297"/>
                    <a:pt x="695" y="299"/>
                    <a:pt x="683" y="301"/>
                  </a:cubicBezTo>
                  <a:cubicBezTo>
                    <a:pt x="616" y="323"/>
                    <a:pt x="647" y="314"/>
                    <a:pt x="592" y="329"/>
                  </a:cubicBezTo>
                  <a:cubicBezTo>
                    <a:pt x="529" y="369"/>
                    <a:pt x="595" y="333"/>
                    <a:pt x="464" y="356"/>
                  </a:cubicBezTo>
                  <a:cubicBezTo>
                    <a:pt x="445" y="359"/>
                    <a:pt x="409" y="374"/>
                    <a:pt x="409" y="374"/>
                  </a:cubicBezTo>
                  <a:cubicBezTo>
                    <a:pt x="403" y="380"/>
                    <a:pt x="399" y="389"/>
                    <a:pt x="391" y="393"/>
                  </a:cubicBezTo>
                  <a:cubicBezTo>
                    <a:pt x="374" y="402"/>
                    <a:pt x="336" y="411"/>
                    <a:pt x="336" y="411"/>
                  </a:cubicBezTo>
                  <a:cubicBezTo>
                    <a:pt x="235" y="408"/>
                    <a:pt x="135" y="402"/>
                    <a:pt x="34" y="402"/>
                  </a:cubicBezTo>
                  <a:close/>
                </a:path>
              </a:pathLst>
            </a:custGeom>
            <a:solidFill>
              <a:srgbClr val="0099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 noChangeArrowheads="1"/>
            </p:cNvSpPr>
            <p:nvPr/>
          </p:nvSpPr>
          <p:spPr bwMode="auto">
            <a:xfrm>
              <a:off x="2064" y="508"/>
              <a:ext cx="887" cy="367"/>
            </a:xfrm>
            <a:custGeom>
              <a:avLst/>
              <a:gdLst>
                <a:gd name="T0" fmla="*/ 805 w 887"/>
                <a:gd name="T1" fmla="*/ 338 h 367"/>
                <a:gd name="T2" fmla="*/ 832 w 887"/>
                <a:gd name="T3" fmla="*/ 320 h 367"/>
                <a:gd name="T4" fmla="*/ 859 w 887"/>
                <a:gd name="T5" fmla="*/ 310 h 367"/>
                <a:gd name="T6" fmla="*/ 869 w 887"/>
                <a:gd name="T7" fmla="*/ 274 h 367"/>
                <a:gd name="T8" fmla="*/ 887 w 887"/>
                <a:gd name="T9" fmla="*/ 246 h 367"/>
                <a:gd name="T10" fmla="*/ 869 w 887"/>
                <a:gd name="T11" fmla="*/ 192 h 367"/>
                <a:gd name="T12" fmla="*/ 859 w 887"/>
                <a:gd name="T13" fmla="*/ 155 h 367"/>
                <a:gd name="T14" fmla="*/ 795 w 887"/>
                <a:gd name="T15" fmla="*/ 137 h 367"/>
                <a:gd name="T16" fmla="*/ 768 w 887"/>
                <a:gd name="T17" fmla="*/ 82 h 367"/>
                <a:gd name="T18" fmla="*/ 713 w 887"/>
                <a:gd name="T19" fmla="*/ 64 h 367"/>
                <a:gd name="T20" fmla="*/ 603 w 887"/>
                <a:gd name="T21" fmla="*/ 0 h 367"/>
                <a:gd name="T22" fmla="*/ 512 w 887"/>
                <a:gd name="T23" fmla="*/ 0 h 367"/>
                <a:gd name="T24" fmla="*/ 402 w 887"/>
                <a:gd name="T25" fmla="*/ 54 h 367"/>
                <a:gd name="T26" fmla="*/ 347 w 887"/>
                <a:gd name="T27" fmla="*/ 164 h 367"/>
                <a:gd name="T28" fmla="*/ 256 w 887"/>
                <a:gd name="T29" fmla="*/ 128 h 367"/>
                <a:gd name="T30" fmla="*/ 165 w 887"/>
                <a:gd name="T31" fmla="*/ 137 h 367"/>
                <a:gd name="T32" fmla="*/ 155 w 887"/>
                <a:gd name="T33" fmla="*/ 182 h 367"/>
                <a:gd name="T34" fmla="*/ 101 w 887"/>
                <a:gd name="T35" fmla="*/ 173 h 367"/>
                <a:gd name="T36" fmla="*/ 82 w 887"/>
                <a:gd name="T37" fmla="*/ 201 h 367"/>
                <a:gd name="T38" fmla="*/ 55 w 887"/>
                <a:gd name="T39" fmla="*/ 210 h 367"/>
                <a:gd name="T40" fmla="*/ 46 w 887"/>
                <a:gd name="T41" fmla="*/ 237 h 367"/>
                <a:gd name="T42" fmla="*/ 0 w 887"/>
                <a:gd name="T43" fmla="*/ 274 h 367"/>
                <a:gd name="T44" fmla="*/ 64 w 887"/>
                <a:gd name="T45" fmla="*/ 301 h 367"/>
                <a:gd name="T46" fmla="*/ 174 w 887"/>
                <a:gd name="T47" fmla="*/ 320 h 367"/>
                <a:gd name="T48" fmla="*/ 183 w 887"/>
                <a:gd name="T49" fmla="*/ 237 h 367"/>
                <a:gd name="T50" fmla="*/ 265 w 887"/>
                <a:gd name="T51" fmla="*/ 219 h 367"/>
                <a:gd name="T52" fmla="*/ 347 w 887"/>
                <a:gd name="T53" fmla="*/ 237 h 367"/>
                <a:gd name="T54" fmla="*/ 357 w 887"/>
                <a:gd name="T55" fmla="*/ 210 h 367"/>
                <a:gd name="T56" fmla="*/ 411 w 887"/>
                <a:gd name="T57" fmla="*/ 237 h 367"/>
                <a:gd name="T58" fmla="*/ 466 w 887"/>
                <a:gd name="T59" fmla="*/ 228 h 367"/>
                <a:gd name="T60" fmla="*/ 485 w 887"/>
                <a:gd name="T61" fmla="*/ 164 h 367"/>
                <a:gd name="T62" fmla="*/ 512 w 887"/>
                <a:gd name="T63" fmla="*/ 146 h 367"/>
                <a:gd name="T64" fmla="*/ 576 w 887"/>
                <a:gd name="T65" fmla="*/ 155 h 367"/>
                <a:gd name="T66" fmla="*/ 613 w 887"/>
                <a:gd name="T67" fmla="*/ 137 h 367"/>
                <a:gd name="T68" fmla="*/ 640 w 887"/>
                <a:gd name="T69" fmla="*/ 155 h 367"/>
                <a:gd name="T70" fmla="*/ 695 w 887"/>
                <a:gd name="T71" fmla="*/ 173 h 367"/>
                <a:gd name="T72" fmla="*/ 777 w 887"/>
                <a:gd name="T73" fmla="*/ 256 h 367"/>
                <a:gd name="T74" fmla="*/ 814 w 887"/>
                <a:gd name="T75" fmla="*/ 310 h 367"/>
                <a:gd name="T76" fmla="*/ 869 w 887"/>
                <a:gd name="T77" fmla="*/ 320 h 3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7"/>
                <a:gd name="T118" fmla="*/ 0 h 367"/>
                <a:gd name="T119" fmla="*/ 887 w 887"/>
                <a:gd name="T120" fmla="*/ 367 h 36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7" h="367">
                  <a:moveTo>
                    <a:pt x="805" y="338"/>
                  </a:moveTo>
                  <a:cubicBezTo>
                    <a:pt x="814" y="332"/>
                    <a:pt x="822" y="325"/>
                    <a:pt x="832" y="320"/>
                  </a:cubicBezTo>
                  <a:cubicBezTo>
                    <a:pt x="841" y="316"/>
                    <a:pt x="853" y="317"/>
                    <a:pt x="859" y="310"/>
                  </a:cubicBezTo>
                  <a:cubicBezTo>
                    <a:pt x="867" y="300"/>
                    <a:pt x="864" y="285"/>
                    <a:pt x="869" y="274"/>
                  </a:cubicBezTo>
                  <a:cubicBezTo>
                    <a:pt x="873" y="264"/>
                    <a:pt x="881" y="255"/>
                    <a:pt x="887" y="246"/>
                  </a:cubicBezTo>
                  <a:cubicBezTo>
                    <a:pt x="881" y="228"/>
                    <a:pt x="874" y="210"/>
                    <a:pt x="869" y="192"/>
                  </a:cubicBezTo>
                  <a:cubicBezTo>
                    <a:pt x="866" y="180"/>
                    <a:pt x="868" y="164"/>
                    <a:pt x="859" y="155"/>
                  </a:cubicBezTo>
                  <a:cubicBezTo>
                    <a:pt x="843" y="139"/>
                    <a:pt x="816" y="144"/>
                    <a:pt x="795" y="137"/>
                  </a:cubicBezTo>
                  <a:cubicBezTo>
                    <a:pt x="790" y="122"/>
                    <a:pt x="783" y="91"/>
                    <a:pt x="768" y="82"/>
                  </a:cubicBezTo>
                  <a:cubicBezTo>
                    <a:pt x="752" y="72"/>
                    <a:pt x="713" y="64"/>
                    <a:pt x="713" y="64"/>
                  </a:cubicBezTo>
                  <a:cubicBezTo>
                    <a:pt x="646" y="86"/>
                    <a:pt x="644" y="39"/>
                    <a:pt x="603" y="0"/>
                  </a:cubicBezTo>
                  <a:cubicBezTo>
                    <a:pt x="559" y="15"/>
                    <a:pt x="553" y="27"/>
                    <a:pt x="512" y="0"/>
                  </a:cubicBezTo>
                  <a:cubicBezTo>
                    <a:pt x="477" y="24"/>
                    <a:pt x="438" y="31"/>
                    <a:pt x="402" y="54"/>
                  </a:cubicBezTo>
                  <a:cubicBezTo>
                    <a:pt x="366" y="110"/>
                    <a:pt x="412" y="143"/>
                    <a:pt x="347" y="164"/>
                  </a:cubicBezTo>
                  <a:cubicBezTo>
                    <a:pt x="317" y="144"/>
                    <a:pt x="289" y="139"/>
                    <a:pt x="256" y="128"/>
                  </a:cubicBezTo>
                  <a:cubicBezTo>
                    <a:pt x="226" y="131"/>
                    <a:pt x="192" y="123"/>
                    <a:pt x="165" y="137"/>
                  </a:cubicBezTo>
                  <a:cubicBezTo>
                    <a:pt x="151" y="144"/>
                    <a:pt x="168" y="174"/>
                    <a:pt x="155" y="182"/>
                  </a:cubicBezTo>
                  <a:cubicBezTo>
                    <a:pt x="139" y="191"/>
                    <a:pt x="119" y="176"/>
                    <a:pt x="101" y="173"/>
                  </a:cubicBezTo>
                  <a:cubicBezTo>
                    <a:pt x="95" y="182"/>
                    <a:pt x="91" y="194"/>
                    <a:pt x="82" y="201"/>
                  </a:cubicBezTo>
                  <a:cubicBezTo>
                    <a:pt x="75" y="207"/>
                    <a:pt x="62" y="203"/>
                    <a:pt x="55" y="210"/>
                  </a:cubicBezTo>
                  <a:cubicBezTo>
                    <a:pt x="48" y="217"/>
                    <a:pt x="51" y="229"/>
                    <a:pt x="46" y="237"/>
                  </a:cubicBezTo>
                  <a:cubicBezTo>
                    <a:pt x="37" y="252"/>
                    <a:pt x="13" y="265"/>
                    <a:pt x="0" y="274"/>
                  </a:cubicBezTo>
                  <a:cubicBezTo>
                    <a:pt x="14" y="317"/>
                    <a:pt x="23" y="315"/>
                    <a:pt x="64" y="301"/>
                  </a:cubicBezTo>
                  <a:cubicBezTo>
                    <a:pt x="85" y="306"/>
                    <a:pt x="166" y="327"/>
                    <a:pt x="174" y="320"/>
                  </a:cubicBezTo>
                  <a:cubicBezTo>
                    <a:pt x="195" y="301"/>
                    <a:pt x="169" y="261"/>
                    <a:pt x="183" y="237"/>
                  </a:cubicBezTo>
                  <a:cubicBezTo>
                    <a:pt x="197" y="213"/>
                    <a:pt x="238" y="226"/>
                    <a:pt x="265" y="219"/>
                  </a:cubicBezTo>
                  <a:cubicBezTo>
                    <a:pt x="305" y="232"/>
                    <a:pt x="305" y="251"/>
                    <a:pt x="347" y="237"/>
                  </a:cubicBezTo>
                  <a:cubicBezTo>
                    <a:pt x="350" y="228"/>
                    <a:pt x="348" y="214"/>
                    <a:pt x="357" y="210"/>
                  </a:cubicBezTo>
                  <a:cubicBezTo>
                    <a:pt x="368" y="205"/>
                    <a:pt x="406" y="234"/>
                    <a:pt x="411" y="237"/>
                  </a:cubicBezTo>
                  <a:cubicBezTo>
                    <a:pt x="429" y="234"/>
                    <a:pt x="450" y="237"/>
                    <a:pt x="466" y="228"/>
                  </a:cubicBezTo>
                  <a:cubicBezTo>
                    <a:pt x="485" y="217"/>
                    <a:pt x="473" y="182"/>
                    <a:pt x="485" y="164"/>
                  </a:cubicBezTo>
                  <a:cubicBezTo>
                    <a:pt x="491" y="155"/>
                    <a:pt x="503" y="152"/>
                    <a:pt x="512" y="146"/>
                  </a:cubicBezTo>
                  <a:cubicBezTo>
                    <a:pt x="533" y="149"/>
                    <a:pt x="555" y="157"/>
                    <a:pt x="576" y="155"/>
                  </a:cubicBezTo>
                  <a:cubicBezTo>
                    <a:pt x="590" y="154"/>
                    <a:pt x="599" y="137"/>
                    <a:pt x="613" y="137"/>
                  </a:cubicBezTo>
                  <a:cubicBezTo>
                    <a:pt x="624" y="137"/>
                    <a:pt x="630" y="151"/>
                    <a:pt x="640" y="155"/>
                  </a:cubicBezTo>
                  <a:cubicBezTo>
                    <a:pt x="658" y="163"/>
                    <a:pt x="695" y="173"/>
                    <a:pt x="695" y="173"/>
                  </a:cubicBezTo>
                  <a:cubicBezTo>
                    <a:pt x="717" y="241"/>
                    <a:pt x="706" y="236"/>
                    <a:pt x="777" y="256"/>
                  </a:cubicBezTo>
                  <a:cubicBezTo>
                    <a:pt x="793" y="367"/>
                    <a:pt x="763" y="310"/>
                    <a:pt x="814" y="310"/>
                  </a:cubicBezTo>
                  <a:cubicBezTo>
                    <a:pt x="833" y="310"/>
                    <a:pt x="850" y="320"/>
                    <a:pt x="869" y="320"/>
                  </a:cubicBezTo>
                </a:path>
              </a:pathLst>
            </a:custGeom>
            <a:solidFill>
              <a:srgbClr val="00CC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 noChangeArrowheads="1"/>
            </p:cNvSpPr>
            <p:nvPr/>
          </p:nvSpPr>
          <p:spPr bwMode="auto">
            <a:xfrm>
              <a:off x="1671" y="1445"/>
              <a:ext cx="751" cy="494"/>
            </a:xfrm>
            <a:custGeom>
              <a:avLst/>
              <a:gdLst>
                <a:gd name="T0" fmla="*/ 110 w 751"/>
                <a:gd name="T1" fmla="*/ 13 h 494"/>
                <a:gd name="T2" fmla="*/ 338 w 751"/>
                <a:gd name="T3" fmla="*/ 23 h 494"/>
                <a:gd name="T4" fmla="*/ 503 w 751"/>
                <a:gd name="T5" fmla="*/ 68 h 494"/>
                <a:gd name="T6" fmla="*/ 576 w 751"/>
                <a:gd name="T7" fmla="*/ 87 h 494"/>
                <a:gd name="T8" fmla="*/ 603 w 751"/>
                <a:gd name="T9" fmla="*/ 105 h 494"/>
                <a:gd name="T10" fmla="*/ 649 w 751"/>
                <a:gd name="T11" fmla="*/ 114 h 494"/>
                <a:gd name="T12" fmla="*/ 667 w 751"/>
                <a:gd name="T13" fmla="*/ 141 h 494"/>
                <a:gd name="T14" fmla="*/ 676 w 751"/>
                <a:gd name="T15" fmla="*/ 196 h 494"/>
                <a:gd name="T16" fmla="*/ 750 w 751"/>
                <a:gd name="T17" fmla="*/ 205 h 494"/>
                <a:gd name="T18" fmla="*/ 695 w 751"/>
                <a:gd name="T19" fmla="*/ 324 h 494"/>
                <a:gd name="T20" fmla="*/ 686 w 751"/>
                <a:gd name="T21" fmla="*/ 434 h 494"/>
                <a:gd name="T22" fmla="*/ 676 w 751"/>
                <a:gd name="T23" fmla="*/ 480 h 494"/>
                <a:gd name="T24" fmla="*/ 603 w 751"/>
                <a:gd name="T25" fmla="*/ 489 h 494"/>
                <a:gd name="T26" fmla="*/ 448 w 751"/>
                <a:gd name="T27" fmla="*/ 434 h 494"/>
                <a:gd name="T28" fmla="*/ 320 w 751"/>
                <a:gd name="T29" fmla="*/ 388 h 494"/>
                <a:gd name="T30" fmla="*/ 402 w 751"/>
                <a:gd name="T31" fmla="*/ 343 h 494"/>
                <a:gd name="T32" fmla="*/ 292 w 751"/>
                <a:gd name="T33" fmla="*/ 333 h 494"/>
                <a:gd name="T34" fmla="*/ 210 w 751"/>
                <a:gd name="T35" fmla="*/ 288 h 494"/>
                <a:gd name="T36" fmla="*/ 174 w 751"/>
                <a:gd name="T37" fmla="*/ 279 h 494"/>
                <a:gd name="T38" fmla="*/ 119 w 751"/>
                <a:gd name="T39" fmla="*/ 260 h 494"/>
                <a:gd name="T40" fmla="*/ 128 w 751"/>
                <a:gd name="T41" fmla="*/ 233 h 494"/>
                <a:gd name="T42" fmla="*/ 274 w 751"/>
                <a:gd name="T43" fmla="*/ 205 h 494"/>
                <a:gd name="T44" fmla="*/ 192 w 751"/>
                <a:gd name="T45" fmla="*/ 196 h 494"/>
                <a:gd name="T46" fmla="*/ 219 w 751"/>
                <a:gd name="T47" fmla="*/ 169 h 494"/>
                <a:gd name="T48" fmla="*/ 439 w 751"/>
                <a:gd name="T49" fmla="*/ 160 h 494"/>
                <a:gd name="T50" fmla="*/ 110 w 751"/>
                <a:gd name="T51" fmla="*/ 96 h 494"/>
                <a:gd name="T52" fmla="*/ 0 w 751"/>
                <a:gd name="T53" fmla="*/ 68 h 494"/>
                <a:gd name="T54" fmla="*/ 36 w 751"/>
                <a:gd name="T55" fmla="*/ 41 h 494"/>
                <a:gd name="T56" fmla="*/ 110 w 751"/>
                <a:gd name="T57" fmla="*/ 32 h 494"/>
                <a:gd name="T58" fmla="*/ 119 w 751"/>
                <a:gd name="T59" fmla="*/ 4 h 494"/>
                <a:gd name="T60" fmla="*/ 110 w 751"/>
                <a:gd name="T61" fmla="*/ 13 h 4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51"/>
                <a:gd name="T94" fmla="*/ 0 h 494"/>
                <a:gd name="T95" fmla="*/ 751 w 751"/>
                <a:gd name="T96" fmla="*/ 494 h 4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51" h="494">
                  <a:moveTo>
                    <a:pt x="110" y="13"/>
                  </a:moveTo>
                  <a:cubicBezTo>
                    <a:pt x="186" y="16"/>
                    <a:pt x="262" y="16"/>
                    <a:pt x="338" y="23"/>
                  </a:cubicBezTo>
                  <a:cubicBezTo>
                    <a:pt x="391" y="28"/>
                    <a:pt x="449" y="59"/>
                    <a:pt x="503" y="68"/>
                  </a:cubicBezTo>
                  <a:cubicBezTo>
                    <a:pt x="527" y="76"/>
                    <a:pt x="553" y="78"/>
                    <a:pt x="576" y="87"/>
                  </a:cubicBezTo>
                  <a:cubicBezTo>
                    <a:pt x="586" y="91"/>
                    <a:pt x="593" y="101"/>
                    <a:pt x="603" y="105"/>
                  </a:cubicBezTo>
                  <a:cubicBezTo>
                    <a:pt x="618" y="110"/>
                    <a:pt x="634" y="111"/>
                    <a:pt x="649" y="114"/>
                  </a:cubicBezTo>
                  <a:cubicBezTo>
                    <a:pt x="655" y="123"/>
                    <a:pt x="664" y="131"/>
                    <a:pt x="667" y="141"/>
                  </a:cubicBezTo>
                  <a:cubicBezTo>
                    <a:pt x="673" y="159"/>
                    <a:pt x="661" y="185"/>
                    <a:pt x="676" y="196"/>
                  </a:cubicBezTo>
                  <a:cubicBezTo>
                    <a:pt x="696" y="211"/>
                    <a:pt x="725" y="202"/>
                    <a:pt x="750" y="205"/>
                  </a:cubicBezTo>
                  <a:cubicBezTo>
                    <a:pt x="740" y="259"/>
                    <a:pt x="751" y="305"/>
                    <a:pt x="695" y="324"/>
                  </a:cubicBezTo>
                  <a:cubicBezTo>
                    <a:pt x="692" y="361"/>
                    <a:pt x="690" y="397"/>
                    <a:pt x="686" y="434"/>
                  </a:cubicBezTo>
                  <a:cubicBezTo>
                    <a:pt x="684" y="450"/>
                    <a:pt x="689" y="471"/>
                    <a:pt x="676" y="480"/>
                  </a:cubicBezTo>
                  <a:cubicBezTo>
                    <a:pt x="656" y="494"/>
                    <a:pt x="627" y="486"/>
                    <a:pt x="603" y="489"/>
                  </a:cubicBezTo>
                  <a:cubicBezTo>
                    <a:pt x="550" y="472"/>
                    <a:pt x="501" y="444"/>
                    <a:pt x="448" y="434"/>
                  </a:cubicBezTo>
                  <a:cubicBezTo>
                    <a:pt x="379" y="390"/>
                    <a:pt x="430" y="400"/>
                    <a:pt x="320" y="388"/>
                  </a:cubicBezTo>
                  <a:cubicBezTo>
                    <a:pt x="363" y="374"/>
                    <a:pt x="376" y="383"/>
                    <a:pt x="402" y="343"/>
                  </a:cubicBezTo>
                  <a:cubicBezTo>
                    <a:pt x="365" y="340"/>
                    <a:pt x="327" y="343"/>
                    <a:pt x="292" y="333"/>
                  </a:cubicBezTo>
                  <a:cubicBezTo>
                    <a:pt x="262" y="325"/>
                    <a:pt x="240" y="296"/>
                    <a:pt x="210" y="288"/>
                  </a:cubicBezTo>
                  <a:cubicBezTo>
                    <a:pt x="198" y="285"/>
                    <a:pt x="186" y="283"/>
                    <a:pt x="174" y="279"/>
                  </a:cubicBezTo>
                  <a:cubicBezTo>
                    <a:pt x="155" y="273"/>
                    <a:pt x="119" y="260"/>
                    <a:pt x="119" y="260"/>
                  </a:cubicBezTo>
                  <a:cubicBezTo>
                    <a:pt x="122" y="251"/>
                    <a:pt x="121" y="240"/>
                    <a:pt x="128" y="233"/>
                  </a:cubicBezTo>
                  <a:cubicBezTo>
                    <a:pt x="143" y="218"/>
                    <a:pt x="261" y="207"/>
                    <a:pt x="274" y="205"/>
                  </a:cubicBezTo>
                  <a:cubicBezTo>
                    <a:pt x="247" y="202"/>
                    <a:pt x="215" y="211"/>
                    <a:pt x="192" y="196"/>
                  </a:cubicBezTo>
                  <a:cubicBezTo>
                    <a:pt x="181" y="189"/>
                    <a:pt x="206" y="171"/>
                    <a:pt x="219" y="169"/>
                  </a:cubicBezTo>
                  <a:cubicBezTo>
                    <a:pt x="292" y="158"/>
                    <a:pt x="366" y="163"/>
                    <a:pt x="439" y="160"/>
                  </a:cubicBezTo>
                  <a:cubicBezTo>
                    <a:pt x="358" y="79"/>
                    <a:pt x="208" y="100"/>
                    <a:pt x="110" y="96"/>
                  </a:cubicBezTo>
                  <a:cubicBezTo>
                    <a:pt x="198" y="67"/>
                    <a:pt x="226" y="80"/>
                    <a:pt x="0" y="68"/>
                  </a:cubicBezTo>
                  <a:cubicBezTo>
                    <a:pt x="12" y="59"/>
                    <a:pt x="22" y="46"/>
                    <a:pt x="36" y="41"/>
                  </a:cubicBezTo>
                  <a:cubicBezTo>
                    <a:pt x="60" y="33"/>
                    <a:pt x="87" y="42"/>
                    <a:pt x="110" y="32"/>
                  </a:cubicBezTo>
                  <a:cubicBezTo>
                    <a:pt x="119" y="28"/>
                    <a:pt x="119" y="14"/>
                    <a:pt x="119" y="4"/>
                  </a:cubicBezTo>
                  <a:cubicBezTo>
                    <a:pt x="119" y="0"/>
                    <a:pt x="113" y="10"/>
                    <a:pt x="110" y="13"/>
                  </a:cubicBez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 noChangeArrowheads="1"/>
            </p:cNvSpPr>
            <p:nvPr/>
          </p:nvSpPr>
          <p:spPr bwMode="auto">
            <a:xfrm>
              <a:off x="981" y="361"/>
              <a:ext cx="379" cy="732"/>
            </a:xfrm>
            <a:custGeom>
              <a:avLst/>
              <a:gdLst>
                <a:gd name="T0" fmla="*/ 251 w 379"/>
                <a:gd name="T1" fmla="*/ 0 h 732"/>
                <a:gd name="T2" fmla="*/ 196 w 379"/>
                <a:gd name="T3" fmla="*/ 92 h 732"/>
                <a:gd name="T4" fmla="*/ 150 w 379"/>
                <a:gd name="T5" fmla="*/ 137 h 732"/>
                <a:gd name="T6" fmla="*/ 169 w 379"/>
                <a:gd name="T7" fmla="*/ 156 h 732"/>
                <a:gd name="T8" fmla="*/ 160 w 379"/>
                <a:gd name="T9" fmla="*/ 192 h 732"/>
                <a:gd name="T10" fmla="*/ 132 w 379"/>
                <a:gd name="T11" fmla="*/ 229 h 732"/>
                <a:gd name="T12" fmla="*/ 114 w 379"/>
                <a:gd name="T13" fmla="*/ 265 h 732"/>
                <a:gd name="T14" fmla="*/ 105 w 379"/>
                <a:gd name="T15" fmla="*/ 311 h 732"/>
                <a:gd name="T16" fmla="*/ 114 w 379"/>
                <a:gd name="T17" fmla="*/ 339 h 732"/>
                <a:gd name="T18" fmla="*/ 68 w 379"/>
                <a:gd name="T19" fmla="*/ 439 h 732"/>
                <a:gd name="T20" fmla="*/ 41 w 379"/>
                <a:gd name="T21" fmla="*/ 448 h 732"/>
                <a:gd name="T22" fmla="*/ 13 w 379"/>
                <a:gd name="T23" fmla="*/ 531 h 732"/>
                <a:gd name="T24" fmla="*/ 41 w 379"/>
                <a:gd name="T25" fmla="*/ 521 h 732"/>
                <a:gd name="T26" fmla="*/ 96 w 379"/>
                <a:gd name="T27" fmla="*/ 549 h 732"/>
                <a:gd name="T28" fmla="*/ 114 w 379"/>
                <a:gd name="T29" fmla="*/ 457 h 732"/>
                <a:gd name="T30" fmla="*/ 141 w 379"/>
                <a:gd name="T31" fmla="*/ 421 h 732"/>
                <a:gd name="T32" fmla="*/ 150 w 379"/>
                <a:gd name="T33" fmla="*/ 393 h 732"/>
                <a:gd name="T34" fmla="*/ 141 w 379"/>
                <a:gd name="T35" fmla="*/ 439 h 732"/>
                <a:gd name="T36" fmla="*/ 150 w 379"/>
                <a:gd name="T37" fmla="*/ 293 h 732"/>
                <a:gd name="T38" fmla="*/ 160 w 379"/>
                <a:gd name="T39" fmla="*/ 265 h 732"/>
                <a:gd name="T40" fmla="*/ 169 w 379"/>
                <a:gd name="T41" fmla="*/ 284 h 732"/>
                <a:gd name="T42" fmla="*/ 233 w 379"/>
                <a:gd name="T43" fmla="*/ 412 h 732"/>
                <a:gd name="T44" fmla="*/ 242 w 379"/>
                <a:gd name="T45" fmla="*/ 585 h 732"/>
                <a:gd name="T46" fmla="*/ 297 w 379"/>
                <a:gd name="T47" fmla="*/ 732 h 732"/>
                <a:gd name="T48" fmla="*/ 315 w 379"/>
                <a:gd name="T49" fmla="*/ 521 h 732"/>
                <a:gd name="T50" fmla="*/ 288 w 379"/>
                <a:gd name="T51" fmla="*/ 622 h 732"/>
                <a:gd name="T52" fmla="*/ 278 w 379"/>
                <a:gd name="T53" fmla="*/ 503 h 732"/>
                <a:gd name="T54" fmla="*/ 269 w 379"/>
                <a:gd name="T55" fmla="*/ 531 h 732"/>
                <a:gd name="T56" fmla="*/ 260 w 379"/>
                <a:gd name="T57" fmla="*/ 476 h 732"/>
                <a:gd name="T58" fmla="*/ 251 w 379"/>
                <a:gd name="T59" fmla="*/ 375 h 732"/>
                <a:gd name="T60" fmla="*/ 260 w 379"/>
                <a:gd name="T61" fmla="*/ 421 h 732"/>
                <a:gd name="T62" fmla="*/ 324 w 379"/>
                <a:gd name="T63" fmla="*/ 448 h 732"/>
                <a:gd name="T64" fmla="*/ 352 w 379"/>
                <a:gd name="T65" fmla="*/ 476 h 732"/>
                <a:gd name="T66" fmla="*/ 370 w 379"/>
                <a:gd name="T67" fmla="*/ 503 h 732"/>
                <a:gd name="T68" fmla="*/ 379 w 379"/>
                <a:gd name="T69" fmla="*/ 476 h 732"/>
                <a:gd name="T70" fmla="*/ 342 w 379"/>
                <a:gd name="T71" fmla="*/ 357 h 732"/>
                <a:gd name="T72" fmla="*/ 315 w 379"/>
                <a:gd name="T73" fmla="*/ 384 h 732"/>
                <a:gd name="T74" fmla="*/ 288 w 379"/>
                <a:gd name="T75" fmla="*/ 329 h 732"/>
                <a:gd name="T76" fmla="*/ 260 w 379"/>
                <a:gd name="T77" fmla="*/ 320 h 732"/>
                <a:gd name="T78" fmla="*/ 269 w 379"/>
                <a:gd name="T79" fmla="*/ 220 h 732"/>
                <a:gd name="T80" fmla="*/ 288 w 379"/>
                <a:gd name="T81" fmla="*/ 247 h 732"/>
                <a:gd name="T82" fmla="*/ 306 w 379"/>
                <a:gd name="T83" fmla="*/ 220 h 732"/>
                <a:gd name="T84" fmla="*/ 278 w 379"/>
                <a:gd name="T85" fmla="*/ 229 h 732"/>
                <a:gd name="T86" fmla="*/ 251 w 379"/>
                <a:gd name="T87" fmla="*/ 147 h 732"/>
                <a:gd name="T88" fmla="*/ 242 w 379"/>
                <a:gd name="T89" fmla="*/ 119 h 732"/>
                <a:gd name="T90" fmla="*/ 205 w 379"/>
                <a:gd name="T91" fmla="*/ 55 h 7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9"/>
                <a:gd name="T139" fmla="*/ 0 h 732"/>
                <a:gd name="T140" fmla="*/ 379 w 379"/>
                <a:gd name="T141" fmla="*/ 732 h 73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9" h="732">
                  <a:moveTo>
                    <a:pt x="251" y="0"/>
                  </a:moveTo>
                  <a:cubicBezTo>
                    <a:pt x="231" y="30"/>
                    <a:pt x="218" y="64"/>
                    <a:pt x="196" y="92"/>
                  </a:cubicBezTo>
                  <a:cubicBezTo>
                    <a:pt x="183" y="109"/>
                    <a:pt x="150" y="137"/>
                    <a:pt x="150" y="137"/>
                  </a:cubicBezTo>
                  <a:cubicBezTo>
                    <a:pt x="124" y="219"/>
                    <a:pt x="146" y="123"/>
                    <a:pt x="169" y="156"/>
                  </a:cubicBezTo>
                  <a:cubicBezTo>
                    <a:pt x="176" y="166"/>
                    <a:pt x="166" y="181"/>
                    <a:pt x="160" y="192"/>
                  </a:cubicBezTo>
                  <a:cubicBezTo>
                    <a:pt x="153" y="206"/>
                    <a:pt x="140" y="216"/>
                    <a:pt x="132" y="229"/>
                  </a:cubicBezTo>
                  <a:cubicBezTo>
                    <a:pt x="125" y="240"/>
                    <a:pt x="120" y="253"/>
                    <a:pt x="114" y="265"/>
                  </a:cubicBezTo>
                  <a:cubicBezTo>
                    <a:pt x="111" y="280"/>
                    <a:pt x="105" y="295"/>
                    <a:pt x="105" y="311"/>
                  </a:cubicBezTo>
                  <a:cubicBezTo>
                    <a:pt x="105" y="321"/>
                    <a:pt x="115" y="329"/>
                    <a:pt x="114" y="339"/>
                  </a:cubicBezTo>
                  <a:cubicBezTo>
                    <a:pt x="111" y="360"/>
                    <a:pt x="81" y="420"/>
                    <a:pt x="68" y="439"/>
                  </a:cubicBezTo>
                  <a:cubicBezTo>
                    <a:pt x="57" y="485"/>
                    <a:pt x="57" y="548"/>
                    <a:pt x="41" y="448"/>
                  </a:cubicBezTo>
                  <a:cubicBezTo>
                    <a:pt x="26" y="470"/>
                    <a:pt x="0" y="500"/>
                    <a:pt x="13" y="531"/>
                  </a:cubicBezTo>
                  <a:cubicBezTo>
                    <a:pt x="17" y="540"/>
                    <a:pt x="32" y="524"/>
                    <a:pt x="41" y="521"/>
                  </a:cubicBezTo>
                  <a:cubicBezTo>
                    <a:pt x="55" y="638"/>
                    <a:pt x="34" y="589"/>
                    <a:pt x="96" y="549"/>
                  </a:cubicBezTo>
                  <a:cubicBezTo>
                    <a:pt x="120" y="622"/>
                    <a:pt x="92" y="550"/>
                    <a:pt x="114" y="457"/>
                  </a:cubicBezTo>
                  <a:cubicBezTo>
                    <a:pt x="117" y="442"/>
                    <a:pt x="132" y="433"/>
                    <a:pt x="141" y="421"/>
                  </a:cubicBezTo>
                  <a:cubicBezTo>
                    <a:pt x="144" y="412"/>
                    <a:pt x="150" y="383"/>
                    <a:pt x="150" y="393"/>
                  </a:cubicBezTo>
                  <a:cubicBezTo>
                    <a:pt x="150" y="409"/>
                    <a:pt x="141" y="455"/>
                    <a:pt x="141" y="439"/>
                  </a:cubicBezTo>
                  <a:cubicBezTo>
                    <a:pt x="141" y="390"/>
                    <a:pt x="145" y="341"/>
                    <a:pt x="150" y="293"/>
                  </a:cubicBezTo>
                  <a:cubicBezTo>
                    <a:pt x="151" y="283"/>
                    <a:pt x="160" y="255"/>
                    <a:pt x="160" y="265"/>
                  </a:cubicBezTo>
                  <a:cubicBezTo>
                    <a:pt x="160" y="299"/>
                    <a:pt x="132" y="319"/>
                    <a:pt x="169" y="284"/>
                  </a:cubicBezTo>
                  <a:cubicBezTo>
                    <a:pt x="184" y="329"/>
                    <a:pt x="211" y="370"/>
                    <a:pt x="233" y="412"/>
                  </a:cubicBezTo>
                  <a:cubicBezTo>
                    <a:pt x="241" y="476"/>
                    <a:pt x="233" y="522"/>
                    <a:pt x="242" y="585"/>
                  </a:cubicBezTo>
                  <a:cubicBezTo>
                    <a:pt x="322" y="558"/>
                    <a:pt x="293" y="677"/>
                    <a:pt x="297" y="732"/>
                  </a:cubicBezTo>
                  <a:cubicBezTo>
                    <a:pt x="341" y="663"/>
                    <a:pt x="321" y="607"/>
                    <a:pt x="315" y="521"/>
                  </a:cubicBezTo>
                  <a:cubicBezTo>
                    <a:pt x="292" y="591"/>
                    <a:pt x="301" y="557"/>
                    <a:pt x="288" y="622"/>
                  </a:cubicBezTo>
                  <a:cubicBezTo>
                    <a:pt x="285" y="582"/>
                    <a:pt x="286" y="542"/>
                    <a:pt x="278" y="503"/>
                  </a:cubicBezTo>
                  <a:cubicBezTo>
                    <a:pt x="276" y="493"/>
                    <a:pt x="274" y="539"/>
                    <a:pt x="269" y="531"/>
                  </a:cubicBezTo>
                  <a:cubicBezTo>
                    <a:pt x="259" y="516"/>
                    <a:pt x="262" y="494"/>
                    <a:pt x="260" y="476"/>
                  </a:cubicBezTo>
                  <a:cubicBezTo>
                    <a:pt x="256" y="442"/>
                    <a:pt x="251" y="409"/>
                    <a:pt x="251" y="375"/>
                  </a:cubicBezTo>
                  <a:cubicBezTo>
                    <a:pt x="251" y="359"/>
                    <a:pt x="252" y="407"/>
                    <a:pt x="260" y="421"/>
                  </a:cubicBezTo>
                  <a:cubicBezTo>
                    <a:pt x="270" y="439"/>
                    <a:pt x="309" y="444"/>
                    <a:pt x="324" y="448"/>
                  </a:cubicBezTo>
                  <a:cubicBezTo>
                    <a:pt x="333" y="457"/>
                    <a:pt x="344" y="466"/>
                    <a:pt x="352" y="476"/>
                  </a:cubicBezTo>
                  <a:cubicBezTo>
                    <a:pt x="359" y="484"/>
                    <a:pt x="359" y="503"/>
                    <a:pt x="370" y="503"/>
                  </a:cubicBezTo>
                  <a:cubicBezTo>
                    <a:pt x="379" y="503"/>
                    <a:pt x="376" y="485"/>
                    <a:pt x="379" y="476"/>
                  </a:cubicBezTo>
                  <a:cubicBezTo>
                    <a:pt x="366" y="436"/>
                    <a:pt x="357" y="396"/>
                    <a:pt x="342" y="357"/>
                  </a:cubicBezTo>
                  <a:cubicBezTo>
                    <a:pt x="333" y="366"/>
                    <a:pt x="328" y="384"/>
                    <a:pt x="315" y="384"/>
                  </a:cubicBezTo>
                  <a:cubicBezTo>
                    <a:pt x="298" y="384"/>
                    <a:pt x="294" y="335"/>
                    <a:pt x="288" y="329"/>
                  </a:cubicBezTo>
                  <a:cubicBezTo>
                    <a:pt x="281" y="322"/>
                    <a:pt x="269" y="323"/>
                    <a:pt x="260" y="320"/>
                  </a:cubicBezTo>
                  <a:cubicBezTo>
                    <a:pt x="263" y="287"/>
                    <a:pt x="257" y="251"/>
                    <a:pt x="269" y="220"/>
                  </a:cubicBezTo>
                  <a:cubicBezTo>
                    <a:pt x="273" y="210"/>
                    <a:pt x="277" y="247"/>
                    <a:pt x="288" y="247"/>
                  </a:cubicBezTo>
                  <a:cubicBezTo>
                    <a:pt x="299" y="247"/>
                    <a:pt x="311" y="229"/>
                    <a:pt x="306" y="220"/>
                  </a:cubicBezTo>
                  <a:cubicBezTo>
                    <a:pt x="301" y="211"/>
                    <a:pt x="287" y="226"/>
                    <a:pt x="278" y="229"/>
                  </a:cubicBezTo>
                  <a:cubicBezTo>
                    <a:pt x="269" y="202"/>
                    <a:pt x="260" y="174"/>
                    <a:pt x="251" y="147"/>
                  </a:cubicBezTo>
                  <a:cubicBezTo>
                    <a:pt x="248" y="138"/>
                    <a:pt x="242" y="119"/>
                    <a:pt x="242" y="119"/>
                  </a:cubicBezTo>
                  <a:cubicBezTo>
                    <a:pt x="253" y="23"/>
                    <a:pt x="266" y="26"/>
                    <a:pt x="205" y="55"/>
                  </a:cubicBezTo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 noChangeArrowheads="1"/>
            </p:cNvSpPr>
            <p:nvPr/>
          </p:nvSpPr>
          <p:spPr bwMode="auto">
            <a:xfrm>
              <a:off x="829" y="1157"/>
              <a:ext cx="83" cy="198"/>
            </a:xfrm>
            <a:custGeom>
              <a:avLst/>
              <a:gdLst>
                <a:gd name="T0" fmla="*/ 46 w 83"/>
                <a:gd name="T1" fmla="*/ 0 h 198"/>
                <a:gd name="T2" fmla="*/ 10 w 83"/>
                <a:gd name="T3" fmla="*/ 82 h 198"/>
                <a:gd name="T4" fmla="*/ 19 w 83"/>
                <a:gd name="T5" fmla="*/ 183 h 198"/>
                <a:gd name="T6" fmla="*/ 74 w 83"/>
                <a:gd name="T7" fmla="*/ 173 h 198"/>
                <a:gd name="T8" fmla="*/ 56 w 83"/>
                <a:gd name="T9" fmla="*/ 119 h 198"/>
                <a:gd name="T10" fmla="*/ 46 w 83"/>
                <a:gd name="T11" fmla="*/ 91 h 198"/>
                <a:gd name="T12" fmla="*/ 46 w 83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98"/>
                <a:gd name="T23" fmla="*/ 83 w 83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98">
                  <a:moveTo>
                    <a:pt x="46" y="0"/>
                  </a:moveTo>
                  <a:cubicBezTo>
                    <a:pt x="36" y="29"/>
                    <a:pt x="20" y="53"/>
                    <a:pt x="10" y="82"/>
                  </a:cubicBezTo>
                  <a:cubicBezTo>
                    <a:pt x="13" y="116"/>
                    <a:pt x="0" y="155"/>
                    <a:pt x="19" y="183"/>
                  </a:cubicBezTo>
                  <a:cubicBezTo>
                    <a:pt x="30" y="198"/>
                    <a:pt x="65" y="189"/>
                    <a:pt x="74" y="173"/>
                  </a:cubicBezTo>
                  <a:cubicBezTo>
                    <a:pt x="83" y="157"/>
                    <a:pt x="62" y="137"/>
                    <a:pt x="56" y="119"/>
                  </a:cubicBezTo>
                  <a:cubicBezTo>
                    <a:pt x="53" y="110"/>
                    <a:pt x="46" y="91"/>
                    <a:pt x="46" y="91"/>
                  </a:cubicBezTo>
                  <a:cubicBezTo>
                    <a:pt x="57" y="5"/>
                    <a:pt x="76" y="27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 noChangeArrowheads="1"/>
            </p:cNvSpPr>
            <p:nvPr/>
          </p:nvSpPr>
          <p:spPr bwMode="auto">
            <a:xfrm>
              <a:off x="961" y="1336"/>
              <a:ext cx="155" cy="247"/>
            </a:xfrm>
            <a:custGeom>
              <a:avLst/>
              <a:gdLst>
                <a:gd name="T0" fmla="*/ 24 w 155"/>
                <a:gd name="T1" fmla="*/ 40 h 247"/>
                <a:gd name="T2" fmla="*/ 70 w 155"/>
                <a:gd name="T3" fmla="*/ 241 h 247"/>
                <a:gd name="T4" fmla="*/ 125 w 155"/>
                <a:gd name="T5" fmla="*/ 232 h 247"/>
                <a:gd name="T6" fmla="*/ 61 w 155"/>
                <a:gd name="T7" fmla="*/ 113 h 247"/>
                <a:gd name="T8" fmla="*/ 42 w 155"/>
                <a:gd name="T9" fmla="*/ 13 h 247"/>
                <a:gd name="T10" fmla="*/ 24 w 155"/>
                <a:gd name="T11" fmla="*/ 4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247"/>
                <a:gd name="T20" fmla="*/ 155 w 155"/>
                <a:gd name="T21" fmla="*/ 247 h 2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247">
                  <a:moveTo>
                    <a:pt x="24" y="40"/>
                  </a:moveTo>
                  <a:cubicBezTo>
                    <a:pt x="47" y="112"/>
                    <a:pt x="0" y="196"/>
                    <a:pt x="70" y="241"/>
                  </a:cubicBezTo>
                  <a:cubicBezTo>
                    <a:pt x="88" y="238"/>
                    <a:pt x="114" y="247"/>
                    <a:pt x="125" y="232"/>
                  </a:cubicBezTo>
                  <a:cubicBezTo>
                    <a:pt x="155" y="191"/>
                    <a:pt x="81" y="134"/>
                    <a:pt x="61" y="113"/>
                  </a:cubicBezTo>
                  <a:cubicBezTo>
                    <a:pt x="50" y="81"/>
                    <a:pt x="71" y="31"/>
                    <a:pt x="42" y="13"/>
                  </a:cubicBezTo>
                  <a:cubicBezTo>
                    <a:pt x="21" y="0"/>
                    <a:pt x="24" y="125"/>
                    <a:pt x="24" y="40"/>
                  </a:cubicBez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1099" y="1056"/>
              <a:ext cx="60" cy="175"/>
            </a:xfrm>
            <a:custGeom>
              <a:avLst/>
              <a:gdLst>
                <a:gd name="T0" fmla="*/ 14 w 60"/>
                <a:gd name="T1" fmla="*/ 28 h 175"/>
                <a:gd name="T2" fmla="*/ 60 w 60"/>
                <a:gd name="T3" fmla="*/ 101 h 175"/>
                <a:gd name="T4" fmla="*/ 51 w 60"/>
                <a:gd name="T5" fmla="*/ 73 h 175"/>
                <a:gd name="T6" fmla="*/ 32 w 60"/>
                <a:gd name="T7" fmla="*/ 55 h 175"/>
                <a:gd name="T8" fmla="*/ 14 w 60"/>
                <a:gd name="T9" fmla="*/ 0 h 175"/>
                <a:gd name="T10" fmla="*/ 14 w 60"/>
                <a:gd name="T11" fmla="*/ 28 h 1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175"/>
                <a:gd name="T20" fmla="*/ 60 w 60"/>
                <a:gd name="T21" fmla="*/ 175 h 1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175">
                  <a:moveTo>
                    <a:pt x="14" y="28"/>
                  </a:moveTo>
                  <a:cubicBezTo>
                    <a:pt x="17" y="57"/>
                    <a:pt x="11" y="175"/>
                    <a:pt x="60" y="101"/>
                  </a:cubicBezTo>
                  <a:cubicBezTo>
                    <a:pt x="57" y="92"/>
                    <a:pt x="56" y="81"/>
                    <a:pt x="51" y="73"/>
                  </a:cubicBezTo>
                  <a:cubicBezTo>
                    <a:pt x="46" y="66"/>
                    <a:pt x="36" y="63"/>
                    <a:pt x="32" y="55"/>
                  </a:cubicBezTo>
                  <a:cubicBezTo>
                    <a:pt x="23" y="38"/>
                    <a:pt x="14" y="0"/>
                    <a:pt x="14" y="0"/>
                  </a:cubicBezTo>
                  <a:cubicBezTo>
                    <a:pt x="3" y="76"/>
                    <a:pt x="0" y="85"/>
                    <a:pt x="14" y="28"/>
                  </a:cubicBez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 noChangeArrowheads="1"/>
            </p:cNvSpPr>
            <p:nvPr/>
          </p:nvSpPr>
          <p:spPr bwMode="auto">
            <a:xfrm>
              <a:off x="1274" y="1175"/>
              <a:ext cx="87" cy="128"/>
            </a:xfrm>
            <a:custGeom>
              <a:avLst/>
              <a:gdLst>
                <a:gd name="T0" fmla="*/ 4 w 87"/>
                <a:gd name="T1" fmla="*/ 18 h 128"/>
                <a:gd name="T2" fmla="*/ 68 w 87"/>
                <a:gd name="T3" fmla="*/ 128 h 128"/>
                <a:gd name="T4" fmla="*/ 40 w 87"/>
                <a:gd name="T5" fmla="*/ 55 h 128"/>
                <a:gd name="T6" fmla="*/ 22 w 87"/>
                <a:gd name="T7" fmla="*/ 27 h 128"/>
                <a:gd name="T8" fmla="*/ 13 w 87"/>
                <a:gd name="T9" fmla="*/ 0 h 128"/>
                <a:gd name="T10" fmla="*/ 4 w 87"/>
                <a:gd name="T11" fmla="*/ 18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128"/>
                <a:gd name="T20" fmla="*/ 87 w 87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128">
                  <a:moveTo>
                    <a:pt x="4" y="18"/>
                  </a:moveTo>
                  <a:cubicBezTo>
                    <a:pt x="13" y="100"/>
                    <a:pt x="0" y="106"/>
                    <a:pt x="68" y="128"/>
                  </a:cubicBezTo>
                  <a:cubicBezTo>
                    <a:pt x="82" y="85"/>
                    <a:pt x="87" y="70"/>
                    <a:pt x="40" y="55"/>
                  </a:cubicBezTo>
                  <a:cubicBezTo>
                    <a:pt x="34" y="46"/>
                    <a:pt x="27" y="37"/>
                    <a:pt x="22" y="27"/>
                  </a:cubicBezTo>
                  <a:cubicBezTo>
                    <a:pt x="18" y="18"/>
                    <a:pt x="22" y="0"/>
                    <a:pt x="13" y="0"/>
                  </a:cubicBezTo>
                  <a:cubicBezTo>
                    <a:pt x="3" y="0"/>
                    <a:pt x="4" y="46"/>
                    <a:pt x="4" y="18"/>
                  </a:cubicBez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9"/>
            <p:cNvSpPr>
              <a:spLocks noChangeArrowheads="1"/>
            </p:cNvSpPr>
            <p:nvPr/>
          </p:nvSpPr>
          <p:spPr bwMode="auto">
            <a:xfrm rot="21155605">
              <a:off x="89" y="1367"/>
              <a:ext cx="1497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en-US" sz="28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Giếng</a:t>
              </a:r>
              <a:r>
                <a:rPr lang="en-US" altLang="en-US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nước</a:t>
              </a:r>
              <a:endPara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endParaRPr>
            </a:p>
          </p:txBody>
        </p:sp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30" y="3063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buFont typeface="Arial" pitchFamily="34" charset="0"/>
                <a:buNone/>
              </a:pPr>
              <a:r>
                <a:rPr lang="en-US" alt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1</a:t>
              </a:r>
              <a:endParaRPr lang="en-US" altLang="en-US" dirty="0">
                <a:latin typeface="Times New Roman" pitchFamily="18" charset="0"/>
                <a:cs typeface="Times New Roman" pitchFamily="18" charset="0"/>
                <a:sym typeface="Calibri" pitchFamily="34" charset="0"/>
              </a:endParaRPr>
            </a:p>
          </p:txBody>
        </p:sp>
      </p:grp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871765" y="4931416"/>
            <a:ext cx="1107160" cy="96255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S</a:t>
            </a:r>
            <a:endParaRPr lang="en-US" altLang="en-US" sz="4400" b="1" dirty="0"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05430"/>
            <a:ext cx="28523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Không nên tắm rửa cho trâu bò ngay cạnh giếng nước ăn vì sẽ làm bẩn nước giếng gây ảnh hưởng đến sức khoẻ của con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871765" y="3905193"/>
            <a:ext cx="1107160" cy="96255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S</a:t>
            </a:r>
            <a:endParaRPr lang="en-US" altLang="en-US" sz="4400" b="1" dirty="0"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01466"/>
            <a:ext cx="2852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382" y="-2"/>
            <a:ext cx="6291618" cy="6858001"/>
          </a:xfrm>
          <a:prstGeom prst="rect">
            <a:avLst/>
          </a:prstGeom>
          <a:noFill/>
          <a:ln w="38100" cmpd="sng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Oval 20"/>
          <p:cNvSpPr>
            <a:spLocks noChangeArrowheads="1"/>
          </p:cNvSpPr>
          <p:nvPr/>
        </p:nvSpPr>
        <p:spPr bwMode="auto">
          <a:xfrm rot="10800000" flipV="1">
            <a:off x="3414639" y="6003924"/>
            <a:ext cx="564425" cy="85407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-22456"/>
            <a:ext cx="6305266" cy="6880456"/>
            <a:chOff x="0" y="195"/>
            <a:chExt cx="4800" cy="3013"/>
          </a:xfrm>
        </p:grpSpPr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0" y="195"/>
              <a:ext cx="4800" cy="3006"/>
              <a:chOff x="0" y="195"/>
              <a:chExt cx="4800" cy="3006"/>
            </a:xfrm>
          </p:grpSpPr>
          <p:pic>
            <p:nvPicPr>
              <p:cNvPr id="14" name="Picture 5" descr="Picture 00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95"/>
                <a:ext cx="4800" cy="3001"/>
              </a:xfrm>
              <a:prstGeom prst="rect">
                <a:avLst/>
              </a:prstGeom>
              <a:noFill/>
              <a:ln w="38100">
                <a:solidFill>
                  <a:srgbClr val="CC3399"/>
                </a:solidFill>
                <a:miter lim="800000"/>
                <a:headEnd/>
                <a:tailEnd/>
              </a:ln>
            </p:spPr>
          </p:pic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4246" y="2721"/>
                <a:ext cx="528" cy="48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buFont typeface="Arial" pitchFamily="34" charset="0"/>
                  <a:buNone/>
                </a:pPr>
                <a:r>
                  <a:rPr lang="en-US" altLang="en-US" sz="5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rPr>
                  <a:t>3</a:t>
                </a:r>
                <a:endParaRPr lang="en-US" altLang="en-US" dirty="0">
                  <a:latin typeface="Times New Roman" pitchFamily="18" charset="0"/>
                  <a:cs typeface="Times New Roman" pitchFamily="18" charset="0"/>
                  <a:sym typeface="Calibri" pitchFamily="34" charset="0"/>
                </a:endParaRPr>
              </a:p>
            </p:txBody>
          </p:sp>
        </p:grpSp>
        <p:sp>
          <p:nvSpPr>
            <p:cNvPr id="13" name="Text Box 9"/>
            <p:cNvSpPr>
              <a:spLocks noChangeArrowheads="1"/>
            </p:cNvSpPr>
            <p:nvPr/>
          </p:nvSpPr>
          <p:spPr bwMode="auto">
            <a:xfrm rot="21405005">
              <a:off x="1052" y="2503"/>
              <a:ext cx="1249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Thùng</a:t>
              </a:r>
              <a:r>
                <a:rPr lang="en-US" alt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đựng</a:t>
              </a:r>
              <a:r>
                <a:rPr lang="en-US" alt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vỏ</a:t>
              </a:r>
              <a:r>
                <a:rPr lang="en-US" alt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bao</a:t>
              </a:r>
              <a:r>
                <a:rPr lang="en-US" alt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thuốc</a:t>
              </a:r>
              <a:r>
                <a:rPr lang="en-US" alt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bảo</a:t>
              </a:r>
              <a:r>
                <a:rPr lang="en-US" alt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vệ</a:t>
              </a:r>
              <a:r>
                <a:rPr lang="en-US" alt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thực</a:t>
              </a:r>
              <a:r>
                <a:rPr lang="en-US" altLang="en-US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  <a:sym typeface="Calibri" pitchFamily="34" charset="0"/>
                </a:rPr>
                <a:t>vật</a:t>
              </a:r>
              <a:endParaRPr lang="en-US" alt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305266" y="1078390"/>
            <a:ext cx="28387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171053" y="4783334"/>
            <a:ext cx="1107160" cy="96255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171053" y="4783334"/>
            <a:ext cx="1107160" cy="96255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S</a:t>
            </a:r>
            <a:endParaRPr lang="en-US" altLang="en-US" sz="4400" b="1" dirty="0"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pic>
        <p:nvPicPr>
          <p:cNvPr id="14" name="Picture 5" descr="Picture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05266" cy="6858000"/>
          </a:xfrm>
          <a:prstGeom prst="rect">
            <a:avLst/>
          </a:prstGeom>
          <a:noFill/>
          <a:ln w="38100">
            <a:solidFill>
              <a:srgbClr val="CC3399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305266" y="1078390"/>
            <a:ext cx="2838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94430" y="3122505"/>
            <a:ext cx="6155140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: Thực hành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hiểu tình hình sử dụng nước ở địa phương 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>
            <a:spLocks noChangeArrowheads="1"/>
          </p:cNvSpPr>
          <p:nvPr/>
        </p:nvSpPr>
        <p:spPr bwMode="auto">
          <a:xfrm>
            <a:off x="0" y="14763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Bài tập 3: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Nhận xét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tình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hình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vi-VN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sinh hoạt nơi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em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ở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nay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cách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dấu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+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vào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ô      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phù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sym typeface="Times New Roman" pitchFamily="18" charset="0"/>
              </a:rPr>
              <a:t>hợp</a:t>
            </a:r>
            <a:endParaRPr lang="en-US" altLang="en-US" sz="2800" dirty="0">
              <a:solidFill>
                <a:schemeClr val="accent5">
                  <a:lumMod val="75000"/>
                </a:schemeClr>
              </a:solidFill>
              <a:sym typeface="Calibri" pitchFamily="34" charset="0"/>
            </a:endParaRPr>
          </a:p>
        </p:txBody>
      </p:sp>
      <p:sp>
        <p:nvSpPr>
          <p:cNvPr id="51203" name="Text Box 7"/>
          <p:cNvSpPr>
            <a:spLocks noChangeArrowheads="1"/>
          </p:cNvSpPr>
          <p:nvPr/>
        </p:nvSpPr>
        <p:spPr bwMode="auto">
          <a:xfrm>
            <a:off x="0" y="138519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a)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lượng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sinh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hoạt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04" name="Text Box 8"/>
          <p:cNvSpPr>
            <a:spLocks noChangeArrowheads="1"/>
          </p:cNvSpPr>
          <p:nvPr/>
        </p:nvSpPr>
        <p:spPr bwMode="auto">
          <a:xfrm>
            <a:off x="381000" y="22860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Thiếu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05" name="Text Box 12"/>
          <p:cNvSpPr>
            <a:spLocks noChangeArrowheads="1"/>
          </p:cNvSpPr>
          <p:nvPr/>
        </p:nvSpPr>
        <p:spPr bwMode="auto">
          <a:xfrm>
            <a:off x="5375276" y="2311400"/>
            <a:ext cx="1711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Đủ dùng</a:t>
            </a:r>
          </a:p>
        </p:txBody>
      </p:sp>
      <p:sp>
        <p:nvSpPr>
          <p:cNvPr id="51206" name="Text Box 13"/>
          <p:cNvSpPr>
            <a:spLocks noChangeArrowheads="1"/>
          </p:cNvSpPr>
          <p:nvPr/>
        </p:nvSpPr>
        <p:spPr bwMode="auto">
          <a:xfrm>
            <a:off x="3021013" y="231140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Thừa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3755694" y="5310760"/>
            <a:ext cx="457200" cy="366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08" name="Rectangle 9"/>
          <p:cNvSpPr>
            <a:spLocks noChangeArrowheads="1"/>
          </p:cNvSpPr>
          <p:nvPr/>
        </p:nvSpPr>
        <p:spPr bwMode="auto">
          <a:xfrm>
            <a:off x="7239001" y="2336800"/>
            <a:ext cx="409575" cy="406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09" name="Rectangle 12"/>
          <p:cNvSpPr>
            <a:spLocks noChangeArrowheads="1"/>
          </p:cNvSpPr>
          <p:nvPr/>
        </p:nvSpPr>
        <p:spPr bwMode="auto">
          <a:xfrm>
            <a:off x="4191000" y="2376488"/>
            <a:ext cx="457200" cy="366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0" name="Text Box 14"/>
          <p:cNvSpPr>
            <a:spLocks noChangeArrowheads="1"/>
          </p:cNvSpPr>
          <p:nvPr/>
        </p:nvSpPr>
        <p:spPr bwMode="auto">
          <a:xfrm>
            <a:off x="391496" y="3780432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Sạch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1" name="Text Box 19"/>
          <p:cNvSpPr>
            <a:spLocks noChangeArrowheads="1"/>
          </p:cNvSpPr>
          <p:nvPr/>
        </p:nvSpPr>
        <p:spPr bwMode="auto">
          <a:xfrm>
            <a:off x="3907809" y="3805832"/>
            <a:ext cx="1693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Ô nhiễm</a:t>
            </a:r>
          </a:p>
        </p:txBody>
      </p:sp>
      <p:sp>
        <p:nvSpPr>
          <p:cNvPr id="51212" name="Text Box 33"/>
          <p:cNvSpPr>
            <a:spLocks noChangeArrowheads="1"/>
          </p:cNvSpPr>
          <p:nvPr/>
        </p:nvSpPr>
        <p:spPr bwMode="auto">
          <a:xfrm>
            <a:off x="0" y="3048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b)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lượng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nước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3" name="Rectangle 21"/>
          <p:cNvSpPr>
            <a:spLocks noChangeArrowheads="1"/>
          </p:cNvSpPr>
          <p:nvPr/>
        </p:nvSpPr>
        <p:spPr bwMode="auto">
          <a:xfrm>
            <a:off x="1752600" y="2362202"/>
            <a:ext cx="457200" cy="366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4" name="Rectangle 22"/>
          <p:cNvSpPr>
            <a:spLocks noChangeArrowheads="1"/>
          </p:cNvSpPr>
          <p:nvPr/>
        </p:nvSpPr>
        <p:spPr bwMode="auto">
          <a:xfrm>
            <a:off x="5838208" y="3870920"/>
            <a:ext cx="457200" cy="366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5" name="Text Box 34"/>
          <p:cNvSpPr>
            <a:spLocks noChangeArrowheads="1"/>
          </p:cNvSpPr>
          <p:nvPr/>
        </p:nvSpPr>
        <p:spPr bwMode="auto">
          <a:xfrm>
            <a:off x="0" y="449169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sử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nước</a:t>
            </a:r>
            <a:endParaRPr lang="en-US" altLang="en-US" sz="2800" b="1" dirty="0">
              <a:solidFill>
                <a:srgbClr val="C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6" name="Text Box 26"/>
          <p:cNvSpPr>
            <a:spLocks noChangeArrowheads="1"/>
          </p:cNvSpPr>
          <p:nvPr/>
        </p:nvSpPr>
        <p:spPr bwMode="auto">
          <a:xfrm>
            <a:off x="394032" y="5205987"/>
            <a:ext cx="2881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Giữ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gìn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sạch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sẽ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7" name="Text Box 20"/>
          <p:cNvSpPr>
            <a:spLocks noChangeArrowheads="1"/>
          </p:cNvSpPr>
          <p:nvPr/>
        </p:nvSpPr>
        <p:spPr bwMode="auto">
          <a:xfrm>
            <a:off x="5369257" y="5245672"/>
            <a:ext cx="2009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kiệm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8" name="Rectangle 26"/>
          <p:cNvSpPr>
            <a:spLocks noChangeArrowheads="1"/>
          </p:cNvSpPr>
          <p:nvPr/>
        </p:nvSpPr>
        <p:spPr bwMode="auto">
          <a:xfrm>
            <a:off x="7332994" y="5331399"/>
            <a:ext cx="457200" cy="366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19" name="Rectangle 27"/>
          <p:cNvSpPr>
            <a:spLocks noChangeArrowheads="1"/>
          </p:cNvSpPr>
          <p:nvPr/>
        </p:nvSpPr>
        <p:spPr bwMode="auto">
          <a:xfrm>
            <a:off x="1763096" y="3870920"/>
            <a:ext cx="457200" cy="366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20" name="Text Box 30"/>
          <p:cNvSpPr>
            <a:spLocks noChangeArrowheads="1"/>
          </p:cNvSpPr>
          <p:nvPr/>
        </p:nvSpPr>
        <p:spPr bwMode="auto">
          <a:xfrm>
            <a:off x="421944" y="5931472"/>
            <a:ext cx="356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ô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nhiễm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nước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21" name="Text Box 24"/>
          <p:cNvSpPr>
            <a:spLocks noChangeArrowheads="1"/>
          </p:cNvSpPr>
          <p:nvPr/>
        </p:nvSpPr>
        <p:spPr bwMode="auto">
          <a:xfrm>
            <a:off x="5369257" y="5911956"/>
            <a:ext cx="2076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Lãng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phí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22" name="Rectangle 30"/>
          <p:cNvSpPr>
            <a:spLocks noChangeArrowheads="1"/>
          </p:cNvSpPr>
          <p:nvPr/>
        </p:nvSpPr>
        <p:spPr bwMode="auto">
          <a:xfrm>
            <a:off x="3755860" y="5990210"/>
            <a:ext cx="457200" cy="366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23" name="Rectangle 31"/>
          <p:cNvSpPr>
            <a:spLocks noChangeArrowheads="1"/>
          </p:cNvSpPr>
          <p:nvPr/>
        </p:nvSpPr>
        <p:spPr bwMode="auto">
          <a:xfrm>
            <a:off x="7332994" y="5996560"/>
            <a:ext cx="457200" cy="368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24" name="Rectangle 32"/>
          <p:cNvSpPr>
            <a:spLocks noChangeArrowheads="1"/>
          </p:cNvSpPr>
          <p:nvPr/>
        </p:nvSpPr>
        <p:spPr bwMode="auto">
          <a:xfrm>
            <a:off x="5076517" y="650342"/>
            <a:ext cx="457200" cy="3667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en-US" altLang="en-US" sz="280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7977</TotalTime>
  <Words>1183</Words>
  <Application>Microsoft Office PowerPoint</Application>
  <PresentationFormat>On-screen Show (4:3)</PresentationFormat>
  <Paragraphs>141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Blends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ThuyVy vy</dc:creator>
  <cp:lastModifiedBy>admin</cp:lastModifiedBy>
  <cp:revision>250</cp:revision>
  <dcterms:created xsi:type="dcterms:W3CDTF">2019-03-24T07:07:52Z</dcterms:created>
  <dcterms:modified xsi:type="dcterms:W3CDTF">2022-03-27T13:59:10Z</dcterms:modified>
</cp:coreProperties>
</file>