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1" r:id="rId5"/>
    <p:sldId id="266" r:id="rId6"/>
    <p:sldId id="262" r:id="rId7"/>
    <p:sldId id="278" r:id="rId8"/>
    <p:sldId id="267" r:id="rId9"/>
    <p:sldId id="268" r:id="rId10"/>
    <p:sldId id="265" r:id="rId11"/>
    <p:sldId id="264" r:id="rId12"/>
    <p:sldId id="277"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1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67" y="-1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B929D-A59B-4D0D-8F0E-1454A1FD13C9}" type="datetimeFigureOut">
              <a:rPr lang="en-US" smtClean="0"/>
              <a:pPr/>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4BBAB-576D-4917-B2D8-75AD15D45785}" type="slidenum">
              <a:rPr lang="en-US" smtClean="0"/>
              <a:pPr/>
              <a:t>‹#›</a:t>
            </a:fld>
            <a:endParaRPr lang="en-US"/>
          </a:p>
        </p:txBody>
      </p:sp>
    </p:spTree>
    <p:extLst>
      <p:ext uri="{BB962C8B-B14F-4D97-AF65-F5344CB8AC3E}">
        <p14:creationId xmlns:p14="http://schemas.microsoft.com/office/powerpoint/2010/main" xmlns="" val="52560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93844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96935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405014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90813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63647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77972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92854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08045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44233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402403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37797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69852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779705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326648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724008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079847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13507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922209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193473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527004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600878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83158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259184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614636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838739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725173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904911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210026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400182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846470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375553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307051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2803008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5574896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337870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4466738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7451051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78249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034076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987924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430101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0713864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378195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403008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7751830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9335842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0056852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27023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9026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16128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97905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25955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52059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928202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8528829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6302477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5177372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102291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8037265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9914614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0161759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8667082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534461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6422426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159601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0754432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1797606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72327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11362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96323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6702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420545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987110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950533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77979254"/>
      </p:ext>
    </p:extLst>
  </p:cSld>
  <p:clrMap bg1="lt1" tx1="dk1" bg2="lt2" tx2="dk2" accent1="accent1" accent2="accent2" accent3="accent3" accent4="accent4" accent5="accent5" accent6="accent6" hlink="hlink" folHlink="folHlink"/>
  <p:sldLayoutIdLst>
    <p:sldLayoutId id="2147483661" r:id="rId1"/>
    <p:sldLayoutId id="2147483724" r:id="rId2"/>
    <p:sldLayoutId id="2147483723"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 id="2147483713" r:id="rId12"/>
    <p:sldLayoutId id="2147483712" r:id="rId13"/>
    <p:sldLayoutId id="2147483710" r:id="rId14"/>
    <p:sldLayoutId id="2147483709" r:id="rId15"/>
    <p:sldLayoutId id="2147483708" r:id="rId16"/>
    <p:sldLayoutId id="2147483707" r:id="rId17"/>
    <p:sldLayoutId id="2147483705" r:id="rId18"/>
    <p:sldLayoutId id="2147483704" r:id="rId19"/>
    <p:sldLayoutId id="2147483703" r:id="rId20"/>
    <p:sldLayoutId id="2147483702" r:id="rId21"/>
    <p:sldLayoutId id="2147483701" r:id="rId22"/>
    <p:sldLayoutId id="2147483700" r:id="rId23"/>
    <p:sldLayoutId id="2147483698" r:id="rId24"/>
    <p:sldLayoutId id="2147483697" r:id="rId25"/>
    <p:sldLayoutId id="2147483695" r:id="rId26"/>
    <p:sldLayoutId id="2147483694" r:id="rId27"/>
    <p:sldLayoutId id="2147483693" r:id="rId28"/>
    <p:sldLayoutId id="2147483692" r:id="rId29"/>
    <p:sldLayoutId id="2147483691" r:id="rId30"/>
    <p:sldLayoutId id="2147483690" r:id="rId31"/>
    <p:sldLayoutId id="2147483689" r:id="rId32"/>
    <p:sldLayoutId id="2147483688" r:id="rId33"/>
    <p:sldLayoutId id="2147483687" r:id="rId34"/>
    <p:sldLayoutId id="2147483686" r:id="rId35"/>
    <p:sldLayoutId id="2147483679" r:id="rId36"/>
    <p:sldLayoutId id="2147483678" r:id="rId37"/>
    <p:sldLayoutId id="2147483677" r:id="rId38"/>
    <p:sldLayoutId id="2147483676" r:id="rId39"/>
    <p:sldLayoutId id="2147483675" r:id="rId40"/>
    <p:sldLayoutId id="2147483674" r:id="rId41"/>
    <p:sldLayoutId id="2147483673" r:id="rId42"/>
    <p:sldLayoutId id="2147483672" r:id="rId43"/>
    <p:sldLayoutId id="2147483662" r:id="rId44"/>
    <p:sldLayoutId id="2147483663" r:id="rId45"/>
    <p:sldLayoutId id="2147483664" r:id="rId46"/>
    <p:sldLayoutId id="2147483665" r:id="rId47"/>
    <p:sldLayoutId id="2147483666" r:id="rId48"/>
    <p:sldLayoutId id="2147483667" r:id="rId49"/>
    <p:sldLayoutId id="2147483722" r:id="rId50"/>
    <p:sldLayoutId id="2147483711" r:id="rId51"/>
    <p:sldLayoutId id="2147483706" r:id="rId52"/>
    <p:sldLayoutId id="2147483699" r:id="rId53"/>
    <p:sldLayoutId id="2147483696" r:id="rId54"/>
    <p:sldLayoutId id="2147483685" r:id="rId55"/>
    <p:sldLayoutId id="2147483684" r:id="rId56"/>
    <p:sldLayoutId id="2147483683" r:id="rId57"/>
    <p:sldLayoutId id="2147483682" r:id="rId58"/>
    <p:sldLayoutId id="2147483681" r:id="rId59"/>
    <p:sldLayoutId id="2147483680" r:id="rId60"/>
    <p:sldLayoutId id="2147483668" r:id="rId61"/>
    <p:sldLayoutId id="2147483669" r:id="rId62"/>
    <p:sldLayoutId id="2147483670" r:id="rId63"/>
    <p:sldLayoutId id="2147483671" r:id="rId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9.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cstate="print"/>
          <a:stretch>
            <a:fillRect/>
          </a:stretch>
        </p:blipFill>
        <p:spPr>
          <a:xfrm>
            <a:off x="10117455" y="-5080"/>
            <a:ext cx="2092960" cy="2155825"/>
          </a:xfrm>
          <a:prstGeom prst="rect">
            <a:avLst/>
          </a:prstGeom>
        </p:spPr>
      </p:pic>
      <p:sp>
        <p:nvSpPr>
          <p:cNvPr id="9" name="Rectangle 8"/>
          <p:cNvSpPr/>
          <p:nvPr/>
        </p:nvSpPr>
        <p:spPr>
          <a:xfrm>
            <a:off x="659931" y="220891"/>
            <a:ext cx="10189029" cy="1015663"/>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PHÒNG GIÁO DỤC VÀ ĐÀO TẠO QUẬN LONG BIÊN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TRƯỜNG TIỂU HỌC VŨ XUÂN THIỀU</a:t>
            </a:r>
          </a:p>
        </p:txBody>
      </p:sp>
      <p:pic>
        <p:nvPicPr>
          <p:cNvPr id="12" name="图片 41" descr="未标题-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287983"/>
            <a:ext cx="12238038" cy="155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文本框 15"/>
          <p:cNvSpPr txBox="1"/>
          <p:nvPr/>
        </p:nvSpPr>
        <p:spPr>
          <a:xfrm>
            <a:off x="2265616" y="2517948"/>
            <a:ext cx="7387348" cy="1107996"/>
          </a:xfrm>
          <a:prstGeom prst="rect">
            <a:avLst/>
          </a:prstGeom>
          <a:noFill/>
        </p:spPr>
        <p:txBody>
          <a:bodyPr wrap="square" rtlCol="0">
            <a:prstTxWarp prst="textArchUp">
              <a:avLst>
                <a:gd name="adj" fmla="val 10155403"/>
              </a:avLst>
            </a:prstTxWarp>
            <a:spAutoFit/>
          </a:bodyPr>
          <a:lstStyle/>
          <a:p>
            <a:pPr algn="ctr">
              <a:lnSpc>
                <a:spcPts val="2500"/>
              </a:lnSpc>
              <a:defRPr/>
            </a:pPr>
            <a:r>
              <a:rPr lang="en-US" altLang="zh-CN" sz="6600" b="1" dirty="0">
                <a:ln w="6350">
                  <a:noFill/>
                </a:ln>
                <a:solidFill>
                  <a:srgbClr val="FF0000"/>
                </a:solidFill>
                <a:latin typeface="Times New Roman" panose="02020603050405020304" pitchFamily="18" charset="0"/>
                <a:ea typeface="方正尚酷简体" panose="02000000000000000000" pitchFamily="2" charset="-122"/>
                <a:cs typeface="Times New Roman" panose="02020603050405020304" pitchFamily="18" charset="0"/>
              </a:rPr>
              <a:t> </a:t>
            </a:r>
            <a:r>
              <a:rPr lang="vi-VN" altLang="zh-CN" sz="6600" b="1" dirty="0">
                <a:ln w="6350">
                  <a:noFill/>
                </a:ln>
                <a:solidFill>
                  <a:srgbClr val="FF0000"/>
                </a:solidFill>
                <a:latin typeface="Times New Roman" panose="02020603050405020304" pitchFamily="18" charset="0"/>
                <a:ea typeface="方正尚酷简体" panose="02000000000000000000" pitchFamily="2" charset="-122"/>
                <a:cs typeface="Times New Roman" panose="02020603050405020304" pitchFamily="18" charset="0"/>
              </a:rPr>
              <a:t>LUYỆN TỪ VÀ CÂU</a:t>
            </a:r>
            <a:endParaRPr lang="zh-CN" altLang="en-US" sz="6600" b="1" dirty="0">
              <a:ln w="6350">
                <a:noFill/>
              </a:ln>
              <a:solidFill>
                <a:srgbClr val="FF0000"/>
              </a:solidFill>
              <a:latin typeface="Times New Roman" panose="02020603050405020304" pitchFamily="18" charset="0"/>
              <a:ea typeface="方正尚酷简体" panose="02000000000000000000" pitchFamily="2" charset="-122"/>
              <a:cs typeface="Times New Roman" panose="02020603050405020304" pitchFamily="18" charset="0"/>
            </a:endParaRPr>
          </a:p>
        </p:txBody>
      </p:sp>
      <p:sp>
        <p:nvSpPr>
          <p:cNvPr id="8" name="文本框 21"/>
          <p:cNvSpPr txBox="1"/>
          <p:nvPr/>
        </p:nvSpPr>
        <p:spPr>
          <a:xfrm>
            <a:off x="1678324" y="3986322"/>
            <a:ext cx="8831495" cy="740652"/>
          </a:xfrm>
          <a:prstGeom prst="rect">
            <a:avLst/>
          </a:prstGeom>
          <a:noFill/>
        </p:spPr>
        <p:txBody>
          <a:bodyPr wrap="square" rtlCol="0">
            <a:spAutoFit/>
          </a:bodyPr>
          <a:lstStyle/>
          <a:p>
            <a:pPr algn="ctr">
              <a:lnSpc>
                <a:spcPct val="130000"/>
              </a:lnSpc>
            </a:pPr>
            <a:r>
              <a:rPr lang="vi-VN" altLang="zh-CN" sz="3600" b="1" dirty="0">
                <a:solidFill>
                  <a:srgbClr val="336601"/>
                </a:solidFill>
                <a:latin typeface="Times New Roman" panose="02020603050405020304" pitchFamily="18" charset="0"/>
                <a:ea typeface="微软雅黑" panose="020B0503020204020204" pitchFamily="34" charset="-122"/>
                <a:cs typeface="Arial" panose="020B0604020202020204" pitchFamily="34" charset="0"/>
              </a:rPr>
              <a:t>LUYỆN TẬP VỀ TỪ GHÉP VÀ TỪ LÁY</a:t>
            </a:r>
          </a:p>
        </p:txBody>
      </p:sp>
      <p:sp>
        <p:nvSpPr>
          <p:cNvPr id="13" name="Rectangle 12"/>
          <p:cNvSpPr/>
          <p:nvPr/>
        </p:nvSpPr>
        <p:spPr>
          <a:xfrm>
            <a:off x="4624647" y="3071946"/>
            <a:ext cx="3435928" cy="55399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smtClean="0">
                <a:ln>
                  <a:noFill/>
                </a:ln>
                <a:solidFill>
                  <a:srgbClr val="7030A0"/>
                </a:solidFill>
                <a:effectLst/>
                <a:uLnTx/>
                <a:uFillTx/>
                <a:latin typeface="Times New Roman" panose="02020603050405020304" pitchFamily="18" charset="0"/>
                <a:ea typeface="+mn-ea"/>
                <a:cs typeface="+mn-cs"/>
              </a:rPr>
              <a:t>LỚP 4</a:t>
            </a:r>
            <a:endParaRPr kumimoji="0" lang="en-US" sz="4800" b="1" i="0" u="none" strike="noStrike" kern="0" cap="none" spc="0" normalizeH="0" baseline="0" noProof="0" dirty="0">
              <a:ln>
                <a:noFill/>
              </a:ln>
              <a:solidFill>
                <a:srgbClr val="7030A0"/>
              </a:solidFill>
              <a:effectLst/>
              <a:uLnTx/>
              <a:uFillTx/>
              <a:latin typeface="等线 Light" panose="020F0302020204030204"/>
              <a:ea typeface="+mn-ea"/>
              <a:cs typeface="+mn-cs"/>
            </a:endParaRPr>
          </a:p>
        </p:txBody>
      </p:sp>
    </p:spTree>
    <p:extLst>
      <p:ext uri="{BB962C8B-B14F-4D97-AF65-F5344CB8AC3E}">
        <p14:creationId xmlns:p14="http://schemas.microsoft.com/office/powerpoint/2010/main" xmlns="" val="3251301318"/>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cstate="print"/>
          <a:stretch>
            <a:fillRect/>
          </a:stretch>
        </p:blipFill>
        <p:spPr>
          <a:xfrm>
            <a:off x="10117455" y="-5080"/>
            <a:ext cx="2092960" cy="2155825"/>
          </a:xfrm>
          <a:prstGeom prst="rect">
            <a:avLst/>
          </a:prstGeom>
        </p:spPr>
      </p:pic>
      <p:pic>
        <p:nvPicPr>
          <p:cNvPr id="31" name="Picture 7" descr="D:\传网\PPT\同学录PPT\12\花朵.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105" t="78905" b="5556"/>
          <a:stretch/>
        </p:blipFill>
        <p:spPr bwMode="auto">
          <a:xfrm>
            <a:off x="0" y="5829945"/>
            <a:ext cx="12860448" cy="1438057"/>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图片 4" descr="2"/>
          <p:cNvPicPr>
            <a:picLocks noChangeAspect="1"/>
          </p:cNvPicPr>
          <p:nvPr/>
        </p:nvPicPr>
        <p:blipFill>
          <a:blip r:embed="rId5" cstate="print"/>
          <a:stretch>
            <a:fillRect/>
          </a:stretch>
        </p:blipFill>
        <p:spPr>
          <a:xfrm>
            <a:off x="11029442" y="2683413"/>
            <a:ext cx="1006475" cy="5197475"/>
          </a:xfrm>
          <a:prstGeom prst="rect">
            <a:avLst/>
          </a:prstGeom>
        </p:spPr>
      </p:pic>
      <p:sp>
        <p:nvSpPr>
          <p:cNvPr id="15" name="Line 7"/>
          <p:cNvSpPr>
            <a:spLocks noChangeShapeType="1"/>
          </p:cNvSpPr>
          <p:nvPr/>
        </p:nvSpPr>
        <p:spPr bwMode="auto">
          <a:xfrm flipH="1">
            <a:off x="4612340" y="1004631"/>
            <a:ext cx="1600200" cy="99060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7" name="Line 8"/>
          <p:cNvSpPr>
            <a:spLocks noChangeShapeType="1"/>
          </p:cNvSpPr>
          <p:nvPr/>
        </p:nvSpPr>
        <p:spPr bwMode="auto">
          <a:xfrm>
            <a:off x="6212540" y="1005099"/>
            <a:ext cx="0" cy="99060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0" name="Line 9"/>
          <p:cNvSpPr>
            <a:spLocks noChangeShapeType="1"/>
          </p:cNvSpPr>
          <p:nvPr/>
        </p:nvSpPr>
        <p:spPr bwMode="auto">
          <a:xfrm>
            <a:off x="6237193" y="1004631"/>
            <a:ext cx="1752600" cy="99060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4" name="Rectangle 10"/>
          <p:cNvSpPr>
            <a:spLocks noChangeArrowheads="1"/>
          </p:cNvSpPr>
          <p:nvPr/>
        </p:nvSpPr>
        <p:spPr bwMode="auto">
          <a:xfrm>
            <a:off x="4885764" y="206191"/>
            <a:ext cx="3200400" cy="735103"/>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2800" b="1">
                <a:solidFill>
                  <a:schemeClr val="tx1">
                    <a:lumMod val="95000"/>
                    <a:lumOff val="5000"/>
                  </a:schemeClr>
                </a:solidFill>
                <a:latin typeface=".VnArial" panose="020B7200000000000000" pitchFamily="34" charset="0"/>
              </a:rPr>
              <a:t> </a:t>
            </a:r>
            <a:r>
              <a:rPr lang="en-US" altLang="en-US" b="1">
                <a:solidFill>
                  <a:schemeClr val="tx1">
                    <a:lumMod val="95000"/>
                    <a:lumOff val="5000"/>
                  </a:schemeClr>
                </a:solidFill>
                <a:latin typeface="Arial" panose="020B0604020202020204" pitchFamily="34" charset="0"/>
              </a:rPr>
              <a:t>TỪ LÁY</a:t>
            </a:r>
          </a:p>
        </p:txBody>
      </p:sp>
      <p:sp>
        <p:nvSpPr>
          <p:cNvPr id="25" name="Text Box 11"/>
          <p:cNvSpPr txBox="1">
            <a:spLocks noChangeArrowheads="1"/>
          </p:cNvSpPr>
          <p:nvPr/>
        </p:nvSpPr>
        <p:spPr bwMode="auto">
          <a:xfrm>
            <a:off x="5026317" y="2085465"/>
            <a:ext cx="2514600" cy="1430338"/>
          </a:xfrm>
          <a:prstGeom prst="rect">
            <a:avLst/>
          </a:prstGeom>
          <a:ln>
            <a:headEnd/>
            <a:tailEnd/>
          </a:ln>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Từ láy có hai </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tiếng giống </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nhau ở vần</a:t>
            </a:r>
            <a:endParaRPr lang="en-US" altLang="en-US" sz="2800">
              <a:solidFill>
                <a:srgbClr val="002060"/>
              </a:solidFill>
              <a:latin typeface="Times New Roman" panose="02020603050405020304" pitchFamily="18" charset="0"/>
              <a:cs typeface="Times New Roman" panose="02020603050405020304" pitchFamily="18" charset="0"/>
            </a:endParaRPr>
          </a:p>
        </p:txBody>
      </p:sp>
      <p:sp>
        <p:nvSpPr>
          <p:cNvPr id="28" name="Text Box 12"/>
          <p:cNvSpPr txBox="1">
            <a:spLocks noChangeArrowheads="1"/>
          </p:cNvSpPr>
          <p:nvPr/>
        </p:nvSpPr>
        <p:spPr bwMode="auto">
          <a:xfrm>
            <a:off x="7876183" y="2069395"/>
            <a:ext cx="3048000" cy="1430338"/>
          </a:xfrm>
          <a:prstGeom prst="rect">
            <a:avLst/>
          </a:prstGeom>
          <a:ln>
            <a:headEnd/>
            <a:tailEnd/>
          </a:ln>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Từ láy có hai </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tiếng giống nhau ở cả âm và vần</a:t>
            </a:r>
            <a:endParaRPr lang="en-US" altLang="en-US" sz="2800">
              <a:solidFill>
                <a:srgbClr val="002060"/>
              </a:solidFill>
              <a:latin typeface="Times New Roman" panose="02020603050405020304" pitchFamily="18" charset="0"/>
              <a:cs typeface="Times New Roman" panose="02020603050405020304" pitchFamily="18" charset="0"/>
            </a:endParaRPr>
          </a:p>
        </p:txBody>
      </p:sp>
      <p:sp>
        <p:nvSpPr>
          <p:cNvPr id="29" name="Text Box 13"/>
          <p:cNvSpPr txBox="1">
            <a:spLocks noChangeArrowheads="1"/>
          </p:cNvSpPr>
          <p:nvPr/>
        </p:nvSpPr>
        <p:spPr bwMode="auto">
          <a:xfrm>
            <a:off x="1945340" y="2082839"/>
            <a:ext cx="2667000" cy="1430338"/>
          </a:xfrm>
          <a:prstGeom prst="rect">
            <a:avLst/>
          </a:prstGeom>
          <a:ln>
            <a:headEnd/>
            <a:tailEnd/>
          </a:ln>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Từ láy có hai</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tiếng giống </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nhau ở âm đầu</a:t>
            </a:r>
          </a:p>
        </p:txBody>
      </p:sp>
      <p:sp>
        <p:nvSpPr>
          <p:cNvPr id="30" name="Text Box 14"/>
          <p:cNvSpPr txBox="1">
            <a:spLocks noChangeArrowheads="1"/>
          </p:cNvSpPr>
          <p:nvPr/>
        </p:nvSpPr>
        <p:spPr bwMode="auto">
          <a:xfrm>
            <a:off x="1990164" y="3952134"/>
            <a:ext cx="2895600" cy="1520825"/>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VD: - </a:t>
            </a:r>
            <a:r>
              <a:rPr lang="en-US" altLang="en-US" sz="3000" b="1">
                <a:solidFill>
                  <a:srgbClr val="FF0000"/>
                </a:solidFill>
                <a:latin typeface="Times New Roman" panose="02020603050405020304" pitchFamily="18" charset="0"/>
                <a:cs typeface="Times New Roman" panose="02020603050405020304" pitchFamily="18" charset="0"/>
              </a:rPr>
              <a:t>l</a:t>
            </a:r>
            <a:r>
              <a:rPr lang="en-US" altLang="en-US" sz="3000" b="1">
                <a:solidFill>
                  <a:srgbClr val="0000FF"/>
                </a:solidFill>
                <a:latin typeface="Times New Roman" panose="02020603050405020304" pitchFamily="18" charset="0"/>
                <a:cs typeface="Times New Roman" panose="02020603050405020304" pitchFamily="18" charset="0"/>
              </a:rPr>
              <a:t>ung </a:t>
            </a:r>
            <a:r>
              <a:rPr lang="en-US" altLang="en-US" sz="3000" b="1">
                <a:solidFill>
                  <a:srgbClr val="FF0000"/>
                </a:solidFill>
                <a:latin typeface="Times New Roman" panose="02020603050405020304" pitchFamily="18" charset="0"/>
                <a:cs typeface="Times New Roman" panose="02020603050405020304" pitchFamily="18" charset="0"/>
              </a:rPr>
              <a:t>l</a:t>
            </a:r>
            <a:r>
              <a:rPr lang="en-US" altLang="en-US" sz="3000" b="1">
                <a:solidFill>
                  <a:srgbClr val="0000FF"/>
                </a:solidFill>
                <a:latin typeface="Times New Roman" panose="02020603050405020304" pitchFamily="18" charset="0"/>
                <a:cs typeface="Times New Roman" panose="02020603050405020304" pitchFamily="18" charset="0"/>
              </a:rPr>
              <a:t>inh</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x</a:t>
            </a:r>
            <a:r>
              <a:rPr lang="en-US" altLang="en-US" sz="3000" b="1">
                <a:solidFill>
                  <a:srgbClr val="0000FF"/>
                </a:solidFill>
                <a:latin typeface="Times New Roman" panose="02020603050405020304" pitchFamily="18" charset="0"/>
                <a:cs typeface="Times New Roman" panose="02020603050405020304" pitchFamily="18" charset="0"/>
              </a:rPr>
              <a:t>ù </a:t>
            </a:r>
            <a:r>
              <a:rPr lang="en-US" altLang="en-US" sz="3000" b="1">
                <a:solidFill>
                  <a:srgbClr val="FF0000"/>
                </a:solidFill>
                <a:latin typeface="Times New Roman" panose="02020603050405020304" pitchFamily="18" charset="0"/>
                <a:cs typeface="Times New Roman" panose="02020603050405020304" pitchFamily="18" charset="0"/>
              </a:rPr>
              <a:t>x</a:t>
            </a:r>
            <a:r>
              <a:rPr lang="en-US" altLang="en-US" sz="3000" b="1">
                <a:solidFill>
                  <a:srgbClr val="0000FF"/>
                </a:solidFill>
                <a:latin typeface="Times New Roman" panose="02020603050405020304" pitchFamily="18" charset="0"/>
                <a:cs typeface="Times New Roman" panose="02020603050405020304" pitchFamily="18" charset="0"/>
              </a:rPr>
              <a:t>ì</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nh</a:t>
            </a:r>
            <a:r>
              <a:rPr lang="en-US" altLang="en-US" sz="3000" b="1">
                <a:solidFill>
                  <a:srgbClr val="0000FF"/>
                </a:solidFill>
                <a:latin typeface="Times New Roman" panose="02020603050405020304" pitchFamily="18" charset="0"/>
                <a:cs typeface="Times New Roman" panose="02020603050405020304" pitchFamily="18" charset="0"/>
              </a:rPr>
              <a:t>ỏ </a:t>
            </a:r>
            <a:r>
              <a:rPr lang="en-US" altLang="en-US" sz="3000" b="1">
                <a:solidFill>
                  <a:srgbClr val="FF0000"/>
                </a:solidFill>
                <a:latin typeface="Times New Roman" panose="02020603050405020304" pitchFamily="18" charset="0"/>
                <a:cs typeface="Times New Roman" panose="02020603050405020304" pitchFamily="18" charset="0"/>
              </a:rPr>
              <a:t>nh</a:t>
            </a:r>
            <a:r>
              <a:rPr lang="en-US" altLang="en-US" sz="3000" b="1">
                <a:solidFill>
                  <a:srgbClr val="0000FF"/>
                </a:solidFill>
                <a:latin typeface="Times New Roman" panose="02020603050405020304" pitchFamily="18" charset="0"/>
                <a:cs typeface="Times New Roman" panose="02020603050405020304" pitchFamily="18" charset="0"/>
              </a:rPr>
              <a:t>ắn</a:t>
            </a: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3" name="Text Box 15"/>
          <p:cNvSpPr txBox="1">
            <a:spLocks noChangeArrowheads="1"/>
          </p:cNvSpPr>
          <p:nvPr/>
        </p:nvSpPr>
        <p:spPr bwMode="auto">
          <a:xfrm>
            <a:off x="5342964" y="3875934"/>
            <a:ext cx="2590800" cy="1520825"/>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VD:- l</a:t>
            </a:r>
            <a:r>
              <a:rPr lang="en-US" altLang="en-US" sz="3000" b="1">
                <a:solidFill>
                  <a:srgbClr val="FF0000"/>
                </a:solidFill>
                <a:latin typeface="Times New Roman" panose="02020603050405020304" pitchFamily="18" charset="0"/>
                <a:cs typeface="Times New Roman" panose="02020603050405020304" pitchFamily="18" charset="0"/>
              </a:rPr>
              <a:t>ác</a:t>
            </a:r>
            <a:r>
              <a:rPr lang="en-US" altLang="en-US" sz="3000" b="1">
                <a:solidFill>
                  <a:srgbClr val="0000FF"/>
                </a:solidFill>
                <a:latin typeface="Times New Roman" panose="02020603050405020304" pitchFamily="18" charset="0"/>
                <a:cs typeface="Times New Roman" panose="02020603050405020304" pitchFamily="18" charset="0"/>
              </a:rPr>
              <a:t> đ</a:t>
            </a:r>
            <a:r>
              <a:rPr lang="en-US" altLang="en-US" sz="3000" b="1">
                <a:solidFill>
                  <a:srgbClr val="FF0000"/>
                </a:solidFill>
                <a:latin typeface="Times New Roman" panose="02020603050405020304" pitchFamily="18" charset="0"/>
                <a:cs typeface="Times New Roman" panose="02020603050405020304" pitchFamily="18" charset="0"/>
              </a:rPr>
              <a:t>ác</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b</a:t>
            </a:r>
            <a:r>
              <a:rPr lang="en-US" altLang="en-US" sz="3000" b="1">
                <a:solidFill>
                  <a:srgbClr val="FF0000"/>
                </a:solidFill>
                <a:latin typeface="Times New Roman" panose="02020603050405020304" pitchFamily="18" charset="0"/>
                <a:cs typeface="Times New Roman" panose="02020603050405020304" pitchFamily="18" charset="0"/>
              </a:rPr>
              <a:t>ối</a:t>
            </a:r>
            <a:r>
              <a:rPr lang="en-US" altLang="en-US" sz="3000" b="1">
                <a:solidFill>
                  <a:srgbClr val="0000FF"/>
                </a:solidFill>
                <a:latin typeface="Times New Roman" panose="02020603050405020304" pitchFamily="18" charset="0"/>
                <a:cs typeface="Times New Roman" panose="02020603050405020304" pitchFamily="18" charset="0"/>
              </a:rPr>
              <a:t> r</a:t>
            </a:r>
            <a:r>
              <a:rPr lang="en-US" altLang="en-US" sz="3000" b="1">
                <a:solidFill>
                  <a:srgbClr val="FF0000"/>
                </a:solidFill>
                <a:latin typeface="Times New Roman" panose="02020603050405020304" pitchFamily="18" charset="0"/>
                <a:cs typeface="Times New Roman" panose="02020603050405020304" pitchFamily="18" charset="0"/>
              </a:rPr>
              <a:t>ối</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l</a:t>
            </a:r>
            <a:r>
              <a:rPr lang="en-US" altLang="en-US" sz="3000" b="1">
                <a:solidFill>
                  <a:srgbClr val="FF0000"/>
                </a:solidFill>
                <a:latin typeface="Times New Roman" panose="02020603050405020304" pitchFamily="18" charset="0"/>
                <a:cs typeface="Times New Roman" panose="02020603050405020304" pitchFamily="18" charset="0"/>
              </a:rPr>
              <a:t>íu</a:t>
            </a:r>
            <a:r>
              <a:rPr lang="en-US" altLang="en-US" sz="3000" b="1">
                <a:solidFill>
                  <a:srgbClr val="0000FF"/>
                </a:solidFill>
                <a:latin typeface="Times New Roman" panose="02020603050405020304" pitchFamily="18" charset="0"/>
                <a:cs typeface="Times New Roman" panose="02020603050405020304" pitchFamily="18" charset="0"/>
              </a:rPr>
              <a:t> r</a:t>
            </a:r>
            <a:r>
              <a:rPr lang="en-US" altLang="en-US" sz="3000" b="1">
                <a:solidFill>
                  <a:srgbClr val="FF0000"/>
                </a:solidFill>
                <a:latin typeface="Times New Roman" panose="02020603050405020304" pitchFamily="18" charset="0"/>
                <a:cs typeface="Times New Roman" panose="02020603050405020304" pitchFamily="18" charset="0"/>
              </a:rPr>
              <a:t>íu</a:t>
            </a:r>
            <a:endParaRPr lang="en-US" altLang="en-US" sz="3000">
              <a:solidFill>
                <a:srgbClr val="FF0000"/>
              </a:solidFill>
              <a:latin typeface="Times New Roman" panose="02020603050405020304" pitchFamily="18" charset="0"/>
              <a:cs typeface="Times New Roman" panose="02020603050405020304" pitchFamily="18" charset="0"/>
            </a:endParaRPr>
          </a:p>
        </p:txBody>
      </p:sp>
      <p:sp>
        <p:nvSpPr>
          <p:cNvPr id="34" name="Text Box 16"/>
          <p:cNvSpPr txBox="1">
            <a:spLocks noChangeArrowheads="1"/>
          </p:cNvSpPr>
          <p:nvPr/>
        </p:nvSpPr>
        <p:spPr bwMode="auto">
          <a:xfrm>
            <a:off x="8314764" y="3875934"/>
            <a:ext cx="2590800" cy="1520825"/>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VD: - </a:t>
            </a:r>
            <a:r>
              <a:rPr lang="en-US" altLang="en-US" sz="3000" b="1">
                <a:solidFill>
                  <a:srgbClr val="FF0000"/>
                </a:solidFill>
                <a:latin typeface="Times New Roman" panose="02020603050405020304" pitchFamily="18" charset="0"/>
                <a:cs typeface="Times New Roman" panose="02020603050405020304" pitchFamily="18" charset="0"/>
              </a:rPr>
              <a:t>nho nhỏ</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nhè nhẹ</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se sẽ</a:t>
            </a:r>
            <a:endParaRPr lang="en-US" altLang="en-US" sz="3000">
              <a:solidFill>
                <a:srgbClr val="FF0000"/>
              </a:solidFill>
              <a:latin typeface="Times New Roman" panose="02020603050405020304" pitchFamily="18" charset="0"/>
              <a:cs typeface="Times New Roman" panose="02020603050405020304" pitchFamily="18" charset="0"/>
            </a:endParaRPr>
          </a:p>
        </p:txBody>
      </p:sp>
      <p:sp>
        <p:nvSpPr>
          <p:cNvPr id="35" name="Line 17"/>
          <p:cNvSpPr>
            <a:spLocks noChangeShapeType="1"/>
          </p:cNvSpPr>
          <p:nvPr/>
        </p:nvSpPr>
        <p:spPr bwMode="auto">
          <a:xfrm flipH="1">
            <a:off x="3361764" y="3491759"/>
            <a:ext cx="0" cy="45720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36" name="Line 18"/>
          <p:cNvSpPr>
            <a:spLocks noChangeShapeType="1"/>
          </p:cNvSpPr>
          <p:nvPr/>
        </p:nvSpPr>
        <p:spPr bwMode="auto">
          <a:xfrm flipH="1">
            <a:off x="6485964" y="3491759"/>
            <a:ext cx="0" cy="38100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37" name="Line 19"/>
          <p:cNvSpPr>
            <a:spLocks noChangeShapeType="1"/>
          </p:cNvSpPr>
          <p:nvPr/>
        </p:nvSpPr>
        <p:spPr bwMode="auto">
          <a:xfrm>
            <a:off x="9305364" y="3491759"/>
            <a:ext cx="0" cy="38100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xmlns="" val="200067864"/>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25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circle(in)">
                                      <p:cBhvr>
                                        <p:cTn id="36" dur="500"/>
                                        <p:tgtEl>
                                          <p:spTgt spid="35"/>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circle(in)">
                                      <p:cBhvr>
                                        <p:cTn id="44" dur="500"/>
                                        <p:tgtEl>
                                          <p:spTgt spid="3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circle(i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circle(in)">
                                      <p:cBhvr>
                                        <p:cTn id="52" dur="500"/>
                                        <p:tgtEl>
                                          <p:spTgt spid="3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circle(in)">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animBg="1"/>
      <p:bldP spid="24" grpId="0" animBg="1"/>
      <p:bldP spid="25" grpId="0" animBg="1"/>
      <p:bldP spid="28" grpId="0" animBg="1"/>
      <p:bldP spid="29" grpId="0" animBg="1"/>
      <p:bldP spid="30" grpId="0" animBg="1"/>
      <p:bldP spid="3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cstate="print"/>
          <a:stretch>
            <a:fillRect/>
          </a:stretch>
        </p:blipFill>
        <p:spPr>
          <a:xfrm>
            <a:off x="10117455" y="-5080"/>
            <a:ext cx="2092960" cy="2155825"/>
          </a:xfrm>
          <a:prstGeom prst="rect">
            <a:avLst/>
          </a:prstGeom>
        </p:spPr>
      </p:pic>
      <p:pic>
        <p:nvPicPr>
          <p:cNvPr id="40" name="图片 41" descr="未标题-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557414"/>
            <a:ext cx="12238038" cy="1228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922615" y="1564172"/>
            <a:ext cx="9241320" cy="2658205"/>
          </a:xfrm>
          <a:prstGeom prst="rect">
            <a:avLst/>
          </a:prstGeom>
          <a:noFill/>
          <a:ln w="28575">
            <a:solidFill>
              <a:schemeClr val="tx1">
                <a:lumMod val="95000"/>
                <a:lumOff val="5000"/>
              </a:schemeClr>
            </a:solidFill>
            <a:prstDash val="lgDash"/>
          </a:ln>
        </p:spPr>
        <p:style>
          <a:lnRef idx="1">
            <a:schemeClr val="accent4"/>
          </a:lnRef>
          <a:fillRef idx="2">
            <a:schemeClr val="accent4"/>
          </a:fillRef>
          <a:effectRef idx="1">
            <a:schemeClr val="accent4"/>
          </a:effectRef>
          <a:fontRef idx="minor">
            <a:schemeClr val="dk1"/>
          </a:fontRef>
        </p:style>
        <p:txBody>
          <a:bodyPr rtlCol="0" anchor="ctr"/>
          <a:lstStyle/>
          <a:p>
            <a:pPr marL="457200" marR="0" lvl="0" indent="-457200" algn="ctr" defTabSz="914400" rtl="0" eaLnBrk="1" fontAlgn="auto" latinLnBrk="0" hangingPunct="1">
              <a:lnSpc>
                <a:spcPct val="150000"/>
              </a:lnSpc>
              <a:spcBef>
                <a:spcPts val="0"/>
              </a:spcBef>
              <a:spcAft>
                <a:spcPts val="0"/>
              </a:spcAft>
              <a:buClrTx/>
              <a:buSzTx/>
              <a:buFontTx/>
              <a:buChar char="-"/>
              <a:tabLst/>
              <a:defRPr/>
            </a:pPr>
            <a:r>
              <a:rPr kumimoji="0" lang="vi-VN" sz="2800" b="1" i="0" u="none" strike="noStrike" kern="1200" cap="none" spc="0" normalizeH="0" baseline="0" noProof="0" dirty="0" smtClean="0">
                <a:ln>
                  <a:noFill/>
                </a:ln>
                <a:solidFill>
                  <a:prstClr val="black"/>
                </a:solidFill>
                <a:effectLst/>
                <a:uLnTx/>
                <a:uFillTx/>
                <a:latin typeface="+mj-lt"/>
                <a:cs typeface="Arial" panose="020B0604020202020204" pitchFamily="34" charset="0"/>
              </a:rPr>
              <a:t>Tìm</a:t>
            </a:r>
            <a:r>
              <a:rPr kumimoji="0" lang="vi-VN" sz="2800" b="1" i="0" u="none" strike="noStrike" kern="1200" cap="none" spc="0" normalizeH="0" noProof="0" dirty="0" smtClean="0">
                <a:ln>
                  <a:noFill/>
                </a:ln>
                <a:solidFill>
                  <a:prstClr val="black"/>
                </a:solidFill>
                <a:effectLst/>
                <a:uLnTx/>
                <a:uFillTx/>
                <a:latin typeface="+mj-lt"/>
                <a:cs typeface="Arial" panose="020B0604020202020204" pitchFamily="34" charset="0"/>
              </a:rPr>
              <a:t> thêm các từ ghép tổng hợp, từ ghép phân loại,từ láy âm đầu, từ láy có hai tiếng giống nhau ở âm đầu, giống nhau ở vần và giống nhau ở  thanh</a:t>
            </a:r>
            <a:endParaRPr lang="vi-VN" sz="2800" b="1" dirty="0">
              <a:solidFill>
                <a:prstClr val="black"/>
              </a:solidFill>
              <a:latin typeface="+mj-lt"/>
              <a:cs typeface="Arial" panose="020B0604020202020204" pitchFamily="34" charset="0"/>
            </a:endParaRPr>
          </a:p>
          <a:p>
            <a:pPr marR="0" lvl="0" algn="ctr" defTabSz="914400" rtl="0" eaLnBrk="1" fontAlgn="auto" latinLnBrk="0" hangingPunct="1">
              <a:lnSpc>
                <a:spcPct val="150000"/>
              </a:lnSpc>
              <a:spcBef>
                <a:spcPts val="0"/>
              </a:spcBef>
              <a:spcAft>
                <a:spcPts val="0"/>
              </a:spcAft>
              <a:buClrTx/>
              <a:buSzTx/>
              <a:tabLst/>
              <a:defRPr/>
            </a:pPr>
            <a:r>
              <a:rPr lang="vi-VN" sz="2800" b="1" dirty="0" smtClean="0">
                <a:solidFill>
                  <a:prstClr val="black"/>
                </a:solidFill>
                <a:latin typeface="+mj-lt"/>
                <a:cs typeface="Arial" panose="020B0604020202020204" pitchFamily="34" charset="0"/>
              </a:rPr>
              <a:t>- Đọc trước bài mở rộng vốn từ: Trung thực, tự trọng.</a:t>
            </a:r>
            <a:endParaRPr kumimoji="0" lang="vi-VN" sz="2800" b="1" i="0" u="none" strike="noStrike" kern="1200" cap="none" spc="0" normalizeH="0" noProof="0" dirty="0" smtClean="0">
              <a:ln>
                <a:noFill/>
              </a:ln>
              <a:solidFill>
                <a:prstClr val="black"/>
              </a:solidFill>
              <a:effectLst/>
              <a:uLnTx/>
              <a:uFillTx/>
              <a:latin typeface="+mj-lt"/>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14232" y="1564172"/>
            <a:ext cx="2421953" cy="2421953"/>
          </a:xfrm>
          <a:prstGeom prst="rect">
            <a:avLst/>
          </a:prstGeom>
        </p:spPr>
      </p:pic>
      <p:sp>
        <p:nvSpPr>
          <p:cNvPr id="10" name="Horizontal Scroll 9"/>
          <p:cNvSpPr/>
          <p:nvPr/>
        </p:nvSpPr>
        <p:spPr>
          <a:xfrm>
            <a:off x="4385844" y="36842"/>
            <a:ext cx="2634712" cy="978390"/>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DẶN DÒ</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xmlns="" val="1747533146"/>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089" y="2703700"/>
            <a:ext cx="11211402"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smtClean="0">
                <a:ln w="0"/>
                <a:solidFill>
                  <a:prstClr val="black"/>
                </a:solidFill>
                <a:effectLst>
                  <a:reflection blurRad="6350" stA="53000" endA="300" endPos="35500" dir="5400000" sy="-90000" algn="bl" rotWithShape="0"/>
                </a:effectLst>
                <a:uLnTx/>
                <a:uFillTx/>
                <a:latin typeface="Calibri" panose="020F0502020204030204"/>
                <a:ea typeface="+mn-ea"/>
                <a:cs typeface="+mn-cs"/>
              </a:rPr>
              <a:t>CẢM ƠN CÁC CON ĐÃ LẮNG NGHE!</a:t>
            </a:r>
            <a:endParaRPr kumimoji="0" lang="en-US" sz="6000" b="0" i="0" u="none" strike="noStrike" kern="1200" cap="none" spc="0" normalizeH="0" baseline="0" noProof="0">
              <a:ln w="0"/>
              <a:solidFill>
                <a:prstClr val="black"/>
              </a:solidFill>
              <a:effectLst>
                <a:reflection blurRad="6350" stA="53000" endA="300" endPos="35500" dir="5400000" sy="-90000" algn="bl" rotWithShape="0"/>
              </a:effectLst>
              <a:uLnTx/>
              <a:uFillTx/>
              <a:latin typeface="Calibri" panose="020F0502020204030204"/>
              <a:ea typeface="+mn-ea"/>
              <a:cs typeface="+mn-cs"/>
            </a:endParaRPr>
          </a:p>
        </p:txBody>
      </p:sp>
      <p:pic>
        <p:nvPicPr>
          <p:cNvPr id="3" name="图片 5" descr="3"/>
          <p:cNvPicPr>
            <a:picLocks noChangeAspect="1"/>
          </p:cNvPicPr>
          <p:nvPr/>
        </p:nvPicPr>
        <p:blipFill>
          <a:blip r:embed="rId2" cstate="print"/>
          <a:stretch>
            <a:fillRect/>
          </a:stretch>
        </p:blipFill>
        <p:spPr>
          <a:xfrm>
            <a:off x="10117455" y="-5080"/>
            <a:ext cx="2092960" cy="2155825"/>
          </a:xfrm>
          <a:prstGeom prst="rect">
            <a:avLst/>
          </a:prstGeom>
        </p:spPr>
      </p:pic>
      <p:pic>
        <p:nvPicPr>
          <p:cNvPr id="4" name="图片 41" descr="未标题-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0" y="23773"/>
            <a:ext cx="12238038" cy="155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5" descr="3"/>
          <p:cNvPicPr>
            <a:picLocks noChangeAspect="1"/>
          </p:cNvPicPr>
          <p:nvPr/>
        </p:nvPicPr>
        <p:blipFill>
          <a:blip r:embed="rId2" cstate="print"/>
          <a:stretch>
            <a:fillRect/>
          </a:stretch>
        </p:blipFill>
        <p:spPr>
          <a:xfrm rot="16200000">
            <a:off x="3810" y="-36512"/>
            <a:ext cx="2092960" cy="2155825"/>
          </a:xfrm>
          <a:prstGeom prst="rect">
            <a:avLst/>
          </a:prstGeom>
        </p:spPr>
      </p:pic>
      <p:pic>
        <p:nvPicPr>
          <p:cNvPr id="6" name="Picture 7" descr="D:\传网\PPT\同学录PPT\12\花朵.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105" t="78905" b="5556"/>
          <a:stretch/>
        </p:blipFill>
        <p:spPr bwMode="auto">
          <a:xfrm>
            <a:off x="0" y="5920353"/>
            <a:ext cx="12860448" cy="1322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727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34" presetClass="emph" presetSubtype="0" fill="hold" grpId="0" nodeType="withEffect">
                                  <p:stCondLst>
                                    <p:cond delay="0"/>
                                  </p:stCondLst>
                                  <p:iterate type="lt">
                                    <p:tmPct val="10000"/>
                                  </p:iterate>
                                  <p:childTnLst>
                                    <p:animMotion origin="layout" path="M -2.29167E-6 2.96296E-6 L -2.29167E-6 -0.07223 " pathEditMode="relative" rAng="0" ptsTypes="AA">
                                      <p:cBhvr>
                                        <p:cTn id="8" dur="250" accel="50000" decel="50000" autoRev="1" fill="hold">
                                          <p:stCondLst>
                                            <p:cond delay="0"/>
                                          </p:stCondLst>
                                        </p:cTn>
                                        <p:tgtEl>
                                          <p:spTgt spid="2"/>
                                        </p:tgtEl>
                                        <p:attrNameLst>
                                          <p:attrName>ppt_x</p:attrName>
                                          <p:attrName>ppt_y</p:attrName>
                                        </p:attrNameLst>
                                      </p:cBhvr>
                                      <p:rCtr x="0" y="-3611"/>
                                    </p:animMotion>
                                    <p:animRot by="1500000">
                                      <p:cBhvr>
                                        <p:cTn id="9" dur="125" fill="hold">
                                          <p:stCondLst>
                                            <p:cond delay="0"/>
                                          </p:stCondLst>
                                        </p:cTn>
                                        <p:tgtEl>
                                          <p:spTgt spid="2"/>
                                        </p:tgtEl>
                                        <p:attrNameLst>
                                          <p:attrName>r</p:attrName>
                                        </p:attrNameLst>
                                      </p:cBhvr>
                                    </p:animRot>
                                    <p:animRot by="-1500000">
                                      <p:cBhvr>
                                        <p:cTn id="10" dur="125" fill="hold">
                                          <p:stCondLst>
                                            <p:cond delay="125"/>
                                          </p:stCondLst>
                                        </p:cTn>
                                        <p:tgtEl>
                                          <p:spTgt spid="2"/>
                                        </p:tgtEl>
                                        <p:attrNameLst>
                                          <p:attrName>r</p:attrName>
                                        </p:attrNameLst>
                                      </p:cBhvr>
                                    </p:animRot>
                                    <p:animRot by="-1500000">
                                      <p:cBhvr>
                                        <p:cTn id="11" dur="125" fill="hold">
                                          <p:stCondLst>
                                            <p:cond delay="250"/>
                                          </p:stCondLst>
                                        </p:cTn>
                                        <p:tgtEl>
                                          <p:spTgt spid="2"/>
                                        </p:tgtEl>
                                        <p:attrNameLst>
                                          <p:attrName>r</p:attrName>
                                        </p:attrNameLst>
                                      </p:cBhvr>
                                    </p:animRot>
                                    <p:animRot by="1500000">
                                      <p:cBhvr>
                                        <p:cTn id="12"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
          <p:cNvPicPr>
            <a:picLocks noChangeAspect="1"/>
          </p:cNvPicPr>
          <p:nvPr/>
        </p:nvPicPr>
        <p:blipFill>
          <a:blip r:embed="rId3" cstate="print"/>
          <a:stretch>
            <a:fillRect/>
          </a:stretch>
        </p:blipFill>
        <p:spPr>
          <a:xfrm>
            <a:off x="10313670" y="1411605"/>
            <a:ext cx="1896745" cy="5454015"/>
          </a:xfrm>
          <a:prstGeom prst="rect">
            <a:avLst/>
          </a:prstGeom>
        </p:spPr>
      </p:pic>
      <p:pic>
        <p:nvPicPr>
          <p:cNvPr id="6" name="图片 5" descr="3"/>
          <p:cNvPicPr>
            <a:picLocks noChangeAspect="1"/>
          </p:cNvPicPr>
          <p:nvPr/>
        </p:nvPicPr>
        <p:blipFill>
          <a:blip r:embed="rId4" cstate="print"/>
          <a:stretch>
            <a:fillRect/>
          </a:stretch>
        </p:blipFill>
        <p:spPr>
          <a:xfrm>
            <a:off x="9471366" y="159929"/>
            <a:ext cx="2691130" cy="3676015"/>
          </a:xfrm>
          <a:prstGeom prst="rect">
            <a:avLst/>
          </a:prstGeom>
        </p:spPr>
      </p:pic>
      <p:pic>
        <p:nvPicPr>
          <p:cNvPr id="7" name="图片 6" descr="222"/>
          <p:cNvPicPr>
            <a:picLocks noChangeAspect="1"/>
          </p:cNvPicPr>
          <p:nvPr/>
        </p:nvPicPr>
        <p:blipFill>
          <a:blip r:embed="rId5" cstate="print"/>
          <a:stretch>
            <a:fillRect/>
          </a:stretch>
        </p:blipFill>
        <p:spPr>
          <a:xfrm>
            <a:off x="227308" y="5011985"/>
            <a:ext cx="2673951" cy="1684020"/>
          </a:xfrm>
          <a:prstGeom prst="rect">
            <a:avLst/>
          </a:prstGeom>
        </p:spPr>
      </p:pic>
      <p:sp>
        <p:nvSpPr>
          <p:cNvPr id="2" name="Text Box 1"/>
          <p:cNvSpPr txBox="1"/>
          <p:nvPr/>
        </p:nvSpPr>
        <p:spPr>
          <a:xfrm>
            <a:off x="4291845" y="523851"/>
            <a:ext cx="3921760" cy="769441"/>
          </a:xfrm>
          <a:prstGeom prst="rect">
            <a:avLst/>
          </a:prstGeom>
          <a:noFill/>
        </p:spPr>
        <p:txBody>
          <a:bodyPr wrap="square" rtlCol="0">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MỤC </a:t>
            </a:r>
            <a:r>
              <a:rPr kumimoji="0" lang="en-US" altLang="en-US" sz="4400" b="1" i="0" u="none" strike="noStrike" kern="1200" cap="none" spc="0" normalizeH="0" baseline="0" noProof="0" smtClean="0">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TIÊU</a:t>
            </a:r>
            <a:endParaRPr kumimoji="0" lang="vi-VN" altLang="en-US" sz="4400" b="1" i="0" u="none" strike="noStrike" kern="1200" cap="none" spc="0" normalizeH="0" baseline="0" noProof="0">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2567707" y="4123844"/>
            <a:ext cx="9073537" cy="1569660"/>
          </a:xfrm>
          <a:prstGeom prst="rect">
            <a:avLst/>
          </a:prstGeom>
          <a:ln w="38100">
            <a:prstDash val="dashDot"/>
          </a:ln>
        </p:spPr>
        <p:style>
          <a:lnRef idx="2">
            <a:schemeClr val="dk1"/>
          </a:lnRef>
          <a:fillRef idx="1">
            <a:schemeClr val="lt1"/>
          </a:fillRef>
          <a:effectRef idx="0">
            <a:schemeClr val="dk1"/>
          </a:effectRef>
          <a:fontRef idx="minor">
            <a:schemeClr val="dk1"/>
          </a:fontRef>
        </p:style>
        <p:txBody>
          <a:bodyPr wrap="square">
            <a:spAutoFit/>
          </a:bodyPr>
          <a:lstStyle/>
          <a:p>
            <a:pPr algn="ctr"/>
            <a:r>
              <a:rPr lang="it-IT" sz="3200" b="1" dirty="0" smtClean="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được mô hình cấu tạo của từ ghép, từ ghép tổng hợp, từ ghép phân loại và từ láy: láy âm, láy vần, láy cả âm và vần </a:t>
            </a:r>
            <a:endParaRPr lang="en-US" sz="4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382679" y="1712671"/>
            <a:ext cx="9073537" cy="1306063"/>
          </a:xfrm>
          <a:prstGeom prst="rect">
            <a:avLst/>
          </a:prstGeom>
          <a:ln w="38100">
            <a:prstDash val="dashDot"/>
          </a:ln>
        </p:spPr>
        <p:style>
          <a:lnRef idx="2">
            <a:schemeClr val="dk1"/>
          </a:lnRef>
          <a:fillRef idx="1">
            <a:schemeClr val="lt1"/>
          </a:fillRef>
          <a:effectRef idx="0">
            <a:schemeClr val="dk1"/>
          </a:effectRef>
          <a:fontRef idx="minor">
            <a:schemeClr val="dk1"/>
          </a:fontRef>
        </p:style>
        <p:txBody>
          <a:bodyPr wrap="square">
            <a:spAutoFit/>
          </a:bodyPr>
          <a:lstStyle/>
          <a:p>
            <a:pPr lvl="0" algn="ctr">
              <a:lnSpc>
                <a:spcPct val="130000"/>
              </a:lnSpc>
            </a:pPr>
            <a:r>
              <a:rPr lang="vi-VN" altLang="zh-CN" sz="3200" b="1" dirty="0">
                <a:solidFill>
                  <a:srgbClr val="336601"/>
                </a:solidFill>
                <a:latin typeface="+mj-lt"/>
                <a:ea typeface="微软雅黑" panose="020B0503020204020204" pitchFamily="34" charset="-122"/>
                <a:cs typeface="Arial" panose="020B0604020202020204" pitchFamily="34" charset="0"/>
              </a:rPr>
              <a:t>Nhận biết được từ ghép, từ láy trong câu văn, đoạn văn</a:t>
            </a:r>
            <a:endParaRPr lang="zh-CN" altLang="en-US" sz="3200" b="1" dirty="0">
              <a:solidFill>
                <a:srgbClr val="336601"/>
              </a:solidFill>
              <a:latin typeface="+mj-lt"/>
              <a:ea typeface="微软雅黑" panose="020B0503020204020204" pitchFamily="34" charset="-122"/>
              <a:cs typeface="Arial" panose="020B0604020202020204" pitchFamily="34" charset="0"/>
            </a:endParaRPr>
          </a:p>
        </p:txBody>
      </p:sp>
      <p:grpSp>
        <p:nvGrpSpPr>
          <p:cNvPr id="30" name="组合 16"/>
          <p:cNvGrpSpPr/>
          <p:nvPr/>
        </p:nvGrpSpPr>
        <p:grpSpPr>
          <a:xfrm>
            <a:off x="888275" y="1568252"/>
            <a:ext cx="1690348" cy="1524839"/>
            <a:chOff x="3128671" y="1872384"/>
            <a:chExt cx="769036" cy="726312"/>
          </a:xfrm>
        </p:grpSpPr>
        <p:pic>
          <p:nvPicPr>
            <p:cNvPr id="33" name="图片 17"/>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3128671" y="1872384"/>
              <a:ext cx="769036" cy="726312"/>
            </a:xfrm>
            <a:prstGeom prst="rect">
              <a:avLst/>
            </a:prstGeom>
          </p:spPr>
        </p:pic>
        <p:sp>
          <p:nvSpPr>
            <p:cNvPr id="34" name="文本框 18"/>
            <p:cNvSpPr txBox="1"/>
            <p:nvPr/>
          </p:nvSpPr>
          <p:spPr>
            <a:xfrm>
              <a:off x="3255681" y="2077051"/>
              <a:ext cx="372217" cy="337181"/>
            </a:xfrm>
            <a:prstGeom prst="rect">
              <a:avLst/>
            </a:prstGeom>
            <a:noFill/>
          </p:spPr>
          <p:txBody>
            <a:bodyPr wrap="none" rtlCol="0">
              <a:spAutoFit/>
            </a:bodyPr>
            <a:lstStyle/>
            <a:p>
              <a:r>
                <a:rPr lang="en-US" altLang="zh-CN" sz="4000" dirty="0">
                  <a:solidFill>
                    <a:srgbClr val="E13810"/>
                  </a:solidFill>
                  <a:latin typeface="Calibri" panose="020F0502020204030204"/>
                </a:rPr>
                <a:t>01</a:t>
              </a:r>
              <a:endParaRPr lang="zh-CN" altLang="en-US" sz="4000" dirty="0">
                <a:solidFill>
                  <a:srgbClr val="E13810"/>
                </a:solidFill>
                <a:latin typeface="Calibri" panose="020F0502020204030204"/>
              </a:endParaRPr>
            </a:p>
          </p:txBody>
        </p:sp>
      </p:grpSp>
      <p:grpSp>
        <p:nvGrpSpPr>
          <p:cNvPr id="35" name="组合 23"/>
          <p:cNvGrpSpPr/>
          <p:nvPr/>
        </p:nvGrpSpPr>
        <p:grpSpPr>
          <a:xfrm>
            <a:off x="1045030" y="4049487"/>
            <a:ext cx="1689440" cy="1672154"/>
            <a:chOff x="5192698" y="1872384"/>
            <a:chExt cx="769036" cy="726312"/>
          </a:xfrm>
        </p:grpSpPr>
        <p:pic>
          <p:nvPicPr>
            <p:cNvPr id="37" name="图片 24"/>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5192698" y="1872384"/>
              <a:ext cx="769036" cy="726312"/>
            </a:xfrm>
            <a:prstGeom prst="rect">
              <a:avLst/>
            </a:prstGeom>
          </p:spPr>
        </p:pic>
        <p:sp>
          <p:nvSpPr>
            <p:cNvPr id="38" name="文本框 25"/>
            <p:cNvSpPr txBox="1"/>
            <p:nvPr/>
          </p:nvSpPr>
          <p:spPr>
            <a:xfrm>
              <a:off x="5366712" y="2076209"/>
              <a:ext cx="345097" cy="307861"/>
            </a:xfrm>
            <a:prstGeom prst="rect">
              <a:avLst/>
            </a:prstGeom>
            <a:noFill/>
          </p:spPr>
          <p:txBody>
            <a:bodyPr wrap="none" rtlCol="0">
              <a:spAutoFit/>
            </a:bodyPr>
            <a:lstStyle/>
            <a:p>
              <a:r>
                <a:rPr lang="en-US" altLang="zh-CN" sz="3600" dirty="0">
                  <a:solidFill>
                    <a:srgbClr val="E13810"/>
                  </a:solidFill>
                  <a:latin typeface="Calibri" panose="020F0502020204030204"/>
                </a:rPr>
                <a:t>02</a:t>
              </a:r>
              <a:endParaRPr lang="zh-CN" altLang="en-US" sz="3600" dirty="0">
                <a:solidFill>
                  <a:srgbClr val="E13810"/>
                </a:solidFill>
                <a:latin typeface="Calibri" panose="020F0502020204030204"/>
              </a:endParaRPr>
            </a:p>
          </p:txBody>
        </p:sp>
      </p:grpSp>
    </p:spTree>
    <p:extLst>
      <p:ext uri="{BB962C8B-B14F-4D97-AF65-F5344CB8AC3E}">
        <p14:creationId xmlns:p14="http://schemas.microsoft.com/office/powerpoint/2010/main" xmlns="" val="2550303729"/>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 calcmode="lin" valueType="num">
                                      <p:cBhvr>
                                        <p:cTn id="16" dur="500" fill="hold"/>
                                        <p:tgtEl>
                                          <p:spTgt spid="30"/>
                                        </p:tgtEl>
                                        <p:attrNameLst>
                                          <p:attrName>style.rotation</p:attrName>
                                        </p:attrNameLst>
                                      </p:cBhvr>
                                      <p:tavLst>
                                        <p:tav tm="0">
                                          <p:val>
                                            <p:fltVal val="360"/>
                                          </p:val>
                                        </p:tav>
                                        <p:tav tm="100000">
                                          <p:val>
                                            <p:fltVal val="0"/>
                                          </p:val>
                                        </p:tav>
                                      </p:tavLst>
                                    </p:anim>
                                    <p:animEffect transition="in" filter="fade">
                                      <p:cBhvr>
                                        <p:cTn id="17" dur="500"/>
                                        <p:tgtEl>
                                          <p:spTgt spid="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style.rotation</p:attrName>
                                        </p:attrNameLst>
                                      </p:cBhvr>
                                      <p:tavLst>
                                        <p:tav tm="0">
                                          <p:val>
                                            <p:fltVal val="360"/>
                                          </p:val>
                                        </p:tav>
                                        <p:tav tm="100000">
                                          <p:val>
                                            <p:fltVal val="0"/>
                                          </p:val>
                                        </p:tav>
                                      </p:tavLst>
                                    </p:anim>
                                    <p:animEffect transition="in" filter="fade">
                                      <p:cBhvr>
                                        <p:cTn id="28" dur="500"/>
                                        <p:tgtEl>
                                          <p:spTgt spid="3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cstate="print"/>
          <a:stretch>
            <a:fillRect/>
          </a:stretch>
        </p:blipFill>
        <p:spPr>
          <a:xfrm>
            <a:off x="10117455" y="-5080"/>
            <a:ext cx="2092960" cy="2155825"/>
          </a:xfrm>
          <a:prstGeom prst="rect">
            <a:avLst/>
          </a:prstGeom>
        </p:spPr>
      </p:pic>
      <p:pic>
        <p:nvPicPr>
          <p:cNvPr id="38" name="图片 6" descr="222"/>
          <p:cNvPicPr>
            <a:picLocks noChangeAspect="1"/>
          </p:cNvPicPr>
          <p:nvPr/>
        </p:nvPicPr>
        <p:blipFill>
          <a:blip r:embed="rId4" cstate="print"/>
          <a:stretch>
            <a:fillRect/>
          </a:stretch>
        </p:blipFill>
        <p:spPr>
          <a:xfrm>
            <a:off x="636" y="5040809"/>
            <a:ext cx="2078802" cy="1824811"/>
          </a:xfrm>
          <a:prstGeom prst="rect">
            <a:avLst/>
          </a:prstGeom>
        </p:spPr>
      </p:pic>
      <p:sp>
        <p:nvSpPr>
          <p:cNvPr id="5" name="Text Box 7"/>
          <p:cNvSpPr txBox="1">
            <a:spLocks noChangeArrowheads="1"/>
          </p:cNvSpPr>
          <p:nvPr/>
        </p:nvSpPr>
        <p:spPr bwMode="auto">
          <a:xfrm>
            <a:off x="561703" y="324850"/>
            <a:ext cx="8686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u="sng" dirty="0" err="1">
                <a:solidFill>
                  <a:schemeClr val="accent6">
                    <a:lumMod val="50000"/>
                  </a:schemeClr>
                </a:solidFill>
                <a:latin typeface="Times New Roman" panose="02020603050405020304" pitchFamily="18" charset="0"/>
                <a:cs typeface="Times New Roman" panose="02020603050405020304" pitchFamily="18" charset="0"/>
              </a:rPr>
              <a:t>Bài</a:t>
            </a:r>
            <a:r>
              <a:rPr lang="en-US" altLang="en-US" sz="2800" b="1" u="sng" dirty="0">
                <a:solidFill>
                  <a:schemeClr val="accent6">
                    <a:lumMod val="50000"/>
                  </a:schemeClr>
                </a:solidFill>
                <a:latin typeface="Times New Roman" panose="02020603050405020304" pitchFamily="18" charset="0"/>
                <a:cs typeface="Times New Roman" panose="02020603050405020304" pitchFamily="18" charset="0"/>
              </a:rPr>
              <a:t> 1. </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So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sánh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hai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ghép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sau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đây</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7" name="Text Box 10"/>
          <p:cNvSpPr txBox="1">
            <a:spLocks noChangeArrowheads="1"/>
          </p:cNvSpPr>
          <p:nvPr/>
        </p:nvSpPr>
        <p:spPr bwMode="auto">
          <a:xfrm>
            <a:off x="1341120" y="1030045"/>
            <a:ext cx="3733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Bánh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trái</a:t>
            </a:r>
            <a:endParaRPr lang="en-US" altLang="en-US" sz="2800" b="1" dirty="0">
              <a:solidFill>
                <a:srgbClr val="006600"/>
              </a:solidFill>
              <a:latin typeface="Times New Roman" panose="02020603050405020304" pitchFamily="18" charset="0"/>
              <a:cs typeface="Times New Roman" panose="02020603050405020304" pitchFamily="18" charset="0"/>
            </a:endParaRPr>
          </a:p>
        </p:txBody>
      </p:sp>
      <p:sp>
        <p:nvSpPr>
          <p:cNvPr id="8" name="Text Box 12"/>
          <p:cNvSpPr txBox="1">
            <a:spLocks noChangeArrowheads="1"/>
          </p:cNvSpPr>
          <p:nvPr/>
        </p:nvSpPr>
        <p:spPr bwMode="auto">
          <a:xfrm>
            <a:off x="991800" y="5059680"/>
            <a:ext cx="107895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ghép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nghĩa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tổng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hợp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bao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quát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chung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9" name="Text Box 13"/>
          <p:cNvSpPr txBox="1">
            <a:spLocks noChangeArrowheads="1"/>
          </p:cNvSpPr>
          <p:nvPr/>
        </p:nvSpPr>
        <p:spPr bwMode="auto">
          <a:xfrm>
            <a:off x="995082" y="5516880"/>
            <a:ext cx="1060973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b)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ghép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nghĩa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phân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loại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chỉ</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loại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nhỏ</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thuộc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phạm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vi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nghĩa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tiếng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thứ</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nhất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0" name="Text Box 14"/>
          <p:cNvSpPr txBox="1">
            <a:spLocks noChangeArrowheads="1"/>
          </p:cNvSpPr>
          <p:nvPr/>
        </p:nvSpPr>
        <p:spPr bwMode="auto">
          <a:xfrm>
            <a:off x="1341120" y="2477845"/>
            <a:ext cx="3276600" cy="400110"/>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2000" b="1">
                <a:solidFill>
                  <a:srgbClr val="0000FF"/>
                </a:solidFill>
                <a:latin typeface="Times New Roman" panose="02020603050405020304" pitchFamily="18" charset="0"/>
                <a:cs typeface="Times New Roman" panose="02020603050405020304" pitchFamily="18" charset="0"/>
              </a:rPr>
              <a:t>Chỉ chung các loại bánh. </a:t>
            </a:r>
          </a:p>
        </p:txBody>
      </p:sp>
      <p:sp>
        <p:nvSpPr>
          <p:cNvPr id="11" name="Text Box 15"/>
          <p:cNvSpPr txBox="1">
            <a:spLocks noChangeArrowheads="1"/>
          </p:cNvSpPr>
          <p:nvPr/>
        </p:nvSpPr>
        <p:spPr bwMode="auto">
          <a:xfrm>
            <a:off x="5760720" y="2249245"/>
            <a:ext cx="4572000" cy="707886"/>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000" b="1">
                <a:solidFill>
                  <a:srgbClr val="0000FF"/>
                </a:solidFill>
                <a:latin typeface="Times New Roman" panose="02020603050405020304" pitchFamily="18" charset="0"/>
                <a:cs typeface="Times New Roman" panose="02020603050405020304" pitchFamily="18" charset="0"/>
              </a:rPr>
              <a:t> Chỉ loại bánh nặn bằng bột gạo nếp, thường có nhân, rán chín giòn.</a:t>
            </a:r>
          </a:p>
        </p:txBody>
      </p:sp>
      <p:sp>
        <p:nvSpPr>
          <p:cNvPr id="12" name="Text Box 16"/>
          <p:cNvSpPr txBox="1">
            <a:spLocks noChangeArrowheads="1"/>
          </p:cNvSpPr>
          <p:nvPr/>
        </p:nvSpPr>
        <p:spPr bwMode="auto">
          <a:xfrm>
            <a:off x="5836920" y="1106245"/>
            <a:ext cx="4495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 Bánh rán</a:t>
            </a:r>
          </a:p>
        </p:txBody>
      </p:sp>
      <p:cxnSp>
        <p:nvCxnSpPr>
          <p:cNvPr id="13" name="Straight Arrow Connector 12"/>
          <p:cNvCxnSpPr>
            <a:cxnSpLocks noChangeShapeType="1"/>
          </p:cNvCxnSpPr>
          <p:nvPr/>
        </p:nvCxnSpPr>
        <p:spPr bwMode="auto">
          <a:xfrm>
            <a:off x="3169920" y="1553265"/>
            <a:ext cx="0" cy="924580"/>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xmlns="">
                <a:noFill/>
              </a14:hiddenFill>
            </a:ext>
          </a:extLst>
        </p:spPr>
      </p:cxnSp>
      <p:cxnSp>
        <p:nvCxnSpPr>
          <p:cNvPr id="14" name="Straight Arrow Connector 10"/>
          <p:cNvCxnSpPr>
            <a:cxnSpLocks noChangeShapeType="1"/>
          </p:cNvCxnSpPr>
          <p:nvPr/>
        </p:nvCxnSpPr>
        <p:spPr bwMode="auto">
          <a:xfrm rot="5400000">
            <a:off x="7753919" y="1905551"/>
            <a:ext cx="533400" cy="1588"/>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xmlns="">
                <a:noFill/>
              </a14:hiddenFill>
            </a:ext>
          </a:extLst>
        </p:spPr>
      </p:cxnSp>
      <p:sp>
        <p:nvSpPr>
          <p:cNvPr id="15" name="Text Box 19"/>
          <p:cNvSpPr txBox="1">
            <a:spLocks noChangeArrowheads="1"/>
          </p:cNvSpPr>
          <p:nvPr/>
        </p:nvSpPr>
        <p:spPr bwMode="auto">
          <a:xfrm>
            <a:off x="1188720" y="3925645"/>
            <a:ext cx="4051300" cy="830997"/>
          </a:xfrm>
          <a:prstGeom prst="rect">
            <a:avLst/>
          </a:prstGeom>
          <a:noFill/>
          <a:ln w="381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2400" b="1" dirty="0" err="1">
                <a:solidFill>
                  <a:srgbClr val="800000"/>
                </a:solidFill>
                <a:latin typeface="Times New Roman" panose="02020603050405020304" pitchFamily="18" charset="0"/>
                <a:cs typeface="Times New Roman" panose="02020603050405020304" pitchFamily="18" charset="0"/>
              </a:rPr>
              <a:t>Từ</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ghép</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có</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nghĩa</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tổng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hợp</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err="1">
                <a:solidFill>
                  <a:srgbClr val="0000FF"/>
                </a:solidFill>
                <a:latin typeface="Times New Roman" panose="02020603050405020304" pitchFamily="18" charset="0"/>
                <a:cs typeface="Times New Roman" panose="02020603050405020304" pitchFamily="18" charset="0"/>
              </a:rPr>
              <a:t>bao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quát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chung</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cxnSp>
        <p:nvCxnSpPr>
          <p:cNvPr id="16" name="Straight Arrow Connector 15"/>
          <p:cNvCxnSpPr>
            <a:cxnSpLocks noChangeShapeType="1"/>
          </p:cNvCxnSpPr>
          <p:nvPr/>
        </p:nvCxnSpPr>
        <p:spPr bwMode="auto">
          <a:xfrm>
            <a:off x="3169920" y="2877955"/>
            <a:ext cx="0" cy="1047690"/>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xmlns="">
                <a:noFill/>
              </a14:hiddenFill>
            </a:ext>
          </a:extLst>
        </p:spPr>
      </p:cxnSp>
      <p:sp>
        <p:nvSpPr>
          <p:cNvPr id="17" name="Text Box 21" descr="Parchment"/>
          <p:cNvSpPr txBox="1">
            <a:spLocks noChangeArrowheads="1"/>
          </p:cNvSpPr>
          <p:nvPr/>
        </p:nvSpPr>
        <p:spPr bwMode="auto">
          <a:xfrm>
            <a:off x="5865495" y="3773245"/>
            <a:ext cx="4467225" cy="1200329"/>
          </a:xfrm>
          <a:prstGeom prst="rect">
            <a:avLst/>
          </a:prstGeom>
          <a:noFill/>
          <a:ln w="381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2400" b="1" dirty="0" err="1">
                <a:solidFill>
                  <a:srgbClr val="800000"/>
                </a:solidFill>
                <a:latin typeface="Times New Roman" panose="02020603050405020304" pitchFamily="18" charset="0"/>
                <a:cs typeface="Times New Roman" panose="02020603050405020304" pitchFamily="18" charset="0"/>
              </a:rPr>
              <a:t>Từ</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ghép</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có</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nghĩa</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phân</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loại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err="1">
                <a:solidFill>
                  <a:srgbClr val="0000FF"/>
                </a:solidFill>
                <a:latin typeface="Times New Roman" panose="02020603050405020304" pitchFamily="18" charset="0"/>
                <a:cs typeface="Times New Roman" panose="02020603050405020304" pitchFamily="18" charset="0"/>
              </a:rPr>
              <a:t>chỉ</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một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loại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nhỏ</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thuộc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phạm</a:t>
            </a:r>
            <a:r>
              <a:rPr lang="en-US" altLang="en-US" sz="2400" b="1" dirty="0">
                <a:solidFill>
                  <a:srgbClr val="0000FF"/>
                </a:solidFill>
                <a:latin typeface="Times New Roman" panose="02020603050405020304" pitchFamily="18" charset="0"/>
                <a:cs typeface="Times New Roman" panose="02020603050405020304" pitchFamily="18" charset="0"/>
              </a:rPr>
              <a:t> vi </a:t>
            </a:r>
            <a:r>
              <a:rPr lang="en-US" altLang="en-US" sz="2400" b="1" dirty="0" err="1">
                <a:solidFill>
                  <a:srgbClr val="0000FF"/>
                </a:solidFill>
                <a:latin typeface="Times New Roman" panose="02020603050405020304" pitchFamily="18" charset="0"/>
                <a:cs typeface="Times New Roman" panose="02020603050405020304" pitchFamily="18" charset="0"/>
              </a:rPr>
              <a:t>nghĩa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của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tiếng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nhất</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cxnSp>
        <p:nvCxnSpPr>
          <p:cNvPr id="18" name="Straight Arrow Connector 17"/>
          <p:cNvCxnSpPr>
            <a:cxnSpLocks noChangeShapeType="1"/>
          </p:cNvCxnSpPr>
          <p:nvPr/>
        </p:nvCxnSpPr>
        <p:spPr bwMode="auto">
          <a:xfrm>
            <a:off x="8019825" y="3033331"/>
            <a:ext cx="0" cy="739914"/>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582627524"/>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2"/>
                                        </p:tgtEl>
                                        <p:attrNameLst>
                                          <p:attrName>style.visibility</p:attrName>
                                        </p:attrNameLst>
                                      </p:cBhvr>
                                      <p:to>
                                        <p:strVal val="visible"/>
                                      </p:to>
                                    </p:set>
                                    <p:anim calcmode="discrete" valueType="clr">
                                      <p:cBhvr override="childStyle">
                                        <p:cTn id="1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gtEl>
                                        <p:attrNameLst>
                                          <p:attrName>fillcolor</p:attrName>
                                        </p:attrNameLst>
                                      </p:cBhvr>
                                      <p:tavLst>
                                        <p:tav tm="0">
                                          <p:val>
                                            <p:clrVal>
                                              <a:schemeClr val="accent2"/>
                                            </p:clrVal>
                                          </p:val>
                                        </p:tav>
                                        <p:tav tm="50000">
                                          <p:val>
                                            <p:clrVal>
                                              <a:schemeClr val="hlink"/>
                                            </p:clrVal>
                                          </p:val>
                                        </p:tav>
                                      </p:tavLst>
                                    </p:anim>
                                    <p:set>
                                      <p:cBhvr>
                                        <p:cTn id="21" dur="80"/>
                                        <p:tgtEl>
                                          <p:spTgt spid="1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8"/>
                                        </p:tgtEl>
                                        <p:attrNameLst>
                                          <p:attrName>style.visibility</p:attrName>
                                        </p:attrNameLst>
                                      </p:cBhvr>
                                      <p:to>
                                        <p:strVal val="visible"/>
                                      </p:to>
                                    </p:set>
                                    <p:anim calcmode="discrete" valueType="clr">
                                      <p:cBhvr override="childStyle">
                                        <p:cTn id="4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8"/>
                                        </p:tgtEl>
                                        <p:attrNameLst>
                                          <p:attrName>fillcolor</p:attrName>
                                        </p:attrNameLst>
                                      </p:cBhvr>
                                      <p:tavLst>
                                        <p:tav tm="0">
                                          <p:val>
                                            <p:clrVal>
                                              <a:schemeClr val="accent2"/>
                                            </p:clrVal>
                                          </p:val>
                                        </p:tav>
                                        <p:tav tm="50000">
                                          <p:val>
                                            <p:clrVal>
                                              <a:schemeClr val="hlink"/>
                                            </p:clrVal>
                                          </p:val>
                                        </p:tav>
                                      </p:tavLst>
                                    </p:anim>
                                    <p:set>
                                      <p:cBhvr>
                                        <p:cTn id="48" dur="80"/>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9"/>
                                        </p:tgtEl>
                                        <p:attrNameLst>
                                          <p:attrName>style.visibility</p:attrName>
                                        </p:attrNameLst>
                                      </p:cBhvr>
                                      <p:to>
                                        <p:strVal val="visible"/>
                                      </p:to>
                                    </p:set>
                                    <p:anim calcmode="discrete" valueType="clr">
                                      <p:cBhvr override="childStyle">
                                        <p:cTn id="5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9"/>
                                        </p:tgtEl>
                                        <p:attrNameLst>
                                          <p:attrName>fillcolor</p:attrName>
                                        </p:attrNameLst>
                                      </p:cBhvr>
                                      <p:tavLst>
                                        <p:tav tm="0">
                                          <p:val>
                                            <p:clrVal>
                                              <a:schemeClr val="accent2"/>
                                            </p:clrVal>
                                          </p:val>
                                        </p:tav>
                                        <p:tav tm="50000">
                                          <p:val>
                                            <p:clrVal>
                                              <a:schemeClr val="hlink"/>
                                            </p:clrVal>
                                          </p:val>
                                        </p:tav>
                                      </p:tavLst>
                                    </p:anim>
                                    <p:set>
                                      <p:cBhvr>
                                        <p:cTn id="55" dur="80"/>
                                        <p:tgtEl>
                                          <p:spTgt spid="9"/>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2" presetClass="exit" presetSubtype="4" fill="hold" grpId="1" nodeType="afterEffect">
                                  <p:stCondLst>
                                    <p:cond delay="0"/>
                                  </p:stCondLst>
                                  <p:iterate type="lt">
                                    <p:tmPct val="0"/>
                                  </p:iterate>
                                  <p:childTnLst>
                                    <p:anim calcmode="lin" valueType="num">
                                      <p:cBhvr additive="base">
                                        <p:cTn id="68" dur="500"/>
                                        <p:tgtEl>
                                          <p:spTgt spid="8"/>
                                        </p:tgtEl>
                                        <p:attrNameLst>
                                          <p:attrName>ppt_x</p:attrName>
                                        </p:attrNameLst>
                                      </p:cBhvr>
                                      <p:tavLst>
                                        <p:tav tm="0">
                                          <p:val>
                                            <p:strVal val="ppt_x"/>
                                          </p:val>
                                        </p:tav>
                                        <p:tav tm="100000">
                                          <p:val>
                                            <p:strVal val="ppt_x"/>
                                          </p:val>
                                        </p:tav>
                                      </p:tavLst>
                                    </p:anim>
                                    <p:anim calcmode="lin" valueType="num">
                                      <p:cBhvr additive="base">
                                        <p:cTn id="69" dur="500"/>
                                        <p:tgtEl>
                                          <p:spTgt spid="8"/>
                                        </p:tgtEl>
                                        <p:attrNameLst>
                                          <p:attrName>ppt_y</p:attrName>
                                        </p:attrNameLst>
                                      </p:cBhvr>
                                      <p:tavLst>
                                        <p:tav tm="0">
                                          <p:val>
                                            <p:strVal val="ppt_y"/>
                                          </p:val>
                                        </p:tav>
                                        <p:tav tm="100000">
                                          <p:val>
                                            <p:strVal val="1+ppt_h/2"/>
                                          </p:val>
                                        </p:tav>
                                      </p:tavLst>
                                    </p:anim>
                                    <p:set>
                                      <p:cBhvr>
                                        <p:cTn id="70" dur="1" fill="hold">
                                          <p:stCondLst>
                                            <p:cond delay="499"/>
                                          </p:stCondLst>
                                        </p:cTn>
                                        <p:tgtEl>
                                          <p:spTgt spid="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 presetClass="entr" presetSubtype="4"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ppt_x"/>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1000"/>
                            </p:stCondLst>
                            <p:childTnLst>
                              <p:par>
                                <p:cTn id="83" presetID="2" presetClass="exit" presetSubtype="4" fill="hold" grpId="1" nodeType="afterEffect">
                                  <p:stCondLst>
                                    <p:cond delay="0"/>
                                  </p:stCondLst>
                                  <p:iterate type="lt">
                                    <p:tmPct val="0"/>
                                  </p:iterate>
                                  <p:childTnLst>
                                    <p:anim calcmode="lin" valueType="num">
                                      <p:cBhvr additive="base">
                                        <p:cTn id="84" dur="500"/>
                                        <p:tgtEl>
                                          <p:spTgt spid="9"/>
                                        </p:tgtEl>
                                        <p:attrNameLst>
                                          <p:attrName>ppt_x</p:attrName>
                                        </p:attrNameLst>
                                      </p:cBhvr>
                                      <p:tavLst>
                                        <p:tav tm="0">
                                          <p:val>
                                            <p:strVal val="ppt_x"/>
                                          </p:val>
                                        </p:tav>
                                        <p:tav tm="100000">
                                          <p:val>
                                            <p:strVal val="ppt_x"/>
                                          </p:val>
                                        </p:tav>
                                      </p:tavLst>
                                    </p:anim>
                                    <p:anim calcmode="lin" valueType="num">
                                      <p:cBhvr additive="base">
                                        <p:cTn id="85" dur="500"/>
                                        <p:tgtEl>
                                          <p:spTgt spid="9"/>
                                        </p:tgtEl>
                                        <p:attrNameLst>
                                          <p:attrName>ppt_y</p:attrName>
                                        </p:attrNameLst>
                                      </p:cBhvr>
                                      <p:tavLst>
                                        <p:tav tm="0">
                                          <p:val>
                                            <p:strVal val="ppt_y"/>
                                          </p:val>
                                        </p:tav>
                                        <p:tav tm="100000">
                                          <p:val>
                                            <p:strVal val="1+ppt_h/2"/>
                                          </p:val>
                                        </p:tav>
                                      </p:tavLst>
                                    </p:anim>
                                    <p:set>
                                      <p:cBhvr>
                                        <p:cTn id="8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8" grpId="1"/>
      <p:bldP spid="9" grpId="0"/>
      <p:bldP spid="9" grpId="1"/>
      <p:bldP spid="10" grpId="0" animBg="1"/>
      <p:bldP spid="11" grpId="0" animBg="1"/>
      <p:bldP spid="12" grpId="0"/>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
          <p:cNvPicPr>
            <a:picLocks noChangeAspect="1"/>
          </p:cNvPicPr>
          <p:nvPr/>
        </p:nvPicPr>
        <p:blipFill>
          <a:blip r:embed="rId3" cstate="print"/>
          <a:stretch>
            <a:fillRect/>
          </a:stretch>
        </p:blipFill>
        <p:spPr>
          <a:xfrm>
            <a:off x="11203940" y="1411605"/>
            <a:ext cx="1006475" cy="5197475"/>
          </a:xfrm>
          <a:prstGeom prst="rect">
            <a:avLst/>
          </a:prstGeom>
        </p:spPr>
      </p:pic>
      <p:pic>
        <p:nvPicPr>
          <p:cNvPr id="6" name="图片 5" descr="3"/>
          <p:cNvPicPr>
            <a:picLocks noChangeAspect="1"/>
          </p:cNvPicPr>
          <p:nvPr/>
        </p:nvPicPr>
        <p:blipFill>
          <a:blip r:embed="rId4" cstate="print"/>
          <a:stretch>
            <a:fillRect/>
          </a:stretch>
        </p:blipFill>
        <p:spPr>
          <a:xfrm>
            <a:off x="9519285" y="25717"/>
            <a:ext cx="2691130" cy="2771775"/>
          </a:xfrm>
          <a:prstGeom prst="rect">
            <a:avLst/>
          </a:prstGeom>
        </p:spPr>
      </p:pic>
      <p:sp>
        <p:nvSpPr>
          <p:cNvPr id="24" name="Text Box 9"/>
          <p:cNvSpPr txBox="1">
            <a:spLocks noChangeArrowheads="1"/>
          </p:cNvSpPr>
          <p:nvPr/>
        </p:nvSpPr>
        <p:spPr bwMode="auto">
          <a:xfrm>
            <a:off x="1037953" y="1411604"/>
            <a:ext cx="10784542"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65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u="sng" dirty="0" err="1" smtClean="0">
                <a:solidFill>
                  <a:srgbClr val="FF0000"/>
                </a:solidFill>
                <a:latin typeface="Times New Roman" panose="02020603050405020304" pitchFamily="18" charset="0"/>
                <a:cs typeface="Times New Roman" panose="02020603050405020304" pitchFamily="18" charset="0"/>
              </a:rPr>
              <a:t>Bài</a:t>
            </a:r>
            <a:r>
              <a:rPr lang="en-US" altLang="en-US" sz="2800" b="1" u="sng" dirty="0" smtClean="0">
                <a:solidFill>
                  <a:srgbClr val="FF0000"/>
                </a:solidFill>
                <a:latin typeface="Times New Roman" panose="02020603050405020304" pitchFamily="18" charset="0"/>
                <a:cs typeface="Times New Roman" panose="02020603050405020304" pitchFamily="18" charset="0"/>
              </a:rPr>
              <a:t> 2.</a:t>
            </a:r>
            <a:r>
              <a:rPr lang="vi-VN" altLang="en-US" sz="2800" b="1" dirty="0" smtClean="0">
                <a:solidFill>
                  <a:srgbClr val="FF0000"/>
                </a:solidFill>
                <a:latin typeface="Times New Roman" panose="02020603050405020304" pitchFamily="18" charset="0"/>
                <a:cs typeface="Times New Roman" panose="02020603050405020304" pitchFamily="18" charset="0"/>
              </a:rPr>
              <a:t> Hãy tìm các từ:</a:t>
            </a:r>
          </a:p>
          <a:p>
            <a:pPr marL="514350" indent="-514350" fontAlgn="base">
              <a:spcBef>
                <a:spcPct val="50000"/>
              </a:spcBef>
              <a:spcAft>
                <a:spcPct val="0"/>
              </a:spcAft>
              <a:buFontTx/>
              <a:buAutoNum type="alphaLcParenR"/>
            </a:pPr>
            <a:r>
              <a:rPr lang="vi-VN" altLang="en-US" sz="2800" b="1" dirty="0" smtClean="0">
                <a:solidFill>
                  <a:srgbClr val="0070C0"/>
                </a:solidFill>
                <a:latin typeface="Times New Roman" panose="02020603050405020304" pitchFamily="18" charset="0"/>
                <a:cs typeface="Times New Roman" panose="02020603050405020304" pitchFamily="18" charset="0"/>
              </a:rPr>
              <a:t>Từ ghép có nghĩa tổng hợp</a:t>
            </a:r>
          </a:p>
          <a:p>
            <a:pPr marL="514350" indent="-514350" fontAlgn="base">
              <a:spcBef>
                <a:spcPct val="50000"/>
              </a:spcBef>
              <a:spcAft>
                <a:spcPct val="0"/>
              </a:spcAft>
              <a:buFontTx/>
              <a:buAutoNum type="alphaLcParenR"/>
            </a:pPr>
            <a:r>
              <a:rPr lang="vi-VN" altLang="en-US" sz="2800" b="1" dirty="0" smtClean="0">
                <a:solidFill>
                  <a:srgbClr val="0070C0"/>
                </a:solidFill>
                <a:latin typeface="Times New Roman" panose="02020603050405020304" pitchFamily="18" charset="0"/>
                <a:cs typeface="Times New Roman" panose="02020603050405020304" pitchFamily="18" charset="0"/>
              </a:rPr>
              <a:t>Từ ghép có nghĩa phân loại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20" name="Picture 7" descr="D:\传网\PPT\同学录PPT\12\花朵.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105" t="78905" b="5556"/>
          <a:stretch/>
        </p:blipFill>
        <p:spPr bwMode="auto">
          <a:xfrm>
            <a:off x="0" y="6025850"/>
            <a:ext cx="12860448" cy="1322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4080266"/>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cstate="print"/>
          <a:stretch>
            <a:fillRect/>
          </a:stretch>
        </p:blipFill>
        <p:spPr>
          <a:xfrm>
            <a:off x="10117455" y="-5080"/>
            <a:ext cx="2092960" cy="2155825"/>
          </a:xfrm>
          <a:prstGeom prst="rect">
            <a:avLst/>
          </a:prstGeom>
        </p:spPr>
      </p:pic>
      <p:pic>
        <p:nvPicPr>
          <p:cNvPr id="26" name="Picture 7" descr="D:\传网\PPT\同学录PPT\12\花朵.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105" t="78905" b="5556"/>
          <a:stretch/>
        </p:blipFill>
        <p:spPr bwMode="auto">
          <a:xfrm>
            <a:off x="0" y="6025850"/>
            <a:ext cx="12860448" cy="13222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2"/>
          <p:cNvSpPr>
            <a:spLocks noChangeArrowheads="1"/>
          </p:cNvSpPr>
          <p:nvPr/>
        </p:nvSpPr>
        <p:spPr bwMode="auto">
          <a:xfrm>
            <a:off x="4814047" y="313767"/>
            <a:ext cx="2563900" cy="91440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2800" b="1" dirty="0">
                <a:solidFill>
                  <a:schemeClr val="tx1">
                    <a:lumMod val="95000"/>
                    <a:lumOff val="5000"/>
                  </a:schemeClr>
                </a:solidFill>
                <a:latin typeface=".VnArial" panose="020B7200000000000000" pitchFamily="34" charset="0"/>
              </a:rPr>
              <a:t> </a:t>
            </a:r>
            <a:r>
              <a:rPr lang="en-US" altLang="en-US" b="1" dirty="0">
                <a:solidFill>
                  <a:srgbClr val="FF0000"/>
                </a:solidFill>
                <a:latin typeface="Times New Roman" panose="02020603050405020304" pitchFamily="18" charset="0"/>
                <a:cs typeface="Times New Roman" panose="02020603050405020304" pitchFamily="18" charset="0"/>
              </a:rPr>
              <a:t>TỪ GHÉP</a:t>
            </a:r>
          </a:p>
        </p:txBody>
      </p:sp>
      <p:sp>
        <p:nvSpPr>
          <p:cNvPr id="11" name="Rectangle 4"/>
          <p:cNvSpPr>
            <a:spLocks noChangeArrowheads="1"/>
          </p:cNvSpPr>
          <p:nvPr/>
        </p:nvSpPr>
        <p:spPr bwMode="auto">
          <a:xfrm>
            <a:off x="6692147" y="4428567"/>
            <a:ext cx="36576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130000"/>
              </a:lnSpc>
              <a:spcBef>
                <a:spcPct val="0"/>
              </a:spcBef>
              <a:spcAft>
                <a:spcPct val="0"/>
              </a:spcAft>
              <a:buFontTx/>
              <a:buNone/>
            </a:pPr>
            <a:endParaRPr lang="en-US" altLang="en-US" b="1">
              <a:solidFill>
                <a:prstClr val="black"/>
              </a:solidFill>
              <a:latin typeface="Arial" panose="020B0604020202020204" pitchFamily="34" charset="0"/>
            </a:endParaRPr>
          </a:p>
        </p:txBody>
      </p:sp>
      <p:sp>
        <p:nvSpPr>
          <p:cNvPr id="12" name="Line 5"/>
          <p:cNvSpPr>
            <a:spLocks noChangeShapeType="1"/>
          </p:cNvSpPr>
          <p:nvPr/>
        </p:nvSpPr>
        <p:spPr bwMode="auto">
          <a:xfrm flipH="1">
            <a:off x="4329947" y="1304367"/>
            <a:ext cx="1524000" cy="1524000"/>
          </a:xfrm>
          <a:prstGeom prst="line">
            <a:avLst/>
          </a:prstGeom>
          <a:noFill/>
          <a:ln w="57150">
            <a:solidFill>
              <a:srgbClr val="FF0066"/>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3" name="Line 6"/>
          <p:cNvSpPr>
            <a:spLocks noChangeShapeType="1"/>
          </p:cNvSpPr>
          <p:nvPr/>
        </p:nvSpPr>
        <p:spPr bwMode="auto">
          <a:xfrm>
            <a:off x="5853947" y="1304367"/>
            <a:ext cx="1524000" cy="1676400"/>
          </a:xfrm>
          <a:prstGeom prst="line">
            <a:avLst/>
          </a:prstGeom>
          <a:noFill/>
          <a:ln w="57150">
            <a:solidFill>
              <a:srgbClr val="FF0066"/>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4" name="Text Box 15"/>
          <p:cNvSpPr txBox="1">
            <a:spLocks noChangeArrowheads="1"/>
          </p:cNvSpPr>
          <p:nvPr/>
        </p:nvSpPr>
        <p:spPr bwMode="auto">
          <a:xfrm>
            <a:off x="7073147" y="2980767"/>
            <a:ext cx="2895600" cy="984250"/>
          </a:xfrm>
          <a:prstGeom prst="rect">
            <a:avLst/>
          </a:prstGeom>
          <a:noFill/>
          <a:ln w="38100">
            <a:solidFill>
              <a:srgbClr val="0066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Từ ghép có</a:t>
            </a:r>
          </a:p>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nghĩa phân loại</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5" name="Text Box 16"/>
          <p:cNvSpPr txBox="1">
            <a:spLocks noChangeArrowheads="1"/>
          </p:cNvSpPr>
          <p:nvPr/>
        </p:nvSpPr>
        <p:spPr bwMode="auto">
          <a:xfrm>
            <a:off x="2501147" y="2980767"/>
            <a:ext cx="2743200" cy="984250"/>
          </a:xfrm>
          <a:prstGeom prst="rect">
            <a:avLst/>
          </a:prstGeom>
          <a:noFill/>
          <a:ln w="38100">
            <a:solidFill>
              <a:srgbClr val="0066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Từ ghép có</a:t>
            </a:r>
          </a:p>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nghĩa tổng hợp</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6" name="Text Box 17"/>
          <p:cNvSpPr txBox="1">
            <a:spLocks noChangeArrowheads="1"/>
          </p:cNvSpPr>
          <p:nvPr/>
        </p:nvSpPr>
        <p:spPr bwMode="auto">
          <a:xfrm>
            <a:off x="1586747" y="4504767"/>
            <a:ext cx="3670300" cy="1430338"/>
          </a:xfrm>
          <a:prstGeom prst="rect">
            <a:avLst/>
          </a:prstGeom>
          <a:noFill/>
          <a:ln w="571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VD: - </a:t>
            </a:r>
            <a:r>
              <a:rPr lang="vi-VN" altLang="en-US" sz="2800" b="1" dirty="0" smtClean="0">
                <a:solidFill>
                  <a:srgbClr val="0000FF"/>
                </a:solidFill>
                <a:latin typeface="Times New Roman" panose="02020603050405020304" pitchFamily="18" charset="0"/>
                <a:cs typeface="Times New Roman" panose="02020603050405020304" pitchFamily="18" charset="0"/>
              </a:rPr>
              <a:t>núi non</a:t>
            </a:r>
            <a:endParaRPr lang="en-US" altLang="en-US" sz="2800" b="1"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đất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endParaRPr lang="en-US" altLang="en-US" sz="2800" b="1"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bạn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bè</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17" name="Text Box 18"/>
          <p:cNvSpPr txBox="1">
            <a:spLocks noChangeArrowheads="1"/>
          </p:cNvSpPr>
          <p:nvPr/>
        </p:nvSpPr>
        <p:spPr bwMode="auto">
          <a:xfrm>
            <a:off x="6615947" y="4504767"/>
            <a:ext cx="3886200" cy="1430338"/>
          </a:xfrm>
          <a:prstGeom prst="rect">
            <a:avLst/>
          </a:prstGeom>
          <a:noFill/>
          <a:ln w="571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VD: - </a:t>
            </a:r>
            <a:r>
              <a:rPr lang="vi-VN" altLang="en-US" sz="2800" b="1" dirty="0" smtClean="0">
                <a:solidFill>
                  <a:srgbClr val="0000FF"/>
                </a:solidFill>
                <a:latin typeface="Times New Roman" panose="02020603050405020304" pitchFamily="18" charset="0"/>
                <a:cs typeface="Times New Roman" panose="02020603050405020304" pitchFamily="18" charset="0"/>
              </a:rPr>
              <a:t>tàu hỏa</a:t>
            </a:r>
            <a:r>
              <a:rPr lang="en-US" altLang="en-US" sz="2800" b="1" dirty="0" smtClean="0">
                <a:solidFill>
                  <a:srgbClr val="0000FF"/>
                </a:solidFill>
                <a:latin typeface="Times New Roman" panose="02020603050405020304" pitchFamily="18" charset="0"/>
                <a:cs typeface="Times New Roman" panose="02020603050405020304" pitchFamily="18" charset="0"/>
              </a:rPr>
              <a:t>, </a:t>
            </a:r>
            <a:endParaRPr lang="en-US" altLang="en-US" sz="2800" b="1"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bạn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đường</a:t>
            </a:r>
            <a:r>
              <a:rPr lang="en-US" altLang="en-US" sz="2800" b="1" dirty="0">
                <a:solidFill>
                  <a:srgbClr val="0000FF"/>
                </a:solidFill>
                <a:latin typeface="Times New Roman" panose="02020603050405020304" pitchFamily="18" charset="0"/>
                <a:cs typeface="Times New Roman" panose="02020603050405020304" pitchFamily="18" charset="0"/>
              </a:rPr>
              <a:t>, </a:t>
            </a: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học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gạo</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22" name="Line 19"/>
          <p:cNvSpPr>
            <a:spLocks noChangeShapeType="1"/>
          </p:cNvSpPr>
          <p:nvPr/>
        </p:nvSpPr>
        <p:spPr bwMode="auto">
          <a:xfrm flipH="1">
            <a:off x="3415547" y="4047567"/>
            <a:ext cx="0" cy="457200"/>
          </a:xfrm>
          <a:prstGeom prst="line">
            <a:avLst/>
          </a:prstGeom>
          <a:noFill/>
          <a:ln w="57150">
            <a:solidFill>
              <a:srgbClr val="FF0066"/>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4" name="Line 20"/>
          <p:cNvSpPr>
            <a:spLocks noChangeShapeType="1"/>
          </p:cNvSpPr>
          <p:nvPr/>
        </p:nvSpPr>
        <p:spPr bwMode="auto">
          <a:xfrm>
            <a:off x="8444747" y="4047567"/>
            <a:ext cx="0" cy="457200"/>
          </a:xfrm>
          <a:prstGeom prst="line">
            <a:avLst/>
          </a:prstGeom>
          <a:noFill/>
          <a:ln w="57150">
            <a:solidFill>
              <a:srgbClr val="FF0066"/>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xmlns="" val="136362949"/>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1000"/>
          </a:schemeClr>
        </a:solidFill>
        <a:effectLst/>
      </p:bgPr>
    </p:bg>
    <p:spTree>
      <p:nvGrpSpPr>
        <p:cNvPr id="1" name=""/>
        <p:cNvGrpSpPr/>
        <p:nvPr/>
      </p:nvGrpSpPr>
      <p:grpSpPr>
        <a:xfrm>
          <a:off x="0" y="0"/>
          <a:ext cx="0" cy="0"/>
          <a:chOff x="0" y="0"/>
          <a:chExt cx="0" cy="0"/>
        </a:xfrm>
      </p:grpSpPr>
      <p:pic>
        <p:nvPicPr>
          <p:cNvPr id="2" name="图片 1" descr="2"/>
          <p:cNvPicPr>
            <a:picLocks noChangeAspect="1"/>
          </p:cNvPicPr>
          <p:nvPr/>
        </p:nvPicPr>
        <p:blipFill>
          <a:blip r:embed="rId3" cstate="print"/>
          <a:stretch>
            <a:fillRect/>
          </a:stretch>
        </p:blipFill>
        <p:spPr>
          <a:xfrm>
            <a:off x="11203940" y="1411605"/>
            <a:ext cx="1006475" cy="5197475"/>
          </a:xfrm>
          <a:prstGeom prst="rect">
            <a:avLst/>
          </a:prstGeom>
        </p:spPr>
      </p:pic>
      <p:pic>
        <p:nvPicPr>
          <p:cNvPr id="3" name="图片 2" descr="3"/>
          <p:cNvPicPr>
            <a:picLocks noChangeAspect="1"/>
          </p:cNvPicPr>
          <p:nvPr/>
        </p:nvPicPr>
        <p:blipFill>
          <a:blip r:embed="rId4" cstate="print"/>
          <a:stretch>
            <a:fillRect/>
          </a:stretch>
        </p:blipFill>
        <p:spPr>
          <a:xfrm>
            <a:off x="9519285" y="-5080"/>
            <a:ext cx="2691130" cy="2771775"/>
          </a:xfrm>
          <a:prstGeom prst="rect">
            <a:avLst/>
          </a:prstGeom>
        </p:spPr>
      </p:pic>
      <p:sp>
        <p:nvSpPr>
          <p:cNvPr id="16" name="Rectangle 15"/>
          <p:cNvSpPr/>
          <p:nvPr/>
        </p:nvSpPr>
        <p:spPr>
          <a:xfrm>
            <a:off x="967913" y="5207178"/>
            <a:ext cx="10236027" cy="1271999"/>
          </a:xfrm>
          <a:prstGeom prst="rect">
            <a:avLst/>
          </a:prstGeom>
          <a:ln w="28575">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1196761" y="5448798"/>
            <a:ext cx="1000717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Vì</a:t>
            </a:r>
            <a:r>
              <a:rPr kumimoji="0" lang="vi-VN"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lang="vi-VN" sz="2400" dirty="0" smtClean="0">
                <a:solidFill>
                  <a:srgbClr val="FF0000"/>
                </a:solidFill>
                <a:latin typeface="Arial" panose="020B0604020202020204" pitchFamily="34" charset="0"/>
                <a:cs typeface="Arial" panose="020B0604020202020204" pitchFamily="34" charset="0"/>
              </a:rPr>
              <a:t>tàu hỏa</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vi-VN"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chỉ phương tiện giao thông đường sắt, có nhiều toa, chở được nhiều hàng, phân biệt với tàu thủy, tàu bay,...</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Oval 19"/>
          <p:cNvSpPr/>
          <p:nvPr/>
        </p:nvSpPr>
        <p:spPr>
          <a:xfrm>
            <a:off x="396172" y="5441043"/>
            <a:ext cx="800589" cy="797599"/>
          </a:xfrm>
          <a:prstGeom prst="ellipse">
            <a:avLst/>
          </a:prstGeom>
          <a:solidFill>
            <a:schemeClr val="dk1"/>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9117" y="5337951"/>
            <a:ext cx="954697" cy="947537"/>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xmlns="" val="0"/>
              </a:ext>
            </a:extLst>
          </a:blip>
          <a:srcRect l="288" t="3511" r="-288" b="7748"/>
          <a:stretch/>
        </p:blipFill>
        <p:spPr>
          <a:xfrm>
            <a:off x="967912" y="898285"/>
            <a:ext cx="5671545" cy="3308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loud Callout 4"/>
          <p:cNvSpPr/>
          <p:nvPr/>
        </p:nvSpPr>
        <p:spPr>
          <a:xfrm>
            <a:off x="7380514" y="736436"/>
            <a:ext cx="3823426" cy="2899955"/>
          </a:xfrm>
          <a:prstGeom prst="cloudCallout">
            <a:avLst>
              <a:gd name="adj1" fmla="val -64906"/>
              <a:gd name="adj2" fmla="val 42680"/>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200" b="1" dirty="0" smtClean="0">
                <a:solidFill>
                  <a:srgbClr val="7030A0"/>
                </a:solidFill>
                <a:latin typeface="+mj-lt"/>
              </a:rPr>
              <a:t>Vì sao  </a:t>
            </a:r>
            <a:r>
              <a:rPr lang="vi-VN" sz="3200" b="1" i="1" dirty="0" smtClean="0">
                <a:solidFill>
                  <a:srgbClr val="FF0000"/>
                </a:solidFill>
                <a:latin typeface="+mj-lt"/>
              </a:rPr>
              <a:t>tàu hỏa </a:t>
            </a:r>
            <a:r>
              <a:rPr lang="vi-VN" sz="3200" b="1" dirty="0" smtClean="0">
                <a:solidFill>
                  <a:srgbClr val="7030A0"/>
                </a:solidFill>
                <a:latin typeface="+mj-lt"/>
              </a:rPr>
              <a:t>là từ ghép phân loại?</a:t>
            </a:r>
            <a:endParaRPr lang="en-US" sz="3200" b="1" dirty="0">
              <a:solidFill>
                <a:srgbClr val="7030A0"/>
              </a:solidFill>
              <a:latin typeface="+mj-lt"/>
            </a:endParaRPr>
          </a:p>
        </p:txBody>
      </p:sp>
    </p:spTree>
    <p:extLst>
      <p:ext uri="{BB962C8B-B14F-4D97-AF65-F5344CB8AC3E}">
        <p14:creationId xmlns:p14="http://schemas.microsoft.com/office/powerpoint/2010/main" xmlns="" val="1062581953"/>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438" y="4812057"/>
            <a:ext cx="10474575" cy="848458"/>
          </a:xfrm>
          <a:prstGeom prst="rect">
            <a:avLst/>
          </a:prstGeom>
          <a:ln w="28575">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468939" y="5052623"/>
            <a:ext cx="101329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Vì</a:t>
            </a:r>
            <a:r>
              <a:rPr kumimoji="0" lang="vi-VN"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núi</a:t>
            </a:r>
            <a:r>
              <a:rPr kumimoji="0" lang="vi-VN" sz="2400" b="0"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non</a:t>
            </a:r>
            <a:r>
              <a:rPr kumimoji="0" lang="en-US" sz="24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chỉ</a:t>
            </a:r>
            <a:r>
              <a:rPr kumimoji="0" lang="vi-VN"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chung các loại địa hình nổi lên cao hơn so với mặt đất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572671" y="4808542"/>
            <a:ext cx="800589" cy="7975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242" y="4712977"/>
            <a:ext cx="954697" cy="947537"/>
          </a:xfrm>
          <a:prstGeom prst="rect">
            <a:avLst/>
          </a:prstGeom>
        </p:spPr>
      </p:pic>
      <p:pic>
        <p:nvPicPr>
          <p:cNvPr id="6" name="Picture 7" descr="D:\传网\PPT\同学录PPT\12\花朵.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105" t="78905" b="5556"/>
          <a:stretch/>
        </p:blipFill>
        <p:spPr bwMode="auto">
          <a:xfrm>
            <a:off x="0" y="5829945"/>
            <a:ext cx="12860448" cy="143805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 y="773419"/>
            <a:ext cx="4894729" cy="3389006"/>
          </a:xfrm>
          <a:prstGeom prst="rect">
            <a:avLst/>
          </a:prstGeom>
        </p:spPr>
      </p:pic>
      <p:sp>
        <p:nvSpPr>
          <p:cNvPr id="8" name="Cloud Callout 7"/>
          <p:cNvSpPr/>
          <p:nvPr/>
        </p:nvSpPr>
        <p:spPr>
          <a:xfrm>
            <a:off x="7237734" y="736436"/>
            <a:ext cx="3966206" cy="2899955"/>
          </a:xfrm>
          <a:prstGeom prst="cloudCallout">
            <a:avLst>
              <a:gd name="adj1" fmla="val -97263"/>
              <a:gd name="adj2" fmla="val 39898"/>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200" b="1" dirty="0" smtClean="0">
                <a:solidFill>
                  <a:srgbClr val="7030A0"/>
                </a:solidFill>
                <a:latin typeface="+mj-lt"/>
              </a:rPr>
              <a:t>Vì sao </a:t>
            </a:r>
            <a:r>
              <a:rPr lang="vi-VN" sz="3200" b="1" i="1" dirty="0" smtClean="0">
                <a:solidFill>
                  <a:srgbClr val="FF0000"/>
                </a:solidFill>
                <a:latin typeface="+mj-lt"/>
              </a:rPr>
              <a:t>núi non </a:t>
            </a:r>
            <a:r>
              <a:rPr lang="vi-VN" sz="3200" b="1" dirty="0" smtClean="0">
                <a:solidFill>
                  <a:srgbClr val="7030A0"/>
                </a:solidFill>
                <a:latin typeface="+mj-lt"/>
              </a:rPr>
              <a:t>là từ ghép tổng hợp?</a:t>
            </a:r>
            <a:endParaRPr lang="en-US" sz="3200" b="1" dirty="0">
              <a:solidFill>
                <a:srgbClr val="7030A0"/>
              </a:solidFill>
              <a:latin typeface="+mj-lt"/>
            </a:endParaRPr>
          </a:p>
        </p:txBody>
      </p:sp>
    </p:spTree>
    <p:extLst>
      <p:ext uri="{BB962C8B-B14F-4D97-AF65-F5344CB8AC3E}">
        <p14:creationId xmlns:p14="http://schemas.microsoft.com/office/powerpoint/2010/main" xmlns="" val="342449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cstate="print"/>
          <a:stretch>
            <a:fillRect/>
          </a:stretch>
        </p:blipFill>
        <p:spPr>
          <a:xfrm>
            <a:off x="10117455" y="-5080"/>
            <a:ext cx="2092960" cy="2155825"/>
          </a:xfrm>
          <a:prstGeom prst="rect">
            <a:avLst/>
          </a:prstGeom>
        </p:spPr>
      </p:pic>
      <p:pic>
        <p:nvPicPr>
          <p:cNvPr id="16" name="图片 4" descr="2"/>
          <p:cNvPicPr>
            <a:picLocks noChangeAspect="1"/>
          </p:cNvPicPr>
          <p:nvPr/>
        </p:nvPicPr>
        <p:blipFill>
          <a:blip r:embed="rId4" cstate="print"/>
          <a:stretch>
            <a:fillRect/>
          </a:stretch>
        </p:blipFill>
        <p:spPr>
          <a:xfrm>
            <a:off x="11029442" y="2683413"/>
            <a:ext cx="1006475" cy="5197475"/>
          </a:xfrm>
          <a:prstGeom prst="rect">
            <a:avLst/>
          </a:prstGeom>
        </p:spPr>
      </p:pic>
      <p:pic>
        <p:nvPicPr>
          <p:cNvPr id="17" name="Picture 7" descr="D:\传网\PPT\同学录PPT\12\花朵.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105" t="78905" b="5556"/>
          <a:stretch/>
        </p:blipFill>
        <p:spPr bwMode="auto">
          <a:xfrm>
            <a:off x="0" y="5920353"/>
            <a:ext cx="12860448" cy="132227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12"/>
          <p:cNvSpPr txBox="1">
            <a:spLocks noChangeArrowheads="1"/>
          </p:cNvSpPr>
          <p:nvPr/>
        </p:nvSpPr>
        <p:spPr bwMode="auto">
          <a:xfrm>
            <a:off x="0" y="228600"/>
            <a:ext cx="11403106"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600" b="1" dirty="0" smtClean="0">
                <a:solidFill>
                  <a:srgbClr val="0000FF"/>
                </a:solidFill>
                <a:latin typeface="Times New Roman" panose="02020603050405020304" pitchFamily="18" charset="0"/>
                <a:cs typeface="Times New Roman" panose="02020603050405020304" pitchFamily="18" charset="0"/>
              </a:rPr>
              <a:t> </a:t>
            </a:r>
            <a:r>
              <a:rPr lang="en-US" altLang="en-US" sz="2600" b="1" u="sng" dirty="0" err="1">
                <a:solidFill>
                  <a:srgbClr val="FF0000"/>
                </a:solidFill>
                <a:latin typeface="Times New Roman" panose="02020603050405020304" pitchFamily="18" charset="0"/>
                <a:cs typeface="Times New Roman" panose="02020603050405020304" pitchFamily="18" charset="0"/>
              </a:rPr>
              <a:t>Bài</a:t>
            </a:r>
            <a:r>
              <a:rPr lang="en-US" altLang="en-US" sz="2600" b="1" u="sng" dirty="0">
                <a:solidFill>
                  <a:srgbClr val="FF0000"/>
                </a:solidFill>
                <a:latin typeface="Times New Roman" panose="02020603050405020304" pitchFamily="18" charset="0"/>
                <a:cs typeface="Times New Roman" panose="02020603050405020304" pitchFamily="18" charset="0"/>
              </a:rPr>
              <a:t> 3</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Xếp</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từ</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láy</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trong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đoạn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văn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sau</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vào</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nhóm</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thích</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hợp</a:t>
            </a:r>
            <a:r>
              <a:rPr lang="en-US" altLang="en-US" sz="2600" b="1" dirty="0">
                <a:solidFill>
                  <a:srgbClr val="0000FF"/>
                </a:solidFill>
                <a:latin typeface="Times New Roman" panose="02020603050405020304" pitchFamily="18" charset="0"/>
                <a:cs typeface="Times New Roman" panose="02020603050405020304" pitchFamily="18" charset="0"/>
              </a:rPr>
              <a:t>:</a:t>
            </a:r>
          </a:p>
        </p:txBody>
      </p:sp>
      <p:sp>
        <p:nvSpPr>
          <p:cNvPr id="9" name="Text Box 13"/>
          <p:cNvSpPr txBox="1">
            <a:spLocks noChangeArrowheads="1"/>
          </p:cNvSpPr>
          <p:nvPr/>
        </p:nvSpPr>
        <p:spPr bwMode="auto">
          <a:xfrm>
            <a:off x="460784" y="809784"/>
            <a:ext cx="11403106" cy="3892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2800" b="1" dirty="0" err="1">
                <a:solidFill>
                  <a:srgbClr val="006600"/>
                </a:solidFill>
                <a:latin typeface="Times New Roman" panose="02020603050405020304" pitchFamily="18" charset="0"/>
                <a:cs typeface="Times New Roman" panose="02020603050405020304" pitchFamily="18" charset="0"/>
              </a:rPr>
              <a:t>Cây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nhút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nhát</a:t>
            </a:r>
            <a:endParaRPr lang="en-US" altLang="en-US" sz="2800" b="1" dirty="0">
              <a:solidFill>
                <a:srgbClr val="0066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Tx/>
              <a:buNone/>
            </a:pP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rào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rào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nổi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lên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một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tiếng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động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gì</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lắm</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Những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chiếc</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khô</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xạt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lướt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trên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cỏ</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Cây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xấu</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hổ</a:t>
            </a:r>
            <a:r>
              <a:rPr lang="en-US" altLang="en-US" sz="2800" b="1" dirty="0">
                <a:solidFill>
                  <a:srgbClr val="006600"/>
                </a:solidFill>
                <a:latin typeface="Times New Roman" panose="02020603050405020304" pitchFamily="18" charset="0"/>
                <a:cs typeface="Times New Roman" panose="02020603050405020304" pitchFamily="18" charset="0"/>
              </a:rPr>
              <a:t> co </a:t>
            </a:r>
            <a:r>
              <a:rPr lang="en-US" altLang="en-US" sz="2800" b="1" dirty="0" err="1">
                <a:solidFill>
                  <a:srgbClr val="006600"/>
                </a:solidFill>
                <a:latin typeface="Times New Roman" panose="02020603050405020304" pitchFamily="18" charset="0"/>
                <a:cs typeface="Times New Roman" panose="02020603050405020304" pitchFamily="18" charset="0"/>
              </a:rPr>
              <a:t>rúm</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mình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bỗng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thấy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xung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quanh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lao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xao</a:t>
            </a:r>
            <a:r>
              <a:rPr lang="en-US" altLang="en-US" sz="2800" b="1" dirty="0">
                <a:solidFill>
                  <a:srgbClr val="006600"/>
                </a:solidFill>
                <a:latin typeface="Times New Roman" panose="02020603050405020304" pitchFamily="18" charset="0"/>
                <a:cs typeface="Times New Roman" panose="02020603050405020304" pitchFamily="18" charset="0"/>
              </a:rPr>
              <a:t>. He </a:t>
            </a:r>
            <a:r>
              <a:rPr lang="en-US" altLang="en-US" sz="2800" b="1" dirty="0" err="1">
                <a:solidFill>
                  <a:srgbClr val="006600"/>
                </a:solidFill>
                <a:latin typeface="Times New Roman" panose="02020603050405020304" pitchFamily="18" charset="0"/>
                <a:cs typeface="Times New Roman" panose="02020603050405020304" pitchFamily="18" charset="0"/>
              </a:rPr>
              <a:t>hé</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mắt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nhìn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không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gì</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cả</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Lúc</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bấy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giờ</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mới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mở</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bừng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những</a:t>
            </a:r>
            <a:r>
              <a:rPr lang="en-US" altLang="en-US" sz="2800" b="1" dirty="0">
                <a:solidFill>
                  <a:srgbClr val="006600"/>
                </a:solidFill>
                <a:latin typeface="Times New Roman" panose="02020603050405020304" pitchFamily="18" charset="0"/>
                <a:cs typeface="Times New Roman" panose="02020603050405020304" pitchFamily="18" charset="0"/>
              </a:rPr>
              <a:t> con </a:t>
            </a:r>
            <a:r>
              <a:rPr lang="en-US" altLang="en-US" sz="2800" b="1" dirty="0" err="1">
                <a:solidFill>
                  <a:srgbClr val="006600"/>
                </a:solidFill>
                <a:latin typeface="Times New Roman" panose="02020603050405020304" pitchFamily="18" charset="0"/>
                <a:cs typeface="Times New Roman" panose="02020603050405020304" pitchFamily="18" charset="0"/>
              </a:rPr>
              <a:t>mắt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quả</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nhiên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không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gì</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thật</a:t>
            </a:r>
            <a:r>
              <a:rPr lang="en-US" altLang="en-US" sz="2800" b="1" dirty="0">
                <a:solidFill>
                  <a:srgbClr val="006600"/>
                </a:solidFill>
                <a:latin typeface="Times New Roman" panose="02020603050405020304" pitchFamily="18" charset="0"/>
                <a:cs typeface="Times New Roman" panose="02020603050405020304" pitchFamily="18" charset="0"/>
              </a:rPr>
              <a:t>.		</a:t>
            </a:r>
          </a:p>
          <a:p>
            <a:pPr algn="r" fontAlgn="base">
              <a:lnSpc>
                <a:spcPct val="150000"/>
              </a:lnSpc>
              <a:spcBef>
                <a:spcPct val="0"/>
              </a:spcBef>
              <a:spcAft>
                <a:spcPct val="0"/>
              </a:spcAft>
              <a:buFontTx/>
              <a:buNone/>
            </a:pPr>
            <a:r>
              <a:rPr lang="en-US" altLang="en-US" sz="2800" b="1" dirty="0">
                <a:solidFill>
                  <a:srgbClr val="006600"/>
                </a:solidFill>
                <a:latin typeface="Times New Roman" panose="02020603050405020304" pitchFamily="18" charset="0"/>
                <a:cs typeface="Times New Roman" panose="02020603050405020304" pitchFamily="18" charset="0"/>
              </a:rPr>
              <a:t>                                 Theo </a:t>
            </a:r>
            <a:r>
              <a:rPr lang="en-US" altLang="en-US" sz="2800" b="1" dirty="0" err="1">
                <a:solidFill>
                  <a:srgbClr val="006600"/>
                </a:solidFill>
                <a:latin typeface="Times New Roman" panose="02020603050405020304" pitchFamily="18" charset="0"/>
                <a:cs typeface="Times New Roman" panose="02020603050405020304" pitchFamily="18" charset="0"/>
              </a:rPr>
              <a:t>Trần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Hoài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Dương</a:t>
            </a:r>
            <a:endParaRPr lang="en-US" altLang="en-US" sz="2800" b="1" dirty="0">
              <a:solidFill>
                <a:srgbClr val="006600"/>
              </a:solidFill>
              <a:latin typeface="Times New Roman" panose="02020603050405020304" pitchFamily="18" charset="0"/>
              <a:cs typeface="Times New Roman" panose="02020603050405020304" pitchFamily="18" charset="0"/>
            </a:endParaRPr>
          </a:p>
        </p:txBody>
      </p:sp>
      <p:sp>
        <p:nvSpPr>
          <p:cNvPr id="10" name="Text Box 14"/>
          <p:cNvSpPr txBox="1">
            <a:spLocks noChangeArrowheads="1"/>
          </p:cNvSpPr>
          <p:nvPr/>
        </p:nvSpPr>
        <p:spPr bwMode="auto">
          <a:xfrm>
            <a:off x="632010" y="4446493"/>
            <a:ext cx="11403106"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rgbClr val="7030A0"/>
                </a:solidFill>
                <a:latin typeface="Times New Roman" panose="02020603050405020304" pitchFamily="18" charset="0"/>
                <a:cs typeface="Times New Roman" panose="02020603050405020304" pitchFamily="18" charset="0"/>
              </a:rPr>
              <a:t>a. </a:t>
            </a:r>
            <a:r>
              <a:rPr lang="en-US" altLang="en-US" sz="2800" b="1" dirty="0" err="1">
                <a:solidFill>
                  <a:srgbClr val="7030A0"/>
                </a:solidFill>
                <a:latin typeface="Times New Roman" panose="02020603050405020304" pitchFamily="18" charset="0"/>
                <a:cs typeface="Times New Roman" panose="02020603050405020304" pitchFamily="18" charset="0"/>
              </a:rPr>
              <a:t>Từ</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láy</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có</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hai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tiếng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giống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nhau</a:t>
            </a:r>
            <a:r>
              <a:rPr lang="en-US" altLang="en-US" sz="2800" b="1" dirty="0">
                <a:solidFill>
                  <a:srgbClr val="7030A0"/>
                </a:solidFill>
                <a:latin typeface="Times New Roman" panose="02020603050405020304" pitchFamily="18" charset="0"/>
                <a:cs typeface="Times New Roman" panose="02020603050405020304" pitchFamily="18" charset="0"/>
              </a:rPr>
              <a:t> ở </a:t>
            </a:r>
            <a:r>
              <a:rPr lang="en-US" altLang="en-US" sz="2800" b="1" dirty="0" err="1">
                <a:solidFill>
                  <a:srgbClr val="7030A0"/>
                </a:solidFill>
                <a:latin typeface="Times New Roman" panose="02020603050405020304" pitchFamily="18" charset="0"/>
                <a:cs typeface="Times New Roman" panose="02020603050405020304" pitchFamily="18" charset="0"/>
              </a:rPr>
              <a:t>âm</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đầu</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sp>
        <p:nvSpPr>
          <p:cNvPr id="11" name="Text Box 15"/>
          <p:cNvSpPr txBox="1">
            <a:spLocks noChangeArrowheads="1"/>
          </p:cNvSpPr>
          <p:nvPr/>
        </p:nvSpPr>
        <p:spPr bwMode="auto">
          <a:xfrm>
            <a:off x="632010" y="5056093"/>
            <a:ext cx="11403106"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a:solidFill>
                  <a:srgbClr val="7030A0"/>
                </a:solidFill>
                <a:latin typeface="Times New Roman" panose="02020603050405020304" pitchFamily="18" charset="0"/>
                <a:cs typeface="Times New Roman" panose="02020603050405020304" pitchFamily="18" charset="0"/>
              </a:rPr>
              <a:t>b. Từ láy có hai tiếng giống nhau ở vần.</a:t>
            </a:r>
          </a:p>
        </p:txBody>
      </p:sp>
      <p:sp>
        <p:nvSpPr>
          <p:cNvPr id="12" name="Text Box 16"/>
          <p:cNvSpPr txBox="1">
            <a:spLocks noChangeArrowheads="1"/>
          </p:cNvSpPr>
          <p:nvPr/>
        </p:nvSpPr>
        <p:spPr bwMode="auto">
          <a:xfrm>
            <a:off x="555810" y="5665693"/>
            <a:ext cx="11213054"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rgbClr val="7030A0"/>
                </a:solidFill>
                <a:latin typeface="Times New Roman" panose="02020603050405020304" pitchFamily="18" charset="0"/>
                <a:cs typeface="Times New Roman" panose="02020603050405020304" pitchFamily="18" charset="0"/>
              </a:rPr>
              <a:t>c. </a:t>
            </a:r>
            <a:r>
              <a:rPr lang="en-US" altLang="en-US" sz="2800" b="1" dirty="0" err="1">
                <a:solidFill>
                  <a:srgbClr val="7030A0"/>
                </a:solidFill>
                <a:latin typeface="Times New Roman" panose="02020603050405020304" pitchFamily="18" charset="0"/>
                <a:cs typeface="Times New Roman" panose="02020603050405020304" pitchFamily="18" charset="0"/>
              </a:rPr>
              <a:t>Từ</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láy</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có</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hai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tiếng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giống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nhau</a:t>
            </a:r>
            <a:r>
              <a:rPr lang="en-US" altLang="en-US" sz="2800" b="1" dirty="0">
                <a:solidFill>
                  <a:srgbClr val="7030A0"/>
                </a:solidFill>
                <a:latin typeface="Times New Roman" panose="02020603050405020304" pitchFamily="18" charset="0"/>
                <a:cs typeface="Times New Roman" panose="02020603050405020304" pitchFamily="18" charset="0"/>
              </a:rPr>
              <a:t> ở </a:t>
            </a:r>
            <a:r>
              <a:rPr lang="en-US" altLang="en-US" sz="2800" b="1" dirty="0" err="1">
                <a:solidFill>
                  <a:srgbClr val="7030A0"/>
                </a:solidFill>
                <a:latin typeface="Times New Roman" panose="02020603050405020304" pitchFamily="18" charset="0"/>
                <a:cs typeface="Times New Roman" panose="02020603050405020304" pitchFamily="18" charset="0"/>
              </a:rPr>
              <a:t>cả</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âm</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đầu</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và</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vần</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233432810"/>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7" descr="D:\传网\PPT\同学录PPT\12\花朵.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105" t="78905" b="5556"/>
          <a:stretch/>
        </p:blipFill>
        <p:spPr bwMode="auto">
          <a:xfrm>
            <a:off x="-1" y="5917202"/>
            <a:ext cx="12860448" cy="1322275"/>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Box 10"/>
          <p:cNvSpPr txBox="1">
            <a:spLocks noChangeArrowheads="1"/>
          </p:cNvSpPr>
          <p:nvPr/>
        </p:nvSpPr>
        <p:spPr bwMode="auto">
          <a:xfrm>
            <a:off x="-1" y="4347885"/>
            <a:ext cx="1181189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65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AutoNum type="alphaLcParenR"/>
            </a:pPr>
            <a:endParaRPr lang="en-US" altLang="en-US" sz="2600">
              <a:solidFill>
                <a:prstClr val="black"/>
              </a:solidFill>
              <a:latin typeface="Arial" panose="020B0604020202020204" pitchFamily="34" charset="0"/>
            </a:endParaRPr>
          </a:p>
        </p:txBody>
      </p:sp>
      <p:sp>
        <p:nvSpPr>
          <p:cNvPr id="18" name="Rectangle 10"/>
          <p:cNvSpPr>
            <a:spLocks noChangeArrowheads="1"/>
          </p:cNvSpPr>
          <p:nvPr/>
        </p:nvSpPr>
        <p:spPr bwMode="auto">
          <a:xfrm>
            <a:off x="533399" y="1143000"/>
            <a:ext cx="233979"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US" altLang="en-US" sz="2600">
              <a:solidFill>
                <a:prstClr val="black"/>
              </a:solidFill>
              <a:latin typeface="Arial" panose="020B0604020202020204" pitchFamily="34" charset="0"/>
            </a:endParaRPr>
          </a:p>
        </p:txBody>
      </p:sp>
      <p:sp>
        <p:nvSpPr>
          <p:cNvPr id="19" name="Text Box 19"/>
          <p:cNvSpPr txBox="1">
            <a:spLocks noChangeArrowheads="1"/>
          </p:cNvSpPr>
          <p:nvPr/>
        </p:nvSpPr>
        <p:spPr bwMode="auto">
          <a:xfrm>
            <a:off x="380999" y="304800"/>
            <a:ext cx="1113416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600" b="1" u="sng" dirty="0" err="1" smtClean="0">
                <a:solidFill>
                  <a:srgbClr val="FF0000"/>
                </a:solidFill>
                <a:latin typeface="Times New Roman" panose="02020603050405020304" pitchFamily="18" charset="0"/>
                <a:cs typeface="Times New Roman" panose="02020603050405020304" pitchFamily="18" charset="0"/>
              </a:rPr>
              <a:t>Bài</a:t>
            </a:r>
            <a:r>
              <a:rPr lang="en-US" altLang="en-US" sz="2600" b="1" u="sng" dirty="0" smtClean="0">
                <a:solidFill>
                  <a:srgbClr val="FF0000"/>
                </a:solidFill>
                <a:latin typeface="Times New Roman" panose="02020603050405020304" pitchFamily="18" charset="0"/>
                <a:cs typeface="Times New Roman" panose="02020603050405020304" pitchFamily="18" charset="0"/>
              </a:rPr>
              <a:t> </a:t>
            </a:r>
            <a:r>
              <a:rPr lang="en-US" altLang="en-US" sz="2600" b="1" u="sng" dirty="0">
                <a:solidFill>
                  <a:srgbClr val="FF0000"/>
                </a:solidFill>
                <a:latin typeface="Times New Roman" panose="02020603050405020304" pitchFamily="18" charset="0"/>
                <a:cs typeface="Times New Roman" panose="02020603050405020304" pitchFamily="18" charset="0"/>
              </a:rPr>
              <a:t>3. </a:t>
            </a:r>
            <a:r>
              <a:rPr lang="en-US" altLang="en-US" sz="2600" b="1" dirty="0" err="1">
                <a:solidFill>
                  <a:srgbClr val="FF0000"/>
                </a:solidFill>
                <a:latin typeface="Times New Roman" panose="02020603050405020304" pitchFamily="18" charset="0"/>
                <a:cs typeface="Times New Roman" panose="02020603050405020304" pitchFamily="18" charset="0"/>
              </a:rPr>
              <a:t>Xếp</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từ</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láy</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trong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đoạn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văn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sau</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vào</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nhóm</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thích</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hợp</a:t>
            </a:r>
            <a:r>
              <a:rPr lang="en-US" altLang="en-US" sz="2600" b="1" dirty="0">
                <a:solidFill>
                  <a:srgbClr val="FF0000"/>
                </a:solidFill>
                <a:latin typeface="Times New Roman" panose="02020603050405020304" pitchFamily="18" charset="0"/>
                <a:cs typeface="Times New Roman" panose="02020603050405020304" pitchFamily="18" charset="0"/>
              </a:rPr>
              <a:t>:</a:t>
            </a:r>
          </a:p>
        </p:txBody>
      </p:sp>
      <p:sp>
        <p:nvSpPr>
          <p:cNvPr id="20" name="Text Box 20"/>
          <p:cNvSpPr txBox="1">
            <a:spLocks noChangeArrowheads="1"/>
          </p:cNvSpPr>
          <p:nvPr/>
        </p:nvSpPr>
        <p:spPr bwMode="auto">
          <a:xfrm>
            <a:off x="-1" y="944040"/>
            <a:ext cx="11618259"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Cây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nhút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nhát</a:t>
            </a:r>
            <a:endParaRPr lang="en-US" altLang="en-US" sz="2600" b="1" dirty="0">
              <a:solidFill>
                <a:schemeClr val="accent6">
                  <a:lumMod val="50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Gió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rào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rào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nổi</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lên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tiếng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gì</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lắm</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chiếc</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khô</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xạt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lướt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trên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cỏ</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Cây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xấu</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hổ</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co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rúm</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mình</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bỗng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thấy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xung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quanh</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lao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xao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He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hé</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mắt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nhìn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gì</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cả</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Lúc</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bấy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giờ</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mới</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mở</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bừng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con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mắt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quả</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gì</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thật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21" name="Text Box 21"/>
          <p:cNvSpPr txBox="1">
            <a:spLocks noChangeArrowheads="1"/>
          </p:cNvSpPr>
          <p:nvPr/>
        </p:nvSpPr>
        <p:spPr bwMode="auto">
          <a:xfrm>
            <a:off x="7729049" y="3013817"/>
            <a:ext cx="513139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600" b="1" i="1" dirty="0">
                <a:solidFill>
                  <a:schemeClr val="accent6">
                    <a:lumMod val="50000"/>
                  </a:schemeClr>
                </a:solidFill>
                <a:latin typeface="Times New Roman" panose="02020603050405020304" pitchFamily="18" charset="0"/>
                <a:cs typeface="Times New Roman" panose="02020603050405020304" pitchFamily="18" charset="0"/>
              </a:rPr>
              <a:t>Theo </a:t>
            </a:r>
            <a:r>
              <a:rPr lang="en-US" altLang="en-US" sz="2600" b="1" i="1" dirty="0" err="1">
                <a:solidFill>
                  <a:schemeClr val="accent6">
                    <a:lumMod val="50000"/>
                  </a:schemeClr>
                </a:solidFill>
                <a:latin typeface="Times New Roman" panose="02020603050405020304" pitchFamily="18" charset="0"/>
                <a:cs typeface="Times New Roman" panose="02020603050405020304" pitchFamily="18" charset="0"/>
              </a:rPr>
              <a:t>Trần</a:t>
            </a:r>
            <a:r>
              <a:rPr lang="en-US" altLang="en-US" sz="2600" b="1" i="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i="1" dirty="0" err="1">
                <a:solidFill>
                  <a:schemeClr val="accent6">
                    <a:lumMod val="50000"/>
                  </a:schemeClr>
                </a:solidFill>
                <a:latin typeface="Times New Roman" panose="02020603050405020304" pitchFamily="18" charset="0"/>
                <a:cs typeface="Times New Roman" panose="02020603050405020304" pitchFamily="18" charset="0"/>
              </a:rPr>
              <a:t>Hoài</a:t>
            </a:r>
            <a:r>
              <a:rPr lang="en-US" altLang="en-US" sz="2600" b="1" i="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i="1" dirty="0" err="1">
                <a:solidFill>
                  <a:schemeClr val="accent6">
                    <a:lumMod val="50000"/>
                  </a:schemeClr>
                </a:solidFill>
                <a:latin typeface="Times New Roman" panose="02020603050405020304" pitchFamily="18" charset="0"/>
                <a:cs typeface="Times New Roman" panose="02020603050405020304" pitchFamily="18" charset="0"/>
              </a:rPr>
              <a:t>Dương</a:t>
            </a:r>
            <a:endParaRPr lang="en-US" altLang="en-US" sz="2600" b="1" i="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22" name="Group 22"/>
          <p:cNvGraphicFramePr>
            <a:graphicFrameLocks noGrp="1"/>
          </p:cNvGraphicFramePr>
          <p:nvPr>
            <p:extLst>
              <p:ext uri="{D42A27DB-BD31-4B8C-83A1-F6EECF244321}">
                <p14:modId xmlns:p14="http://schemas.microsoft.com/office/powerpoint/2010/main" xmlns="" val="1297364748"/>
              </p:ext>
            </p:extLst>
          </p:nvPr>
        </p:nvGraphicFramePr>
        <p:xfrm>
          <a:off x="380999" y="3848347"/>
          <a:ext cx="11618258" cy="2185988"/>
        </p:xfrm>
        <a:graphic>
          <a:graphicData uri="http://schemas.openxmlformats.org/drawingml/2006/table">
            <a:tbl>
              <a:tblPr/>
              <a:tblGrid>
                <a:gridCol w="3775934">
                  <a:extLst>
                    <a:ext uri="{9D8B030D-6E8A-4147-A177-3AD203B41FA5}">
                      <a16:colId xmlns:a16="http://schemas.microsoft.com/office/drawing/2014/main" xmlns="" val="20000"/>
                    </a:ext>
                  </a:extLst>
                </a:gridCol>
                <a:gridCol w="3679115">
                  <a:extLst>
                    <a:ext uri="{9D8B030D-6E8A-4147-A177-3AD203B41FA5}">
                      <a16:colId xmlns:a16="http://schemas.microsoft.com/office/drawing/2014/main" xmlns="" val="20001"/>
                    </a:ext>
                  </a:extLst>
                </a:gridCol>
                <a:gridCol w="4163209">
                  <a:extLst>
                    <a:ext uri="{9D8B030D-6E8A-4147-A177-3AD203B41FA5}">
                      <a16:colId xmlns:a16="http://schemas.microsoft.com/office/drawing/2014/main" xmlns="" val="20002"/>
                    </a:ext>
                  </a:extLst>
                </a:gridCol>
              </a:tblGrid>
              <a:tr h="8536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500" b="1" i="0" u="none" strike="noStrike" cap="none" normalizeH="0" baseline="0" dirty="0" smtClean="0">
                          <a:ln>
                            <a:noFill/>
                          </a:ln>
                          <a:solidFill>
                            <a:srgbClr val="7030A0"/>
                          </a:solidFill>
                          <a:effectLst/>
                          <a:latin typeface="Times New Roman" pitchFamily="18" charset="0"/>
                          <a:cs typeface="Times New Roman" pitchFamily="18" charset="0"/>
                        </a:rPr>
                        <a:t>H</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ai</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tiếng</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giống</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nhau</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 ở </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âm</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7030A0"/>
                          </a:solidFill>
                          <a:effectLst/>
                          <a:latin typeface="Times New Roman" pitchFamily="18" charset="0"/>
                          <a:cs typeface="Times New Roman" pitchFamily="18" charset="0"/>
                        </a:rPr>
                        <a:t>đầu</a:t>
                      </a:r>
                      <a:r>
                        <a:rPr kumimoji="0" lang="en-US" sz="2500" b="1" i="0" u="none" strike="noStrike" cap="none" normalizeH="0" baseline="0" dirty="0" smtClean="0">
                          <a:ln>
                            <a:noFill/>
                          </a:ln>
                          <a:solidFill>
                            <a:srgbClr val="7030A0"/>
                          </a:solidFill>
                          <a:effectLst/>
                          <a:latin typeface="Times New Roman" pitchFamily="18" charset="0"/>
                          <a:cs typeface="Times New Roman" pitchFamily="18" charset="0"/>
                        </a:rPr>
                        <a:t>.</a:t>
                      </a:r>
                      <a:endParaRPr kumimoji="0" lang="en-US" sz="2500" b="0" i="0" u="none" strike="noStrike" cap="none" normalizeH="0" baseline="0" dirty="0" smtClean="0">
                        <a:ln>
                          <a:noFill/>
                        </a:ln>
                        <a:solidFill>
                          <a:srgbClr val="7030A0"/>
                        </a:solidFill>
                        <a:effectLst/>
                        <a:latin typeface="Times New Roman" pitchFamily="18" charset="0"/>
                        <a:cs typeface="Times New Roman" pitchFamily="18"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H</a:t>
                      </a:r>
                      <a:r>
                        <a:rPr kumimoji="0" lang="en-US" sz="2500" b="1" i="0" u="none" strike="noStrike" cap="none" normalizeH="0" baseline="0" dirty="0" err="1" smtClean="0">
                          <a:ln>
                            <a:noFill/>
                          </a:ln>
                          <a:solidFill>
                            <a:schemeClr val="accent2">
                              <a:lumMod val="50000"/>
                            </a:schemeClr>
                          </a:solidFill>
                          <a:effectLst/>
                          <a:latin typeface="Times New Roman" pitchFamily="18" charset="0"/>
                          <a:cs typeface="Times New Roman" pitchFamily="18" charset="0"/>
                        </a:rPr>
                        <a:t>ai</a:t>
                      </a:r>
                      <a:r>
                        <a:rPr kumimoji="0" lang="en-US"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chemeClr val="accent2">
                              <a:lumMod val="50000"/>
                            </a:schemeClr>
                          </a:solidFill>
                          <a:effectLst/>
                          <a:latin typeface="Times New Roman" pitchFamily="18" charset="0"/>
                          <a:cs typeface="Times New Roman" pitchFamily="18" charset="0"/>
                        </a:rPr>
                        <a:t>tiếng</a:t>
                      </a:r>
                      <a:r>
                        <a:rPr kumimoji="0" lang="en-US"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chemeClr val="accent2">
                              <a:lumMod val="50000"/>
                            </a:schemeClr>
                          </a:solidFill>
                          <a:effectLst/>
                          <a:latin typeface="Times New Roman" pitchFamily="18" charset="0"/>
                          <a:cs typeface="Times New Roman" pitchFamily="18" charset="0"/>
                        </a:rPr>
                        <a:t>giống</a:t>
                      </a:r>
                      <a:r>
                        <a:rPr kumimoji="0" lang="en-US"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chemeClr val="accent2">
                              <a:lumMod val="50000"/>
                            </a:schemeClr>
                          </a:solidFill>
                          <a:effectLst/>
                          <a:latin typeface="Times New Roman" pitchFamily="18" charset="0"/>
                          <a:cs typeface="Times New Roman" pitchFamily="18" charset="0"/>
                        </a:rPr>
                        <a:t>nhau</a:t>
                      </a:r>
                      <a:r>
                        <a:rPr kumimoji="0" lang="en-US"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 ở </a:t>
                      </a:r>
                      <a:r>
                        <a:rPr kumimoji="0" lang="en-US" sz="2500" b="1" i="0" u="none" strike="noStrike" cap="none" normalizeH="0" baseline="0" dirty="0" err="1" smtClean="0">
                          <a:ln>
                            <a:noFill/>
                          </a:ln>
                          <a:solidFill>
                            <a:schemeClr val="accent2">
                              <a:lumMod val="50000"/>
                            </a:schemeClr>
                          </a:solidFill>
                          <a:effectLst/>
                          <a:latin typeface="Times New Roman" pitchFamily="18" charset="0"/>
                          <a:cs typeface="Times New Roman" pitchFamily="18" charset="0"/>
                        </a:rPr>
                        <a:t>vần</a:t>
                      </a:r>
                      <a:r>
                        <a:rPr kumimoji="0" lang="en-US" sz="25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rPr>
                        <a:t>.</a:t>
                      </a:r>
                      <a:endParaRPr kumimoji="0" lang="en-US" sz="25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500" b="1" i="0" u="none" strike="noStrike" cap="none" normalizeH="0" baseline="0" dirty="0" smtClean="0">
                          <a:ln>
                            <a:noFill/>
                          </a:ln>
                          <a:solidFill>
                            <a:srgbClr val="279134"/>
                          </a:solidFill>
                          <a:effectLst/>
                          <a:latin typeface="Times New Roman" pitchFamily="18" charset="0"/>
                          <a:cs typeface="Times New Roman" pitchFamily="18" charset="0"/>
                        </a:rPr>
                        <a:t>H</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ai</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tiếng</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giống</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nhau</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ở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cả</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âm</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đầu</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và</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smtClean="0">
                          <a:ln>
                            <a:noFill/>
                          </a:ln>
                          <a:solidFill>
                            <a:srgbClr val="279134"/>
                          </a:solidFill>
                          <a:effectLst/>
                          <a:latin typeface="Times New Roman" pitchFamily="18" charset="0"/>
                          <a:cs typeface="Times New Roman" pitchFamily="18" charset="0"/>
                        </a:rPr>
                        <a:t>vần</a:t>
                      </a:r>
                      <a:r>
                        <a:rPr kumimoji="0" lang="en-US" sz="2500" b="1" i="0" u="none" strike="noStrike" cap="none" normalizeH="0" baseline="0" dirty="0" smtClean="0">
                          <a:ln>
                            <a:noFill/>
                          </a:ln>
                          <a:solidFill>
                            <a:srgbClr val="279134"/>
                          </a:solidFill>
                          <a:effectLst/>
                          <a:latin typeface="Times New Roman" pitchFamily="18" charset="0"/>
                          <a:cs typeface="Times New Roman" pitchFamily="18" charset="0"/>
                        </a:rPr>
                        <a:t>.</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323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3" name="Rectangle 22"/>
          <p:cNvSpPr>
            <a:spLocks noChangeArrowheads="1"/>
          </p:cNvSpPr>
          <p:nvPr/>
        </p:nvSpPr>
        <p:spPr bwMode="auto">
          <a:xfrm>
            <a:off x="1095253" y="4929344"/>
            <a:ext cx="2418454"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rgbClr val="7030A0"/>
                </a:solidFill>
                <a:latin typeface="Times New Roman" panose="02020603050405020304" pitchFamily="18" charset="0"/>
                <a:cs typeface="Times New Roman" panose="02020603050405020304" pitchFamily="18" charset="0"/>
              </a:rPr>
              <a:t>nhút</a:t>
            </a:r>
            <a:r>
              <a:rPr lang="en-US" altLang="en-US" b="1" dirty="0">
                <a:solidFill>
                  <a:srgbClr val="7030A0"/>
                </a:solidFill>
                <a:latin typeface="Times New Roman" panose="02020603050405020304" pitchFamily="18" charset="0"/>
                <a:cs typeface="Times New Roman" panose="02020603050405020304" pitchFamily="18" charset="0"/>
              </a:rPr>
              <a:t> </a:t>
            </a:r>
            <a:r>
              <a:rPr lang="en-US" altLang="en-US" b="1" dirty="0" err="1">
                <a:solidFill>
                  <a:srgbClr val="7030A0"/>
                </a:solidFill>
                <a:latin typeface="Times New Roman" panose="02020603050405020304" pitchFamily="18" charset="0"/>
                <a:cs typeface="Times New Roman" panose="02020603050405020304" pitchFamily="18" charset="0"/>
              </a:rPr>
              <a:t>nhát</a:t>
            </a:r>
            <a:endParaRPr lang="en-US" altLang="en-US" b="1" dirty="0">
              <a:solidFill>
                <a:srgbClr val="7030A0"/>
              </a:solidFill>
              <a:latin typeface="Times New Roman" panose="02020603050405020304" pitchFamily="18" charset="0"/>
              <a:cs typeface="Times New Roman" panose="02020603050405020304" pitchFamily="18" charset="0"/>
            </a:endParaRPr>
          </a:p>
        </p:txBody>
      </p:sp>
      <p:sp>
        <p:nvSpPr>
          <p:cNvPr id="24" name="Rectangle 23"/>
          <p:cNvSpPr>
            <a:spLocks noChangeArrowheads="1"/>
          </p:cNvSpPr>
          <p:nvPr/>
        </p:nvSpPr>
        <p:spPr bwMode="auto">
          <a:xfrm>
            <a:off x="8390956" y="4920133"/>
            <a:ext cx="226314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rgbClr val="006600"/>
                </a:solidFill>
                <a:latin typeface="Times New Roman" panose="02020603050405020304" pitchFamily="18" charset="0"/>
                <a:cs typeface="Times New Roman" panose="02020603050405020304" pitchFamily="18" charset="0"/>
              </a:rPr>
              <a:t>rào</a:t>
            </a:r>
            <a:r>
              <a:rPr lang="en-US" altLang="en-US" b="1" dirty="0">
                <a:solidFill>
                  <a:srgbClr val="006600"/>
                </a:solidFill>
                <a:latin typeface="Times New Roman" panose="02020603050405020304" pitchFamily="18" charset="0"/>
                <a:cs typeface="Times New Roman" panose="02020603050405020304" pitchFamily="18" charset="0"/>
              </a:rPr>
              <a:t> </a:t>
            </a:r>
            <a:r>
              <a:rPr lang="en-US" altLang="en-US" b="1" dirty="0" err="1">
                <a:solidFill>
                  <a:srgbClr val="006600"/>
                </a:solidFill>
                <a:latin typeface="Times New Roman" panose="02020603050405020304" pitchFamily="18" charset="0"/>
                <a:cs typeface="Times New Roman" panose="02020603050405020304" pitchFamily="18" charset="0"/>
              </a:rPr>
              <a:t>rào</a:t>
            </a:r>
            <a:r>
              <a:rPr lang="en-US" altLang="en-US" b="1" dirty="0">
                <a:solidFill>
                  <a:srgbClr val="006600"/>
                </a:solidFill>
                <a:latin typeface="Times New Roman" panose="02020603050405020304" pitchFamily="18" charset="0"/>
                <a:cs typeface="Times New Roman" panose="02020603050405020304" pitchFamily="18" charset="0"/>
              </a:rPr>
              <a:t>,  </a:t>
            </a:r>
          </a:p>
        </p:txBody>
      </p:sp>
      <p:sp>
        <p:nvSpPr>
          <p:cNvPr id="25" name="Rectangle 24"/>
          <p:cNvSpPr>
            <a:spLocks noChangeArrowheads="1"/>
          </p:cNvSpPr>
          <p:nvPr/>
        </p:nvSpPr>
        <p:spPr bwMode="auto">
          <a:xfrm>
            <a:off x="4724392" y="4867839"/>
            <a:ext cx="189805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lạt</a:t>
            </a:r>
            <a:r>
              <a:rPr lang="en-US" altLang="en-US"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xạt</a:t>
            </a:r>
            <a:r>
              <a:rPr lang="en-US" altLang="en-US" b="1"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26" name="Rectangle 25"/>
          <p:cNvSpPr>
            <a:spLocks noChangeArrowheads="1"/>
          </p:cNvSpPr>
          <p:nvPr/>
        </p:nvSpPr>
        <p:spPr bwMode="auto">
          <a:xfrm>
            <a:off x="6019793" y="4867839"/>
            <a:ext cx="18133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lao</a:t>
            </a:r>
            <a:r>
              <a:rPr lang="en-US" altLang="en-US"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xao</a:t>
            </a:r>
            <a:endParaRPr lang="en-US" altLang="en-US"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7" name="Rectangle 26"/>
          <p:cNvSpPr>
            <a:spLocks noChangeArrowheads="1"/>
          </p:cNvSpPr>
          <p:nvPr/>
        </p:nvSpPr>
        <p:spPr bwMode="auto">
          <a:xfrm>
            <a:off x="9838756" y="4920133"/>
            <a:ext cx="153901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a:solidFill>
                  <a:srgbClr val="006600"/>
                </a:solidFill>
                <a:latin typeface="Times New Roman" panose="02020603050405020304" pitchFamily="18" charset="0"/>
                <a:cs typeface="Times New Roman" panose="02020603050405020304" pitchFamily="18" charset="0"/>
              </a:rPr>
              <a:t>he </a:t>
            </a:r>
            <a:r>
              <a:rPr lang="en-US" altLang="en-US" b="1" dirty="0" err="1">
                <a:solidFill>
                  <a:srgbClr val="006600"/>
                </a:solidFill>
                <a:latin typeface="Times New Roman" panose="02020603050405020304" pitchFamily="18" charset="0"/>
                <a:cs typeface="Times New Roman" panose="02020603050405020304" pitchFamily="18" charset="0"/>
              </a:rPr>
              <a:t>hé</a:t>
            </a:r>
            <a:r>
              <a:rPr lang="en-US" altLang="en-US" b="1" dirty="0">
                <a:solidFill>
                  <a:srgbClr val="0066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978438076"/>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strips(downRigh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strips(downRigh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trips(down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downRigh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strips(downRight)">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7558862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739</Words>
  <Application>Microsoft Office PowerPoint</Application>
  <PresentationFormat>Custom</PresentationFormat>
  <Paragraphs>88</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hang</dc:creator>
  <cp:lastModifiedBy>admin</cp:lastModifiedBy>
  <cp:revision>13</cp:revision>
  <dcterms:created xsi:type="dcterms:W3CDTF">2021-09-23T13:40:46Z</dcterms:created>
  <dcterms:modified xsi:type="dcterms:W3CDTF">2021-10-01T03:12:45Z</dcterms:modified>
</cp:coreProperties>
</file>