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3"/>
  </p:notesMasterIdLst>
  <p:sldIdLst>
    <p:sldId id="295" r:id="rId5"/>
    <p:sldId id="296" r:id="rId6"/>
    <p:sldId id="297" r:id="rId7"/>
    <p:sldId id="298" r:id="rId8"/>
    <p:sldId id="299" r:id="rId9"/>
    <p:sldId id="300" r:id="rId10"/>
    <p:sldId id="291" r:id="rId11"/>
    <p:sldId id="293" r:id="rId12"/>
    <p:sldId id="269" r:id="rId13"/>
    <p:sldId id="270" r:id="rId14"/>
    <p:sldId id="272" r:id="rId15"/>
    <p:sldId id="301" r:id="rId16"/>
    <p:sldId id="287" r:id="rId17"/>
    <p:sldId id="302" r:id="rId18"/>
    <p:sldId id="303" r:id="rId19"/>
    <p:sldId id="304" r:id="rId20"/>
    <p:sldId id="305" r:id="rId21"/>
    <p:sldId id="306" r:id="rId22"/>
  </p:sldIdLst>
  <p:sldSz cx="12192000" cy="6858000"/>
  <p:notesSz cx="6858000" cy="9144000"/>
  <p:embeddedFontLst>
    <p:embeddedFont>
      <p:font typeface="HP001 5 hàng" charset="0"/>
      <p:regular r:id="rId24"/>
      <p:bold r:id="rId25"/>
    </p:embeddedFont>
    <p:embeddedFont>
      <p:font typeface="Calibri Light" pitchFamily="34" charset="0"/>
      <p:regular r:id="rId26"/>
      <p: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NI-Times" pitchFamily="2" charset="0"/>
      <p:regular r:id="rId32"/>
      <p:bold r:id="rId33"/>
      <p:italic r:id="rId34"/>
      <p:boldItalic r:id="rId35"/>
    </p:embeddedFont>
    <p:embeddedFont>
      <p:font typeface="HP001 4 hàng" pitchFamily="34" charset="0"/>
      <p:regular r:id="rId36"/>
    </p:embeddedFont>
    <p:embeddedFont>
      <p:font typeface=".VnTime" pitchFamily="34" charset="0"/>
      <p:regular r:id="rId37"/>
      <p:bold r:id="rId38"/>
      <p:italic r:id="rId39"/>
      <p:boldItalic r:id="rId40"/>
    </p:embeddedFont>
    <p:embeddedFont>
      <p:font typeface="Tahoma" pitchFamily="34" charset="0"/>
      <p:regular r:id="rId41"/>
      <p:bold r:id="rId42"/>
    </p:embeddedFont>
    <p:embeddedFont>
      <p:font typeface="宋体" pitchFamily="2" charset="-122"/>
      <p:regular r:id="rId43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81" d="100"/>
          <a:sy n="81" d="100"/>
        </p:scale>
        <p:origin x="-48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05F1-019D-43C8-AE15-4BC356175E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Thứ năm, ngày 9 tháng 3 năm 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116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思源黑体 CN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思源黑体 CN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思源黑体 CN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media1.mp3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media1.mp3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media1.mp3"/><Relationship Id="rId6" Type="http://schemas.openxmlformats.org/officeDocument/2006/relationships/image" Target="../media/image17.png"/><Relationship Id="rId5" Type="http://schemas.openxmlformats.org/officeDocument/2006/relationships/slide" Target="slide12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media1.mp3"/><Relationship Id="rId6" Type="http://schemas.openxmlformats.org/officeDocument/2006/relationships/slide" Target="slide1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thứ 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9747" y="1581759"/>
            <a:ext cx="3124607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a) 248 x 321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65724" y="1594456"/>
            <a:ext cx="3124607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  <a:cs typeface="+mn-cs"/>
              </a:rPr>
              <a:t>b) 1163 x 125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827035" y="2280054"/>
            <a:ext cx="2013213" cy="1112580"/>
            <a:chOff x="288" y="1152"/>
            <a:chExt cx="1268" cy="70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000000"/>
                  </a:solidFill>
                  <a:latin typeface="思源黑体 CN Medium"/>
                  <a:cs typeface="+mn-cs"/>
                </a:endParaRPr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848414" y="2241964"/>
            <a:ext cx="2056080" cy="1180827"/>
            <a:chOff x="2191" y="1128"/>
            <a:chExt cx="1295" cy="744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思源黑体 CN Medium"/>
                <a:cs typeface="+mn-cs"/>
              </a:endParaRPr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827035" y="3346650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248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615848" y="3835487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496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52288" y="4340195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744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674588" y="4933740"/>
            <a:ext cx="174171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816687" y="3408549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5815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08695" y="3835487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2326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4406087" y="4306866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1163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773790" y="4870254"/>
            <a:ext cx="174171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646779" y="4867122"/>
            <a:ext cx="1924301" cy="6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145375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214097" y="1538907"/>
            <a:ext cx="3124607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c) 3124 x 213</a:t>
            </a: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834890" y="2241963"/>
            <a:ext cx="2032265" cy="1142735"/>
            <a:chOff x="4072" y="1128"/>
            <a:chExt cx="1280" cy="720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思源黑体 CN Medium"/>
                <a:cs typeface="+mn-cs"/>
              </a:endParaRPr>
            </a:p>
          </p:txBody>
        </p: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8087335" y="3378352"/>
            <a:ext cx="1562303" cy="6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9372</a:t>
            </a:r>
            <a:endParaRPr lang="en-US" altLang="vi-VN" sz="3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76506" y="3803701"/>
            <a:ext cx="1113643" cy="623744"/>
            <a:chOff x="7736175" y="4705350"/>
            <a:chExt cx="1113498" cy="623888"/>
          </a:xfrm>
        </p:grpSpPr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8392473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8204177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7955250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1</a:t>
              </a: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7736175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653895" y="4870254"/>
            <a:ext cx="207036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813078" y="4213310"/>
            <a:ext cx="1167958" cy="641509"/>
            <a:chOff x="7489449" y="5157788"/>
            <a:chExt cx="1167806" cy="641658"/>
          </a:xfrm>
        </p:grpSpPr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7945724" y="5172075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8200055" y="51577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8</a:t>
              </a: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7730132" y="517619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7489449" y="5189846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6066" y="4903586"/>
            <a:ext cx="1720478" cy="618982"/>
            <a:chOff x="7543403" y="5805488"/>
            <a:chExt cx="1720254" cy="619125"/>
          </a:xfrm>
        </p:grpSpPr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8806457" y="5815013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8520707" y="58054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1</a:t>
              </a:r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8286065" y="5857917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8055547" y="586744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5</a:t>
              </a: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7801856" y="5862680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7543403" y="584903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vi-VN" sz="3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</p:grp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1547599" y="4997268"/>
            <a:ext cx="2013213" cy="6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3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79608</a:t>
            </a:r>
            <a:endParaRPr lang="en-US" altLang="vi-VN" sz="3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637" y="726296"/>
            <a:ext cx="5796718" cy="7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53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>
                  <p14:fade in="5000" out="5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59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32" grpId="0"/>
      <p:bldP spid="38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4" y="877796"/>
            <a:ext cx="11914800" cy="1323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Bài 3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Tính diện tích của mảnh vườn hình vuông có cạnh dài 125m</a:t>
            </a:r>
            <a:r>
              <a:rPr lang="vi-VN" sz="40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45950" y="1425178"/>
            <a:ext cx="5060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862" y="2135403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3636" y="1425178"/>
            <a:ext cx="2870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82600" y="3107814"/>
            <a:ext cx="1829039" cy="182837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  </a:t>
            </a:r>
            <a:r>
              <a:rPr lang="vi-VN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vi-VN" sz="1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793983" y="4266094"/>
            <a:ext cx="206327" cy="182903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06" y="5310798"/>
            <a:ext cx="1686144" cy="523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  <a:cs typeface="+mn-cs"/>
              </a:rPr>
              <a:t>125 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6390" y="2777045"/>
            <a:ext cx="15877" cy="3164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5950" y="2450099"/>
            <a:ext cx="2726094" cy="7077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+mn-cs"/>
              </a:rPr>
              <a:t>B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+mn-cs"/>
              </a:rPr>
              <a:t>ài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+mn-cs"/>
              </a:rPr>
              <a:t>giải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+mn-cs"/>
              </a:rPr>
              <a:t>:</a:t>
            </a:r>
            <a:endParaRPr lang="vi-VN" sz="4000" b="1" u="sng" dirty="0">
              <a:solidFill>
                <a:srgbClr val="FF0000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596" y="3325295"/>
            <a:ext cx="8209406" cy="64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Diện tích mảnh vườn hình vuông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là: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1217" y="3979193"/>
            <a:ext cx="2761208" cy="64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125 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125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=</a:t>
            </a:r>
            <a:endParaRPr lang="vi-VN" sz="3600" b="1" baseline="30000" dirty="0">
              <a:solidFill>
                <a:srgbClr val="002060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907" y="4754359"/>
            <a:ext cx="6105346" cy="64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         </a:t>
            </a:r>
            <a:r>
              <a:rPr lang="vi-VN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Đáp </a:t>
            </a:r>
            <a:r>
              <a:rPr lang="vi-VN" sz="3600" b="1" u="sng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số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:</a:t>
            </a:r>
            <a:r>
              <a:rPr lang="vi-VN" sz="3600" b="1" dirty="0">
                <a:solidFill>
                  <a:srgbClr val="000000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2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08060" y="1995119"/>
            <a:ext cx="3433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2423" y="3999661"/>
            <a:ext cx="3330488" cy="64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15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625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(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m</a:t>
            </a:r>
            <a:r>
              <a:rPr lang="vi-VN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2</a:t>
            </a:r>
            <a:r>
              <a:rPr lang="en-US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  <a:cs typeface="+mn-cs"/>
              </a:rPr>
              <a:t>)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16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>
                  <p14:fade in="5000" out="5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0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6579" y="271020"/>
            <a:ext cx="6954840" cy="6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8000" y="2134069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0828" y="2467367"/>
            <a:ext cx="609601" cy="5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  <a:cs typeface="+mn-cs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6726" y="2778362"/>
            <a:ext cx="13716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0829" y="3124353"/>
            <a:ext cx="1828801" cy="3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  <a:cs typeface="+mn-cs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200400" y="3962208"/>
            <a:ext cx="6858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vi-VN" altLang="vi-VN" sz="3200">
              <a:solidFill>
                <a:srgbClr val="0000FF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1588" y="4149466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2413" y="3778125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  <a:cs typeface="+mn-cs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8404" y="4433542"/>
            <a:ext cx="1828801" cy="36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  <a:cs typeface="+mn-cs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8253" y="4627171"/>
            <a:ext cx="2057400" cy="5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09878" y="3305221"/>
            <a:ext cx="1676400" cy="57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  <a:cs typeface="+mn-cs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8201" y="2186447"/>
            <a:ext cx="2514600" cy="3070701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28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536</a:t>
              </a:r>
            </a:p>
          </p:txBody>
        </p:sp>
      </p:grpSp>
      <p:sp>
        <p:nvSpPr>
          <p:cNvPr id="32782" name="AutoShape 6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81329" y="1283539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 dirty="0">
                <a:solidFill>
                  <a:srgbClr val="FFFF00"/>
                </a:solidFill>
                <a:latin typeface=".VnTime" pitchFamily="34" charset="0"/>
                <a:cs typeface="+mn-cs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4626" y="1241444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  <a:cs typeface="+mn-cs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4800" y="1225576"/>
            <a:ext cx="685800" cy="685552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  <a:cs typeface="+mn-cs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5855" y="2286413"/>
            <a:ext cx="2325689" cy="3132593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  <a:cs typeface="+mn-cs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20000" y="348613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752" y="483819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思源黑体 CN Medium"/>
              <a:cs typeface="+mn-cs"/>
            </a:endParaRPr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2" y="6490180"/>
            <a:ext cx="381000" cy="3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40253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72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7203" y="5579329"/>
            <a:ext cx="822325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3067" y="5579327"/>
            <a:ext cx="990600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1175" y="5579287"/>
            <a:ext cx="1905000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3417" y="4728695"/>
            <a:ext cx="1331911" cy="12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28780" y="1388740"/>
            <a:ext cx="2083402" cy="3229403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  <p:pic>
        <p:nvPicPr>
          <p:cNvPr id="51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890942"/>
      </p:ext>
    </p:extLst>
  </p:cSld>
  <p:clrMapOvr>
    <a:masterClrMapping/>
  </p:clrMapOvr>
  <p:transition advTm="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6719" y="2686319"/>
            <a:ext cx="8605836" cy="2480366"/>
          </a:xfrm>
        </p:spPr>
        <p:txBody>
          <a:bodyPr>
            <a:normAutofit fontScale="92500" lnSpcReduction="10000"/>
          </a:bodyPr>
          <a:lstStyle/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9452" y="5269835"/>
            <a:ext cx="1331913" cy="125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40253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34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7230" y="5579285"/>
            <a:ext cx="841375" cy="85694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7203" y="5579329"/>
            <a:ext cx="822325" cy="86011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3067" y="5579327"/>
            <a:ext cx="990600" cy="96167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1175" y="5579287"/>
            <a:ext cx="1905000" cy="83789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  <a:cs typeface="+mn-cs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0915" y="1108951"/>
            <a:ext cx="8361362" cy="14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6054" y="3279830"/>
            <a:ext cx="933451" cy="761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57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4435" y="1507386"/>
            <a:ext cx="11857566" cy="4346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882" y="495263"/>
            <a:ext cx="8666163" cy="10156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468" y="2817621"/>
            <a:ext cx="8872990" cy="267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được kết quả của phép nhân với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chữ số.</a:t>
            </a:r>
          </a:p>
        </p:txBody>
      </p:sp>
    </p:spTree>
    <p:extLst>
      <p:ext uri="{BB962C8B-B14F-4D97-AF65-F5344CB8AC3E}">
        <p14:creationId xmlns:p14="http://schemas.microsoft.com/office/powerpoint/2010/main" xmlns="" val="294846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-86388"/>
            <a:ext cx="12192000" cy="6855520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36" y="4070"/>
            <a:ext cx="1881717" cy="102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64563" y="822501"/>
            <a:ext cx="6662875" cy="3609343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6401" y="2012357"/>
            <a:ext cx="5296139" cy="17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.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trước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cs typeface="+mn-cs"/>
              </a:rPr>
              <a:t>Nhân</a:t>
            </a:r>
            <a:r>
              <a:rPr lang="en-US" altLang="en-US" sz="3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cs typeface="+mn-cs"/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ba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cs typeface="+mn-cs"/>
              </a:rPr>
              <a:t>số</a:t>
            </a:r>
            <a:r>
              <a:rPr lang="en-US" altLang="en-US" sz="3000" b="1" dirty="0" smtClean="0">
                <a:solidFill>
                  <a:srgbClr val="0000FF"/>
                </a:solidFill>
                <a:cs typeface="+mn-cs"/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+mn-cs"/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  <a:cs typeface="+mn-cs"/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46401" y="5637656"/>
            <a:ext cx="9442451" cy="10076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5893" y="470202"/>
            <a:ext cx="3852332" cy="70459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006600"/>
                </a:solidFill>
              </a:rPr>
              <a:t>Dặn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dò</a:t>
            </a:r>
            <a:endParaRPr lang="vi-V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>
                  <p14:fade in="5000" out="5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51930" y="-164393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9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586038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972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5"/>
          <p:cNvSpPr>
            <a:spLocks noChangeArrowheads="1" noChangeShapeType="1" noTextEdit="1"/>
          </p:cNvSpPr>
          <p:nvPr/>
        </p:nvSpPr>
        <p:spPr bwMode="auto">
          <a:xfrm>
            <a:off x="2489201" y="2438400"/>
            <a:ext cx="7213600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027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Trò chơi : Hái quả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3175"/>
            <a:ext cx="1117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070" y="4267215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393" y="4416425"/>
            <a:ext cx="131444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5"/>
            <a:ext cx="1295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Ã¬nh áº£nh cÃ³ liÃ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-6350"/>
            <a:ext cx="129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53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12192000" cy="76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379" y="1383654"/>
            <a:ext cx="5811253" cy="3337193"/>
          </a:xfrm>
        </p:spPr>
        <p:txBody>
          <a:bodyPr rtlCol="0">
            <a:norm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38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92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ba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vi-VN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ngày 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30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72,73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43" y="3159167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+mj-lt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400" b="1" dirty="0" smtClean="0">
                <a:solidFill>
                  <a:schemeClr val="bg1"/>
                </a:solidFill>
                <a:latin typeface="+mj-lt"/>
              </a:rPr>
              <a:t>phép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983</Words>
  <Application>Microsoft Office PowerPoint</Application>
  <PresentationFormat>Custom</PresentationFormat>
  <Paragraphs>278</Paragraphs>
  <Slides>18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HP001 5 hàng</vt:lpstr>
      <vt:lpstr>Times New Roman</vt:lpstr>
      <vt:lpstr>.VnTimeH</vt:lpstr>
      <vt:lpstr>Calibri Light</vt:lpstr>
      <vt:lpstr>Calibri</vt:lpstr>
      <vt:lpstr>VNI-Times</vt:lpstr>
      <vt:lpstr>思源黑体 CN Medium</vt:lpstr>
      <vt:lpstr>HP001 4 hàng</vt:lpstr>
      <vt:lpstr>.VnTime</vt:lpstr>
      <vt:lpstr>Tahoma</vt:lpstr>
      <vt:lpstr>Wingdings</vt:lpstr>
      <vt:lpstr>等线</vt:lpstr>
      <vt:lpstr>宋体</vt:lpstr>
      <vt:lpstr>ITC Avant Garde Std Bk</vt:lpstr>
      <vt:lpstr>Office Theme</vt:lpstr>
      <vt:lpstr>Default Design</vt:lpstr>
      <vt:lpstr>2_Default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</cp:lastModifiedBy>
  <cp:revision>232</cp:revision>
  <dcterms:created xsi:type="dcterms:W3CDTF">2017-11-03T06:59:44Z</dcterms:created>
  <dcterms:modified xsi:type="dcterms:W3CDTF">2021-11-26T06:14:24Z</dcterms:modified>
</cp:coreProperties>
</file>