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315" r:id="rId4"/>
    <p:sldId id="322" r:id="rId5"/>
    <p:sldId id="310" r:id="rId6"/>
    <p:sldId id="305" r:id="rId7"/>
    <p:sldId id="306" r:id="rId8"/>
    <p:sldId id="307" r:id="rId9"/>
    <p:sldId id="308" r:id="rId10"/>
    <p:sldId id="311" r:id="rId11"/>
    <p:sldId id="312" r:id="rId12"/>
    <p:sldId id="313" r:id="rId13"/>
    <p:sldId id="314" r:id="rId14"/>
    <p:sldId id="260" r:id="rId15"/>
    <p:sldId id="259" r:id="rId16"/>
    <p:sldId id="263" r:id="rId17"/>
    <p:sldId id="294" r:id="rId18"/>
    <p:sldId id="295" r:id="rId19"/>
    <p:sldId id="296" r:id="rId20"/>
    <p:sldId id="317" r:id="rId21"/>
    <p:sldId id="318" r:id="rId22"/>
    <p:sldId id="319" r:id="rId23"/>
    <p:sldId id="316" r:id="rId24"/>
    <p:sldId id="269" r:id="rId25"/>
    <p:sldId id="273" r:id="rId26"/>
    <p:sldId id="270" r:id="rId27"/>
    <p:sldId id="282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249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2C8AF"/>
    <a:srgbClr val="D3BF9F"/>
    <a:srgbClr val="F6D8C3"/>
    <a:srgbClr val="FF8B96"/>
    <a:srgbClr val="FFE288"/>
    <a:srgbClr val="9DDCD3"/>
    <a:srgbClr val="C1DBEA"/>
    <a:srgbClr val="C6E7CC"/>
    <a:srgbClr val="DAEFC5"/>
    <a:srgbClr val="A798B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6314" autoAdjust="0"/>
  </p:normalViewPr>
  <p:slideViewPr>
    <p:cSldViewPr snapToGrid="0">
      <p:cViewPr varScale="1">
        <p:scale>
          <a:sx n="83" d="100"/>
          <a:sy n="83" d="100"/>
        </p:scale>
        <p:origin x="-86" y="-110"/>
      </p:cViewPr>
      <p:guideLst>
        <p:guide orient="horz" pos="2160"/>
        <p:guide orient="horz" pos="32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DC44A-FDFE-44AF-8696-9CE618E4306F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A44A-32D8-4BCF-9055-A55B0A68BE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0657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2373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79561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979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43035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17456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65338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20744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55165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8287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5645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49075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548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22584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13948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27915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46066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142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6" y="13280"/>
            <a:ext cx="983167" cy="10942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2943" y="5771517"/>
            <a:ext cx="12192000" cy="154591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11" Type="http://schemas.openxmlformats.org/officeDocument/2006/relationships/image" Target="../media/image28.png"/><Relationship Id="rId5" Type="http://schemas.openxmlformats.org/officeDocument/2006/relationships/image" Target="../media/image24.gif"/><Relationship Id="rId10" Type="http://schemas.openxmlformats.org/officeDocument/2006/relationships/image" Target="../media/image27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11" Type="http://schemas.openxmlformats.org/officeDocument/2006/relationships/image" Target="../media/image28.png"/><Relationship Id="rId5" Type="http://schemas.openxmlformats.org/officeDocument/2006/relationships/image" Target="../media/image24.gif"/><Relationship Id="rId10" Type="http://schemas.openxmlformats.org/officeDocument/2006/relationships/image" Target="../media/image27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11" Type="http://schemas.openxmlformats.org/officeDocument/2006/relationships/image" Target="../media/image28.png"/><Relationship Id="rId5" Type="http://schemas.openxmlformats.org/officeDocument/2006/relationships/image" Target="../media/image24.gif"/><Relationship Id="rId10" Type="http://schemas.openxmlformats.org/officeDocument/2006/relationships/image" Target="../media/image27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4.emf"/><Relationship Id="rId4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6.png"/><Relationship Id="rId7" Type="http://schemas.openxmlformats.org/officeDocument/2006/relationships/image" Target="../media/image47.emf"/><Relationship Id="rId12" Type="http://schemas.openxmlformats.org/officeDocument/2006/relationships/image" Target="../media/image3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1.emf"/><Relationship Id="rId5" Type="http://schemas.openxmlformats.org/officeDocument/2006/relationships/image" Target="../media/image22.emf"/><Relationship Id="rId10" Type="http://schemas.openxmlformats.org/officeDocument/2006/relationships/image" Target="../media/image50.emf"/><Relationship Id="rId4" Type="http://schemas.openxmlformats.org/officeDocument/2006/relationships/image" Target="../media/image21.emf"/><Relationship Id="rId9" Type="http://schemas.openxmlformats.org/officeDocument/2006/relationships/image" Target="../media/image4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microsoft.com/office/2007/relationships/media" Target="../media/media1.mp3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24.gif"/><Relationship Id="rId11" Type="http://schemas.openxmlformats.org/officeDocument/2006/relationships/image" Target="../media/image27.gif"/><Relationship Id="rId5" Type="http://schemas.openxmlformats.org/officeDocument/2006/relationships/image" Target="../media/image23.png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11" Type="http://schemas.openxmlformats.org/officeDocument/2006/relationships/image" Target="../media/image28.png"/><Relationship Id="rId5" Type="http://schemas.openxmlformats.org/officeDocument/2006/relationships/image" Target="../media/image24.gif"/><Relationship Id="rId10" Type="http://schemas.openxmlformats.org/officeDocument/2006/relationships/image" Target="../media/image27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11" Type="http://schemas.openxmlformats.org/officeDocument/2006/relationships/image" Target="../media/image28.png"/><Relationship Id="rId5" Type="http://schemas.openxmlformats.org/officeDocument/2006/relationships/image" Target="../media/image24.gif"/><Relationship Id="rId10" Type="http://schemas.openxmlformats.org/officeDocument/2006/relationships/image" Target="../media/image27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11" Type="http://schemas.openxmlformats.org/officeDocument/2006/relationships/image" Target="../media/image28.png"/><Relationship Id="rId5" Type="http://schemas.openxmlformats.org/officeDocument/2006/relationships/image" Target="../media/image24.gif"/><Relationship Id="rId10" Type="http://schemas.openxmlformats.org/officeDocument/2006/relationships/image" Target="../media/image27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microsoft.com/office/2007/relationships/media" Target="../media/media1.mp3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24.gif"/><Relationship Id="rId11" Type="http://schemas.openxmlformats.org/officeDocument/2006/relationships/image" Target="../media/image27.gif"/><Relationship Id="rId5" Type="http://schemas.openxmlformats.org/officeDocument/2006/relationships/image" Target="../media/image23.png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9791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2003148" y="1496038"/>
            <a:ext cx="5219597" cy="720536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41352" y="1404598"/>
            <a:ext cx="106699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TOÁN</a:t>
            </a:r>
          </a:p>
          <a:p>
            <a:pPr algn="ctr"/>
            <a:endParaRPr lang="en-US" altLang="en-US" sz="48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en-US" sz="4800" b="1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vi-VN" altLang="en-US" sz="4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4800" b="1" dirty="0">
                <a:latin typeface="Arial" pitchFamily="34" charset="0"/>
                <a:cs typeface="Arial" pitchFamily="34" charset="0"/>
              </a:rPr>
              <a:t>ÔN TẬP CÁC SỐ ĐẾN 100000 (</a:t>
            </a:r>
            <a:r>
              <a:rPr lang="en-US" altLang="en-US" sz="4800" b="1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4800" b="1" dirty="0">
                <a:latin typeface="Arial" pitchFamily="34" charset="0"/>
                <a:cs typeface="Arial" pitchFamily="34" charset="0"/>
              </a:rPr>
              <a:t>)</a:t>
            </a:r>
            <a:endParaRPr lang="en-US" altLang="en-US" sz="4800" b="1" dirty="0">
              <a:cs typeface="Arial" pitchFamily="34" charset="0"/>
            </a:endParaRPr>
          </a:p>
          <a:p>
            <a:pPr algn="ctr"/>
            <a:endParaRPr lang="en-US" altLang="zh-CN" sz="4800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6315145" y="5517932"/>
            <a:ext cx="2235200" cy="599403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339035" y="5542162"/>
            <a:ext cx="2222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SGK/</a:t>
            </a:r>
            <a:r>
              <a:rPr lang="en-US" sz="2800" b="1" dirty="0" err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Trang</a:t>
            </a:r>
            <a:r>
              <a:rPr lang="en-US" sz="2800" b="1" dirty="0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 5</a:t>
            </a:r>
            <a:endParaRPr lang="en-US" sz="2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4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35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3" grpId="0"/>
      <p:bldP spid="57" grpId="0" animBg="1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352708" y="1349518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.VnCentury Schoolbook" pitchFamily="34" charset="0"/>
              </a:rPr>
              <a:t>9000 - 4</a:t>
            </a:r>
            <a:r>
              <a:rPr lang="en-US" altLang="en-US" sz="3600" b="1" dirty="0" smtClean="0">
                <a:solidFill>
                  <a:srgbClr val="FF0000"/>
                </a:solidFill>
                <a:latin typeface=".VnCentury Schoolbook" pitchFamily="34" charset="0"/>
              </a:rPr>
              <a:t>000 </a:t>
            </a:r>
            <a:r>
              <a:rPr lang="en-US" altLang="en-US" sz="3600" b="1" dirty="0">
                <a:solidFill>
                  <a:srgbClr val="FF0000"/>
                </a:solidFill>
                <a:latin typeface=".VnCentury Schoolbook" pitchFamily="34" charset="0"/>
              </a:rPr>
              <a:t>x</a:t>
            </a:r>
            <a:r>
              <a:rPr lang="en-US" altLang="en-US" sz="3600" b="1" dirty="0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.VnCentury Schoolbook" pitchFamily="34" charset="0"/>
              </a:rPr>
              <a:t>2 </a:t>
            </a:r>
            <a:r>
              <a:rPr lang="en-US" altLang="en-US" sz="3600" b="1" dirty="0" smtClean="0">
                <a:solidFill>
                  <a:srgbClr val="FF0000"/>
                </a:solidFill>
                <a:latin typeface=".VnCentury Schoolbook" pitchFamily="34" charset="0"/>
              </a:rPr>
              <a:t>=</a:t>
            </a:r>
            <a:endParaRPr lang="en-US" altLang="en-US" sz="3600" b="1" dirty="0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7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3366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5758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029200" y="1367916"/>
            <a:ext cx="4804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.VnCentury Schoolbook" pitchFamily="34" charset="0"/>
              </a:rPr>
              <a:t>(9000 – 4000 ) x 2</a:t>
            </a:r>
            <a:r>
              <a:rPr lang="en-US" altLang="en-US" sz="3600" b="1" dirty="0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.VnCentury Schoolbook" pitchFamily="34" charset="0"/>
              </a:rPr>
              <a:t>=</a:t>
            </a:r>
            <a:endParaRPr lang="en-US" altLang="en-US" sz="3600" b="1" dirty="0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66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666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6660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139305" y="1305163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.VnCentury Schoolbook" pitchFamily="34" charset="0"/>
              </a:rPr>
              <a:t>8000 – 6000 : 3</a:t>
            </a:r>
            <a:r>
              <a:rPr lang="en-US" altLang="en-US" sz="3600" b="1" dirty="0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.VnCentury Schoolbook" pitchFamily="34" charset="0"/>
              </a:rPr>
              <a:t>=</a:t>
            </a:r>
            <a:endParaRPr lang="en-US" altLang="en-US" sz="3600" b="1" dirty="0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47684"/>
            <a:ext cx="12192000" cy="1530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53" y="392806"/>
            <a:ext cx="3368547" cy="34874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6163" y="3471883"/>
            <a:ext cx="4948238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954852" y="3750676"/>
            <a:ext cx="4227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spc="-150" dirty="0" smtClean="0">
                <a:solidFill>
                  <a:srgbClr val="F13413"/>
                </a:solidFill>
                <a:cs typeface="+mn-ea"/>
                <a:sym typeface="+mn-lt"/>
              </a:rPr>
              <a:t>Bài 2</a:t>
            </a:r>
          </a:p>
          <a:p>
            <a:pPr algn="ctr">
              <a:lnSpc>
                <a:spcPct val="150000"/>
              </a:lnSpc>
            </a:pPr>
            <a:r>
              <a:rPr lang="en-US" altLang="zh-CN" sz="3600" spc="-150" dirty="0" smtClean="0">
                <a:solidFill>
                  <a:srgbClr val="F13413"/>
                </a:solidFill>
                <a:cs typeface="+mn-ea"/>
                <a:sym typeface="+mn-lt"/>
              </a:rPr>
              <a:t>ĐẶT TÍNH RỒI TÍNH</a:t>
            </a:r>
            <a:endParaRPr lang="zh-CN" altLang="en-US" sz="3600" spc="-150" dirty="0">
              <a:solidFill>
                <a:srgbClr val="F1341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842" y="864"/>
            <a:ext cx="10184988" cy="233075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554" t="21464" r="2554" b="57651"/>
          <a:stretch>
            <a:fillRect/>
          </a:stretch>
        </p:blipFill>
        <p:spPr>
          <a:xfrm>
            <a:off x="-20016" y="2612622"/>
            <a:ext cx="1995290" cy="81637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71423" y="3524518"/>
            <a:ext cx="1894537" cy="77515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554" t="59588" r="2554" b="20716"/>
          <a:stretch>
            <a:fillRect/>
          </a:stretch>
        </p:blipFill>
        <p:spPr>
          <a:xfrm>
            <a:off x="114304" y="4506012"/>
            <a:ext cx="1844790" cy="71181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67137" y="0"/>
            <a:ext cx="2056549" cy="6858000"/>
          </a:xfrm>
          <a:prstGeom prst="rect">
            <a:avLst/>
          </a:prstGeom>
        </p:spPr>
      </p:pic>
      <p:sp>
        <p:nvSpPr>
          <p:cNvPr id="32" name="TextBox 33"/>
          <p:cNvSpPr txBox="1"/>
          <p:nvPr/>
        </p:nvSpPr>
        <p:spPr>
          <a:xfrm>
            <a:off x="2793706" y="1081899"/>
            <a:ext cx="4685899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 2: Đặt tính rồi tính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7" name="图片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114304" y="5423783"/>
            <a:ext cx="1894537" cy="775155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594803" y="251672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6083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179128" y="242306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971290" y="251672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2378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665311" y="342963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28763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4019574" y="342963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23359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3286784" y="3383915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650071" y="440499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2570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3974489" y="440499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5" name="TextBox 26"/>
          <p:cNvSpPr txBox="1">
            <a:spLocks noChangeArrowheads="1"/>
          </p:cNvSpPr>
          <p:nvPr/>
        </p:nvSpPr>
        <p:spPr bwMode="auto">
          <a:xfrm>
            <a:off x="3241699" y="435927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rgbClr val="FF0066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1559266" y="539559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40075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3913529" y="539559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7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3455059" y="534987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266329" y="2471003"/>
            <a:ext cx="20260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chemeClr val="accent1"/>
                </a:solidFill>
                <a:latin typeface=".VnCentury Schoolbook" pitchFamily="34" charset="0"/>
              </a:rPr>
              <a:t>56346</a:t>
            </a:r>
            <a:endParaRPr lang="en-US" altLang="en-US" sz="4400" b="1" dirty="0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994968" y="237734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1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8787130" y="247100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chemeClr val="accent1"/>
                </a:solidFill>
                <a:latin typeface=".VnCentury Schoolbook" pitchFamily="34" charset="0"/>
              </a:rPr>
              <a:t>2854</a:t>
            </a:r>
            <a:endParaRPr lang="en-US" altLang="en-US" sz="4400" b="1" dirty="0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283927" y="3365986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chemeClr val="accent1"/>
                </a:solidFill>
                <a:latin typeface=".VnCentury Schoolbook" pitchFamily="34" charset="0"/>
              </a:rPr>
              <a:t>43000</a:t>
            </a:r>
            <a:endParaRPr lang="en-US" altLang="en-US" sz="4400" b="1" dirty="0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8835414" y="338391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chemeClr val="accent1"/>
                </a:solidFill>
                <a:latin typeface=".VnCentury Schoolbook" pitchFamily="34" charset="0"/>
              </a:rPr>
              <a:t>21308</a:t>
            </a:r>
            <a:endParaRPr lang="en-US" altLang="en-US" sz="4400" b="1" dirty="0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4" name="TextBox 26"/>
          <p:cNvSpPr txBox="1">
            <a:spLocks noChangeArrowheads="1"/>
          </p:cNvSpPr>
          <p:nvPr/>
        </p:nvSpPr>
        <p:spPr bwMode="auto">
          <a:xfrm>
            <a:off x="8102624" y="3338195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chemeClr val="accent1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304546" y="435927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chemeClr val="accent1"/>
                </a:solidFill>
                <a:latin typeface=".VnCentury Schoolbook" pitchFamily="34" charset="0"/>
              </a:rPr>
              <a:t>13065</a:t>
            </a:r>
            <a:endParaRPr lang="en-US" altLang="en-US" sz="4400" b="1" dirty="0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8851289" y="435927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chemeClr val="accent1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7" name="TextBox 26"/>
          <p:cNvSpPr txBox="1">
            <a:spLocks noChangeArrowheads="1"/>
          </p:cNvSpPr>
          <p:nvPr/>
        </p:nvSpPr>
        <p:spPr bwMode="auto">
          <a:xfrm>
            <a:off x="8118499" y="431355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chemeClr val="accent1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6375106" y="534987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chemeClr val="accent1"/>
                </a:solidFill>
                <a:latin typeface=".VnCentury Schoolbook" pitchFamily="34" charset="0"/>
              </a:rPr>
              <a:t>65040</a:t>
            </a:r>
            <a:endParaRPr lang="en-US" altLang="en-US" sz="4400" b="1" dirty="0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8729369" y="534987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chemeClr val="accent1"/>
                </a:solidFill>
                <a:latin typeface=".VnCentury Schoolbook" pitchFamily="34" charset="0"/>
              </a:rPr>
              <a:t>5</a:t>
            </a:r>
            <a:endParaRPr lang="en-US" altLang="en-US" sz="4400" b="1" dirty="0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50" name="TextBox 26"/>
          <p:cNvSpPr txBox="1">
            <a:spLocks noChangeArrowheads="1"/>
          </p:cNvSpPr>
          <p:nvPr/>
        </p:nvSpPr>
        <p:spPr bwMode="auto">
          <a:xfrm>
            <a:off x="8270899" y="530415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chemeClr val="accent1"/>
                </a:solidFill>
                <a:latin typeface="Arial" pitchFamily="34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8" grpId="0"/>
      <p:bldP spid="29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07338" y="2282190"/>
            <a:ext cx="1554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latin typeface=".VnCentury Schoolbook" pitchFamily="34" charset="0"/>
              </a:rPr>
              <a:t>6083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61226" y="264572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+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907338" y="2991802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latin typeface=".VnCentury Schoolbook" pitchFamily="34" charset="0"/>
              </a:rPr>
              <a:t>2378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603808" y="3690302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8904288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1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548688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6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169276" y="3698240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7505701" y="3698240"/>
            <a:ext cx="868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 </a:t>
            </a: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 </a:t>
            </a: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29414" y="151085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6083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313739" y="141719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9105901" y="151085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2378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0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148638" y="2377440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latin typeface=".VnCentury Schoolbook" pitchFamily="34" charset="0"/>
              </a:rPr>
              <a:t>28763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135938" y="3139440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latin typeface=".VnCentury Schoolbook" pitchFamily="34" charset="0"/>
              </a:rPr>
              <a:t>23359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8016240" y="3888739"/>
            <a:ext cx="1818041" cy="10907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9315655" y="3932724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8988631" y="3928988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0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8362128" y="3913674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5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685886" y="3928988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Arial" pitchFamily="34" charset="0"/>
              </a:rPr>
              <a:t>-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4345" y="1510853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28763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9178608" y="1510853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23359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8445818" y="1465133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</p:spTree>
    <p:extLst>
      <p:ext uri="{BB962C8B-B14F-4D97-AF65-F5344CB8AC3E}">
        <p14:creationId xmlns=""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021830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2570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613458" y="149034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rgbClr val="FF0066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924324" y="2385111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smtClean="0">
                <a:latin typeface=".VnCentury Schoolbook" pitchFamily="34" charset="0"/>
              </a:rPr>
              <a:t>2570 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600474" y="326744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en-US" altLang="en-US" sz="4400" b="1" dirty="0">
                <a:latin typeface="Times New Roman" pitchFamily="18" charset="0"/>
              </a:rPr>
              <a:t>       </a:t>
            </a:r>
            <a:r>
              <a:rPr lang="en-US" altLang="en-US" sz="4400" b="1" dirty="0" smtClean="0">
                <a:latin typeface="Times New Roman" pitchFamily="18" charset="0"/>
              </a:rPr>
              <a:t> </a:t>
            </a:r>
            <a:r>
              <a:rPr lang="en-US" altLang="en-US" sz="4400" b="1" dirty="0" smtClean="0">
                <a:latin typeface="Times New Roman" pitchFamily="18" charset="0"/>
              </a:rPr>
              <a:t>5</a:t>
            </a:r>
            <a:endParaRPr lang="en-US" altLang="en-US" sz="4400" b="1" dirty="0">
              <a:latin typeface="Times New Roman" pitchFamily="18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7251224" y="286136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Times New Roman" pitchFamily="18" charset="0"/>
              </a:rPr>
              <a:t> x</a:t>
            </a:r>
            <a:endParaRPr lang="en-US" altLang="en-US" sz="4400">
              <a:latin typeface="Arial" pitchFamily="34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790974" y="4063099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9020763" y="4078507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8692524" y="4067488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5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8398090" y="407645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7808259" y="4067488"/>
            <a:ext cx="7709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12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91985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40075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7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8887778" y="149034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842760" y="242492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smtClean="0">
                <a:latin typeface=".VnCentury Schoolbook" pitchFamily="34" charset="0"/>
              </a:rPr>
              <a:t>40075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8806498" y="2493855"/>
            <a:ext cx="0" cy="27487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8806498" y="3181209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920798" y="2372537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en-US" altLang="en-US" sz="4400" b="1" dirty="0" smtClean="0">
                <a:latin typeface="Times New Roman" pitchFamily="18" charset="0"/>
              </a:rPr>
              <a:t>7</a:t>
            </a:r>
            <a:endParaRPr lang="en-US" altLang="en-US" sz="4400" b="1" dirty="0">
              <a:latin typeface="Times New Roman" pitchFamily="18" charset="0"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8945880" y="3136124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5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368223" y="30440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5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7698423" y="30313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9250680" y="31281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7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7711123" y="35726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7968298" y="35583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7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9603105" y="31392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2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8025448" y="41425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3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8298498" y="413783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5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9903143" y="3128187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5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8339773" y="472521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=""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07338" y="2282190"/>
            <a:ext cx="1944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5</a:t>
            </a:r>
            <a:r>
              <a:rPr lang="en-US" altLang="en-US" sz="4400" b="1" dirty="0" smtClean="0">
                <a:latin typeface=".VnCentury Schoolbook" pitchFamily="34" charset="0"/>
              </a:rPr>
              <a:t>6346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61226" y="264572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+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221102" y="2964908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latin typeface=".VnCentury Schoolbook" pitchFamily="34" charset="0"/>
              </a:rPr>
              <a:t>2854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738279" y="3699267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7272619" y="3707204"/>
            <a:ext cx="28933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  </a:t>
            </a: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59200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603908" y="1412242"/>
            <a:ext cx="19035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5</a:t>
            </a: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6346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313739" y="141719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8971430" y="1394312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2854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7928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2338343" y="76200"/>
            <a:ext cx="73629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4"/>
                </a:solidFill>
              </a:rPr>
              <a:t>NỘI QUY LỚP HỌC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8850"/>
            <a:ext cx="25177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2188"/>
            <a:ext cx="27463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00125"/>
            <a:ext cx="274637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979488"/>
            <a:ext cx="28194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3878263"/>
            <a:ext cx="274637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852863"/>
            <a:ext cx="266382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3840163"/>
            <a:ext cx="28194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6593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7996238" y="2395369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latin typeface=".VnCentury Schoolbook" pitchFamily="34" charset="0"/>
              </a:rPr>
              <a:t>43000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7723562" y="3139439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  </a:t>
            </a:r>
            <a:r>
              <a:rPr lang="en-US" altLang="en-US" sz="4400" b="1" dirty="0" smtClean="0">
                <a:latin typeface=".VnCentury Schoolbook" pitchFamily="34" charset="0"/>
              </a:rPr>
              <a:t>21308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8016241" y="3888740"/>
            <a:ext cx="1641474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7724606" y="3928989"/>
            <a:ext cx="23158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21692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Arial" pitchFamily="34" charset="0"/>
              </a:rPr>
              <a:t>-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4345" y="1510853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43000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8766232" y="1501888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21308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8445818" y="1465133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</p:spTree>
    <p:extLst>
      <p:ext uri="{BB962C8B-B14F-4D97-AF65-F5344CB8AC3E}">
        <p14:creationId xmlns="" xmlns:p14="http://schemas.microsoft.com/office/powerpoint/2010/main" val="396302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6" grpId="0"/>
      <p:bldP spid="29" grpId="0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22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021830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13065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613458" y="149034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rgbClr val="FF0066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691718" y="2385111"/>
            <a:ext cx="19090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smtClean="0">
                <a:latin typeface=".VnCentury Schoolbook" pitchFamily="34" charset="0"/>
              </a:rPr>
              <a:t>13065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721918" y="325158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en-US" altLang="en-US" sz="4400" b="1" dirty="0">
                <a:latin typeface="Times New Roman" pitchFamily="18" charset="0"/>
              </a:rPr>
              <a:t>       </a:t>
            </a:r>
            <a:r>
              <a:rPr lang="vi-VN" altLang="en-US" sz="4400" b="1" dirty="0" smtClean="0">
                <a:latin typeface="Times New Roman" pitchFamily="18" charset="0"/>
              </a:rPr>
              <a:t>4</a:t>
            </a:r>
            <a:endParaRPr lang="en-US" altLang="en-US" sz="4400" b="1" dirty="0">
              <a:latin typeface="Times New Roman" pitchFamily="18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7251224" y="286136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Times New Roman" pitchFamily="18" charset="0"/>
              </a:rPr>
              <a:t> x</a:t>
            </a:r>
            <a:endParaRPr lang="en-US" altLang="en-US" sz="4400">
              <a:latin typeface="Arial" pitchFamily="34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790974" y="4063099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7938330" y="4087472"/>
            <a:ext cx="19766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52260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195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97" y="0"/>
            <a:ext cx="6162676" cy="68580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91985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65040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5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8887778" y="149034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842760" y="242492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smtClean="0">
                <a:latin typeface=".VnCentury Schoolbook" pitchFamily="34" charset="0"/>
              </a:rPr>
              <a:t>65040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8806498" y="2493855"/>
            <a:ext cx="0" cy="27487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8806498" y="3181209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920798" y="2372537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en-US" altLang="en-US" sz="4400" b="1" dirty="0" smtClean="0">
                <a:latin typeface="Times New Roman" pitchFamily="18" charset="0"/>
              </a:rPr>
              <a:t>5</a:t>
            </a:r>
            <a:endParaRPr lang="en-US" altLang="en-US" sz="4400" b="1" dirty="0">
              <a:latin typeface="Times New Roman" pitchFamily="18" charset="0"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8945880" y="3136124"/>
            <a:ext cx="45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054459" y="3026120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7357764" y="304927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5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9250680" y="31281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7361499" y="3545793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7665813" y="353309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9603105" y="31392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7693753" y="412466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7948875" y="4101978"/>
            <a:ext cx="45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9903142" y="3128187"/>
            <a:ext cx="9441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08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7954289" y="4671424"/>
            <a:ext cx="9566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40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41" name="Text Box 49"/>
          <p:cNvSpPr txBox="1">
            <a:spLocks noChangeArrowheads="1"/>
          </p:cNvSpPr>
          <p:nvPr/>
        </p:nvSpPr>
        <p:spPr bwMode="auto">
          <a:xfrm>
            <a:off x="8275413" y="5245351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6080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/>
          <a:srcRect b="29213"/>
          <a:stretch>
            <a:fillRect/>
          </a:stretch>
        </p:blipFill>
        <p:spPr>
          <a:xfrm>
            <a:off x="-114671" y="0"/>
            <a:ext cx="11407512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/>
          <a:srcRect b="44485"/>
          <a:stretch>
            <a:fillRect/>
          </a:stretch>
        </p:blipFill>
        <p:spPr>
          <a:xfrm>
            <a:off x="1557448" y="1"/>
            <a:ext cx="1099723" cy="722376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751806" y="1444753"/>
            <a:ext cx="7331490" cy="5129784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BBDB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1206189" y="749776"/>
            <a:ext cx="6675939" cy="600781"/>
          </a:xfrm>
          <a:custGeom>
            <a:avLst/>
            <a:gdLst>
              <a:gd name="connsiteX0" fmla="*/ 0 w 2465068"/>
              <a:gd name="connsiteY0" fmla="*/ 0 h 354560"/>
              <a:gd name="connsiteX1" fmla="*/ 177280 w 2465068"/>
              <a:gd name="connsiteY1" fmla="*/ 0 h 354560"/>
              <a:gd name="connsiteX2" fmla="*/ 177281 w 2465068"/>
              <a:gd name="connsiteY2" fmla="*/ 1 h 354560"/>
              <a:gd name="connsiteX3" fmla="*/ 2281381 w 2465068"/>
              <a:gd name="connsiteY3" fmla="*/ 1 h 354560"/>
              <a:gd name="connsiteX4" fmla="*/ 2281381 w 2465068"/>
              <a:gd name="connsiteY4" fmla="*/ 6407 h 354560"/>
              <a:gd name="connsiteX5" fmla="*/ 2287788 w 2465068"/>
              <a:gd name="connsiteY5" fmla="*/ 0 h 354560"/>
              <a:gd name="connsiteX6" fmla="*/ 2465068 w 2465068"/>
              <a:gd name="connsiteY6" fmla="*/ 0 h 354560"/>
              <a:gd name="connsiteX7" fmla="*/ 2287788 w 2465068"/>
              <a:gd name="connsiteY7" fmla="*/ 177280 h 354560"/>
              <a:gd name="connsiteX8" fmla="*/ 2465068 w 2465068"/>
              <a:gd name="connsiteY8" fmla="*/ 354560 h 354560"/>
              <a:gd name="connsiteX9" fmla="*/ 2287788 w 2465068"/>
              <a:gd name="connsiteY9" fmla="*/ 354560 h 354560"/>
              <a:gd name="connsiteX10" fmla="*/ 2281381 w 2465068"/>
              <a:gd name="connsiteY10" fmla="*/ 348153 h 354560"/>
              <a:gd name="connsiteX11" fmla="*/ 2281381 w 2465068"/>
              <a:gd name="connsiteY11" fmla="*/ 354560 h 354560"/>
              <a:gd name="connsiteX12" fmla="*/ 177280 w 2465068"/>
              <a:gd name="connsiteY12" fmla="*/ 354560 h 354560"/>
              <a:gd name="connsiteX13" fmla="*/ 0 w 2465068"/>
              <a:gd name="connsiteY13" fmla="*/ 354560 h 354560"/>
              <a:gd name="connsiteX14" fmla="*/ 177280 w 2465068"/>
              <a:gd name="connsiteY14" fmla="*/ 177280 h 35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5068" h="354560">
                <a:moveTo>
                  <a:pt x="0" y="0"/>
                </a:moveTo>
                <a:lnTo>
                  <a:pt x="177280" y="0"/>
                </a:lnTo>
                <a:lnTo>
                  <a:pt x="177281" y="1"/>
                </a:lnTo>
                <a:lnTo>
                  <a:pt x="2281381" y="1"/>
                </a:lnTo>
                <a:lnTo>
                  <a:pt x="2281381" y="6407"/>
                </a:lnTo>
                <a:lnTo>
                  <a:pt x="2287788" y="0"/>
                </a:lnTo>
                <a:lnTo>
                  <a:pt x="2465068" y="0"/>
                </a:lnTo>
                <a:lnTo>
                  <a:pt x="2287788" y="177280"/>
                </a:lnTo>
                <a:lnTo>
                  <a:pt x="2465068" y="354560"/>
                </a:lnTo>
                <a:lnTo>
                  <a:pt x="2287788" y="354560"/>
                </a:lnTo>
                <a:lnTo>
                  <a:pt x="2281381" y="348153"/>
                </a:lnTo>
                <a:lnTo>
                  <a:pt x="2281381" y="354560"/>
                </a:lnTo>
                <a:lnTo>
                  <a:pt x="177280" y="354560"/>
                </a:lnTo>
                <a:lnTo>
                  <a:pt x="0" y="354560"/>
                </a:lnTo>
                <a:lnTo>
                  <a:pt x="177280" y="177280"/>
                </a:lnTo>
                <a:close/>
              </a:path>
            </a:pathLst>
          </a:custGeom>
          <a:solidFill>
            <a:srgbClr val="FBB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1645316" y="713199"/>
            <a:ext cx="63008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Bài 3: </a:t>
            </a: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Tính giá trị của biểu thức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9445" y="1248508"/>
            <a:ext cx="5801395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Clr>
                <a:srgbClr val="E24848"/>
              </a:buClr>
              <a:buAutoNum type="alphaLcParenR"/>
            </a:pPr>
            <a:r>
              <a:rPr lang="en-US" altLang="zh-CN" sz="3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3257 + 4659 – 1300</a:t>
            </a:r>
          </a:p>
          <a:p>
            <a:pPr marL="742950" indent="-742950"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3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                </a:t>
            </a:r>
            <a:endParaRPr lang="en-US" altLang="zh-CN" sz="3000" b="1" noProof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marL="742950" indent="-742950"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3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6000 – 1300 x 2</a:t>
            </a:r>
          </a:p>
          <a:p>
            <a:pPr marL="742950" indent="-742950" algn="just">
              <a:lnSpc>
                <a:spcPct val="150000"/>
              </a:lnSpc>
              <a:buClr>
                <a:srgbClr val="E24848"/>
              </a:buClr>
            </a:pPr>
            <a:endParaRPr lang="en-US" altLang="zh-CN" sz="3000" b="1" noProof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marL="742950" indent="-742950"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3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c) (70850 – 50230) x 3</a:t>
            </a:r>
          </a:p>
          <a:p>
            <a:pPr marL="742950" indent="-742950" algn="just">
              <a:lnSpc>
                <a:spcPct val="150000"/>
              </a:lnSpc>
              <a:buClr>
                <a:srgbClr val="E24848"/>
              </a:buClr>
            </a:pPr>
            <a:endParaRPr lang="en-US" altLang="zh-CN" sz="3000" b="1" noProof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marL="742950" indent="-742950"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3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d) 9000 + 1000 : 2</a:t>
            </a:r>
            <a:endParaRPr lang="en-US" altLang="zh-CN" sz="3000" b="1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/>
          <a:srcRect l="20287" r="7584"/>
          <a:stretch>
            <a:fillRect/>
          </a:stretch>
        </p:blipFill>
        <p:spPr>
          <a:xfrm rot="10800000">
            <a:off x="-7490" y="5930884"/>
            <a:ext cx="2943514" cy="9338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393" y="1623137"/>
            <a:ext cx="3804046" cy="52348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734" y="5759001"/>
            <a:ext cx="1074142" cy="5943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10328" y="1426464"/>
            <a:ext cx="24208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= 7916 – 1300</a:t>
            </a: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= 6616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2608" y="2758440"/>
            <a:ext cx="25202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= 6000 – 2600 </a:t>
            </a: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= 3400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51248" y="4139184"/>
            <a:ext cx="21355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= 20620 x 3 </a:t>
            </a: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= 61860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38600" y="5529072"/>
            <a:ext cx="2258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= 9000 + 500</a:t>
            </a: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= 9500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4" grpId="0"/>
      <p:bldP spid="17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6702493" y="4164152"/>
            <a:ext cx="4928676" cy="2264080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483053" y="3964152"/>
            <a:ext cx="5030779" cy="1988591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9878">
            <a:off x="-21821" y="-286149"/>
            <a:ext cx="2124942" cy="1893808"/>
          </a:xfrm>
          <a:prstGeom prst="rect">
            <a:avLst/>
          </a:prstGeom>
        </p:spPr>
      </p:pic>
      <p:sp>
        <p:nvSpPr>
          <p:cNvPr id="36" name="任意多边形: 形状 35"/>
          <p:cNvSpPr/>
          <p:nvPr/>
        </p:nvSpPr>
        <p:spPr>
          <a:xfrm rot="12511171">
            <a:off x="8825162" y="-184037"/>
            <a:ext cx="4825013" cy="1472622"/>
          </a:xfrm>
          <a:custGeom>
            <a:avLst/>
            <a:gdLst>
              <a:gd name="connsiteX0" fmla="*/ 6557354 w 6729944"/>
              <a:gd name="connsiteY0" fmla="*/ 285 h 2380685"/>
              <a:gd name="connsiteX1" fmla="*/ 6717911 w 6729944"/>
              <a:gd name="connsiteY1" fmla="*/ 8906 h 2380685"/>
              <a:gd name="connsiteX2" fmla="*/ 6729944 w 6729944"/>
              <a:gd name="connsiteY2" fmla="*/ 10650 h 2380685"/>
              <a:gd name="connsiteX3" fmla="*/ 6729944 w 6729944"/>
              <a:gd name="connsiteY3" fmla="*/ 2380685 h 2380685"/>
              <a:gd name="connsiteX4" fmla="*/ 0 w 6729944"/>
              <a:gd name="connsiteY4" fmla="*/ 2380685 h 2380685"/>
              <a:gd name="connsiteX5" fmla="*/ 50017 w 6729944"/>
              <a:gd name="connsiteY5" fmla="*/ 2335658 h 2380685"/>
              <a:gd name="connsiteX6" fmla="*/ 4242493 w 6729944"/>
              <a:gd name="connsiteY6" fmla="*/ 501214 h 2380685"/>
              <a:gd name="connsiteX7" fmla="*/ 6557354 w 6729944"/>
              <a:gd name="connsiteY7" fmla="*/ 285 h 238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9944" h="2380685">
                <a:moveTo>
                  <a:pt x="6557354" y="285"/>
                </a:moveTo>
                <a:cubicBezTo>
                  <a:pt x="6613056" y="1148"/>
                  <a:pt x="6666648" y="3975"/>
                  <a:pt x="6717911" y="8906"/>
                </a:cubicBezTo>
                <a:lnTo>
                  <a:pt x="6729944" y="10650"/>
                </a:lnTo>
                <a:lnTo>
                  <a:pt x="6729944" y="2380685"/>
                </a:lnTo>
                <a:lnTo>
                  <a:pt x="0" y="2380685"/>
                </a:lnTo>
                <a:lnTo>
                  <a:pt x="50017" y="2335658"/>
                </a:lnTo>
                <a:cubicBezTo>
                  <a:pt x="717468" y="1785238"/>
                  <a:pt x="3256896" y="834667"/>
                  <a:pt x="4242493" y="501214"/>
                </a:cubicBezTo>
                <a:cubicBezTo>
                  <a:pt x="5076460" y="219062"/>
                  <a:pt x="5944624" y="-9206"/>
                  <a:pt x="6557354" y="285"/>
                </a:cubicBezTo>
                <a:close/>
              </a:path>
            </a:pathLst>
          </a:custGeom>
          <a:solidFill>
            <a:srgbClr val="E2C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249380">
            <a:off x="2002295" y="142926"/>
            <a:ext cx="683466" cy="8375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397" y="1094995"/>
            <a:ext cx="308748" cy="3095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061" y="-550659"/>
            <a:ext cx="3165675" cy="175156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5362" y="5964037"/>
            <a:ext cx="642211" cy="9076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834" y="6065683"/>
            <a:ext cx="839125" cy="82511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9" cstate="print"/>
          <a:srcRect r="84685"/>
          <a:stretch>
            <a:fillRect/>
          </a:stretch>
        </p:blipFill>
        <p:spPr>
          <a:xfrm>
            <a:off x="1606692" y="6014112"/>
            <a:ext cx="942077" cy="87410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9" cstate="print"/>
          <a:srcRect l="86288" t="-1758" r="-1890" b="1758"/>
          <a:stretch>
            <a:fillRect/>
          </a:stretch>
        </p:blipFill>
        <p:spPr>
          <a:xfrm>
            <a:off x="3433707" y="6234871"/>
            <a:ext cx="959733" cy="87410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57096" y="6349728"/>
            <a:ext cx="446261" cy="52380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06307" y="6265236"/>
            <a:ext cx="538625" cy="63221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16356" y="6374936"/>
            <a:ext cx="436444" cy="51227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843" y="6374936"/>
            <a:ext cx="446261" cy="523802"/>
          </a:xfrm>
          <a:prstGeom prst="rect">
            <a:avLst/>
          </a:prstGeom>
        </p:spPr>
      </p:pic>
      <p:pic>
        <p:nvPicPr>
          <p:cNvPr id="21" name="图片 1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77905" y="12141"/>
            <a:ext cx="5741410" cy="911867"/>
          </a:xfrm>
          <a:prstGeom prst="rect">
            <a:avLst/>
          </a:prstGeom>
        </p:spPr>
      </p:pic>
      <p:sp>
        <p:nvSpPr>
          <p:cNvPr id="25" name="文本框 15"/>
          <p:cNvSpPr txBox="1"/>
          <p:nvPr/>
        </p:nvSpPr>
        <p:spPr>
          <a:xfrm>
            <a:off x="3331821" y="185686"/>
            <a:ext cx="511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-150" dirty="0" err="1" smtClean="0">
                <a:solidFill>
                  <a:srgbClr val="F13413"/>
                </a:solidFill>
                <a:cs typeface="+mn-ea"/>
                <a:sym typeface="+mn-lt"/>
              </a:rPr>
              <a:t>Bài</a:t>
            </a:r>
            <a:r>
              <a:rPr lang="vi-VN" altLang="zh-CN" sz="3600" b="1" spc="-150" dirty="0" smtClean="0">
                <a:solidFill>
                  <a:srgbClr val="F13413"/>
                </a:solidFill>
                <a:cs typeface="+mn-ea"/>
                <a:sym typeface="+mn-lt"/>
              </a:rPr>
              <a:t> 4</a:t>
            </a:r>
            <a:r>
              <a:rPr lang="vi-VN" altLang="zh-CN" sz="3600" b="1" spc="-150" dirty="0" smtClean="0">
                <a:solidFill>
                  <a:srgbClr val="F13413"/>
                </a:solidFill>
                <a:cs typeface="+mn-ea"/>
                <a:sym typeface="+mn-lt"/>
              </a:rPr>
              <a:t>:</a:t>
            </a:r>
            <a:r>
              <a:rPr lang="en-US" altLang="zh-CN" sz="3600" b="1" spc="-150" dirty="0" smtClean="0">
                <a:solidFill>
                  <a:srgbClr val="F13413"/>
                </a:solidFill>
                <a:cs typeface="+mn-ea"/>
                <a:sym typeface="+mn-lt"/>
              </a:rPr>
              <a:t> </a:t>
            </a:r>
            <a:r>
              <a:rPr lang="en-US" altLang="zh-CN" sz="3600" b="1" spc="-150" dirty="0" err="1" smtClean="0">
                <a:solidFill>
                  <a:srgbClr val="F13413"/>
                </a:solidFill>
                <a:cs typeface="+mn-ea"/>
                <a:sym typeface="+mn-lt"/>
              </a:rPr>
              <a:t>Tìm</a:t>
            </a:r>
            <a:r>
              <a:rPr lang="en-US" altLang="zh-CN" sz="3600" b="1" spc="-150" dirty="0" smtClean="0">
                <a:solidFill>
                  <a:srgbClr val="F13413"/>
                </a:solidFill>
                <a:cs typeface="+mn-ea"/>
                <a:sym typeface="+mn-lt"/>
              </a:rPr>
              <a:t> x</a:t>
            </a:r>
            <a:r>
              <a:rPr lang="vi-VN" altLang="zh-CN" sz="3600" b="1" spc="-150" dirty="0" smtClean="0">
                <a:solidFill>
                  <a:srgbClr val="F13413"/>
                </a:solidFill>
                <a:cs typeface="+mn-ea"/>
                <a:sym typeface="+mn-lt"/>
              </a:rPr>
              <a:t> </a:t>
            </a:r>
            <a:endParaRPr lang="zh-CN" altLang="en-US" sz="3600" b="1" spc="-150" dirty="0">
              <a:solidFill>
                <a:srgbClr val="F13413"/>
              </a:solidFill>
              <a:cs typeface="+mn-ea"/>
              <a:sym typeface="+mn-lt"/>
            </a:endParaRPr>
          </a:p>
        </p:txBody>
      </p:sp>
      <p:sp>
        <p:nvSpPr>
          <p:cNvPr id="26" name="矩形: 圆角 14"/>
          <p:cNvSpPr/>
          <p:nvPr/>
        </p:nvSpPr>
        <p:spPr>
          <a:xfrm>
            <a:off x="6617149" y="1381328"/>
            <a:ext cx="4928676" cy="2264080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: 圆角 14"/>
          <p:cNvSpPr/>
          <p:nvPr/>
        </p:nvSpPr>
        <p:spPr>
          <a:xfrm>
            <a:off x="490669" y="1244168"/>
            <a:ext cx="4928676" cy="2264080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Rectangle 70"/>
          <p:cNvSpPr>
            <a:spLocks noChangeArrowheads="1"/>
          </p:cNvSpPr>
          <p:nvPr/>
        </p:nvSpPr>
        <p:spPr bwMode="auto">
          <a:xfrm>
            <a:off x="449819" y="4008160"/>
            <a:ext cx="7854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  <a:sym typeface="+mn-lt"/>
              </a:rPr>
              <a:t>b)  x 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x</a:t>
            </a:r>
            <a:r>
              <a:rPr lang="en-US" altLang="zh-CN" sz="3200" b="1" noProof="1" smtClean="0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2 = 4826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					 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9" name="Rectangle 70"/>
          <p:cNvSpPr>
            <a:spLocks noChangeArrowheads="1"/>
          </p:cNvSpPr>
          <p:nvPr/>
        </p:nvSpPr>
        <p:spPr bwMode="auto">
          <a:xfrm>
            <a:off x="6631163" y="1283248"/>
            <a:ext cx="7854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  <a:sym typeface="+mn-lt"/>
              </a:rPr>
              <a:t> x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- 725 = 8259					 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30" name="Rectangle 70"/>
          <p:cNvSpPr>
            <a:spLocks noChangeArrowheads="1"/>
          </p:cNvSpPr>
          <p:nvPr/>
        </p:nvSpPr>
        <p:spPr bwMode="auto">
          <a:xfrm>
            <a:off x="6923771" y="4282480"/>
            <a:ext cx="7854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  <a:sym typeface="+mn-lt"/>
              </a:rPr>
              <a:t>x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 3 = 1532					 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4" name="Rectangle 70"/>
          <p:cNvSpPr>
            <a:spLocks noChangeArrowheads="1"/>
          </p:cNvSpPr>
          <p:nvPr/>
        </p:nvSpPr>
        <p:spPr bwMode="auto">
          <a:xfrm>
            <a:off x="526019" y="1231432"/>
            <a:ext cx="7854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AutoNum type="alphaLcParenR"/>
            </a:pPr>
            <a:r>
              <a:rPr lang="en-US" altLang="zh-CN" sz="3200" b="1" noProof="1" smtClean="0">
                <a:solidFill>
                  <a:schemeClr val="tx1"/>
                </a:solidFill>
                <a:latin typeface="HP001 4 hàng" pitchFamily="34" charset="0"/>
                <a:cs typeface="Times New Roman" pitchFamily="18" charset="0"/>
                <a:sym typeface="+mn-lt"/>
              </a:rPr>
              <a:t>x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+ 875 = 9936					 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9848" y="1984248"/>
            <a:ext cx="38411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x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= 9936 – 875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x      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9061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45224" y="2008632"/>
            <a:ext cx="37641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x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= 8259 + 725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x     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= 8984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23416" y="4962144"/>
            <a:ext cx="32367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x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= 4826 : 2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x     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2413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46392" y="4971288"/>
            <a:ext cx="33281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x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= 1532 x 3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x     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=  4596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5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5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/>
      <p:bldP spid="26" grpId="0" animBg="1"/>
      <p:bldP spid="27" grpId="0" animBg="1"/>
      <p:bldP spid="28" grpId="0"/>
      <p:bldP spid="29" grpId="0"/>
      <p:bldP spid="30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680" y="0"/>
            <a:ext cx="9052560" cy="265176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623" y="1956872"/>
            <a:ext cx="3272377" cy="4901128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22180"/>
            <a:ext cx="2627221" cy="21358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0798" y="4364167"/>
            <a:ext cx="6548473" cy="253930"/>
          </a:xfrm>
          <a:prstGeom prst="rect">
            <a:avLst/>
          </a:prstGeom>
        </p:spPr>
      </p:pic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1527490" y="162018"/>
            <a:ext cx="785415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 5: Nhà máy sản xuất trong 4 ngày được 680 chiếc tivi. Hỏi trong 7 ngày nhà máy đó sản xuất được bao nhiêu chiếc tivi?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1760" y="3273552"/>
            <a:ext cx="40911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HP001 4 hàng" pitchFamily="34" charset="0"/>
              </a:rPr>
              <a:t>Tóm</a:t>
            </a:r>
            <a:r>
              <a:rPr lang="en-US" sz="32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itchFamily="34" charset="0"/>
              </a:rPr>
              <a:t>tắt</a:t>
            </a:r>
            <a:r>
              <a:rPr lang="en-US" sz="3200" b="1" dirty="0" smtClean="0">
                <a:solidFill>
                  <a:srgbClr val="7030A0"/>
                </a:solidFill>
                <a:latin typeface="HP001 4 hàng" pitchFamily="34" charset="0"/>
              </a:rPr>
              <a:t>: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HP001 4 hàng" pitchFamily="34" charset="0"/>
              </a:rPr>
              <a:t>4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sz="3200" b="1" dirty="0" smtClean="0">
                <a:solidFill>
                  <a:srgbClr val="7030A0"/>
                </a:solidFill>
                <a:latin typeface="HP001 4 hàng" pitchFamily="34" charset="0"/>
              </a:rPr>
              <a:t> : 680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itchFamily="34" charset="0"/>
              </a:rPr>
              <a:t>chiếc</a:t>
            </a:r>
            <a:r>
              <a:rPr lang="en-US" sz="32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itchFamily="34" charset="0"/>
              </a:rPr>
              <a:t>tivi</a:t>
            </a:r>
            <a:endParaRPr lang="en-US" sz="3200" b="1" dirty="0" smtClean="0">
              <a:solidFill>
                <a:srgbClr val="7030A0"/>
              </a:solidFill>
              <a:latin typeface="HP001 4 hàng" pitchFamily="34" charset="0"/>
            </a:endParaRPr>
          </a:p>
          <a:p>
            <a:r>
              <a:rPr lang="en-US" sz="3200" b="1" dirty="0" smtClean="0">
                <a:solidFill>
                  <a:srgbClr val="7030A0"/>
                </a:solidFill>
                <a:latin typeface="HP001 4 hàng" pitchFamily="34" charset="0"/>
              </a:rPr>
              <a:t>7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sz="32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4 hàng" pitchFamily="34" charset="0"/>
              </a:rPr>
              <a:t>: ……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itchFamily="34" charset="0"/>
              </a:rPr>
              <a:t>chiếc</a:t>
            </a:r>
            <a:r>
              <a:rPr lang="en-US" sz="32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itchFamily="34" charset="0"/>
              </a:rPr>
              <a:t>tivi</a:t>
            </a:r>
            <a:r>
              <a:rPr lang="en-US" sz="3200" b="1" dirty="0" smtClean="0">
                <a:solidFill>
                  <a:srgbClr val="7030A0"/>
                </a:solidFill>
                <a:latin typeface="HP001 4 hàng" pitchFamily="34" charset="0"/>
              </a:rPr>
              <a:t>?</a:t>
            </a:r>
            <a:endParaRPr lang="en-US" sz="32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8255" y="3154680"/>
            <a:ext cx="759374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Bài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giải</a:t>
            </a:r>
            <a:endParaRPr lang="en-US" sz="3200" b="1" dirty="0" smtClean="0">
              <a:solidFill>
                <a:srgbClr val="FF0000"/>
              </a:solidFill>
              <a:latin typeface="HP001 4 hàng" pitchFamily="34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máy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sản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xuất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: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680 : 4 = 170 (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chiếc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)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7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máy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đó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sản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xuất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: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170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7 = 1190 (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chiếc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)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: 1190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chiếc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itchFamily="34" charset="0"/>
              </a:rPr>
              <a:t>tivi</a:t>
            </a:r>
            <a:endParaRPr lang="en-US" sz="3200" b="1" dirty="0" smtClean="0">
              <a:solidFill>
                <a:srgbClr val="FF0000"/>
              </a:solidFill>
              <a:latin typeface="HP001 4 hàng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398264" y="2898648"/>
            <a:ext cx="18288" cy="3456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4157E-6 -2.59259E-6 L -0.20265 -0.001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6" grpId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1962150" y="2216784"/>
            <a:ext cx="4959985" cy="2035175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25649" y="2511096"/>
            <a:ext cx="483298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</a:t>
            </a:r>
            <a:r>
              <a:rPr lang="en-US" altLang="zh-CN" sz="4400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tạm </a:t>
            </a:r>
            <a:r>
              <a:rPr lang="en-US" altLang="zh-CN" sz="4400" spc="3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biệt các con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331783" y="946462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="" xmlns:a16="http://schemas.microsoft.com/office/drawing/2014/main" id="{B538BEBD-8D43-4808-8865-D5698E72E4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31919" cy="14522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45512" y="1873641"/>
            <a:ext cx="106057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P001 4 hàng" pitchFamily="34" charset="0"/>
              </a:rPr>
              <a:t>Thứ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P001 4 hàng" pitchFamily="34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P001 4 hàng" pitchFamily="34" charset="0"/>
              </a:rPr>
              <a:t>tư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P001 4 hàng" pitchFamily="34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P001 4 hàng" pitchFamily="34" charset="0"/>
              </a:rPr>
              <a:t>ngày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P001 4 hàng" pitchFamily="34" charset="0"/>
              </a:rPr>
              <a:t> 1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P001 4 hàng" pitchFamily="34" charset="0"/>
              </a:rPr>
              <a:t>tháng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P001 4 hàng" pitchFamily="34" charset="0"/>
              </a:rPr>
              <a:t> 9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P001 4 hàng" pitchFamily="34" charset="0"/>
              </a:rPr>
              <a:t>năm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HP001 4 hàng" pitchFamily="34" charset="0"/>
              </a:rPr>
              <a:t> 2021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Toán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HP001 4 hàng" pitchFamily="34" charset="0"/>
            </a:endParaRP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Ôn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tập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các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số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đến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 100000 (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tiếp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theo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P001 4 hàng" pitchFamily="34" charset="0"/>
              </a:rPr>
              <a:t>)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HP001 4 hàng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58965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35274" y="70694"/>
            <a:ext cx="6592246" cy="3133885"/>
            <a:chOff x="889243" y="871603"/>
            <a:chExt cx="3567993" cy="2369054"/>
          </a:xfrm>
        </p:grpSpPr>
        <p:sp>
          <p:nvSpPr>
            <p:cNvPr id="20" name="任意多边形: 形状 19"/>
            <p:cNvSpPr/>
            <p:nvPr/>
          </p:nvSpPr>
          <p:spPr>
            <a:xfrm rot="21226217">
              <a:off x="1011079" y="1013024"/>
              <a:ext cx="3371819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92936" y="3014107"/>
            <a:ext cx="757936" cy="625045"/>
            <a:chOff x="4836974" y="2889788"/>
            <a:chExt cx="757936" cy="625045"/>
          </a:xfrm>
        </p:grpSpPr>
        <p:sp>
          <p:nvSpPr>
            <p:cNvPr id="25" name="任意多边形: 形状 24"/>
            <p:cNvSpPr/>
            <p:nvPr/>
          </p:nvSpPr>
          <p:spPr>
            <a:xfrm>
              <a:off x="4892472" y="2937808"/>
              <a:ext cx="633162" cy="532036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solidFill>
              <a:srgbClr val="F6D8C3"/>
            </a:solidFill>
            <a:ln>
              <a:solidFill>
                <a:srgbClr val="FFE2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836974" y="2889788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878542" y="2912880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568759">
              <a:off x="4836982" y="2899027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249380">
            <a:off x="9606136" y="436733"/>
            <a:ext cx="683466" cy="837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87554" y="1434718"/>
            <a:ext cx="308748" cy="30954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Ai nhanh ai đúng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78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789682" y="1241513"/>
            <a:ext cx="48563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.VnCentury Schoolbook" pitchFamily="34" charset="0"/>
              </a:rPr>
              <a:t>6000 + 2000 – 4000 =</a:t>
            </a:r>
            <a:endParaRPr lang="en-US" altLang="en-US" sz="3600" b="1" dirty="0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83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92830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8806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505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296623" y="1340125"/>
            <a:ext cx="59679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.VnCentury Schoolbook" pitchFamily="34" charset="0"/>
              </a:rPr>
              <a:t>90000 – (70000 – 20000) =</a:t>
            </a:r>
            <a:endParaRPr lang="en-US" altLang="en-US" sz="3600" b="1" dirty="0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36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94445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122" y="5922051"/>
            <a:ext cx="85910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374777" y="1376880"/>
            <a:ext cx="59516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.VnCentury Schoolbook" pitchFamily="34" charset="0"/>
              </a:rPr>
              <a:t>90000 – 70000 – 20000 =</a:t>
            </a:r>
            <a:endParaRPr lang="en-US" altLang="en-US" sz="3600" b="1" dirty="0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31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.VnCentury Schoolbook" pitchFamily="34" charset="0"/>
              </a:rPr>
              <a:t>12000 : 6</a:t>
            </a:r>
            <a:r>
              <a:rPr lang="en-US" altLang="en-US" sz="3600" b="1" dirty="0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.VnCentury Schoolbook" pitchFamily="34" charset="0"/>
              </a:rPr>
              <a:t>=</a:t>
            </a:r>
            <a:endParaRPr lang="en-US" altLang="en-US" sz="3600" b="1" dirty="0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5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7399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  <a:latin typeface=".VnCentury Schoolbook" pitchFamily="34" charset="0"/>
              </a:rPr>
              <a:t>21000 x 3</a:t>
            </a:r>
            <a:r>
              <a:rPr lang="en-US" altLang="en-US" sz="3600" b="1" dirty="0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.VnCentury Schoolbook" pitchFamily="34" charset="0"/>
              </a:rPr>
              <a:t>=</a:t>
            </a:r>
            <a:endParaRPr lang="en-US" altLang="en-US" sz="3600" b="1" dirty="0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8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EC438D5-9BBD-44DA-86BE-5B04BB22D9E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动物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874</Words>
  <Application>Microsoft Office PowerPoint</Application>
  <PresentationFormat>Custom</PresentationFormat>
  <Paragraphs>369</Paragraphs>
  <Slides>26</Slides>
  <Notes>17</Notes>
  <HiddenSlides>0</HiddenSlides>
  <MMClips>8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第一PPT，www.1ppt.com</vt:lpstr>
      <vt:lpstr>自定义设计方案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https:/www.ypppt.com</cp:keywords>
  <cp:lastModifiedBy>admin</cp:lastModifiedBy>
  <cp:revision>73</cp:revision>
  <dcterms:created xsi:type="dcterms:W3CDTF">2017-03-13T01:56:00Z</dcterms:created>
  <dcterms:modified xsi:type="dcterms:W3CDTF">2021-08-29T11:49:27Z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9D50F141F58E4595950A4FF1E6836FAD</vt:lpwstr>
  </property>
  <property fmtid="{D5CDD505-2E9C-101B-9397-08002B2CF9AE}" pid="3" name="KSOProductBuildVer">
    <vt:lpwstr>1033-11.2.0.10258</vt:lpwstr>
  </property>
</Properties>
</file>