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57" r:id="rId5"/>
    <p:sldId id="259" r:id="rId6"/>
    <p:sldId id="260" r:id="rId7"/>
    <p:sldId id="261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79" r:id="rId16"/>
    <p:sldId id="274" r:id="rId17"/>
    <p:sldId id="277" r:id="rId18"/>
    <p:sldId id="275" r:id="rId19"/>
    <p:sldId id="276" r:id="rId20"/>
    <p:sldId id="280" r:id="rId21"/>
    <p:sldId id="27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34FD-3B9D-4A93-8CEB-A83A6807CA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5D3A-A23A-49DF-8CFD-6C34EFD3D4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A577-1C74-4D7D-9FD6-5B37E12C0E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578E-7FF4-456B-80EB-6530D4A7A1F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1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3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6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8B22-9A24-45D3-8EE7-0FE6A57CEC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9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08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6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59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4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8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69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91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75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1D3D-BB68-44F2-9DE8-EFCC116D39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2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3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2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6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34FD-3B9D-4A93-8CEB-A83A6807CA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2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8B22-9A24-45D3-8EE7-0FE6A57CEC3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3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1D3D-BB68-44F2-9DE8-EFCC116D390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32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5242-1B83-43E1-9937-4F0625A1D3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6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64C8-E961-4DF3-BE34-BAAE9115BB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5242-1B83-43E1-9937-4F0625A1D32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60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782C-6150-421C-B0FE-BF95012B7C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4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1E09-5E2F-46F8-9442-0E4E9A4F96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1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4DED-1EAD-4D3C-8E9A-DF2CFAC48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11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8AE5-69F2-4ECA-ABD9-4E169B9BC2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4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5D3A-A23A-49DF-8CFD-6C34EFD3D4D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6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A577-1C74-4D7D-9FD6-5B37E12C0EC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64C8-E961-4DF3-BE34-BAAE9115BB5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9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782C-6150-421C-B0FE-BF95012B7C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1E09-5E2F-46F8-9442-0E4E9A4F96B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4DED-1EAD-4D3C-8E9A-DF2CFAC48B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8AE5-69F2-4ECA-ABD9-4E169B9BC2E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4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10/10/2021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7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7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7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BC9A-A6D8-4BA9-817B-C6761DA79248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6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5" Type="http://schemas.openxmlformats.org/officeDocument/2006/relationships/slide" Target="slide13.xml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5" Type="http://schemas.openxmlformats.org/officeDocument/2006/relationships/slide" Target="slide13.xml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19088"/>
            <a:ext cx="92964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280035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Broadway" pitchFamily="82" charset="0"/>
                <a:cs typeface="Arial" pitchFamily="34" charset="0"/>
              </a:rPr>
              <a:t>CÁC SỐ CÓ SÁU CHỮ SỐ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65735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Bernard MT Condensed" pitchFamily="18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6370306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60363"/>
            <a:ext cx="8153400" cy="3476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9" y="342912"/>
            <a:ext cx="4932363" cy="46165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Bài 1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: Viết theo mẫu</a:t>
            </a: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Tr 9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7" name="Group 80"/>
          <p:cNvGraphicFramePr/>
          <p:nvPr/>
        </p:nvGraphicFramePr>
        <p:xfrm>
          <a:off x="609611" y="1095377"/>
          <a:ext cx="8000999" cy="26422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7620000" y="17145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7620000" y="21145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7620000" y="25146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7620000" y="29146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6400800" y="29146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5257800" y="25146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5257800" y="29146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3810000" y="2468563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3810000" y="2068513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3810000" y="2868613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2286000" y="28575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762000" y="28575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762000" y="24574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762000" y="20574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57005" y="708037"/>
            <a:ext cx="115927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a) Mẫu</a:t>
            </a:r>
            <a:endParaRPr lang="en-US" altLang="zh-CN" sz="2400" b="1">
              <a:solidFill>
                <a:srgbClr val="C00000"/>
              </a:solidFill>
              <a:ea typeface="SimSun" pitchFamily="2" charset="-122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97761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937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139929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5750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2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641822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8610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4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65155" y="3889385"/>
            <a:ext cx="269097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22363" y="3886205"/>
            <a:ext cx="1298736" cy="461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313 214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7203" y="4346587"/>
            <a:ext cx="2714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Đọc số:…………..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62123" y="4346587"/>
            <a:ext cx="6484451" cy="461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Ba trăm mười ba nghìn hai trăm mười bốn.</a:t>
            </a:r>
          </a:p>
        </p:txBody>
      </p:sp>
    </p:spTree>
    <p:extLst>
      <p:ext uri="{BB962C8B-B14F-4D97-AF65-F5344CB8AC3E}">
        <p14:creationId xmlns:p14="http://schemas.microsoft.com/office/powerpoint/2010/main" val="2153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42912"/>
            <a:ext cx="8153400" cy="346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20" y="342912"/>
            <a:ext cx="4117975" cy="830989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Bài 1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: Viết theo mẫu</a:t>
            </a: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Tr 9</a:t>
            </a:r>
            <a:r>
              <a:rPr lang="vi-VN" alt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) b)</a:t>
            </a:r>
          </a:p>
        </p:txBody>
      </p:sp>
      <p:graphicFrame>
        <p:nvGraphicFramePr>
          <p:cNvPr id="37" name="Group 80"/>
          <p:cNvGraphicFramePr/>
          <p:nvPr/>
        </p:nvGraphicFramePr>
        <p:xfrm>
          <a:off x="609611" y="742950"/>
          <a:ext cx="8000999" cy="305181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7620000" y="21717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7620000" y="25717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7620000" y="29718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6400800" y="29146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5257800" y="1704975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5257800" y="2105025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3810000" y="25146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3810000" y="21145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3810000" y="29146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2286000" y="250507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762000" y="216217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762000" y="176212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762000" y="136207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977615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5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93725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2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139929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575025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4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641822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5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861025" y="3368687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65155" y="3825884"/>
            <a:ext cx="269097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722363" y="3822712"/>
            <a:ext cx="1298736" cy="461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523 453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7203" y="4248162"/>
            <a:ext cx="2714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Đọc số:…………..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62113" y="4252622"/>
            <a:ext cx="6948487" cy="4154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100" b="1">
                <a:solidFill>
                  <a:srgbClr val="C00000"/>
                </a:solidFill>
                <a:ea typeface="SimSun" pitchFamily="2" charset="-122"/>
              </a:rPr>
              <a:t>Năm trăm hai mươi ba nghìn bốn trăm năm mươi ba.</a:t>
            </a:r>
          </a:p>
        </p:txBody>
      </p:sp>
      <p:sp>
        <p:nvSpPr>
          <p:cNvPr id="31" name="AutoShape 71"/>
          <p:cNvSpPr>
            <a:spLocks noChangeArrowheads="1"/>
          </p:cNvSpPr>
          <p:nvPr/>
        </p:nvSpPr>
        <p:spPr bwMode="auto">
          <a:xfrm>
            <a:off x="757238" y="2547938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auto">
          <a:xfrm>
            <a:off x="757238" y="29718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3" name="AutoShape 69"/>
          <p:cNvSpPr>
            <a:spLocks noChangeArrowheads="1"/>
          </p:cNvSpPr>
          <p:nvPr/>
        </p:nvSpPr>
        <p:spPr bwMode="auto">
          <a:xfrm>
            <a:off x="2286000" y="292417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10 000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5181600" y="2528888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5181600" y="2928938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2" name="Oval 54"/>
          <p:cNvSpPr>
            <a:spLocks noChangeArrowheads="1"/>
          </p:cNvSpPr>
          <p:nvPr/>
        </p:nvSpPr>
        <p:spPr bwMode="auto">
          <a:xfrm>
            <a:off x="6400800" y="25717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3" name="Oval 54"/>
          <p:cNvSpPr>
            <a:spLocks noChangeArrowheads="1"/>
          </p:cNvSpPr>
          <p:nvPr/>
        </p:nvSpPr>
        <p:spPr bwMode="auto">
          <a:xfrm>
            <a:off x="6400800" y="2205038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6407150" y="18097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407150" y="14287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ea typeface="SimSun" pitchFamily="2" charset="-122"/>
              </a:rPr>
              <a:t>10</a:t>
            </a:r>
            <a:endParaRPr lang="en-US" altLang="zh-CN" sz="2400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1150" y="134941"/>
            <a:ext cx="7113588" cy="3460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0" y="15878"/>
            <a:ext cx="5943600" cy="584200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: Viết theo mẫu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vi-V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2293" name="Table 12292"/>
          <p:cNvGraphicFramePr/>
          <p:nvPr>
            <p:extLst>
              <p:ext uri="{D42A27DB-BD31-4B8C-83A1-F6EECF244321}">
                <p14:modId xmlns:p14="http://schemas.microsoft.com/office/powerpoint/2010/main" val="473639953"/>
              </p:ext>
            </p:extLst>
          </p:nvPr>
        </p:nvGraphicFramePr>
        <p:xfrm>
          <a:off x="-5863" y="609195"/>
          <a:ext cx="9144001" cy="4514662"/>
        </p:xfrm>
        <a:graphic>
          <a:graphicData uri="http://schemas.openxmlformats.org/drawingml/2006/table">
            <a:tbl>
              <a:tblPr/>
              <a:tblGrid>
                <a:gridCol w="1151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6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3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5735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09042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số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 nghìn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 nghìn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 số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4150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Bốn trăm hai mươi lăm nghìn sáu trăm bảy mươi mốt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62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369 815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736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32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8107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 trăm tám mươi sáu nghìn sáu trăm mười hai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1441" marR="91441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53200" y="1311244"/>
            <a:ext cx="2590800" cy="990600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30156" y="2234116"/>
            <a:ext cx="2669871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mười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lăm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6850" y="2482056"/>
            <a:ext cx="40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49922" y="2482055"/>
            <a:ext cx="40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48058" y="2482055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41616" y="2493898"/>
            <a:ext cx="40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64024" y="2482055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49652" y="2449843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421" y="3444103"/>
            <a:ext cx="1143000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579 623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70814" y="3136327"/>
            <a:ext cx="2555571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Năm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endParaRPr lang="en-US" altLang="zh-CN" sz="2000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21" y="4410869"/>
            <a:ext cx="1143000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786 612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69884" y="4318000"/>
            <a:ext cx="40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42177" y="4328312"/>
            <a:ext cx="400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414470" y="4304315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341616" y="4304315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64024" y="4312514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71253" y="4317999"/>
            <a:ext cx="400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20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" grpId="0" animBg="1"/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5" grpId="0"/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5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7" y="384779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506" y="1276386"/>
            <a:ext cx="7895046" cy="1203448"/>
          </a:xfrm>
          <a:prstGeom prst="snip2DiagRect">
            <a:avLst/>
          </a:prstGeom>
          <a:solidFill>
            <a:srgbClr val="FFCCC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1</a:t>
            </a:r>
            <a:r>
              <a:rPr lang="en-US" sz="3200">
                <a:solidFill>
                  <a:prstClr val="black"/>
                </a:solidFill>
              </a:rPr>
              <a:t>: Đọc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sau</a:t>
            </a:r>
            <a:r>
              <a:rPr lang="en-US" sz="3200">
                <a:solidFill>
                  <a:prstClr val="black"/>
                </a:solidFill>
              </a:rPr>
              <a:t>: 96 315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6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2" name="Cloud 1">
            <a:hlinkClick r:id="rId9" action="ppaction://hlinksldjump"/>
          </p:cNvPr>
          <p:cNvSpPr/>
          <p:nvPr/>
        </p:nvSpPr>
        <p:spPr>
          <a:xfrm>
            <a:off x="3581426" y="3352839"/>
            <a:ext cx="1612406" cy="68578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QUAY VỀ</a:t>
            </a:r>
            <a:endParaRPr lang="vi-V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5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7" y="384779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215906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3200" err="1">
                <a:solidFill>
                  <a:prstClr val="black"/>
                </a:solidFill>
              </a:rPr>
              <a:t>Câu</a:t>
            </a:r>
            <a:r>
              <a:rPr lang="en-US" sz="3200">
                <a:solidFill>
                  <a:prstClr val="black"/>
                </a:solidFill>
              </a:rPr>
              <a:t> 2: Đọc </a:t>
            </a:r>
            <a:r>
              <a:rPr lang="en-US" sz="3200" dirty="0" err="1">
                <a:solidFill>
                  <a:prstClr val="black"/>
                </a:solidFill>
              </a:rPr>
              <a:t>số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sau</a:t>
            </a:r>
            <a:r>
              <a:rPr lang="en-US" sz="3200">
                <a:solidFill>
                  <a:prstClr val="black"/>
                </a:solidFill>
              </a:rPr>
              <a:t>: 796 315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6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5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7" y="384779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Sáu mươi ba nghìn một trăm mười lăm viết là: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7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6315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6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72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63115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7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630115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72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D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630015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519876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7" y="2826854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7" y="384779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Bảy trăm hai mươi ba nghìn chín trăm ba mươi sáu viết là: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76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723 936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8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62" y="352687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vi-VN" sz="14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72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72 936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76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C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7936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72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defRPr/>
            </a:pPr>
            <a:r>
              <a:rPr lang="vi-VN" sz="3200" dirty="0">
                <a:solidFill>
                  <a:prstClr val="black"/>
                </a:solidFill>
              </a:rPr>
              <a:t>D</a:t>
            </a:r>
            <a:r>
              <a:rPr lang="vi-VN" sz="3200">
                <a:solidFill>
                  <a:prstClr val="black"/>
                </a:solidFill>
              </a:rPr>
              <a:t>. </a:t>
            </a:r>
            <a:r>
              <a:rPr lang="en-US" sz="3200">
                <a:solidFill>
                  <a:prstClr val="black"/>
                </a:solidFill>
              </a:rPr>
              <a:t>72 396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3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3500622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3"/>
          <p:cNvSpPr txBox="1"/>
          <p:nvPr/>
        </p:nvSpPr>
        <p:spPr>
          <a:xfrm>
            <a:off x="3015186" y="438150"/>
            <a:ext cx="286123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LÀM VÀO VỞ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78" y="511277"/>
            <a:ext cx="501175" cy="572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2947" y="1222503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Đọc, viết các số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100" y="175673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a) 106315 đọc là: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736" y="2232522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106827 đọc là: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9736" y="268750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Chín trăm bốn mươi ba nghìn một trăm linh ba viết là: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9736" y="3572104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Tám trăm sáu mươi nghìn ba trăm bảy mươi hai viết là:</a:t>
            </a:r>
          </a:p>
        </p:txBody>
      </p:sp>
    </p:spTree>
    <p:extLst>
      <p:ext uri="{BB962C8B-B14F-4D97-AF65-F5344CB8AC3E}">
        <p14:creationId xmlns:p14="http://schemas.microsoft.com/office/powerpoint/2010/main" val="39439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286000" y="590550"/>
            <a:ext cx="4038494" cy="1238234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cs typeface="Arial"/>
              </a:rPr>
              <a:t>Dặn</a:t>
            </a:r>
            <a:r>
              <a:rPr lang="en-US" sz="16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cs typeface="Arial"/>
              </a:rPr>
              <a:t> </a:t>
            </a:r>
            <a:r>
              <a:rPr lang="en-US" sz="16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cs typeface="Arial"/>
              </a:rPr>
              <a:t>dò</a:t>
            </a:r>
            <a:endParaRPr lang="en-US" sz="16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114550"/>
            <a:ext cx="5295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Hoàn thành bài tập đầy đủ vào vở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603016"/>
            <a:ext cx="5295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Xem lại 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4999" y="3091482"/>
            <a:ext cx="5295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Chuẩn bị bài mới </a:t>
            </a:r>
          </a:p>
        </p:txBody>
      </p:sp>
    </p:spTree>
    <p:extLst>
      <p:ext uri="{BB962C8B-B14F-4D97-AF65-F5344CB8AC3E}">
        <p14:creationId xmlns:p14="http://schemas.microsoft.com/office/powerpoint/2010/main" val="261823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41" y="2688221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9507" y="3867117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829507" y="4514565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257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4826680" y="3867117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157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514565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90714" y="2948275"/>
            <a:ext cx="7377973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1: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157 – a,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a = 100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4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41" y="2688221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709" y="2895150"/>
            <a:ext cx="7037773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</a:rPr>
              <a:t>Câu</a:t>
            </a:r>
            <a:r>
              <a:rPr lang="en-US" sz="2400" dirty="0">
                <a:solidFill>
                  <a:prstClr val="white"/>
                </a:solidFill>
              </a:rPr>
              <a:t> 2 :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250 + m,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m = 50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: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970284" y="3871335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1116718" y="4514565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973111" y="3867117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970284" y="4514565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350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41" y="2688221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21921" y="2926743"/>
            <a:ext cx="7037773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white"/>
                </a:solidFill>
              </a:rPr>
              <a:t>Câu</a:t>
            </a:r>
            <a:r>
              <a:rPr lang="en-US" sz="2400" dirty="0">
                <a:solidFill>
                  <a:prstClr val="white"/>
                </a:solidFill>
              </a:rPr>
              <a:t> 3: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30 + 3 x b,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b = 5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: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9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4495308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45559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45559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165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4493007"/>
            <a:ext cx="3487814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4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41" y="2688221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762117" y="2971350"/>
            <a:ext cx="7552395" cy="43858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defTabSz="685715">
              <a:defRPr/>
            </a:pPr>
            <a:r>
              <a:rPr lang="en-US" sz="2400" dirty="0" err="1">
                <a:solidFill>
                  <a:prstClr val="white"/>
                </a:solidFill>
              </a:rPr>
              <a:t>Câu</a:t>
            </a:r>
            <a:r>
              <a:rPr lang="en-US" sz="2400" dirty="0">
                <a:solidFill>
                  <a:prstClr val="white"/>
                </a:solidFill>
              </a:rPr>
              <a:t> 4 :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Giá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trị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biểu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( 92 – c) + 81,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 a = 4 </a:t>
            </a:r>
            <a:r>
              <a:rPr lang="en-US" sz="2400" dirty="0" err="1">
                <a:solidFill>
                  <a:prstClr val="white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Arial" charset="0"/>
              </a:rPr>
              <a:t>: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marL="214288" indent="-214288" algn="ctr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marL="214288" indent="-214288" algn="ctr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4545324"/>
            <a:ext cx="3487814" cy="50013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169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3897877"/>
            <a:ext cx="3487814" cy="50013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196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3897877"/>
            <a:ext cx="3487814" cy="50013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173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4545324"/>
            <a:ext cx="3487814" cy="500135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137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B08642-3A1B-40B6-B2C3-F3FE0FBD0E92}"/>
              </a:ext>
            </a:extLst>
          </p:cNvPr>
          <p:cNvSpPr txBox="1"/>
          <p:nvPr/>
        </p:nvSpPr>
        <p:spPr>
          <a:xfrm>
            <a:off x="10633" y="438150"/>
            <a:ext cx="913336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SÁU CHỮ SỐ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 bwMode="auto">
          <a:xfrm>
            <a:off x="468313" y="323850"/>
            <a:ext cx="8191500" cy="365522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5" name="Rectangle 34" descr="B32"/>
          <p:cNvSpPr>
            <a:spLocks noChangeArrowheads="1" noChangeShapeType="1" noTextEdit="1"/>
          </p:cNvSpPr>
          <p:nvPr/>
        </p:nvSpPr>
        <p:spPr bwMode="auto">
          <a:xfrm>
            <a:off x="514350" y="1109663"/>
            <a:ext cx="5086350" cy="51435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28575">
                <a:solidFill>
                  <a:srgbClr val="8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42913"/>
            <a:ext cx="3886200" cy="46165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marL="514301" indent="-514301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cs typeface="Arial" pitchFamily="34" charset="0"/>
              </a:rPr>
              <a:t>Đơn vị - Chục- Trăm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578710" y="1298988"/>
            <a:ext cx="249238" cy="18811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3" name="Group 8732"/>
          <p:cNvGrpSpPr>
            <a:grpSpLocks/>
          </p:cNvGrpSpPr>
          <p:nvPr/>
        </p:nvGrpSpPr>
        <p:grpSpPr bwMode="auto">
          <a:xfrm>
            <a:off x="3119459" y="1271604"/>
            <a:ext cx="2160587" cy="839392"/>
            <a:chOff x="1519" y="2251"/>
            <a:chExt cx="1361" cy="705"/>
          </a:xfrm>
        </p:grpSpPr>
        <p:sp>
          <p:nvSpPr>
            <p:cNvPr id="14" name="Text Box 8603"/>
            <p:cNvSpPr txBox="1">
              <a:spLocks noChangeArrowheads="1"/>
            </p:cNvSpPr>
            <p:nvPr/>
          </p:nvSpPr>
          <p:spPr bwMode="auto">
            <a:xfrm>
              <a:off x="1701" y="2568"/>
              <a:ext cx="7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000000"/>
                  </a:solidFill>
                </a:rPr>
                <a:t>1 chục</a:t>
              </a:r>
            </a:p>
          </p:txBody>
        </p:sp>
        <p:grpSp>
          <p:nvGrpSpPr>
            <p:cNvPr id="6269" name="Group 8618"/>
            <p:cNvGrpSpPr>
              <a:grpSpLocks/>
            </p:cNvGrpSpPr>
            <p:nvPr/>
          </p:nvGrpSpPr>
          <p:grpSpPr bwMode="auto">
            <a:xfrm>
              <a:off x="1519" y="2251"/>
              <a:ext cx="1361" cy="181"/>
              <a:chOff x="1474" y="2704"/>
              <a:chExt cx="1406" cy="181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147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161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>
                <a:off x="1746" y="2704"/>
                <a:ext cx="182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2018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2426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2699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" name="Group 8733"/>
          <p:cNvGrpSpPr>
            <a:grpSpLocks/>
          </p:cNvGrpSpPr>
          <p:nvPr/>
        </p:nvGrpSpPr>
        <p:grpSpPr bwMode="auto">
          <a:xfrm>
            <a:off x="5678508" y="1028723"/>
            <a:ext cx="2879725" cy="1164433"/>
            <a:chOff x="2744" y="3022"/>
            <a:chExt cx="1814" cy="978"/>
          </a:xfrm>
        </p:grpSpPr>
        <p:sp>
          <p:nvSpPr>
            <p:cNvPr id="27" name="Text Box 8605"/>
            <p:cNvSpPr txBox="1">
              <a:spLocks noChangeArrowheads="1"/>
            </p:cNvSpPr>
            <p:nvPr/>
          </p:nvSpPr>
          <p:spPr bwMode="auto">
            <a:xfrm>
              <a:off x="3107" y="3612"/>
              <a:ext cx="77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000000"/>
                  </a:solidFill>
                </a:rPr>
                <a:t>1 trăm</a:t>
              </a:r>
            </a:p>
          </p:txBody>
        </p:sp>
        <p:grpSp>
          <p:nvGrpSpPr>
            <p:cNvPr id="6157" name="Group 8730"/>
            <p:cNvGrpSpPr>
              <a:grpSpLocks/>
            </p:cNvGrpSpPr>
            <p:nvPr/>
          </p:nvGrpSpPr>
          <p:grpSpPr bwMode="auto">
            <a:xfrm>
              <a:off x="2744" y="3022"/>
              <a:ext cx="1814" cy="589"/>
              <a:chOff x="2835" y="2523"/>
              <a:chExt cx="1814" cy="589"/>
            </a:xfrm>
          </p:grpSpPr>
          <p:grpSp>
            <p:nvGrpSpPr>
              <p:cNvPr id="6158" name="Group 8619"/>
              <p:cNvGrpSpPr>
                <a:grpSpLocks/>
              </p:cNvGrpSpPr>
              <p:nvPr/>
            </p:nvGrpSpPr>
            <p:grpSpPr bwMode="auto">
              <a:xfrm>
                <a:off x="3243" y="2523"/>
                <a:ext cx="1406" cy="181"/>
                <a:chOff x="1474" y="2704"/>
                <a:chExt cx="1406" cy="181"/>
              </a:xfrm>
            </p:grpSpPr>
            <p:sp>
              <p:nvSpPr>
                <p:cNvPr id="13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59" name="Group 8630"/>
              <p:cNvGrpSpPr>
                <a:grpSpLocks/>
              </p:cNvGrpSpPr>
              <p:nvPr/>
            </p:nvGrpSpPr>
            <p:grpSpPr bwMode="auto">
              <a:xfrm>
                <a:off x="3198" y="2568"/>
                <a:ext cx="1406" cy="181"/>
                <a:chOff x="1474" y="2704"/>
                <a:chExt cx="1406" cy="181"/>
              </a:xfrm>
            </p:grpSpPr>
            <p:sp>
              <p:nvSpPr>
                <p:cNvPr id="12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0" name="Group 8641"/>
              <p:cNvGrpSpPr>
                <a:grpSpLocks/>
              </p:cNvGrpSpPr>
              <p:nvPr/>
            </p:nvGrpSpPr>
            <p:grpSpPr bwMode="auto">
              <a:xfrm>
                <a:off x="3152" y="2614"/>
                <a:ext cx="1406" cy="181"/>
                <a:chOff x="1474" y="2704"/>
                <a:chExt cx="1406" cy="181"/>
              </a:xfrm>
            </p:grpSpPr>
            <p:sp>
              <p:nvSpPr>
                <p:cNvPr id="11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1" name="Group 8652"/>
              <p:cNvGrpSpPr>
                <a:grpSpLocks/>
              </p:cNvGrpSpPr>
              <p:nvPr/>
            </p:nvGrpSpPr>
            <p:grpSpPr bwMode="auto">
              <a:xfrm>
                <a:off x="3107" y="2659"/>
                <a:ext cx="1406" cy="181"/>
                <a:chOff x="1474" y="2704"/>
                <a:chExt cx="1406" cy="181"/>
              </a:xfrm>
            </p:grpSpPr>
            <p:sp>
              <p:nvSpPr>
                <p:cNvPr id="10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2" name="Group 8663"/>
              <p:cNvGrpSpPr>
                <a:grpSpLocks/>
              </p:cNvGrpSpPr>
              <p:nvPr/>
            </p:nvGrpSpPr>
            <p:grpSpPr bwMode="auto">
              <a:xfrm>
                <a:off x="3066" y="2704"/>
                <a:ext cx="1406" cy="181"/>
                <a:chOff x="1474" y="2704"/>
                <a:chExt cx="1406" cy="181"/>
              </a:xfrm>
            </p:grpSpPr>
            <p:sp>
              <p:nvSpPr>
                <p:cNvPr id="9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3" name="Group 8674"/>
              <p:cNvGrpSpPr>
                <a:grpSpLocks/>
              </p:cNvGrpSpPr>
              <p:nvPr/>
            </p:nvGrpSpPr>
            <p:grpSpPr bwMode="auto">
              <a:xfrm>
                <a:off x="3026" y="2750"/>
                <a:ext cx="1406" cy="181"/>
                <a:chOff x="1474" y="2704"/>
                <a:chExt cx="1406" cy="181"/>
              </a:xfrm>
            </p:grpSpPr>
            <p:sp>
              <p:nvSpPr>
                <p:cNvPr id="8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4" name="Group 8685"/>
              <p:cNvGrpSpPr>
                <a:grpSpLocks/>
              </p:cNvGrpSpPr>
              <p:nvPr/>
            </p:nvGrpSpPr>
            <p:grpSpPr bwMode="auto">
              <a:xfrm>
                <a:off x="2975" y="2795"/>
                <a:ext cx="1406" cy="181"/>
                <a:chOff x="1474" y="2704"/>
                <a:chExt cx="1406" cy="181"/>
              </a:xfrm>
            </p:grpSpPr>
            <p:sp>
              <p:nvSpPr>
                <p:cNvPr id="7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5" name="Group 8696"/>
              <p:cNvGrpSpPr>
                <a:grpSpLocks/>
              </p:cNvGrpSpPr>
              <p:nvPr/>
            </p:nvGrpSpPr>
            <p:grpSpPr bwMode="auto">
              <a:xfrm>
                <a:off x="2925" y="2840"/>
                <a:ext cx="1406" cy="181"/>
                <a:chOff x="1474" y="2704"/>
                <a:chExt cx="1406" cy="181"/>
              </a:xfrm>
            </p:grpSpPr>
            <p:sp>
              <p:nvSpPr>
                <p:cNvPr id="6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6" name="Group 8707"/>
              <p:cNvGrpSpPr>
                <a:grpSpLocks/>
              </p:cNvGrpSpPr>
              <p:nvPr/>
            </p:nvGrpSpPr>
            <p:grpSpPr bwMode="auto">
              <a:xfrm>
                <a:off x="2880" y="2886"/>
                <a:ext cx="1406" cy="181"/>
                <a:chOff x="1474" y="2704"/>
                <a:chExt cx="1406" cy="181"/>
              </a:xfrm>
            </p:grpSpPr>
            <p:sp>
              <p:nvSpPr>
                <p:cNvPr id="5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67" name="Group 8718"/>
              <p:cNvGrpSpPr>
                <a:grpSpLocks/>
              </p:cNvGrpSpPr>
              <p:nvPr/>
            </p:nvGrpSpPr>
            <p:grpSpPr bwMode="auto">
              <a:xfrm>
                <a:off x="2835" y="2931"/>
                <a:ext cx="1406" cy="181"/>
                <a:chOff x="1474" y="2704"/>
                <a:chExt cx="1406" cy="181"/>
              </a:xfrm>
            </p:grpSpPr>
            <p:sp>
              <p:nvSpPr>
                <p:cNvPr id="4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6826" y="1626002"/>
            <a:ext cx="1462244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1 đơn vị.</a:t>
            </a: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1124541" y="2044304"/>
            <a:ext cx="163139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Viết số : </a:t>
            </a:r>
            <a:r>
              <a:rPr lang="en-US" sz="2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3171845" y="1995500"/>
            <a:ext cx="180291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Viết số : </a:t>
            </a:r>
            <a:r>
              <a:rPr lang="en-US" sz="24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6057908" y="1996690"/>
            <a:ext cx="197443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Viết số : </a:t>
            </a:r>
            <a:r>
              <a:rPr lang="en-US" sz="2400" b="1">
                <a:solidFill>
                  <a:srgbClr val="C0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7829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35" grpId="0" animBg="1"/>
      <p:bldP spid="2" grpId="0"/>
      <p:bldP spid="12" grpId="0" animBg="1"/>
      <p:bldP spid="5" grpId="0"/>
      <p:bldP spid="140" grpId="0"/>
      <p:bldP spid="141" grpId="0"/>
      <p:bldP spid="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8" descr="100 ngh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9" y="252425"/>
            <a:ext cx="777081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 bwMode="auto">
          <a:xfrm>
            <a:off x="468313" y="323862"/>
            <a:ext cx="8191500" cy="7080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477838" y="582625"/>
            <a:ext cx="577373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marL="514301" indent="-514301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D0D0D"/>
                </a:solidFill>
                <a:ea typeface="SimSun" pitchFamily="2" charset="-122"/>
              </a:rPr>
              <a:t>b) Nghìn - Chục nghìn - Trăm nghìn</a:t>
            </a:r>
            <a:endParaRPr lang="en-US" altLang="zh-CN" sz="2400" b="1">
              <a:solidFill>
                <a:srgbClr val="0D0D0D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43" name="Text Box 379"/>
          <p:cNvSpPr txBox="1">
            <a:spLocks noChangeArrowheads="1"/>
          </p:cNvSpPr>
          <p:nvPr/>
        </p:nvSpPr>
        <p:spPr bwMode="auto">
          <a:xfrm>
            <a:off x="422295" y="1882784"/>
            <a:ext cx="338772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SimSun" pitchFamily="2" charset="-122"/>
              </a:rPr>
              <a:t>10 trăm = 1 nghìn</a:t>
            </a:r>
          </a:p>
        </p:txBody>
      </p:sp>
      <p:sp>
        <p:nvSpPr>
          <p:cNvPr id="144" name="Text Box 751"/>
          <p:cNvSpPr txBox="1">
            <a:spLocks noChangeArrowheads="1"/>
          </p:cNvSpPr>
          <p:nvPr/>
        </p:nvSpPr>
        <p:spPr bwMode="auto">
          <a:xfrm>
            <a:off x="4219584" y="1936760"/>
            <a:ext cx="484822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SimSun" pitchFamily="2" charset="-122"/>
              </a:rPr>
              <a:t>10 nghìn = 1 chục nghìn</a:t>
            </a:r>
          </a:p>
        </p:txBody>
      </p:sp>
      <p:sp>
        <p:nvSpPr>
          <p:cNvPr id="145" name="AutoShape 7" descr="Small grid"/>
          <p:cNvSpPr>
            <a:spLocks noChangeArrowheads="1"/>
          </p:cNvSpPr>
          <p:nvPr/>
        </p:nvSpPr>
        <p:spPr bwMode="auto">
          <a:xfrm>
            <a:off x="811213" y="1119200"/>
            <a:ext cx="792162" cy="593725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ahoma" pitchFamily="34" charset="0"/>
              <a:ea typeface="SimSun" pitchFamily="2" charset="-122"/>
            </a:endParaRPr>
          </a:p>
        </p:txBody>
      </p:sp>
      <p:grpSp>
        <p:nvGrpSpPr>
          <p:cNvPr id="146" name="Group 5612"/>
          <p:cNvGrpSpPr>
            <a:grpSpLocks/>
          </p:cNvGrpSpPr>
          <p:nvPr/>
        </p:nvGrpSpPr>
        <p:grpSpPr bwMode="auto">
          <a:xfrm>
            <a:off x="3171825" y="1128725"/>
            <a:ext cx="5384800" cy="593725"/>
            <a:chOff x="476" y="2795"/>
            <a:chExt cx="3392" cy="499"/>
          </a:xfrm>
        </p:grpSpPr>
        <p:sp>
          <p:nvSpPr>
            <p:cNvPr id="5134" name="AutoShape 7" descr="Small grid"/>
            <p:cNvSpPr>
              <a:spLocks noChangeArrowheads="1"/>
            </p:cNvSpPr>
            <p:nvPr/>
          </p:nvSpPr>
          <p:spPr bwMode="auto">
            <a:xfrm>
              <a:off x="47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35" name="AutoShape 7" descr="Small grid"/>
            <p:cNvSpPr>
              <a:spLocks noChangeArrowheads="1"/>
            </p:cNvSpPr>
            <p:nvPr/>
          </p:nvSpPr>
          <p:spPr bwMode="auto">
            <a:xfrm>
              <a:off x="83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36" name="AutoShape 7" descr="Small grid"/>
            <p:cNvSpPr>
              <a:spLocks noChangeArrowheads="1"/>
            </p:cNvSpPr>
            <p:nvPr/>
          </p:nvSpPr>
          <p:spPr bwMode="auto">
            <a:xfrm>
              <a:off x="1202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37" name="AutoShape 7" descr="Small grid"/>
            <p:cNvSpPr>
              <a:spLocks noChangeArrowheads="1"/>
            </p:cNvSpPr>
            <p:nvPr/>
          </p:nvSpPr>
          <p:spPr bwMode="auto">
            <a:xfrm>
              <a:off x="1565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38" name="AutoShape 7" descr="Small grid"/>
            <p:cNvSpPr>
              <a:spLocks noChangeArrowheads="1"/>
            </p:cNvSpPr>
            <p:nvPr/>
          </p:nvSpPr>
          <p:spPr bwMode="auto">
            <a:xfrm>
              <a:off x="1917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39" name="AutoShape 7" descr="Small grid"/>
            <p:cNvSpPr>
              <a:spLocks noChangeArrowheads="1"/>
            </p:cNvSpPr>
            <p:nvPr/>
          </p:nvSpPr>
          <p:spPr bwMode="auto">
            <a:xfrm>
              <a:off x="2290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40" name="AutoShape 7" descr="Small grid"/>
            <p:cNvSpPr>
              <a:spLocks noChangeArrowheads="1"/>
            </p:cNvSpPr>
            <p:nvPr/>
          </p:nvSpPr>
          <p:spPr bwMode="auto">
            <a:xfrm>
              <a:off x="2643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41" name="AutoShape 7" descr="Small grid"/>
            <p:cNvSpPr>
              <a:spLocks noChangeArrowheads="1"/>
            </p:cNvSpPr>
            <p:nvPr/>
          </p:nvSpPr>
          <p:spPr bwMode="auto">
            <a:xfrm>
              <a:off x="301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  <p:sp>
          <p:nvSpPr>
            <p:cNvPr id="5142" name="AutoShape 7" descr="Small grid"/>
            <p:cNvSpPr>
              <a:spLocks noChangeArrowheads="1"/>
            </p:cNvSpPr>
            <p:nvPr/>
          </p:nvSpPr>
          <p:spPr bwMode="auto">
            <a:xfrm>
              <a:off x="336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ahoma" pitchFamily="34" charset="0"/>
                <a:ea typeface="SimSun" pitchFamily="2" charset="-122"/>
              </a:endParaRPr>
            </a:p>
          </p:txBody>
        </p:sp>
      </p:grp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456961" y="2282837"/>
            <a:ext cx="223091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Viết số : </a:t>
            </a: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1 000</a:t>
            </a: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835252" y="2339987"/>
            <a:ext cx="240243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Viết số : </a:t>
            </a: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10 000</a:t>
            </a:r>
          </a:p>
        </p:txBody>
      </p:sp>
      <p:sp>
        <p:nvSpPr>
          <p:cNvPr id="159" name="Text Box 751"/>
          <p:cNvSpPr txBox="1">
            <a:spLocks noChangeArrowheads="1"/>
          </p:cNvSpPr>
          <p:nvPr/>
        </p:nvSpPr>
        <p:spPr bwMode="auto">
          <a:xfrm>
            <a:off x="5741992" y="3028960"/>
            <a:ext cx="4848225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SimSun" pitchFamily="2" charset="-122"/>
              </a:rPr>
              <a:t>10 chục nghìn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0000"/>
                </a:solidFill>
                <a:ea typeface="SimSun" pitchFamily="2" charset="-122"/>
              </a:rPr>
              <a:t> = 100    nghìn</a:t>
            </a: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6189356" y="3771912"/>
            <a:ext cx="257395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ea typeface="SimSun" pitchFamily="2" charset="-122"/>
              </a:rPr>
              <a:t>Viết số : </a:t>
            </a: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3168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42" grpId="0"/>
      <p:bldP spid="143" grpId="0"/>
      <p:bldP spid="144" grpId="0"/>
      <p:bldP spid="145" grpId="0" animBg="1"/>
      <p:bldP spid="156" grpId="0"/>
      <p:bldP spid="157" grpId="0"/>
      <p:bldP spid="159" grpId="0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roup 1101"/>
          <p:cNvGraphicFramePr/>
          <p:nvPr/>
        </p:nvGraphicFramePr>
        <p:xfrm>
          <a:off x="609616" y="457200"/>
          <a:ext cx="8077199" cy="328041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2" name="AutoShape 1075"/>
          <p:cNvSpPr>
            <a:spLocks noChangeArrowheads="1"/>
          </p:cNvSpPr>
          <p:nvPr/>
        </p:nvSpPr>
        <p:spPr bwMode="auto">
          <a:xfrm>
            <a:off x="838200" y="16573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100 000</a:t>
            </a:r>
          </a:p>
        </p:txBody>
      </p:sp>
      <p:sp>
        <p:nvSpPr>
          <p:cNvPr id="163" name="AutoShape 1076"/>
          <p:cNvSpPr>
            <a:spLocks noChangeArrowheads="1"/>
          </p:cNvSpPr>
          <p:nvPr/>
        </p:nvSpPr>
        <p:spPr bwMode="auto">
          <a:xfrm>
            <a:off x="838200" y="20574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100 000</a:t>
            </a:r>
          </a:p>
        </p:txBody>
      </p:sp>
      <p:sp>
        <p:nvSpPr>
          <p:cNvPr id="164" name="AutoShape 1077"/>
          <p:cNvSpPr>
            <a:spLocks noChangeArrowheads="1"/>
          </p:cNvSpPr>
          <p:nvPr/>
        </p:nvSpPr>
        <p:spPr bwMode="auto">
          <a:xfrm>
            <a:off x="838200" y="24574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100 000</a:t>
            </a:r>
          </a:p>
        </p:txBody>
      </p:sp>
      <p:sp>
        <p:nvSpPr>
          <p:cNvPr id="165" name="AutoShape 1078"/>
          <p:cNvSpPr>
            <a:spLocks noChangeArrowheads="1"/>
          </p:cNvSpPr>
          <p:nvPr/>
        </p:nvSpPr>
        <p:spPr bwMode="auto">
          <a:xfrm>
            <a:off x="838200" y="28575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100 000</a:t>
            </a:r>
          </a:p>
        </p:txBody>
      </p:sp>
      <p:sp>
        <p:nvSpPr>
          <p:cNvPr id="166" name="AutoShape 1079"/>
          <p:cNvSpPr>
            <a:spLocks noChangeArrowheads="1"/>
          </p:cNvSpPr>
          <p:nvPr/>
        </p:nvSpPr>
        <p:spPr bwMode="auto">
          <a:xfrm>
            <a:off x="2362200" y="20574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10 000</a:t>
            </a:r>
          </a:p>
        </p:txBody>
      </p:sp>
      <p:sp>
        <p:nvSpPr>
          <p:cNvPr id="167" name="AutoShape 1080"/>
          <p:cNvSpPr>
            <a:spLocks noChangeArrowheads="1"/>
          </p:cNvSpPr>
          <p:nvPr/>
        </p:nvSpPr>
        <p:spPr bwMode="auto">
          <a:xfrm>
            <a:off x="2362200" y="28575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10 000</a:t>
            </a:r>
          </a:p>
        </p:txBody>
      </p:sp>
      <p:sp>
        <p:nvSpPr>
          <p:cNvPr id="168" name="AutoShape 1081"/>
          <p:cNvSpPr>
            <a:spLocks noChangeArrowheads="1"/>
          </p:cNvSpPr>
          <p:nvPr/>
        </p:nvSpPr>
        <p:spPr bwMode="auto">
          <a:xfrm>
            <a:off x="2362200" y="24574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10 000</a:t>
            </a:r>
          </a:p>
        </p:txBody>
      </p:sp>
      <p:sp>
        <p:nvSpPr>
          <p:cNvPr id="169" name="AutoShape 1082"/>
          <p:cNvSpPr>
            <a:spLocks noChangeArrowheads="1"/>
          </p:cNvSpPr>
          <p:nvPr/>
        </p:nvSpPr>
        <p:spPr bwMode="auto">
          <a:xfrm>
            <a:off x="3886200" y="240030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1 000</a:t>
            </a:r>
          </a:p>
        </p:txBody>
      </p:sp>
      <p:sp>
        <p:nvSpPr>
          <p:cNvPr id="170" name="AutoShape 1083"/>
          <p:cNvSpPr>
            <a:spLocks noChangeArrowheads="1"/>
          </p:cNvSpPr>
          <p:nvPr/>
        </p:nvSpPr>
        <p:spPr bwMode="auto">
          <a:xfrm>
            <a:off x="3886200" y="280035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1 000</a:t>
            </a:r>
          </a:p>
        </p:txBody>
      </p:sp>
      <p:sp>
        <p:nvSpPr>
          <p:cNvPr id="171" name="Oval 1088"/>
          <p:cNvSpPr>
            <a:spLocks noChangeArrowheads="1"/>
          </p:cNvSpPr>
          <p:nvPr/>
        </p:nvSpPr>
        <p:spPr bwMode="auto">
          <a:xfrm>
            <a:off x="7620000" y="10287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2" name="Oval 1089"/>
          <p:cNvSpPr>
            <a:spLocks noChangeArrowheads="1"/>
          </p:cNvSpPr>
          <p:nvPr/>
        </p:nvSpPr>
        <p:spPr bwMode="auto">
          <a:xfrm>
            <a:off x="7620000" y="14287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3" name="Oval 1090"/>
          <p:cNvSpPr>
            <a:spLocks noChangeArrowheads="1"/>
          </p:cNvSpPr>
          <p:nvPr/>
        </p:nvSpPr>
        <p:spPr bwMode="auto">
          <a:xfrm>
            <a:off x="7620000" y="17716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" name="Oval 1091"/>
          <p:cNvSpPr>
            <a:spLocks noChangeArrowheads="1"/>
          </p:cNvSpPr>
          <p:nvPr/>
        </p:nvSpPr>
        <p:spPr bwMode="auto">
          <a:xfrm>
            <a:off x="7620000" y="21145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" name="Oval 1092"/>
          <p:cNvSpPr>
            <a:spLocks noChangeArrowheads="1"/>
          </p:cNvSpPr>
          <p:nvPr/>
        </p:nvSpPr>
        <p:spPr bwMode="auto">
          <a:xfrm>
            <a:off x="7620000" y="24574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Oval 1093"/>
          <p:cNvSpPr>
            <a:spLocks noChangeArrowheads="1"/>
          </p:cNvSpPr>
          <p:nvPr/>
        </p:nvSpPr>
        <p:spPr bwMode="auto">
          <a:xfrm>
            <a:off x="6400800" y="28003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77" name="Oval 1094"/>
          <p:cNvSpPr>
            <a:spLocks noChangeArrowheads="1"/>
          </p:cNvSpPr>
          <p:nvPr/>
        </p:nvSpPr>
        <p:spPr bwMode="auto">
          <a:xfrm>
            <a:off x="5334000" y="12573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78" name="Oval 1095"/>
          <p:cNvSpPr>
            <a:spLocks noChangeArrowheads="1"/>
          </p:cNvSpPr>
          <p:nvPr/>
        </p:nvSpPr>
        <p:spPr bwMode="auto">
          <a:xfrm>
            <a:off x="5334000" y="16573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79" name="Oval 1096"/>
          <p:cNvSpPr>
            <a:spLocks noChangeArrowheads="1"/>
          </p:cNvSpPr>
          <p:nvPr/>
        </p:nvSpPr>
        <p:spPr bwMode="auto">
          <a:xfrm>
            <a:off x="5334000" y="20574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80" name="Oval 1097"/>
          <p:cNvSpPr>
            <a:spLocks noChangeArrowheads="1"/>
          </p:cNvSpPr>
          <p:nvPr/>
        </p:nvSpPr>
        <p:spPr bwMode="auto">
          <a:xfrm>
            <a:off x="5334000" y="245745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97761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4</a:t>
            </a: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27937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3</a:t>
            </a: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4139929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2</a:t>
            </a: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55750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5</a:t>
            </a: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6641822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1</a:t>
            </a: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7861025" y="3371862"/>
            <a:ext cx="35617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6</a:t>
            </a: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565155" y="3889385"/>
            <a:ext cx="269097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Viết số:…………..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1722363" y="3886205"/>
            <a:ext cx="1298736" cy="461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432 516</a:t>
            </a: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457203" y="4346587"/>
            <a:ext cx="271418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66"/>
                </a:solidFill>
                <a:ea typeface="SimSun" pitchFamily="2" charset="-122"/>
              </a:rPr>
              <a:t>Đọc số:…………..</a:t>
            </a: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1662114" y="4346587"/>
            <a:ext cx="7374118" cy="461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C00000"/>
                </a:solidFill>
                <a:ea typeface="SimSun" pitchFamily="2" charset="-122"/>
              </a:rPr>
              <a:t>Bốn trăm ba mươi hai nghìn năm trăm mười sáu.</a:t>
            </a:r>
          </a:p>
        </p:txBody>
      </p:sp>
      <p:sp>
        <p:nvSpPr>
          <p:cNvPr id="201" name="Oval 1097"/>
          <p:cNvSpPr>
            <a:spLocks noChangeArrowheads="1"/>
          </p:cNvSpPr>
          <p:nvPr/>
        </p:nvSpPr>
        <p:spPr bwMode="auto">
          <a:xfrm>
            <a:off x="5334000" y="28575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02" name="Oval 1092"/>
          <p:cNvSpPr>
            <a:spLocks noChangeArrowheads="1"/>
          </p:cNvSpPr>
          <p:nvPr/>
        </p:nvSpPr>
        <p:spPr bwMode="auto">
          <a:xfrm>
            <a:off x="7620000" y="2857500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11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 animBg="1"/>
      <p:bldP spid="199" grpId="0"/>
      <p:bldP spid="200" grpId="0" animBg="1"/>
      <p:bldP spid="201" grpId="0" animBg="1"/>
      <p:bldP spid="20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693</Words>
  <Application>Microsoft Office PowerPoint</Application>
  <PresentationFormat>On-screen Show (16:9)</PresentationFormat>
  <Paragraphs>214</Paragraphs>
  <Slides>18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.VnTime</vt:lpstr>
      <vt:lpstr>Arial</vt:lpstr>
      <vt:lpstr>Bernard MT Condensed</vt:lpstr>
      <vt:lpstr>Broadway</vt:lpstr>
      <vt:lpstr>Calibri</vt:lpstr>
      <vt:lpstr>Calibri Light</vt:lpstr>
      <vt:lpstr>SimSun</vt:lpstr>
      <vt:lpstr>Tahoma</vt:lpstr>
      <vt:lpstr>Times New Roman</vt:lpstr>
      <vt:lpstr>Wingdings</vt:lpstr>
      <vt:lpstr>Default Design</vt:lpstr>
      <vt:lpstr>1_Office Theme</vt:lpstr>
      <vt:lpstr>3_Office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PC</cp:lastModifiedBy>
  <cp:revision>32</cp:revision>
  <dcterms:created xsi:type="dcterms:W3CDTF">2021-08-12T04:24:11Z</dcterms:created>
  <dcterms:modified xsi:type="dcterms:W3CDTF">2021-10-10T16:22:36Z</dcterms:modified>
</cp:coreProperties>
</file>