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673" r:id="rId3"/>
  </p:sldMasterIdLst>
  <p:notesMasterIdLst>
    <p:notesMasterId r:id="rId19"/>
  </p:notesMasterIdLst>
  <p:sldIdLst>
    <p:sldId id="277" r:id="rId4"/>
    <p:sldId id="256" r:id="rId5"/>
    <p:sldId id="278" r:id="rId6"/>
    <p:sldId id="279" r:id="rId7"/>
    <p:sldId id="272" r:id="rId8"/>
    <p:sldId id="281" r:id="rId9"/>
    <p:sldId id="280" r:id="rId10"/>
    <p:sldId id="282" r:id="rId11"/>
    <p:sldId id="283" r:id="rId12"/>
    <p:sldId id="286" r:id="rId13"/>
    <p:sldId id="288" r:id="rId14"/>
    <p:sldId id="290" r:id="rId15"/>
    <p:sldId id="287" r:id="rId16"/>
    <p:sldId id="289" r:id="rId17"/>
    <p:sldId id="275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00"/>
    <a:srgbClr val="009900"/>
    <a:srgbClr val="FF00FF"/>
    <a:srgbClr val="660033"/>
    <a:srgbClr val="9900CC"/>
    <a:srgbClr val="FF00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45" autoAdjust="0"/>
    <p:restoredTop sz="94674" autoAdjust="0"/>
  </p:normalViewPr>
  <p:slideViewPr>
    <p:cSldViewPr>
      <p:cViewPr varScale="1">
        <p:scale>
          <a:sx n="70" d="100"/>
          <a:sy n="70" d="100"/>
        </p:scale>
        <p:origin x="-145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F80BB-693D-8242-B594-644A547CF217}" type="datetimeFigureOut">
              <a:rPr lang="vi-VN" smtClean="0"/>
              <a:t>21/09/2021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734423-63AA-6144-B99A-AE96E6ABB0BA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4514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734423-63AA-6144-B99A-AE96E6ABB0BA}" type="slidenum">
              <a:rPr lang="vi-VN" smtClean="0"/>
              <a:t>6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75178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734423-63AA-6144-B99A-AE96E6ABB0BA}" type="slidenum">
              <a:rPr lang="vi-VN" smtClean="0"/>
              <a:t>15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70469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56E6F0B-C6A5-4EBC-A16B-6758EC9068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B45404D-98CA-4529-A67C-ACFE340BEB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FA81FEA-FC68-4D28-A550-9324761950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1F285-670B-4A93-928B-0CC80A3EB0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97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66580C7-D47F-4095-9EA3-403AB034919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42EC372-5147-40FB-98E3-1B65B7A9D4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A14CB27-E0FA-432B-9D57-C1A0105A2F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B6E06-6A94-47A6-8657-67EB631B15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4975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EE28548A-E069-47DF-86E2-D8C8C3A4AC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A1BF5D33-ED7E-4327-8DD2-E6DDC43434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22F4136-E1CC-420B-AC28-BB86F0F2A6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EDC29E-91BE-4D22-91D0-DF5C891E45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991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5B3770D-BD3E-4FBA-8DA4-757E60D05BF8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8735FBE-0D89-4A76-9A9D-B0FBB0A500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25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730E268-B76B-4F4D-9FE8-F6D0C60A9AB2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D5794FE-BDBA-474E-A557-3A62FF0ED8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844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7235DD3-BA2E-40A8-83AE-CE09FB1F7F77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E85AD20-D01F-40DD-905E-AB7A86C700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23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75277F0-CEF0-4162-B5C7-7DECD7A5C59E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16C5576-F19D-402E-A97E-2F6E089DB8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604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B92112D-F1D9-4AF9-893E-6A62E93765E2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3C3BCC0-7863-4691-B231-3E64CEBA4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949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09F589B-8335-463F-BCEA-DD5E8EE27496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497E41A0-374E-4733-BADD-51821FCAE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261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9B14F9E3-DFD0-4AFF-8A9E-3D398505B2DA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CDB1EE9-7807-4E08-BC5F-39C7236324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320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9B7A9E9-A71D-491C-B377-D62EBA801F0F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78249A9-A358-43E3-AFD9-EF1852849D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249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6552C82-BAAC-4E53-80A4-FB49CC69B8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BA4DEF4-DDA3-458E-B1F9-BEBEBA5483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58CAF4CA-AF82-4620-BCBC-DE16A887F5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9E086A-60E8-44D8-BC39-1394245E7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90395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64A24D97-6FDE-4082-854B-6B2ACE45DC78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188F2A1-CA16-4697-A909-A53C5FB8C7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6661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2884A080-676D-4FFE-B90F-96B0194D4455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9E01B96-E5A0-4F47-9821-5363DB7E33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2377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0BEC8A9-9739-4141-BB0D-393E12FEADF7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C8DD690-3074-4DB4-852B-452CC48E83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0170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68FC763-3BBE-4F49-9029-9DE866A84413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DDEFCCE-59B1-491E-8D31-4BC7F148F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530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5A8D65B-408E-41D4-9EB6-AC30E38A4041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1D9B445-F86D-457B-9839-6CC3F97770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990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53207A5F-627B-4213-9FA3-720EE7DDF81D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08D6B39-D76B-4B25-BFB1-AEC990FAF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10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604609BA-2511-4F8C-8F63-39CF3753EB55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FAB2D01-A731-4688-9819-46841F74BB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433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BE129C64-0426-434E-99A6-6633BD4A1B3E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CEFAE79-DEE1-49E5-B25B-914C0A6515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710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F9EB1BCE-8BBB-4ABB-AEF1-5D196CEB7DB7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89D3015-C42A-438B-B677-35EB1445B8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095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B72F3387-D273-4533-9192-14AD993A9BBD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C2C7D10B-C00B-44F4-8275-A578DE4C4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960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839C3598-A1CF-402E-8290-00E5A98353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BB4BB2F-ED68-4EDB-9658-29E0BD848E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62D66031-1D20-4BB8-83F6-43E4472D4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1F9849-BD9F-46F0-93F5-02F64904D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1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72825C10-F64C-4DE9-8CBA-9668EEF42179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643BB5EB-1D58-44B2-B049-8E0F57691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944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37EDE15F-D6D1-4652-A363-ED962E4FB90A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6FCBD8E4-A514-40FA-B5B2-9874FCA8D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589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A5D6A6C9-D2B5-4D5A-BA1B-D7A1AF452F4D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17B4211C-EEED-4EF1-BB24-839E920F0C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91406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96618FC5-F301-4654-9BCD-EFF56A566F35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itchFamily="34" charset="0"/>
              </a:defRPr>
            </a:lvl1pPr>
          </a:lstStyle>
          <a:p>
            <a:pPr>
              <a:defRPr/>
            </a:pPr>
            <a:fld id="{0F24322A-2FC8-48CB-813F-F7AD0E85F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EA42E7DF-7745-4BB5-AEE3-DCE68BEB8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0B04CAB-5552-49DD-969F-D02A1D23364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C114D32-1B89-451C-A98B-139AA7F372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23FDD-8DE5-43E3-968E-2D9084E1B8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91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04C35EAF-119A-4421-AAD4-B648F73C9E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1CEBDF25-8BE5-47A5-A7FD-6F072011E9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EDA1ED86-C63C-4587-9C67-C052D6F1D1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19C14-D4DF-4A64-B296-94C3B3153C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0672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3E2ECB3E-F92F-46A2-97DC-62A7151D99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77F503AF-C243-483F-9B56-0E54663537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A51F8648-1A80-47E5-A2F2-31D232C394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07009-EE1F-45E5-8550-7A2026C91C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130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F3533D04-C4D1-45F7-9549-67C8B25B9E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0A601FC6-6200-43EA-B46F-22E65B0B2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35E504AF-0AED-44E1-B8A2-D7C89038AB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F50D40-A2B6-40D3-8682-BE79A46ADD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906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0949087-CF29-464A-B2D3-249081C982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66789A0-90D1-4941-AE4B-FC6018DEA7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44F0B853-FB7B-481B-A6DC-930CC21593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BBD62A-E6E4-46A7-9D1A-8CD8721747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322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83CD2DE-C35D-462E-8EF4-17CC97725E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463EA9D9-632A-46E0-A8C2-50C72F6EB4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D79B262-2725-44FE-A9C9-4C4B67098E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51E1A-539E-4112-933C-A1F0E86589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0460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30520C1A-7E6E-4E16-9C09-0202116444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F0426575-F32F-4A96-97FB-B13A561DBE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="" xmlns:a16="http://schemas.microsoft.com/office/drawing/2014/main" id="{82D6AF22-6884-4DB2-BD0F-0B31976FC58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7" name="Rectangle 5">
            <a:extLst>
              <a:ext uri="{FF2B5EF4-FFF2-40B4-BE49-F238E27FC236}">
                <a16:creationId xmlns="" xmlns:a16="http://schemas.microsoft.com/office/drawing/2014/main" id="{1143138C-3E58-44CF-95EB-E9C75BA7F1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8" name="Rectangle 6">
            <a:extLst>
              <a:ext uri="{FF2B5EF4-FFF2-40B4-BE49-F238E27FC236}">
                <a16:creationId xmlns="" xmlns:a16="http://schemas.microsoft.com/office/drawing/2014/main" id="{13D3CAF7-5FBD-4916-A8A0-8F51152D89D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279CB2D-D411-45E0-BCA4-E0CC79B6D9E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72964979-68F0-4E84-840D-732225B74F92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FECD979-7DCB-4202-A208-2BC752187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732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Arial" pitchFamily="34" charset="0"/>
              </a:defRPr>
            </a:lvl1pPr>
          </a:lstStyle>
          <a:p>
            <a:pPr>
              <a:defRPr/>
            </a:pPr>
            <a:fld id="{46E12132-E94C-4CC9-9263-01F019030BB2}" type="datetimeFigureOut">
              <a:rPr lang="en-US"/>
              <a:pPr>
                <a:defRPr/>
              </a:pPr>
              <a:t>9/21/2021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Arial" pitchFamily="34" charset="0"/>
              </a:defRPr>
            </a:lvl1pPr>
          </a:lstStyle>
          <a:p>
            <a:pPr>
              <a:defRPr/>
            </a:pPr>
            <a:fld id="{8B6D2777-80CC-4B40-9636-105F6AE33A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0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0">
            <a:extLst>
              <a:ext uri="{FF2B5EF4-FFF2-40B4-BE49-F238E27FC236}">
                <a16:creationId xmlns="" xmlns:a16="http://schemas.microsoft.com/office/drawing/2014/main" id="{7B5094A0-7831-4449-A738-8BBD7F5DDC7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62000" y="1295400"/>
            <a:ext cx="78105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en-US" sz="3600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1" name="WordArt 21">
            <a:extLst>
              <a:ext uri="{FF2B5EF4-FFF2-40B4-BE49-F238E27FC236}">
                <a16:creationId xmlns="" xmlns:a16="http://schemas.microsoft.com/office/drawing/2014/main" id="{F029C377-8C67-4816-AD0B-E3EDAC4905A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28650" y="2286000"/>
            <a:ext cx="8077200" cy="3429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  <a:p>
            <a:pPr algn="ctr"/>
            <a:r>
              <a:rPr lang="vi-VN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Mười năm cõng bạn đi học </a:t>
            </a:r>
          </a:p>
          <a:p>
            <a:pPr algn="ctr"/>
            <a:endParaRPr lang="en-US" sz="36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2D00811E-EBFD-7544-9427-779766CA6464}"/>
              </a:ext>
            </a:extLst>
          </p:cNvPr>
          <p:cNvSpPr txBox="1"/>
          <p:nvPr/>
        </p:nvSpPr>
        <p:spPr>
          <a:xfrm>
            <a:off x="1600201" y="1576552"/>
            <a:ext cx="662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 </a:t>
            </a:r>
            <a:r>
              <a:rPr lang="en-GB" sz="3200" b="1" dirty="0" err="1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vi-VN" sz="32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vi-VN" sz="3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</a:t>
            </a:r>
            <a:r>
              <a:rPr lang="vi-VN" sz="32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GB" sz="32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32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9 năm 2021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FE394C10-0629-2240-9273-2A5B205F69C3}"/>
              </a:ext>
            </a:extLst>
          </p:cNvPr>
          <p:cNvSpPr txBox="1"/>
          <p:nvPr/>
        </p:nvSpPr>
        <p:spPr>
          <a:xfrm>
            <a:off x="2133600" y="2057400"/>
            <a:ext cx="54601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4400" b="1" dirty="0">
                <a:solidFill>
                  <a:srgbClr val="333399">
                    <a:lumMod val="60000"/>
                    <a:lumOff val="4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em viết bài nhé!</a:t>
            </a:r>
          </a:p>
        </p:txBody>
      </p:sp>
      <p:pic>
        <p:nvPicPr>
          <p:cNvPr id="3" name="Picture 4" descr="Plantas_0489">
            <a:extLst>
              <a:ext uri="{FF2B5EF4-FFF2-40B4-BE49-F238E27FC236}">
                <a16:creationId xmlns="" xmlns:a16="http://schemas.microsoft.com/office/drawing/2014/main" id="{2DBBAF62-F0D1-0541-88F0-125732BE5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92854" y="304907"/>
            <a:ext cx="2731361" cy="212154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lantas_0489">
            <a:extLst>
              <a:ext uri="{FF2B5EF4-FFF2-40B4-BE49-F238E27FC236}">
                <a16:creationId xmlns="" xmlns:a16="http://schemas.microsoft.com/office/drawing/2014/main" id="{A462A83E-18E7-F949-9A15-BEE20DE451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6625824" y="4339823"/>
            <a:ext cx="2805032" cy="2178769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6771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5" y="0"/>
            <a:ext cx="909399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619250" y="725489"/>
            <a:ext cx="543174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solidFill>
                  <a:srgbClr val="000000"/>
                </a:solidFill>
                <a:latin typeface="HP001 5 hàng 1 ô ly" pitchFamily="34" charset="0"/>
              </a:rPr>
              <a:t>Thứ</a:t>
            </a:r>
            <a:r>
              <a:rPr lang="en-US" sz="2400" dirty="0" smtClean="0">
                <a:solidFill>
                  <a:srgbClr val="000000"/>
                </a:solidFill>
                <a:latin typeface="HP001 5 hàng 1 ô ly" pitchFamily="34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HP001 5 hàng 1 ô ly" pitchFamily="34" charset="0"/>
              </a:rPr>
              <a:t>ba</a:t>
            </a:r>
            <a:r>
              <a:rPr lang="en-US" sz="2400" dirty="0" smtClean="0">
                <a:solidFill>
                  <a:srgbClr val="000000"/>
                </a:solidFill>
                <a:latin typeface="HP001 5 hàng 1 ô ly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HP001 5 hàng 1 ô ly" pitchFamily="34" charset="0"/>
              </a:rPr>
              <a:t>ngày</a:t>
            </a:r>
            <a:r>
              <a:rPr lang="en-US" sz="2400" dirty="0" smtClean="0">
                <a:solidFill>
                  <a:srgbClr val="000000"/>
                </a:solidFill>
                <a:latin typeface="HP001 5 hàng 1 ô ly" pitchFamily="34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HP001 5 hàng 1 ô ly" pitchFamily="34" charset="0"/>
              </a:rPr>
              <a:t>21</a:t>
            </a:r>
            <a:r>
              <a:rPr lang="en-US" sz="2400" dirty="0" smtClean="0">
                <a:solidFill>
                  <a:srgbClr val="000000"/>
                </a:solidFill>
                <a:latin typeface="HP001 5 hàng 1 ô ly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HP001 5 hàng 1 ô ly" pitchFamily="34" charset="0"/>
              </a:rPr>
              <a:t>tháng</a:t>
            </a:r>
            <a:r>
              <a:rPr lang="en-US" sz="2400" dirty="0" smtClean="0">
                <a:solidFill>
                  <a:srgbClr val="000000"/>
                </a:solidFill>
                <a:latin typeface="HP001 5 hàng 1 ô ly" pitchFamily="34" charset="0"/>
              </a:rPr>
              <a:t> 9 </a:t>
            </a:r>
            <a:r>
              <a:rPr lang="en-US" sz="2400" dirty="0" err="1" smtClean="0">
                <a:solidFill>
                  <a:srgbClr val="000000"/>
                </a:solidFill>
                <a:latin typeface="HP001 5 hàng 1 ô ly" pitchFamily="34" charset="0"/>
              </a:rPr>
              <a:t>năm</a:t>
            </a:r>
            <a:r>
              <a:rPr lang="en-US" sz="2400" dirty="0" smtClean="0">
                <a:solidFill>
                  <a:srgbClr val="000000"/>
                </a:solidFill>
                <a:latin typeface="HP001 5 hàng 1 ô ly" pitchFamily="34" charset="0"/>
              </a:rPr>
              <a:t> 2021</a:t>
            </a:r>
          </a:p>
          <a:p>
            <a:pPr eaLnBrk="1" hangingPunct="1"/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43251" y="1143000"/>
            <a:ext cx="340994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Chính tả (Nghe - viết)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  <a:p>
            <a:pPr eaLnBrk="1" hangingPunct="1"/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86050" y="1676403"/>
            <a:ext cx="50863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Mười năm  cõng bạn đi học 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  <a:p>
            <a:pPr eaLnBrk="1" hangingPunct="1"/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62064" y="2640015"/>
            <a:ext cx="34623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Ở xã Vinh Quang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19451" y="1600200"/>
            <a:ext cx="12214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409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5" y="0"/>
            <a:ext cx="909399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3" name="TextBox 1"/>
          <p:cNvSpPr txBox="1">
            <a:spLocks noChangeArrowheads="1"/>
          </p:cNvSpPr>
          <p:nvPr/>
        </p:nvSpPr>
        <p:spPr bwMode="auto">
          <a:xfrm>
            <a:off x="685800" y="1166336"/>
            <a:ext cx="878259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Quang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,</a:t>
            </a:r>
            <a:r>
              <a:rPr lang="en-US" altLang="en-US" sz="2400" dirty="0" smtClean="0">
                <a:solidFill>
                  <a:srgbClr val="000000"/>
                </a:solidFill>
                <a:latin typeface="HP001 5 hàng 1 ô ly" pitchFamily="34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ai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cũng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biết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câu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chuyện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cảm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động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về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em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Đoàn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Trường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solidFill>
                <a:srgbClr val="000000"/>
              </a:solidFill>
              <a:latin typeface="HP001 5 hàng 1 ô ly" pitchFamily="34" charset="0"/>
            </a:endParaRPr>
          </a:p>
          <a:p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46084" name="TextBox 2"/>
          <p:cNvSpPr txBox="1">
            <a:spLocks noChangeArrowheads="1"/>
          </p:cNvSpPr>
          <p:nvPr/>
        </p:nvSpPr>
        <p:spPr bwMode="auto">
          <a:xfrm>
            <a:off x="808436" y="1683603"/>
            <a:ext cx="84676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Sinh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10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năm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cõng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bạn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đến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trường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.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Quãng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đường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từ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nhà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685800" y="2133600"/>
            <a:ext cx="868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Sinh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tới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trường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dài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hơn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4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ki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lô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-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mét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,</a:t>
            </a:r>
            <a:r>
              <a:rPr lang="en-US" altLang="en-US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qua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đèo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vượt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suối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,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khúc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sp>
        <p:nvSpPr>
          <p:cNvPr id="46086" name="TextBox 5"/>
          <p:cNvSpPr txBox="1">
            <a:spLocks noChangeArrowheads="1"/>
          </p:cNvSpPr>
          <p:nvPr/>
        </p:nvSpPr>
        <p:spPr bwMode="auto">
          <a:xfrm>
            <a:off x="721706" y="2590800"/>
            <a:ext cx="79388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khuỷu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gập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ghềnh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.</a:t>
            </a:r>
            <a:r>
              <a:rPr lang="en-US" alt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Thế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mà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Sinh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.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không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quản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khó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khăn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. 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sp>
        <p:nvSpPr>
          <p:cNvPr id="46087" name="TextBox 6"/>
          <p:cNvSpPr txBox="1">
            <a:spLocks noChangeArrowheads="1"/>
          </p:cNvSpPr>
          <p:nvPr/>
        </p:nvSpPr>
        <p:spPr bwMode="auto">
          <a:xfrm>
            <a:off x="716758" y="3119735"/>
            <a:ext cx="8198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ngày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ngày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cõng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bạn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Hanh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bị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liệt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cả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hai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chân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đi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về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.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Nhờ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sp>
        <p:nvSpPr>
          <p:cNvPr id="46088" name="TextBox 7"/>
          <p:cNvSpPr txBox="1">
            <a:spLocks noChangeArrowheads="1"/>
          </p:cNvSpPr>
          <p:nvPr/>
        </p:nvSpPr>
        <p:spPr bwMode="auto">
          <a:xfrm>
            <a:off x="838922" y="3581400"/>
            <a:ext cx="88384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bạn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giúp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đỡ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lại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có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chí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hành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nhiều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năm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liền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Hanh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sp>
        <p:nvSpPr>
          <p:cNvPr id="46089" name="TextBox 8"/>
          <p:cNvSpPr txBox="1">
            <a:spLocks noChangeArrowheads="1"/>
          </p:cNvSpPr>
          <p:nvPr/>
        </p:nvSpPr>
        <p:spPr bwMode="auto">
          <a:xfrm>
            <a:off x="1220000" y="685800"/>
            <a:ext cx="7238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Ở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xã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Vinh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Quang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huyện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Chiêm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Hoá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tỉnh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Tuyên</a:t>
            </a:r>
            <a:endParaRPr lang="en-US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sp>
        <p:nvSpPr>
          <p:cNvPr id="46090" name="TextBox 9"/>
          <p:cNvSpPr txBox="1">
            <a:spLocks noChangeArrowheads="1"/>
          </p:cNvSpPr>
          <p:nvPr/>
        </p:nvSpPr>
        <p:spPr bwMode="auto">
          <a:xfrm>
            <a:off x="4849417" y="502285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38922" y="4800600"/>
            <a:ext cx="151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5800" y="4038600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sinh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tiên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tiến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có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năm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còn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tham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gia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đội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tuyển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sinh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prstClr val="black"/>
              </a:solidFill>
              <a:latin typeface="HP001 5 hàng 1 ô ly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4567535"/>
            <a:ext cx="2111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2400" dirty="0" err="1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giỏi</a:t>
            </a:r>
            <a:r>
              <a:rPr lang="en-US" altLang="en-US" sz="2400" dirty="0" smtClean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cấp</a:t>
            </a:r>
            <a:r>
              <a:rPr lang="en-US" altLang="en-US" sz="2400" dirty="0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prstClr val="black"/>
                </a:solidFill>
                <a:latin typeface="HP001 5 hàng 1 ô ly" pitchFamily="34" charset="0"/>
                <a:cs typeface="Times New Roman" panose="02020603050405020304" pitchFamily="18" charset="0"/>
              </a:rPr>
              <a:t>huyện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50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88CE80C5-9663-A547-8D2B-8716D4A1DF82}"/>
              </a:ext>
            </a:extLst>
          </p:cNvPr>
          <p:cNvSpPr txBox="1"/>
          <p:nvPr/>
        </p:nvSpPr>
        <p:spPr>
          <a:xfrm>
            <a:off x="2133600" y="304800"/>
            <a:ext cx="4356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 lỗi sai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03A8B8F8-25C3-1144-BACA-7DA6ADDDF8A1}"/>
              </a:ext>
            </a:extLst>
          </p:cNvPr>
          <p:cNvSpPr txBox="1"/>
          <p:nvPr/>
        </p:nvSpPr>
        <p:spPr>
          <a:xfrm>
            <a:off x="533400" y="987182"/>
            <a:ext cx="80010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Vinh Quang,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Quang,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gập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ghềnh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Hanh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Hanh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khỷuu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            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endParaRPr lang="en-US" sz="24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ight Arrow 3">
            <a:extLst>
              <a:ext uri="{FF2B5EF4-FFF2-40B4-BE49-F238E27FC236}">
                <a16:creationId xmlns="" xmlns:a16="http://schemas.microsoft.com/office/drawing/2014/main" id="{DC290C49-9A28-A44A-9AC1-B6EC548A6247}"/>
              </a:ext>
            </a:extLst>
          </p:cNvPr>
          <p:cNvSpPr/>
          <p:nvPr/>
        </p:nvSpPr>
        <p:spPr>
          <a:xfrm>
            <a:off x="4667906" y="4908331"/>
            <a:ext cx="381000" cy="45719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="" xmlns:a16="http://schemas.microsoft.com/office/drawing/2014/main" id="{540F9272-1BCB-FC43-B00B-D401CBF3A4D5}"/>
              </a:ext>
            </a:extLst>
          </p:cNvPr>
          <p:cNvCxnSpPr>
            <a:cxnSpLocks/>
          </p:cNvCxnSpPr>
          <p:nvPr/>
        </p:nvCxnSpPr>
        <p:spPr>
          <a:xfrm>
            <a:off x="2819400" y="5029200"/>
            <a:ext cx="14924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4" descr="Plantas_0489">
            <a:extLst>
              <a:ext uri="{FF2B5EF4-FFF2-40B4-BE49-F238E27FC236}">
                <a16:creationId xmlns="" xmlns:a16="http://schemas.microsoft.com/office/drawing/2014/main" id="{F5878402-7A02-2747-9DA6-0CE8108F0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53226"/>
            <a:ext cx="2667000" cy="2071555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0833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55" y="0"/>
            <a:ext cx="9093994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619250" y="725489"/>
            <a:ext cx="532113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err="1" smtClean="0">
                <a:solidFill>
                  <a:srgbClr val="000000"/>
                </a:solidFill>
                <a:latin typeface="HP001 5 hàng 1 ô ly" pitchFamily="34" charset="0"/>
              </a:rPr>
              <a:t>Thứ</a:t>
            </a:r>
            <a:r>
              <a:rPr lang="en-US" sz="2400" dirty="0" smtClean="0">
                <a:solidFill>
                  <a:srgbClr val="000000"/>
                </a:solidFill>
                <a:latin typeface="HP001 5 hàng 1 ô ly" pitchFamily="34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HP001 5 hàng 1 ô ly" pitchFamily="34" charset="0"/>
              </a:rPr>
              <a:t>ba</a:t>
            </a:r>
            <a:r>
              <a:rPr lang="en-US" sz="2400" dirty="0" smtClean="0">
                <a:solidFill>
                  <a:srgbClr val="000000"/>
                </a:solidFill>
                <a:latin typeface="HP001 5 hàng 1 ô ly" pitchFamily="34" charset="0"/>
              </a:rPr>
              <a:t>, </a:t>
            </a:r>
            <a:r>
              <a:rPr lang="en-US" sz="2400" dirty="0" err="1" smtClean="0">
                <a:solidFill>
                  <a:srgbClr val="000000"/>
                </a:solidFill>
                <a:latin typeface="HP001 5 hàng 1 ô ly" pitchFamily="34" charset="0"/>
              </a:rPr>
              <a:t>ngày</a:t>
            </a:r>
            <a:r>
              <a:rPr lang="en-US" sz="2400" dirty="0" smtClean="0">
                <a:solidFill>
                  <a:srgbClr val="000000"/>
                </a:solidFill>
                <a:latin typeface="HP001 5 hàng 1 ô ly" pitchFamily="34" charset="0"/>
              </a:rPr>
              <a:t> </a:t>
            </a:r>
            <a:r>
              <a:rPr lang="en-GB" sz="2400" dirty="0" smtClean="0">
                <a:solidFill>
                  <a:srgbClr val="000000"/>
                </a:solidFill>
                <a:latin typeface="HP001 5 hàng 1 ô ly" pitchFamily="34" charset="0"/>
              </a:rPr>
              <a:t>21 </a:t>
            </a:r>
            <a:r>
              <a:rPr lang="en-US" sz="2400" dirty="0" err="1" smtClean="0">
                <a:solidFill>
                  <a:srgbClr val="000000"/>
                </a:solidFill>
                <a:latin typeface="HP001 5 hàng 1 ô ly" pitchFamily="34" charset="0"/>
              </a:rPr>
              <a:t>tháng</a:t>
            </a:r>
            <a:r>
              <a:rPr lang="en-US" sz="2400" dirty="0" smtClean="0">
                <a:solidFill>
                  <a:srgbClr val="000000"/>
                </a:solidFill>
                <a:latin typeface="HP001 5 hàng 1 ô ly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HP001 5 hàng 1 ô ly" pitchFamily="34" charset="0"/>
              </a:rPr>
              <a:t>9 </a:t>
            </a:r>
            <a:r>
              <a:rPr lang="en-US" sz="2400" dirty="0" err="1" smtClean="0">
                <a:solidFill>
                  <a:srgbClr val="000000"/>
                </a:solidFill>
                <a:latin typeface="HP001 5 hàng 1 ô ly" pitchFamily="34" charset="0"/>
              </a:rPr>
              <a:t>năm</a:t>
            </a:r>
            <a:r>
              <a:rPr lang="en-US" sz="2400" dirty="0" smtClean="0">
                <a:solidFill>
                  <a:srgbClr val="000000"/>
                </a:solidFill>
                <a:latin typeface="HP001 5 hàng 1 ô ly" pitchFamily="34" charset="0"/>
              </a:rPr>
              <a:t> 2021</a:t>
            </a:r>
          </a:p>
          <a:p>
            <a:pPr eaLnBrk="1" hangingPunct="1"/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143251" y="1143000"/>
            <a:ext cx="340994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Chính tả (Nghe - viết)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  <a:p>
            <a:pPr eaLnBrk="1" hangingPunct="1"/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86050" y="1676403"/>
            <a:ext cx="50863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Mười năm  cõng bạn đi học 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  <a:p>
            <a:pPr eaLnBrk="1" hangingPunct="1"/>
            <a:endParaRPr lang="en-US" sz="2400" dirty="0" smtClean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62064" y="2640015"/>
            <a:ext cx="78057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Ở xã Vinh Qua</a:t>
            </a:r>
            <a:r>
              <a:rPr lang="en-GB" sz="2400" dirty="0" smtClean="0">
                <a:solidFill>
                  <a:srgbClr val="000000"/>
                </a:solidFill>
                <a:latin typeface="HP001 5 hàng 1 ô ly" pitchFamily="34" charset="0"/>
              </a:rPr>
              <a:t>n</a:t>
            </a:r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g</a:t>
            </a:r>
            <a:r>
              <a:rPr lang="en-GB" sz="2400" dirty="0" smtClean="0">
                <a:solidFill>
                  <a:srgbClr val="000000"/>
                </a:solidFill>
                <a:latin typeface="HP001 5 hàng 1 ô ly" pitchFamily="34" charset="0"/>
              </a:rPr>
              <a:t>…. 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219451" y="1600200"/>
            <a:ext cx="12214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218030" y="3546144"/>
            <a:ext cx="1644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Sửa lỗi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352800" y="4007809"/>
            <a:ext cx="687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268534" y="4096352"/>
            <a:ext cx="1644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Khuỷu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143251" y="4095682"/>
            <a:ext cx="1644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vi-VN" sz="2400" dirty="0">
                <a:solidFill>
                  <a:srgbClr val="000000"/>
                </a:solidFill>
                <a:latin typeface="HP001 5 hàng 1 ô ly" pitchFamily="34" charset="0"/>
              </a:rPr>
              <a:t>h</a:t>
            </a:r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huỷu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164546" y="4095681"/>
            <a:ext cx="1644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khuỷu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961927" y="4031068"/>
            <a:ext cx="1644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khuỷu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281579" y="4558017"/>
            <a:ext cx="29094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Đoàn Trường Sinh 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164546" y="4531859"/>
            <a:ext cx="29094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vi-VN" sz="2400" dirty="0" smtClean="0">
                <a:solidFill>
                  <a:srgbClr val="000000"/>
                </a:solidFill>
                <a:latin typeface="HP001 5 hàng 1 ô ly" pitchFamily="34" charset="0"/>
              </a:rPr>
              <a:t>Đoàn Trường Sinh </a:t>
            </a:r>
            <a:endParaRPr lang="en-US" sz="2400" dirty="0" smtClean="0">
              <a:solidFill>
                <a:srgbClr val="000000"/>
              </a:solidFill>
              <a:latin typeface="HP001 5 hàng 1 ô ly" pitchFamily="34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796759" y="3101680"/>
            <a:ext cx="804244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0" eaLnBrk="1" hangingPunct="1"/>
            <a:r>
              <a:rPr lang="en-GB" sz="2400" dirty="0" err="1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tham</a:t>
            </a:r>
            <a:r>
              <a:rPr lang="en-GB" sz="2400" dirty="0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gia</a:t>
            </a:r>
            <a:r>
              <a:rPr lang="en-GB" sz="2400" dirty="0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đội</a:t>
            </a:r>
            <a:r>
              <a:rPr lang="en-GB" sz="2400" dirty="0" smtClean="0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tuyển</a:t>
            </a:r>
            <a:r>
              <a:rPr lang="en-GB" sz="2400" dirty="0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học</a:t>
            </a:r>
            <a:r>
              <a:rPr lang="en-GB" sz="2400" dirty="0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sinh</a:t>
            </a:r>
            <a:r>
              <a:rPr lang="en-GB" sz="2400" dirty="0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giỏi</a:t>
            </a:r>
            <a:r>
              <a:rPr lang="en-GB" sz="2400" dirty="0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cấp</a:t>
            </a:r>
            <a:r>
              <a:rPr lang="en-GB" sz="2400" dirty="0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 </a:t>
            </a:r>
            <a:r>
              <a:rPr lang="en-GB" sz="2400" dirty="0" err="1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huyện</a:t>
            </a:r>
            <a:r>
              <a:rPr lang="en-GB" sz="2400" dirty="0">
                <a:solidFill>
                  <a:srgbClr val="000000"/>
                </a:solidFill>
                <a:latin typeface="HP001 5 hàng 1 ô ly" pitchFamily="34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HP001 5 hàng 1 ô ly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67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9" grpId="0"/>
      <p:bldP spid="12" grpId="0"/>
      <p:bldP spid="13" grpId="0"/>
      <p:bldP spid="14" grpId="0"/>
      <p:bldP spid="15" grpId="0"/>
      <p:bldP spid="16" grpId="0"/>
      <p:bldP spid="17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Plantas_0489">
            <a:extLst>
              <a:ext uri="{FF2B5EF4-FFF2-40B4-BE49-F238E27FC236}">
                <a16:creationId xmlns="" xmlns:a16="http://schemas.microsoft.com/office/drawing/2014/main" id="{6519DAFC-B77B-4588-B26D-5B9F50296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25975"/>
            <a:ext cx="4572000" cy="3551237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6" descr="Plantas_0489">
            <a:extLst>
              <a:ext uri="{FF2B5EF4-FFF2-40B4-BE49-F238E27FC236}">
                <a16:creationId xmlns="" xmlns:a16="http://schemas.microsoft.com/office/drawing/2014/main" id="{BE89B65E-70E4-46F8-B31D-C1087F8E4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7687">
            <a:off x="152400" y="381000"/>
            <a:ext cx="1066800" cy="10668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Plantas_0489">
            <a:extLst>
              <a:ext uri="{FF2B5EF4-FFF2-40B4-BE49-F238E27FC236}">
                <a16:creationId xmlns="" xmlns:a16="http://schemas.microsoft.com/office/drawing/2014/main" id="{F35D7933-6946-4695-A2DB-2B4DFF768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7687">
            <a:off x="152400" y="1828800"/>
            <a:ext cx="2209800" cy="16002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8" descr="Plantas_0489">
            <a:extLst>
              <a:ext uri="{FF2B5EF4-FFF2-40B4-BE49-F238E27FC236}">
                <a16:creationId xmlns="" xmlns:a16="http://schemas.microsoft.com/office/drawing/2014/main" id="{109E482A-4E9F-495E-80EA-314403945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257800"/>
            <a:ext cx="2819400" cy="16002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9" descr="Plantas_0489">
            <a:extLst>
              <a:ext uri="{FF2B5EF4-FFF2-40B4-BE49-F238E27FC236}">
                <a16:creationId xmlns="" xmlns:a16="http://schemas.microsoft.com/office/drawing/2014/main" id="{7FE44EE7-2422-49A9-81F9-41056B369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6000750"/>
            <a:ext cx="1905000" cy="8572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B5CC292C-5FC2-4399-85B5-B74931BCCEC1}"/>
              </a:ext>
            </a:extLst>
          </p:cNvPr>
          <p:cNvSpPr/>
          <p:nvPr/>
        </p:nvSpPr>
        <p:spPr>
          <a:xfrm>
            <a:off x="2514600" y="1981200"/>
            <a:ext cx="5715001" cy="1938992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theo</a:t>
            </a:r>
            <a:endParaRPr lang="en-US" sz="40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defRPr/>
            </a:pP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!</a:t>
            </a:r>
            <a:endParaRPr lang="en-US" sz="36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0">
            <a:extLst>
              <a:ext uri="{FF2B5EF4-FFF2-40B4-BE49-F238E27FC236}">
                <a16:creationId xmlns="" xmlns:a16="http://schemas.microsoft.com/office/drawing/2014/main" id="{72EB3263-049E-497C-BE21-F18FD06D1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39738"/>
            <a:ext cx="8305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>
                <a:solidFill>
                  <a:srgbClr val="C00000"/>
                </a:solidFill>
                <a:latin typeface="Times New Roman" panose="02020603050405020304" pitchFamily="18" charset="0"/>
              </a:rPr>
              <a:t> Mười năm cõng bạn đi học</a:t>
            </a:r>
          </a:p>
        </p:txBody>
      </p:sp>
      <p:sp>
        <p:nvSpPr>
          <p:cNvPr id="4099" name="Text Box 13">
            <a:extLst>
              <a:ext uri="{FF2B5EF4-FFF2-40B4-BE49-F238E27FC236}">
                <a16:creationId xmlns="" xmlns:a16="http://schemas.microsoft.com/office/drawing/2014/main" id="{1AA1440A-58E5-4EC3-BBE5-5110F37A6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22960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Vinh Quang,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Quang,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ghềnh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Hanh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Hanh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			Theo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511C7D1D-9AD2-404D-BDF0-1D1231C2C6C2}"/>
              </a:ext>
            </a:extLst>
          </p:cNvPr>
          <p:cNvSpPr txBox="1"/>
          <p:nvPr/>
        </p:nvSpPr>
        <p:spPr>
          <a:xfrm>
            <a:off x="1600200" y="381001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 năm cõng bạn đi học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66EF694-9586-EC4B-B267-FD3D81E991B4}"/>
              </a:ext>
            </a:extLst>
          </p:cNvPr>
          <p:cNvSpPr txBox="1"/>
          <p:nvPr/>
        </p:nvSpPr>
        <p:spPr>
          <a:xfrm>
            <a:off x="304800" y="913364"/>
            <a:ext cx="8382000" cy="83099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Vinh Quang,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Quang,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gập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ghềnh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Hanh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alt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457200" indent="-457200">
              <a:buAutoNum type="arabicPeriod"/>
            </a:pPr>
            <a:endParaRPr lang="en-US" altLang="en-U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vi-VN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ờng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 4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ki-lô-mét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ghềnh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lẫn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0">
            <a:extLst>
              <a:ext uri="{FF2B5EF4-FFF2-40B4-BE49-F238E27FC236}">
                <a16:creationId xmlns="" xmlns:a16="http://schemas.microsoft.com/office/drawing/2014/main" id="{9EEB3A6A-D801-40D3-A6E8-C4E204D9A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39738"/>
            <a:ext cx="83058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>
                <a:solidFill>
                  <a:srgbClr val="C00000"/>
                </a:solidFill>
                <a:latin typeface="Times New Roman" panose="02020603050405020304" pitchFamily="18" charset="0"/>
              </a:rPr>
              <a:t> Mười năm cõng bạn đi học</a:t>
            </a:r>
          </a:p>
        </p:txBody>
      </p:sp>
      <p:sp>
        <p:nvSpPr>
          <p:cNvPr id="6147" name="Text Box 13">
            <a:extLst>
              <a:ext uri="{FF2B5EF4-FFF2-40B4-BE49-F238E27FC236}">
                <a16:creationId xmlns="" xmlns:a16="http://schemas.microsoft.com/office/drawing/2014/main" id="{1C1295AF-47E9-4803-9F12-A197E8F45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447800"/>
            <a:ext cx="8229600" cy="461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Ở xã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Vinh Quang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huyện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Chiêm Hoá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tỉnh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 Quang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ai cũng biết câu chuyện cảm động về em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 Trường Sinh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10 năm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cõng bạn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đến trường.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 đường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từ nhà Sinh tới trường dài hơn 4 ki – lô- mét,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đèo, vượt suối, khúc khuỷu, gập ghềnh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 Thế mà Sinh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quản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khó khăn, ngày ngày cõng bạn Hanh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 liệt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cả hai chân đi về. Nhờ bạn giúp đỡ, lại có chí học hành, nhiều năm liền, Hanh là học sinh tiên tiến, có năm còn tham gia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 tuyển 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học sinh giỏi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 huyện</a:t>
            </a: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			Theo báo Đại Đoàn Kết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Rectangle 6">
            <a:extLst>
              <a:ext uri="{FF2B5EF4-FFF2-40B4-BE49-F238E27FC236}">
                <a16:creationId xmlns="" xmlns:a16="http://schemas.microsoft.com/office/drawing/2014/main" id="{89ACC0A7-8BC3-40FE-AFCA-3DB34DB20B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775" y="1365250"/>
            <a:ext cx="31607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 Vinh Quang</a:t>
            </a:r>
          </a:p>
        </p:txBody>
      </p:sp>
      <p:sp>
        <p:nvSpPr>
          <p:cNvPr id="25607" name="Rectangle 7">
            <a:extLst>
              <a:ext uri="{FF2B5EF4-FFF2-40B4-BE49-F238E27FC236}">
                <a16:creationId xmlns="" xmlns:a16="http://schemas.microsoft.com/office/drawing/2014/main" id="{99EA0F73-AB5A-4AEF-A63F-F16DEB214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250" y="2120900"/>
            <a:ext cx="36718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huyện 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Chiêm Hoá</a:t>
            </a:r>
          </a:p>
        </p:txBody>
      </p:sp>
      <p:sp>
        <p:nvSpPr>
          <p:cNvPr id="25608" name="Rectangle 8">
            <a:extLst>
              <a:ext uri="{FF2B5EF4-FFF2-40B4-BE49-F238E27FC236}">
                <a16:creationId xmlns="" xmlns:a16="http://schemas.microsoft.com/office/drawing/2014/main" id="{A3DFCC09-7E2B-4970-98CF-105044981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725" y="2952750"/>
            <a:ext cx="36814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>
                <a:latin typeface="Times New Roman" panose="02020603050405020304" pitchFamily="18" charset="0"/>
                <a:cs typeface="Times New Roman" panose="02020603050405020304" pitchFamily="18" charset="0"/>
              </a:rPr>
              <a:t>tỉnh 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 Quang</a:t>
            </a:r>
          </a:p>
        </p:txBody>
      </p:sp>
      <p:sp>
        <p:nvSpPr>
          <p:cNvPr id="25609" name="Rectangle 9">
            <a:extLst>
              <a:ext uri="{FF2B5EF4-FFF2-40B4-BE49-F238E27FC236}">
                <a16:creationId xmlns="" xmlns:a16="http://schemas.microsoft.com/office/drawing/2014/main" id="{80C18F54-CC9E-4E27-A7AF-AE01B419DF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88" y="3817938"/>
            <a:ext cx="3854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 Trường Sinh</a:t>
            </a:r>
          </a:p>
        </p:txBody>
      </p:sp>
      <p:sp>
        <p:nvSpPr>
          <p:cNvPr id="25610" name="Rectangle 10">
            <a:extLst>
              <a:ext uri="{FF2B5EF4-FFF2-40B4-BE49-F238E27FC236}">
                <a16:creationId xmlns="" xmlns:a16="http://schemas.microsoft.com/office/drawing/2014/main" id="{F61C9145-791C-49BF-BDE2-056E5E570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88" y="4648200"/>
            <a:ext cx="19669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cõng bạn</a:t>
            </a:r>
          </a:p>
        </p:txBody>
      </p:sp>
      <p:sp>
        <p:nvSpPr>
          <p:cNvPr id="25611" name="Rectangle 11">
            <a:extLst>
              <a:ext uri="{FF2B5EF4-FFF2-40B4-BE49-F238E27FC236}">
                <a16:creationId xmlns="" xmlns:a16="http://schemas.microsoft.com/office/drawing/2014/main" id="{664D3877-A4FC-4A0D-89D2-93248ED21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88" y="5513388"/>
            <a:ext cx="29098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 đường</a:t>
            </a:r>
          </a:p>
        </p:txBody>
      </p:sp>
      <p:sp>
        <p:nvSpPr>
          <p:cNvPr id="25612" name="Rectangle 12">
            <a:extLst>
              <a:ext uri="{FF2B5EF4-FFF2-40B4-BE49-F238E27FC236}">
                <a16:creationId xmlns="" xmlns:a16="http://schemas.microsoft.com/office/drawing/2014/main" id="{2976DB9B-BABA-4878-A5A9-1FB39B58A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0075" y="2120900"/>
            <a:ext cx="2012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 suối</a:t>
            </a:r>
          </a:p>
        </p:txBody>
      </p:sp>
      <p:sp>
        <p:nvSpPr>
          <p:cNvPr id="25613" name="Rectangle 13">
            <a:extLst>
              <a:ext uri="{FF2B5EF4-FFF2-40B4-BE49-F238E27FC236}">
                <a16:creationId xmlns="" xmlns:a16="http://schemas.microsoft.com/office/drawing/2014/main" id="{EE69C5B9-F2D1-4189-9404-707C066743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538" y="2997200"/>
            <a:ext cx="2532062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615" name="Rectangle 15">
            <a:extLst>
              <a:ext uri="{FF2B5EF4-FFF2-40B4-BE49-F238E27FC236}">
                <a16:creationId xmlns="" xmlns:a16="http://schemas.microsoft.com/office/drawing/2014/main" id="{6DEEEA90-5F58-42F2-9E5D-EB86EA663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538" y="4648200"/>
            <a:ext cx="253206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quản</a:t>
            </a:r>
          </a:p>
        </p:txBody>
      </p:sp>
      <p:sp>
        <p:nvSpPr>
          <p:cNvPr id="25616" name="Rectangle 16">
            <a:extLst>
              <a:ext uri="{FF2B5EF4-FFF2-40B4-BE49-F238E27FC236}">
                <a16:creationId xmlns="" xmlns:a16="http://schemas.microsoft.com/office/drawing/2014/main" id="{366EC150-C018-4D4F-87E2-5939BC6633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3725" y="1382713"/>
            <a:ext cx="20193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 tuyển</a:t>
            </a:r>
          </a:p>
        </p:txBody>
      </p:sp>
      <p:sp>
        <p:nvSpPr>
          <p:cNvPr id="25617" name="Rectangle 17">
            <a:extLst>
              <a:ext uri="{FF2B5EF4-FFF2-40B4-BE49-F238E27FC236}">
                <a16:creationId xmlns="" xmlns:a16="http://schemas.microsoft.com/office/drawing/2014/main" id="{7F9A7033-EB43-461C-818A-D3F0A1B82D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538" y="5513388"/>
            <a:ext cx="2198687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 huyện</a:t>
            </a:r>
          </a:p>
        </p:txBody>
      </p:sp>
      <p:sp>
        <p:nvSpPr>
          <p:cNvPr id="25618" name="Rectangle 18">
            <a:extLst>
              <a:ext uri="{FF2B5EF4-FFF2-40B4-BE49-F238E27FC236}">
                <a16:creationId xmlns="" xmlns:a16="http://schemas.microsoft.com/office/drawing/2014/main" id="{0A0EF722-3C96-4E3F-92AE-C6F382F0A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7538" y="3817938"/>
            <a:ext cx="22240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gập ghềnh</a:t>
            </a:r>
          </a:p>
        </p:txBody>
      </p:sp>
      <p:sp>
        <p:nvSpPr>
          <p:cNvPr id="25619" name="Rectangle 19">
            <a:extLst>
              <a:ext uri="{FF2B5EF4-FFF2-40B4-BE49-F238E27FC236}">
                <a16:creationId xmlns="" xmlns:a16="http://schemas.microsoft.com/office/drawing/2014/main" id="{47199BA8-6448-4018-870F-D3181B491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788" y="430213"/>
            <a:ext cx="38354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Luyện viết từ khó:</a:t>
            </a: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6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6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6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56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6" grpId="0"/>
      <p:bldP spid="25607" grpId="0"/>
      <p:bldP spid="25609" grpId="0"/>
      <p:bldP spid="25611" grpId="0"/>
      <p:bldP spid="25612" grpId="0"/>
      <p:bldP spid="25613" grpId="0"/>
      <p:bldP spid="25616" grpId="0"/>
      <p:bldP spid="25617" grpId="0"/>
      <p:bldP spid="256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366D228-B90C-45B6-9A93-33662960BA51}"/>
              </a:ext>
            </a:extLst>
          </p:cNvPr>
          <p:cNvSpPr/>
          <p:nvPr/>
        </p:nvSpPr>
        <p:spPr>
          <a:xfrm>
            <a:off x="2241550" y="2362200"/>
            <a:ext cx="4660900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80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8000" b="1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>
            <a:extLst>
              <a:ext uri="{FF2B5EF4-FFF2-40B4-BE49-F238E27FC236}">
                <a16:creationId xmlns="" xmlns:a16="http://schemas.microsoft.com/office/drawing/2014/main" id="{F9D532DE-4A9F-4430-A54C-651F0E3FE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461963"/>
            <a:ext cx="845820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r>
              <a:rPr lang="vi-VN" altLang="en-US" sz="3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cách viết đúng từ đã cho trong ng</a:t>
            </a:r>
            <a:r>
              <a:rPr lang="en-US" altLang="en-US" sz="3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oặc đ</a:t>
            </a:r>
            <a:r>
              <a:rPr lang="vi-VN" altLang="en-US" sz="3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3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</a:p>
        </p:txBody>
      </p:sp>
      <p:sp>
        <p:nvSpPr>
          <p:cNvPr id="9219" name="TextBox 3">
            <a:extLst>
              <a:ext uri="{FF2B5EF4-FFF2-40B4-BE49-F238E27FC236}">
                <a16:creationId xmlns="" xmlns:a16="http://schemas.microsoft.com/office/drawing/2014/main" id="{C6E6F5F4-0780-4D20-B27F-C2C75EAB2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1447800"/>
            <a:ext cx="8458200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vi-VN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chỗ ngồi</a:t>
            </a:r>
            <a:endParaRPr lang="vi-VN" altLang="en-US" sz="2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Rạp đang chiếu phim thì một bà đứng dậy len qua hàng ghế ra ngoài. Lát (sau / xau), bà trở lại và hỏi ông ngồi đầu hàng ghế (rằng / rằn) :</a:t>
            </a:r>
          </a:p>
          <a:p>
            <a:pPr algn="just"/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Thưa ông ! Phải (chăng / chăn) lúc ra ngoài tôi vô ý giẫm vào chân ông ?</a:t>
            </a:r>
          </a:p>
          <a:p>
            <a:pPr algn="just"/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Vâng, nhưng (sin / xin) bà đừng (băng khoăng / băn khoăn), tôi không (sao / xao) !</a:t>
            </a:r>
          </a:p>
          <a:p>
            <a:pPr algn="just"/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Dạ không ! Tôi chỉ muốn hỏi để (sem / xem) tôi có tìm đúng hàng ghế của mình không.</a:t>
            </a:r>
          </a:p>
          <a:p>
            <a:pPr algn="r"/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 VUI NƯỚC NGOÀI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>
            <a:extLst>
              <a:ext uri="{FF2B5EF4-FFF2-40B4-BE49-F238E27FC236}">
                <a16:creationId xmlns="" xmlns:a16="http://schemas.microsoft.com/office/drawing/2014/main" id="{C774B3FD-154A-49F0-A0A6-524DCA3E1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609600"/>
            <a:ext cx="84582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r>
              <a:rPr lang="vi-VN" altLang="en-US" sz="3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cách viết đúng từ đã cho trong ng</a:t>
            </a:r>
            <a:r>
              <a:rPr lang="en-US" altLang="en-US" sz="3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oặc đ</a:t>
            </a:r>
            <a:r>
              <a:rPr lang="vi-VN" altLang="en-US" sz="3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3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</a:p>
        </p:txBody>
      </p:sp>
      <p:sp>
        <p:nvSpPr>
          <p:cNvPr id="10243" name="TextBox 4">
            <a:extLst>
              <a:ext uri="{FF2B5EF4-FFF2-40B4-BE49-F238E27FC236}">
                <a16:creationId xmlns="" xmlns:a16="http://schemas.microsoft.com/office/drawing/2014/main" id="{911835E9-5CB2-42DD-A36B-FD22EE541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1905000"/>
            <a:ext cx="8153400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vi-VN" altLang="en-US" sz="28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chỗ ngồi</a:t>
            </a:r>
            <a:endParaRPr lang="vi-VN" altLang="en-US" sz="28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Rạp đang chiếu phim thì một bà đứng dậy len qua hàng ghế ra ngoài. Lát </a:t>
            </a: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bà trở lại và hỏi ông ngồi đầu hàng ghế </a:t>
            </a: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Thưa ông ! Phải </a:t>
            </a: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chăng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lúc ra ngoài tôi vồ ý giẫm vào chân ông ?</a:t>
            </a:r>
          </a:p>
          <a:p>
            <a:pPr algn="just"/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Vâng, nhưng </a:t>
            </a: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vi-VN" altLang="en-US" sz="280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 đừng </a:t>
            </a: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băn khoăn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tôi không </a:t>
            </a: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!</a:t>
            </a:r>
          </a:p>
          <a:p>
            <a:pPr algn="just"/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 Dạ không ! Tôi chỉ muốn hỏi để </a:t>
            </a:r>
            <a:r>
              <a:rPr lang="vi-VN" altLang="en-US" sz="2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vi-VN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tôi có tìm đúng hàng ghế của mình không.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>
            <a:extLst>
              <a:ext uri="{FF2B5EF4-FFF2-40B4-BE49-F238E27FC236}">
                <a16:creationId xmlns="" xmlns:a16="http://schemas.microsoft.com/office/drawing/2014/main" id="{6CCB96AE-3721-4322-82AB-4033BADEB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8" y="609600"/>
            <a:ext cx="49323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0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alt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TextBox 5">
            <a:extLst>
              <a:ext uri="{FF2B5EF4-FFF2-40B4-BE49-F238E27FC236}">
                <a16:creationId xmlns="" xmlns:a16="http://schemas.microsoft.com/office/drawing/2014/main" id="{EA15329C-A7F1-4237-9884-5967F6BC0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413" y="1600200"/>
            <a:ext cx="8458200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  <a:p>
            <a:pPr algn="ctr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nguyên - tên một loài chim</a:t>
            </a:r>
          </a:p>
          <a:p>
            <a:pPr algn="ctr"/>
            <a:r>
              <a:rPr lang="vi-VN" altLang="en-US"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 sắc - thường thấy ban đêm trên trời.</a:t>
            </a:r>
          </a:p>
          <a:p>
            <a:pPr algn="ctr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                                                (Là chữ g</a:t>
            </a:r>
            <a:r>
              <a:rPr lang="en-US" altLang="en-US" sz="32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pPr algn="just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  <a:p>
            <a:pPr algn="ctr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nguyên - vằng vặc trời đêm</a:t>
            </a:r>
          </a:p>
          <a:p>
            <a:pPr algn="ctr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 sắc - màu phấn cùng em tới trường.</a:t>
            </a:r>
          </a:p>
          <a:p>
            <a:pPr algn="ctr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                                                    (Là chữ gì ?)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D31379F-6996-42FC-BCE6-8D2CBDB81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136900"/>
            <a:ext cx="1752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sáo – sao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84FD8A32-F9D9-4CB4-8272-3D291A6BB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52750" y="5218113"/>
            <a:ext cx="2895600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 – trắng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1104</Words>
  <Application>Microsoft Office PowerPoint</Application>
  <PresentationFormat>On-screen Show (4:3)</PresentationFormat>
  <Paragraphs>102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1_Default Design</vt:lpstr>
      <vt:lpstr>1_Office Theme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HP</cp:lastModifiedBy>
  <cp:revision>109</cp:revision>
  <dcterms:created xsi:type="dcterms:W3CDTF">2008-11-03T12:07:29Z</dcterms:created>
  <dcterms:modified xsi:type="dcterms:W3CDTF">2021-09-21T03:18:59Z</dcterms:modified>
</cp:coreProperties>
</file>