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9" r:id="rId2"/>
    <p:sldId id="307" r:id="rId3"/>
    <p:sldId id="270" r:id="rId4"/>
    <p:sldId id="272" r:id="rId5"/>
    <p:sldId id="287" r:id="rId6"/>
    <p:sldId id="271" r:id="rId7"/>
    <p:sldId id="294" r:id="rId8"/>
    <p:sldId id="296" r:id="rId9"/>
    <p:sldId id="324" r:id="rId10"/>
    <p:sldId id="325" r:id="rId11"/>
    <p:sldId id="297" r:id="rId12"/>
    <p:sldId id="303" r:id="rId13"/>
    <p:sldId id="310" r:id="rId14"/>
    <p:sldId id="314" r:id="rId15"/>
    <p:sldId id="327" r:id="rId16"/>
    <p:sldId id="326" r:id="rId17"/>
    <p:sldId id="317" r:id="rId18"/>
    <p:sldId id="312" r:id="rId19"/>
    <p:sldId id="315" r:id="rId20"/>
    <p:sldId id="313" r:id="rId21"/>
    <p:sldId id="316" r:id="rId22"/>
    <p:sldId id="265" r:id="rId23"/>
    <p:sldId id="304"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2"/>
    <a:srgbClr val="5DA2B1"/>
    <a:srgbClr val="559AA9"/>
    <a:srgbClr val="FF7E79"/>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53" autoAdjust="0"/>
    <p:restoredTop sz="79225"/>
  </p:normalViewPr>
  <p:slideViewPr>
    <p:cSldViewPr snapToGrid="0">
      <p:cViewPr varScale="1">
        <p:scale>
          <a:sx n="65" d="100"/>
          <a:sy n="65" d="100"/>
        </p:scale>
        <p:origin x="57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pPr/>
              <a:t>2022/10/8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pPr/>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a:t>
            </a:fld>
            <a:endParaRPr lang="zh-CN" altLang="en-US"/>
          </a:p>
        </p:txBody>
      </p:sp>
    </p:spTree>
    <p:extLst>
      <p:ext uri="{BB962C8B-B14F-4D97-AF65-F5344CB8AC3E}">
        <p14:creationId xmlns:p14="http://schemas.microsoft.com/office/powerpoint/2010/main" val="297707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Gv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dung – </a:t>
            </a:r>
            <a:r>
              <a:rPr lang="en-US" sz="1200" kern="1200" dirty="0" err="1">
                <a:solidFill>
                  <a:schemeClr val="tx1"/>
                </a:solidFill>
                <a:effectLst/>
                <a:latin typeface="+mn-lt"/>
                <a:ea typeface="+mn-ea"/>
                <a:cs typeface="+mn-cs"/>
              </a:rPr>
              <a:t>tên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10</a:t>
            </a:fld>
            <a:endParaRPr lang="zh-CN" altLang="en-US"/>
          </a:p>
        </p:txBody>
      </p:sp>
    </p:spTree>
    <p:extLst>
      <p:ext uri="{BB962C8B-B14F-4D97-AF65-F5344CB8AC3E}">
        <p14:creationId xmlns:p14="http://schemas.microsoft.com/office/powerpoint/2010/main" val="36832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nl-NL" sz="1200" kern="1200" dirty="0">
                <a:solidFill>
                  <a:schemeClr val="tx1"/>
                </a:solidFill>
                <a:effectLst/>
                <a:latin typeface="+mn-lt"/>
                <a:ea typeface="+mn-ea"/>
                <a:cs typeface="+mn-cs"/>
              </a:rPr>
              <a:t>+ GV đọc yêu cầu </a:t>
            </a:r>
            <a:r>
              <a:rPr lang="nl-NL" sz="1200" kern="1200" dirty="0" smtClean="0">
                <a:solidFill>
                  <a:schemeClr val="tx1"/>
                </a:solidFill>
                <a:effectLst/>
                <a:latin typeface="+mn-lt"/>
                <a:ea typeface="+mn-ea"/>
                <a:cs typeface="+mn-cs"/>
              </a:rPr>
              <a:t>BT2/ </a:t>
            </a:r>
            <a:r>
              <a:rPr lang="nl-NL" sz="1200" kern="1200" dirty="0">
                <a:solidFill>
                  <a:schemeClr val="tx1"/>
                </a:solidFill>
                <a:effectLst/>
                <a:latin typeface="+mn-lt"/>
                <a:ea typeface="+mn-ea"/>
                <a:cs typeface="+mn-cs"/>
              </a:rPr>
              <a:t>hướng dẫn mẫu</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Các em dừng ...  làm bài vào vở nhé. Thời gian làm bài là ....</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Các em đã xong bài, cô có một số từ gợi </a:t>
            </a:r>
            <a:r>
              <a:rPr lang="ar-SA"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ý, bạn nào có từ giống cô thì tốt, bạn nào muốn bổ sung thêm vốn từ của mình thì có thể ghi chép thêm vào vở nhé. </a:t>
            </a:r>
            <a:r>
              <a:rPr lang="ar-SA"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GV đọc từ ở mỗi cột</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Các em thấy từ láy có tiếng chứa âm s, x trong TV vô cùng phong phú, vì vậy các em cần hiểu rõ để viết đúng các từ này nhé.</a:t>
            </a:r>
            <a:endParaRPr lang="x-non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Ngoài các từ láy có tiếng chứa âm s, x, còn có từ láy dạng nào nữa, chúng ta cùng tìm hiểu sang BT kế tiếp nha các em. </a:t>
            </a:r>
            <a:endParaRPr lang="zh-CN" altLang="en-US" dirty="0"/>
          </a:p>
          <a:p>
            <a:pPr fontAlgn="base"/>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11</a:t>
            </a:fld>
            <a:endParaRPr lang="zh-CN" altLang="en-US"/>
          </a:p>
        </p:txBody>
      </p:sp>
    </p:spTree>
    <p:extLst>
      <p:ext uri="{BB962C8B-B14F-4D97-AF65-F5344CB8AC3E}">
        <p14:creationId xmlns:p14="http://schemas.microsoft.com/office/powerpoint/2010/main" val="2844054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GV </a:t>
            </a:r>
            <a:r>
              <a:rPr lang="nl-NL" sz="1200" kern="1200" dirty="0" err="1">
                <a:solidFill>
                  <a:schemeClr val="tx1"/>
                </a:solidFill>
                <a:effectLst/>
                <a:latin typeface="+mn-lt"/>
                <a:ea typeface="+mn-ea"/>
                <a:cs typeface="+mn-cs"/>
              </a:rPr>
              <a:t>đọc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yêu</a:t>
            </a:r>
            <a:r>
              <a:rPr lang="nl-NL" sz="1200" kern="1200" dirty="0">
                <a:solidFill>
                  <a:schemeClr val="tx1"/>
                </a:solidFill>
                <a:effectLst/>
                <a:latin typeface="+mn-lt"/>
                <a:ea typeface="+mn-ea"/>
                <a:cs typeface="+mn-cs"/>
              </a:rPr>
              <a:t> </a:t>
            </a:r>
            <a:r>
              <a:rPr lang="nl-NL" sz="1200" kern="1200" err="1">
                <a:solidFill>
                  <a:schemeClr val="tx1"/>
                </a:solidFill>
                <a:effectLst/>
                <a:latin typeface="+mn-lt"/>
                <a:ea typeface="+mn-ea"/>
                <a:cs typeface="+mn-cs"/>
              </a:rPr>
              <a:t>cầu</a:t>
            </a:r>
            <a:r>
              <a:rPr lang="nl-NL" sz="1200" kern="1200">
                <a:solidFill>
                  <a:schemeClr val="tx1"/>
                </a:solidFill>
                <a:effectLst/>
                <a:latin typeface="+mn-lt"/>
                <a:ea typeface="+mn-ea"/>
                <a:cs typeface="+mn-cs"/>
              </a:rPr>
              <a:t> </a:t>
            </a:r>
            <a:r>
              <a:rPr lang="nl-NL" sz="1200" kern="1200" smtClean="0">
                <a:solidFill>
                  <a:schemeClr val="tx1"/>
                </a:solidFill>
                <a:effectLst/>
                <a:latin typeface="+mn-lt"/>
                <a:ea typeface="+mn-ea"/>
                <a:cs typeface="+mn-cs"/>
              </a:rPr>
              <a:t>BT3a </a:t>
            </a:r>
            <a:r>
              <a:rPr lang="nl-NL"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endParaRPr lang="x-none" sz="1200" kern="1200" dirty="0">
              <a:solidFill>
                <a:schemeClr val="tx1"/>
              </a:solidFill>
              <a:effectLst/>
              <a:latin typeface="+mn-lt"/>
              <a:ea typeface="+mn-ea"/>
              <a:cs typeface="+mn-cs"/>
            </a:endParaRPr>
          </a:p>
          <a:p>
            <a:pPr fontAlgn="base"/>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dừng</a:t>
            </a:r>
            <a:r>
              <a:rPr lang="nl-NL" sz="1200" kern="1200" dirty="0">
                <a:solidFill>
                  <a:schemeClr val="tx1"/>
                </a:solidFill>
                <a:effectLst/>
                <a:latin typeface="+mn-lt"/>
                <a:ea typeface="+mn-ea"/>
                <a:cs typeface="+mn-cs"/>
              </a:rPr>
              <a:t> video </a:t>
            </a:r>
            <a:r>
              <a:rPr lang="nl-NL" sz="1200" kern="1200" dirty="0" err="1">
                <a:solidFill>
                  <a:schemeClr val="tx1"/>
                </a:solidFill>
                <a:effectLst/>
                <a:latin typeface="+mn-lt"/>
                <a:ea typeface="+mn-ea"/>
                <a:cs typeface="+mn-cs"/>
              </a:rPr>
              <a:t>lại</a:t>
            </a:r>
            <a:r>
              <a:rPr lang="nl-NL" sz="1200" kern="1200" dirty="0">
                <a:solidFill>
                  <a:schemeClr val="tx1"/>
                </a:solidFill>
                <a:effectLst/>
                <a:latin typeface="+mn-lt"/>
                <a:ea typeface="+mn-ea"/>
                <a:cs typeface="+mn-cs"/>
              </a:rPr>
              <a:t> 2p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vở</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nhé</a:t>
            </a:r>
            <a:r>
              <a:rPr lang="nl-NL" sz="1200" kern="1200" dirty="0">
                <a:solidFill>
                  <a:schemeClr val="tx1"/>
                </a:solidFill>
                <a:effectLst/>
                <a:latin typeface="+mn-lt"/>
                <a:ea typeface="+mn-ea"/>
                <a:cs typeface="+mn-cs"/>
              </a:rPr>
              <a:t>. </a:t>
            </a:r>
          </a:p>
          <a:p>
            <a:pPr fontAlgn="base"/>
            <a:r>
              <a:rPr lang="nl-NL" sz="1200" kern="1200" dirty="0">
                <a:solidFill>
                  <a:schemeClr val="tx1"/>
                </a:solidFill>
                <a:effectLst/>
                <a:latin typeface="+mn-lt"/>
                <a:ea typeface="+mn-ea"/>
                <a:cs typeface="+mn-cs"/>
              </a:rPr>
              <a:t>+ Các em đã xong bài, cô có một số từ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GV đọc từ ở mỗi cột</a:t>
            </a:r>
          </a:p>
          <a:p>
            <a:pPr fontAlgn="base"/>
            <a:endParaRPr lang="nl-NL" sz="1200" b="1" kern="1200" dirty="0">
              <a:solidFill>
                <a:srgbClr val="FF0000"/>
              </a:solidFill>
              <a:effectLst/>
              <a:latin typeface="+mn-lt"/>
              <a:ea typeface="+mn-ea"/>
              <a:cs typeface="+mn-cs"/>
            </a:endParaRPr>
          </a:p>
          <a:p>
            <a:pPr fontAlgn="base"/>
            <a:r>
              <a:rPr lang="nl-NL" sz="1200" kern="1200" dirty="0" err="1">
                <a:solidFill>
                  <a:schemeClr val="tx1"/>
                </a:solidFill>
                <a:effectLst/>
                <a:latin typeface="+mn-lt"/>
                <a:ea typeface="+mn-ea"/>
                <a:cs typeface="+mn-cs"/>
              </a:rPr>
              <a:t>Như</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vậy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vừa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hoàn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thành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tập</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tìm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láy</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chứa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s/x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láy</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chứa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hỏi</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ngã</a:t>
            </a:r>
            <a:r>
              <a:rPr lang="nl-NL" sz="1200" kern="1200" dirty="0">
                <a:solidFill>
                  <a:schemeClr val="tx1"/>
                </a:solidFill>
                <a:effectLst/>
                <a:latin typeface="+mn-lt"/>
                <a:ea typeface="+mn-ea"/>
                <a:cs typeface="+mn-cs"/>
              </a:rPr>
              <a:t>. Để có thể nhớ</a:t>
            </a:r>
            <a:r>
              <a:rPr lang="nl-NL" sz="1200" kern="1200" baseline="0" dirty="0">
                <a:solidFill>
                  <a:schemeClr val="tx1"/>
                </a:solidFill>
                <a:effectLst/>
                <a:latin typeface="+mn-lt"/>
                <a:ea typeface="+mn-ea"/>
                <a:cs typeface="+mn-cs"/>
              </a:rPr>
              <a:t> và viết đúng </a:t>
            </a:r>
            <a:r>
              <a:rPr lang="nl-NL" sz="1200" kern="1200" dirty="0">
                <a:solidFill>
                  <a:schemeClr val="tx1"/>
                </a:solidFill>
                <a:effectLst/>
                <a:latin typeface="+mn-lt"/>
                <a:ea typeface="+mn-ea"/>
                <a:cs typeface="+mn-cs"/>
              </a:rPr>
              <a:t>các từ láy này, cô mời các em cùng cô tham gia một Trò chơi mang tên ONG NON VỀ TỔ.</a:t>
            </a:r>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12</a:t>
            </a:fld>
            <a:endParaRPr lang="zh-CN" altLang="en-US"/>
          </a:p>
        </p:txBody>
      </p:sp>
    </p:spTree>
    <p:extLst>
      <p:ext uri="{BB962C8B-B14F-4D97-AF65-F5344CB8AC3E}">
        <p14:creationId xmlns:p14="http://schemas.microsoft.com/office/powerpoint/2010/main" val="395377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Dựa vào gợi ý trên lưng mỗi chú ong, các em hãy giúp những chú ong non tìm về đúng tổ của mình nhé!</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13</a:t>
            </a:fld>
            <a:endParaRPr lang="zh-CN" altLang="en-US"/>
          </a:p>
        </p:txBody>
      </p:sp>
    </p:spTree>
    <p:extLst>
      <p:ext uri="{BB962C8B-B14F-4D97-AF65-F5344CB8AC3E}">
        <p14:creationId xmlns:p14="http://schemas.microsoft.com/office/powerpoint/2010/main" val="3896340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có TỔ CHỨA </a:t>
            </a:r>
            <a:r>
              <a:rPr lang="en-US" sz="1200" kern="1200" dirty="0" err="1">
                <a:solidFill>
                  <a:schemeClr val="tx1"/>
                </a:solidFill>
                <a:effectLst/>
                <a:latin typeface="+mn-lt"/>
                <a:ea typeface="+mn-ea"/>
                <a:cs typeface="+mn-cs"/>
              </a:rPr>
              <a:t>chữ</a:t>
            </a:r>
            <a:r>
              <a:rPr lang="en-US" sz="1200" kern="1200" dirty="0">
                <a:solidFill>
                  <a:schemeClr val="tx1"/>
                </a:solidFill>
                <a:effectLst/>
                <a:latin typeface="+mn-lt"/>
                <a:ea typeface="+mn-ea"/>
                <a:cs typeface="+mn-cs"/>
              </a:rPr>
              <a:t> S </a:t>
            </a:r>
            <a:r>
              <a:rPr lang="x-none" sz="1200" kern="1200" dirty="0">
                <a:solidFill>
                  <a:schemeClr val="tx1"/>
                </a:solidFill>
                <a:effectLst/>
                <a:latin typeface="+mn-lt"/>
                <a:ea typeface="+mn-ea"/>
                <a:cs typeface="+mn-cs"/>
              </a:rPr>
              <a:t>và TỔ CHỨA </a:t>
            </a:r>
            <a:r>
              <a:rPr lang="en-US" sz="1200" kern="1200" dirty="0" err="1">
                <a:solidFill>
                  <a:schemeClr val="tx1"/>
                </a:solidFill>
                <a:effectLst/>
                <a:latin typeface="+mn-lt"/>
                <a:ea typeface="+mn-ea"/>
                <a:cs typeface="+mn-cs"/>
              </a:rPr>
              <a:t>chữ</a:t>
            </a:r>
            <a:r>
              <a:rPr lang="en-US" sz="1200" kern="1200" dirty="0">
                <a:solidFill>
                  <a:schemeClr val="tx1"/>
                </a:solidFill>
                <a:effectLst/>
                <a:latin typeface="+mn-lt"/>
                <a:ea typeface="+mn-ea"/>
                <a:cs typeface="+mn-cs"/>
              </a:rPr>
              <a:t> X</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Trên lưng chú ong là một từ láy nhưng </a:t>
            </a:r>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đầu</a:t>
            </a:r>
            <a:r>
              <a:rPr lang="x-none" sz="1200" kern="1200" dirty="0">
                <a:solidFill>
                  <a:schemeClr val="tx1"/>
                </a:solidFill>
                <a:effectLst/>
                <a:latin typeface="+mn-lt"/>
                <a:ea typeface="+mn-ea"/>
                <a:cs typeface="+mn-cs"/>
              </a:rPr>
              <a:t>. Theo các em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chú ong này cần</a:t>
            </a:r>
            <a:r>
              <a:rPr lang="en-US" sz="1200" kern="1200" dirty="0">
                <a:solidFill>
                  <a:schemeClr val="tx1"/>
                </a:solidFill>
                <a:effectLst/>
                <a:latin typeface="+mn-lt"/>
                <a:ea typeface="+mn-ea"/>
                <a:cs typeface="+mn-cs"/>
              </a:rPr>
              <a:t> bay</a:t>
            </a:r>
            <a:r>
              <a:rPr lang="x-none" sz="1200" kern="1200" dirty="0">
                <a:solidFill>
                  <a:schemeClr val="tx1"/>
                </a:solidFill>
                <a:effectLst/>
                <a:latin typeface="+mn-lt"/>
                <a:ea typeface="+mn-ea"/>
                <a:cs typeface="+mn-cs"/>
              </a:rPr>
              <a:t> về tổ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À chú ong này cần bay về tổ chứa </a:t>
            </a:r>
            <a:r>
              <a:rPr lang="en-US" sz="1200" kern="1200" dirty="0" err="1">
                <a:solidFill>
                  <a:schemeClr val="tx1"/>
                </a:solidFill>
                <a:effectLst/>
                <a:latin typeface="+mn-lt"/>
                <a:ea typeface="+mn-ea"/>
                <a:cs typeface="+mn-cs"/>
              </a:rPr>
              <a:t>chữ</a:t>
            </a:r>
            <a:r>
              <a:rPr lang="en-US" sz="1200" kern="1200" dirty="0">
                <a:solidFill>
                  <a:schemeClr val="tx1"/>
                </a:solidFill>
                <a:effectLst/>
                <a:latin typeface="+mn-lt"/>
                <a:ea typeface="+mn-ea"/>
                <a:cs typeface="+mn-cs"/>
              </a:rPr>
              <a:t> s.</a:t>
            </a:r>
            <a:endParaRPr lang="x-none" sz="1200" kern="1200" dirty="0">
              <a:solidFill>
                <a:schemeClr val="tx1"/>
              </a:solidFill>
              <a:effectLst/>
              <a:latin typeface="+mn-lt"/>
              <a:ea typeface="+mn-ea"/>
              <a:cs typeface="+mn-cs"/>
            </a:endParaRPr>
          </a:p>
          <a:p>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14</a:t>
            </a:fld>
            <a:endParaRPr lang="zh-CN" altLang="en-US"/>
          </a:p>
        </p:txBody>
      </p:sp>
    </p:spTree>
    <p:extLst>
      <p:ext uri="{BB962C8B-B14F-4D97-AF65-F5344CB8AC3E}">
        <p14:creationId xmlns:p14="http://schemas.microsoft.com/office/powerpoint/2010/main" val="95571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có từ láy </a:t>
            </a:r>
            <a:r>
              <a:rPr lang="en-US" sz="1200" kern="1200" dirty="0">
                <a:solidFill>
                  <a:schemeClr val="tx1"/>
                </a:solidFill>
                <a:effectLst/>
                <a:latin typeface="+mn-lt"/>
                <a:ea typeface="+mn-ea"/>
                <a:cs typeface="+mn-cs"/>
              </a:rPr>
              <a:t>SÓNG SÁNH</a:t>
            </a:r>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15</a:t>
            </a:fld>
            <a:endParaRPr lang="zh-CN" altLang="en-US"/>
          </a:p>
        </p:txBody>
      </p:sp>
    </p:spTree>
    <p:extLst>
      <p:ext uri="{BB962C8B-B14F-4D97-AF65-F5344CB8AC3E}">
        <p14:creationId xmlns:p14="http://schemas.microsoft.com/office/powerpoint/2010/main" val="297766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a:t>
            </a:r>
            <a:r>
              <a:rPr lang="en-US" sz="1200" kern="1200" dirty="0" err="1">
                <a:solidFill>
                  <a:schemeClr val="tx1"/>
                </a:solidFill>
                <a:effectLst/>
                <a:latin typeface="+mn-lt"/>
                <a:ea typeface="+mn-ea"/>
                <a:cs typeface="+mn-cs"/>
              </a:rPr>
              <a:t>òn</a:t>
            </a:r>
            <a:r>
              <a:rPr lang="en-US" sz="1200" kern="1200" dirty="0">
                <a:solidFill>
                  <a:schemeClr val="tx1"/>
                </a:solidFill>
                <a:effectLst/>
                <a:latin typeface="+mn-lt"/>
                <a:ea typeface="+mn-ea"/>
                <a:cs typeface="+mn-cs"/>
              </a:rPr>
              <a:t> c</a:t>
            </a:r>
            <a:r>
              <a:rPr lang="x-none" sz="1200" kern="1200" dirty="0">
                <a:solidFill>
                  <a:schemeClr val="tx1"/>
                </a:solidFill>
                <a:effectLst/>
                <a:latin typeface="+mn-lt"/>
                <a:ea typeface="+mn-ea"/>
                <a:cs typeface="+mn-cs"/>
              </a:rPr>
              <a:t>hú ong này thuộc về tổ nào đây các em?</a:t>
            </a:r>
          </a:p>
          <a:p>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À!</a:t>
            </a:r>
            <a:r>
              <a:rPr lang="x-none" sz="1200" kern="1200" dirty="0">
                <a:solidFill>
                  <a:schemeClr val="tx1"/>
                </a:solidFill>
                <a:effectLst/>
                <a:latin typeface="+mn-lt"/>
                <a:ea typeface="+mn-ea"/>
                <a:cs typeface="+mn-cs"/>
              </a:rPr>
              <a:t>Chú ong này thuộc về tổ chứa </a:t>
            </a:r>
            <a:r>
              <a:rPr lang="en-US" sz="1200" kern="1200" dirty="0" err="1">
                <a:solidFill>
                  <a:schemeClr val="tx1"/>
                </a:solidFill>
                <a:effectLst/>
                <a:latin typeface="+mn-lt"/>
                <a:ea typeface="+mn-ea"/>
                <a:cs typeface="+mn-cs"/>
              </a:rPr>
              <a:t>chữ</a:t>
            </a:r>
            <a:r>
              <a:rPr lang="en-US" sz="1200" kern="1200" dirty="0">
                <a:solidFill>
                  <a:schemeClr val="tx1"/>
                </a:solidFill>
                <a:effectLst/>
                <a:latin typeface="+mn-lt"/>
                <a:ea typeface="+mn-ea"/>
                <a:cs typeface="+mn-cs"/>
              </a:rPr>
              <a:t> x</a:t>
            </a:r>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16</a:t>
            </a:fld>
            <a:endParaRPr lang="zh-CN" altLang="en-US"/>
          </a:p>
        </p:txBody>
      </p:sp>
    </p:spTree>
    <p:extLst>
      <p:ext uri="{BB962C8B-B14F-4D97-AF65-F5344CB8AC3E}">
        <p14:creationId xmlns:p14="http://schemas.microsoft.com/office/powerpoint/2010/main" val="4193397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có từ láy </a:t>
            </a:r>
            <a:r>
              <a:rPr lang="en-US" sz="1200" kern="1200" dirty="0">
                <a:solidFill>
                  <a:schemeClr val="tx1"/>
                </a:solidFill>
                <a:effectLst/>
                <a:latin typeface="+mn-lt"/>
                <a:ea typeface="+mn-ea"/>
                <a:cs typeface="+mn-cs"/>
              </a:rPr>
              <a:t>XỐI XẢ</a:t>
            </a:r>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17</a:t>
            </a:fld>
            <a:endParaRPr lang="zh-CN" altLang="en-US"/>
          </a:p>
        </p:txBody>
      </p:sp>
    </p:spTree>
    <p:extLst>
      <p:ext uri="{BB962C8B-B14F-4D97-AF65-F5344CB8AC3E}">
        <p14:creationId xmlns:p14="http://schemas.microsoft.com/office/powerpoint/2010/main" val="212981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c</a:t>
            </a:r>
            <a:r>
              <a:rPr lang="x-none" sz="1200" kern="1200" dirty="0">
                <a:solidFill>
                  <a:schemeClr val="tx1"/>
                </a:solidFill>
                <a:effectLst/>
                <a:latin typeface="+mn-lt"/>
                <a:ea typeface="+mn-ea"/>
                <a:cs typeface="+mn-cs"/>
              </a:rPr>
              <a:t>húng ta có TỔ CHỨA THANH HỎI và TỔ CHỨA THANH NGÃ</a:t>
            </a:r>
          </a:p>
          <a:p>
            <a:r>
              <a:rPr lang="x-none" sz="1200" kern="1200" dirty="0">
                <a:solidFill>
                  <a:schemeClr val="tx1"/>
                </a:solidFill>
                <a:effectLst/>
                <a:latin typeface="+mn-lt"/>
                <a:ea typeface="+mn-ea"/>
                <a:cs typeface="+mn-cs"/>
              </a:rPr>
              <a:t>Trên lưng chú ong là một từ láy nhưng tiếng được in đậm đang thiếu dấu thanh. Theo các em chú ong này cần về tổ chứa thanh HỎI hay tổ chứa thanh NGÃ?</a:t>
            </a:r>
          </a:p>
          <a:p>
            <a:r>
              <a:rPr lang="x-none" sz="1200" kern="1200" dirty="0">
                <a:solidFill>
                  <a:schemeClr val="tx1"/>
                </a:solidFill>
                <a:effectLst/>
                <a:latin typeface="+mn-lt"/>
                <a:ea typeface="+mn-ea"/>
                <a:cs typeface="+mn-cs"/>
              </a:rPr>
              <a:t>À chú ong này cần bay về tổ chứa thanh ngã.</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18</a:t>
            </a:fld>
            <a:endParaRPr lang="zh-CN" altLang="en-US"/>
          </a:p>
        </p:txBody>
      </p:sp>
    </p:spTree>
    <p:extLst>
      <p:ext uri="{BB962C8B-B14F-4D97-AF65-F5344CB8AC3E}">
        <p14:creationId xmlns:p14="http://schemas.microsoft.com/office/powerpoint/2010/main" val="2837280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sẽ có được từ láy VẼ VỜI</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19</a:t>
            </a:fld>
            <a:endParaRPr lang="zh-CN" altLang="en-US"/>
          </a:p>
        </p:txBody>
      </p:sp>
    </p:spTree>
    <p:extLst>
      <p:ext uri="{BB962C8B-B14F-4D97-AF65-F5344CB8AC3E}">
        <p14:creationId xmlns:p14="http://schemas.microsoft.com/office/powerpoint/2010/main" val="39171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Ban – </a:t>
            </a:r>
            <a:r>
              <a:rPr lang="en-US" sz="1200" kern="1200" dirty="0" err="1">
                <a:solidFill>
                  <a:schemeClr val="tx1"/>
                </a:solidFill>
                <a:effectLst/>
                <a:latin typeface="+mn-lt"/>
                <a:ea typeface="+mn-ea"/>
                <a:cs typeface="+mn-cs"/>
              </a:rPr>
              <a:t>dắc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kỷ</a:t>
            </a:r>
            <a:r>
              <a:rPr lang="en-US" sz="1200" kern="1200" dirty="0">
                <a:solidFill>
                  <a:schemeClr val="tx1"/>
                </a:solidFill>
                <a:effectLst/>
                <a:latin typeface="+mn-lt"/>
                <a:ea typeface="+mn-ea"/>
                <a:cs typeface="+mn-cs"/>
              </a:rPr>
              <a:t> 19</a:t>
            </a:r>
            <a:r>
              <a:rPr lang="en-US" sz="1200" b="1"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Ông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sinh</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năm</a:t>
            </a:r>
            <a:r>
              <a:rPr lang="en-US" sz="1200" b="1" kern="1200" dirty="0">
                <a:solidFill>
                  <a:schemeClr val="tx1"/>
                </a:solidFill>
                <a:effectLst/>
                <a:latin typeface="+mn-lt"/>
                <a:ea typeface="+mn-ea"/>
                <a:cs typeface="+mn-cs"/>
              </a:rPr>
              <a:t> 1799  </a:t>
            </a:r>
            <a:r>
              <a:rPr lang="en-US" sz="1200" b="1" kern="1200" dirty="0" err="1">
                <a:solidFill>
                  <a:schemeClr val="tx1"/>
                </a:solidFill>
                <a:effectLst/>
                <a:latin typeface="+mn-lt"/>
                <a:ea typeface="+mn-ea"/>
                <a:cs typeface="+mn-cs"/>
              </a:rPr>
              <a:t>và</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mất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năm</a:t>
            </a:r>
            <a:r>
              <a:rPr lang="en-US" sz="1200" b="1" kern="1200" dirty="0">
                <a:solidFill>
                  <a:schemeClr val="tx1"/>
                </a:solidFill>
                <a:effectLst/>
                <a:latin typeface="+mn-lt"/>
                <a:ea typeface="+mn-ea"/>
                <a:cs typeface="+mn-cs"/>
              </a:rPr>
              <a:t> 1850</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phi </a:t>
            </a:r>
            <a:r>
              <a:rPr lang="en-US" sz="1200" kern="1200" dirty="0" err="1">
                <a:solidFill>
                  <a:schemeClr val="tx1"/>
                </a:solidFill>
                <a:effectLst/>
                <a:latin typeface="+mn-lt"/>
                <a:ea typeface="+mn-ea"/>
                <a:cs typeface="+mn-cs"/>
              </a:rPr>
              <a:t>thường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tiếng</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nay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CT “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2E5701FA-A99B-4EA7-BD9A-49A04217BC0C}" type="slidenum">
              <a:rPr lang="zh-CN" altLang="en-US" smtClean="0"/>
              <a:pPr/>
              <a:t>2</a:t>
            </a:fld>
            <a:endParaRPr lang="zh-CN" altLang="en-US"/>
          </a:p>
        </p:txBody>
      </p:sp>
    </p:spTree>
    <p:extLst>
      <p:ext uri="{BB962C8B-B14F-4D97-AF65-F5344CB8AC3E}">
        <p14:creationId xmlns:p14="http://schemas.microsoft.com/office/powerpoint/2010/main" val="224993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Còn chú ong này thì nên về tổ nào đây nhỉ?</a:t>
            </a:r>
          </a:p>
          <a:p>
            <a:endParaRPr lang="x-non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sz="1200" kern="1200" dirty="0">
                <a:solidFill>
                  <a:schemeClr val="tx1"/>
                </a:solidFill>
                <a:effectLst/>
                <a:latin typeface="+mn-lt"/>
                <a:ea typeface="+mn-ea"/>
                <a:cs typeface="+mn-cs"/>
              </a:rPr>
              <a:t>À chú ong này nên bay về tổ chứa thanh hỏi</a:t>
            </a:r>
          </a:p>
          <a:p>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20</a:t>
            </a:fld>
            <a:endParaRPr lang="zh-CN" altLang="en-US"/>
          </a:p>
        </p:txBody>
      </p:sp>
    </p:spTree>
    <p:extLst>
      <p:ext uri="{BB962C8B-B14F-4D97-AF65-F5344CB8AC3E}">
        <p14:creationId xmlns:p14="http://schemas.microsoft.com/office/powerpoint/2010/main" val="260286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sẽ có từ láy HẢ HÊ</a:t>
            </a:r>
          </a:p>
          <a:p>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21</a:t>
            </a:fld>
            <a:endParaRPr lang="zh-CN" altLang="en-US"/>
          </a:p>
        </p:txBody>
      </p:sp>
    </p:spTree>
    <p:extLst>
      <p:ext uri="{BB962C8B-B14F-4D97-AF65-F5344CB8AC3E}">
        <p14:creationId xmlns:p14="http://schemas.microsoft.com/office/powerpoint/2010/main" val="2734699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Vậy là bằng những kiến thức đã học, các em đã giúp tất cả những chú ong non về đúng tổ của mình</a:t>
            </a:r>
            <a:r>
              <a:rPr lang="en-US" baseline="0" dirty="0"/>
              <a:t> </a:t>
            </a:r>
            <a:r>
              <a:rPr lang="en-US" baseline="0" dirty="0" err="1"/>
              <a:t>rồi</a:t>
            </a:r>
            <a:r>
              <a:rPr lang="en-US" baseline="0" dirty="0"/>
              <a:t>. </a:t>
            </a:r>
          </a:p>
          <a:p>
            <a:r>
              <a:rPr lang="en-US" baseline="0" dirty="0" err="1"/>
              <a:t>Các</a:t>
            </a:r>
            <a:r>
              <a:rPr lang="en-US" baseline="0" dirty="0"/>
              <a:t> </a:t>
            </a:r>
            <a:r>
              <a:rPr lang="en-US" baseline="0" dirty="0" err="1"/>
              <a:t>em</a:t>
            </a:r>
            <a:r>
              <a:rPr lang="en-US" baseline="0" dirty="0"/>
              <a:t> </a:t>
            </a:r>
            <a:r>
              <a:rPr lang="en-US" baseline="0" dirty="0" err="1"/>
              <a:t>nhớ</a:t>
            </a:r>
            <a:r>
              <a:rPr lang="en-US" baseline="0" dirty="0"/>
              <a:t> </a:t>
            </a:r>
            <a:r>
              <a:rPr lang="en-US" baseline="0" dirty="0" err="1"/>
              <a:t>muốn</a:t>
            </a:r>
            <a:r>
              <a:rPr lang="en-US" baseline="0" dirty="0"/>
              <a:t> </a:t>
            </a:r>
            <a:r>
              <a:rPr lang="en-US" baseline="0" dirty="0" err="1"/>
              <a:t>viết</a:t>
            </a:r>
            <a:r>
              <a:rPr lang="en-US" baseline="0" dirty="0"/>
              <a:t> </a:t>
            </a:r>
            <a:r>
              <a:rPr lang="en-US" baseline="0" dirty="0" err="1"/>
              <a:t>đúng</a:t>
            </a:r>
            <a:r>
              <a:rPr lang="en-US" baseline="0" dirty="0"/>
              <a:t> </a:t>
            </a:r>
            <a:r>
              <a:rPr lang="en-US" baseline="0" dirty="0" err="1"/>
              <a:t>chính</a:t>
            </a:r>
            <a:r>
              <a:rPr lang="en-US" baseline="0" dirty="0"/>
              <a:t> </a:t>
            </a:r>
            <a:r>
              <a:rPr lang="en-US" baseline="0" dirty="0" err="1"/>
              <a:t>tả</a:t>
            </a:r>
            <a:r>
              <a:rPr lang="en-US" baseline="0" dirty="0"/>
              <a:t>, </a:t>
            </a:r>
            <a:r>
              <a:rPr lang="en-US" baseline="0" dirty="0" err="1"/>
              <a:t>ngoài</a:t>
            </a:r>
            <a:r>
              <a:rPr lang="en-US" baseline="0" dirty="0"/>
              <a:t> </a:t>
            </a:r>
            <a:r>
              <a:rPr lang="en-US" baseline="0" dirty="0" err="1"/>
              <a:t>luyện</a:t>
            </a:r>
            <a:r>
              <a:rPr lang="en-US" baseline="0" dirty="0"/>
              <a:t> </a:t>
            </a:r>
            <a:r>
              <a:rPr lang="en-US" baseline="0" dirty="0" err="1"/>
              <a:t>đọc</a:t>
            </a:r>
            <a:r>
              <a:rPr lang="en-US" baseline="0" dirty="0"/>
              <a:t> </a:t>
            </a:r>
            <a:r>
              <a:rPr lang="en-US" baseline="0" dirty="0" err="1"/>
              <a:t>nhiều</a:t>
            </a:r>
            <a:r>
              <a:rPr lang="en-US" baseline="0" dirty="0"/>
              <a:t>, </a:t>
            </a:r>
            <a:r>
              <a:rPr lang="en-US" baseline="0" dirty="0" err="1"/>
              <a:t>các</a:t>
            </a:r>
            <a:r>
              <a:rPr lang="en-US" baseline="0" dirty="0"/>
              <a:t> </a:t>
            </a:r>
            <a:r>
              <a:rPr lang="en-US" baseline="0" dirty="0" err="1"/>
              <a:t>em</a:t>
            </a:r>
            <a:r>
              <a:rPr lang="en-US" baseline="0" dirty="0"/>
              <a:t> </a:t>
            </a:r>
            <a:r>
              <a:rPr lang="en-US" baseline="0" dirty="0" err="1"/>
              <a:t>cần</a:t>
            </a:r>
            <a:r>
              <a:rPr lang="en-US" baseline="0" dirty="0"/>
              <a:t> </a:t>
            </a:r>
            <a:r>
              <a:rPr lang="en-US" baseline="0" dirty="0" err="1"/>
              <a:t>nắm</a:t>
            </a:r>
            <a:r>
              <a:rPr lang="en-US" baseline="0" dirty="0"/>
              <a:t> </a:t>
            </a:r>
            <a:r>
              <a:rPr lang="en-US" baseline="0" dirty="0" err="1"/>
              <a:t>quy</a:t>
            </a:r>
            <a:r>
              <a:rPr lang="en-US" baseline="0" dirty="0"/>
              <a:t> </a:t>
            </a:r>
            <a:r>
              <a:rPr lang="en-US" baseline="0" dirty="0" err="1"/>
              <a:t>tắc</a:t>
            </a:r>
            <a:r>
              <a:rPr lang="en-US" baseline="0" dirty="0"/>
              <a:t> </a:t>
            </a:r>
            <a:r>
              <a:rPr lang="en-US" baseline="0" dirty="0" err="1"/>
              <a:t>chính</a:t>
            </a:r>
            <a:r>
              <a:rPr lang="en-US" baseline="0" dirty="0"/>
              <a:t> </a:t>
            </a:r>
            <a:r>
              <a:rPr lang="en-US" baseline="0" dirty="0" err="1"/>
              <a:t>tả</a:t>
            </a:r>
            <a:r>
              <a:rPr lang="en-US" baseline="0" dirty="0"/>
              <a:t> </a:t>
            </a:r>
            <a:r>
              <a:rPr lang="en-US" baseline="0" dirty="0" err="1"/>
              <a:t>về</a:t>
            </a:r>
            <a:r>
              <a:rPr lang="en-US" baseline="0" dirty="0"/>
              <a:t> </a:t>
            </a:r>
            <a:r>
              <a:rPr lang="en-US" baseline="0" dirty="0" err="1"/>
              <a:t>âm</a:t>
            </a:r>
            <a:r>
              <a:rPr lang="en-US" baseline="0" dirty="0"/>
              <a:t> </a:t>
            </a:r>
            <a:r>
              <a:rPr lang="en-US" baseline="0" dirty="0" err="1"/>
              <a:t>đầu</a:t>
            </a:r>
            <a:r>
              <a:rPr lang="en-US" baseline="0" dirty="0"/>
              <a:t> </a:t>
            </a:r>
            <a:r>
              <a:rPr lang="en-US" baseline="0" dirty="0" err="1"/>
              <a:t>dễ</a:t>
            </a:r>
            <a:r>
              <a:rPr lang="en-US" baseline="0" dirty="0"/>
              <a:t> </a:t>
            </a:r>
            <a:r>
              <a:rPr lang="en-US" baseline="0" dirty="0" err="1"/>
              <a:t>lẫn</a:t>
            </a:r>
            <a:r>
              <a:rPr lang="en-US" baseline="0" dirty="0"/>
              <a:t> </a:t>
            </a:r>
            <a:r>
              <a:rPr lang="en-US" baseline="0" dirty="0" err="1"/>
              <a:t>và</a:t>
            </a:r>
            <a:r>
              <a:rPr lang="en-US" baseline="0" dirty="0"/>
              <a:t> </a:t>
            </a:r>
            <a:r>
              <a:rPr lang="en-US" baseline="0" dirty="0" err="1"/>
              <a:t>về</a:t>
            </a:r>
            <a:r>
              <a:rPr lang="en-US" baseline="0" dirty="0"/>
              <a:t> </a:t>
            </a:r>
            <a:r>
              <a:rPr lang="en-US" baseline="0" dirty="0" err="1"/>
              <a:t>dấu</a:t>
            </a:r>
            <a:r>
              <a:rPr lang="en-US" baseline="0" dirty="0"/>
              <a:t> </a:t>
            </a:r>
            <a:r>
              <a:rPr lang="en-US" baseline="0" dirty="0" err="1"/>
              <a:t>thanh</a:t>
            </a:r>
            <a:r>
              <a:rPr lang="en-US" baseline="0" dirty="0"/>
              <a:t> </a:t>
            </a:r>
            <a:r>
              <a:rPr lang="en-US" baseline="0" dirty="0" err="1"/>
              <a:t>nữa</a:t>
            </a:r>
            <a:r>
              <a:rPr lang="en-US" baseline="0" dirty="0"/>
              <a:t> </a:t>
            </a:r>
            <a:r>
              <a:rPr lang="en-US" baseline="0" dirty="0" err="1"/>
              <a:t>các</a:t>
            </a:r>
            <a:r>
              <a:rPr lang="en-US" baseline="0" dirty="0"/>
              <a:t> </a:t>
            </a:r>
            <a:r>
              <a:rPr lang="en-US" baseline="0" dirty="0" err="1"/>
              <a:t>em</a:t>
            </a:r>
            <a:r>
              <a:rPr lang="en-US" baseline="0" dirty="0"/>
              <a:t> </a:t>
            </a:r>
            <a:r>
              <a:rPr lang="en-US" baseline="0" dirty="0" err="1"/>
              <a:t>nhé</a:t>
            </a:r>
            <a:r>
              <a:rPr lang="en-US" baseline="0" dirty="0"/>
              <a:t>. </a:t>
            </a:r>
            <a:endParaRPr lang="x-none" dirty="0"/>
          </a:p>
        </p:txBody>
      </p:sp>
      <p:sp>
        <p:nvSpPr>
          <p:cNvPr id="4" name="Slide Number Placeholder 3"/>
          <p:cNvSpPr>
            <a:spLocks noGrp="1"/>
          </p:cNvSpPr>
          <p:nvPr>
            <p:ph type="sldNum" sz="quarter" idx="5"/>
          </p:nvPr>
        </p:nvSpPr>
        <p:spPr/>
        <p:txBody>
          <a:bodyPr/>
          <a:lstStyle/>
          <a:p>
            <a:fld id="{2E5701FA-A99B-4EA7-BD9A-49A04217BC0C}" type="slidenum">
              <a:rPr lang="zh-CN" altLang="en-US" smtClean="0"/>
              <a:pPr/>
              <a:t>22</a:t>
            </a:fld>
            <a:endParaRPr lang="zh-CN" altLang="en-US"/>
          </a:p>
        </p:txBody>
      </p:sp>
    </p:spTree>
    <p:extLst>
      <p:ext uri="{BB962C8B-B14F-4D97-AF65-F5344CB8AC3E}">
        <p14:creationId xmlns:p14="http://schemas.microsoft.com/office/powerpoint/2010/main" val="4241624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nay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rồi</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lưu</a:t>
            </a:r>
            <a:r>
              <a:rPr lang="en-US"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ý</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hoàn</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thành</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các</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bài</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t</a:t>
            </a:r>
            <a:r>
              <a:rPr lang="en-US" sz="1200" kern="1200" dirty="0" err="1">
                <a:solidFill>
                  <a:schemeClr val="tx1"/>
                </a:solidFill>
                <a:effectLst/>
                <a:latin typeface="+mn-lt"/>
                <a:ea typeface="+mn-ea"/>
                <a:cs typeface="+mn-cs"/>
              </a:rPr>
              <a: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khỏe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23</a:t>
            </a:fld>
            <a:endParaRPr lang="zh-CN" altLang="en-US"/>
          </a:p>
        </p:txBody>
      </p:sp>
    </p:spTree>
    <p:extLst>
      <p:ext uri="{BB962C8B-B14F-4D97-AF65-F5344CB8AC3E}">
        <p14:creationId xmlns:p14="http://schemas.microsoft.com/office/powerpoint/2010/main" val="268770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Gv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dung – </a:t>
            </a:r>
            <a:r>
              <a:rPr lang="en-US" sz="1200" kern="1200" dirty="0" err="1">
                <a:solidFill>
                  <a:schemeClr val="tx1"/>
                </a:solidFill>
                <a:effectLst/>
                <a:latin typeface="+mn-lt"/>
                <a:ea typeface="+mn-ea"/>
                <a:cs typeface="+mn-cs"/>
              </a:rPr>
              <a:t>tên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3</a:t>
            </a:fld>
            <a:endParaRPr lang="zh-CN" altLang="en-US"/>
          </a:p>
        </p:txBody>
      </p:sp>
    </p:spTree>
    <p:extLst>
      <p:ext uri="{BB962C8B-B14F-4D97-AF65-F5344CB8AC3E}">
        <p14:creationId xmlns:p14="http://schemas.microsoft.com/office/powerpoint/2010/main" val="74480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Qua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vừa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Ban – </a:t>
            </a:r>
            <a:r>
              <a:rPr lang="en-US" sz="1200" kern="1200" dirty="0" err="1">
                <a:solidFill>
                  <a:schemeClr val="tx1"/>
                </a:solidFill>
                <a:effectLst/>
                <a:latin typeface="+mn-lt"/>
                <a:ea typeface="+mn-ea"/>
                <a:cs typeface="+mn-cs"/>
              </a:rPr>
              <a:t>dắc</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Ah.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pPr eaLnBrk="0" fontAlgn="base" hangingPunct="0"/>
            <a:r>
              <a:rPr lang="nl-NL" sz="1200" b="1" i="1" kern="1200" dirty="0">
                <a:solidFill>
                  <a:schemeClr val="tx1"/>
                </a:solidFill>
                <a:effectLst/>
                <a:latin typeface="+mn-lt"/>
                <a:ea typeface="+mn-ea"/>
                <a:cs typeface="+mn-cs"/>
              </a:rPr>
              <a:t>KNS: </a:t>
            </a:r>
            <a:r>
              <a:rPr lang="nl-NL" sz="1200" i="1" kern="1200" dirty="0" err="1">
                <a:solidFill>
                  <a:schemeClr val="tx1"/>
                </a:solidFill>
                <a:effectLst/>
                <a:latin typeface="+mn-lt"/>
                <a:ea typeface="+mn-ea"/>
                <a:cs typeface="+mn-cs"/>
              </a:rPr>
              <a:t>Đây</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là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một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phẩm</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chất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rất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đáng</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quý</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phải</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không</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nào</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Và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thật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cũng</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là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một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đức</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tính</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mà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Bác</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Hồ</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đã</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căn</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dặn</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thiếu</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nhi</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chúng</a:t>
            </a:r>
            <a:r>
              <a:rPr lang="nl-NL" sz="1200" i="1" kern="1200" dirty="0">
                <a:solidFill>
                  <a:schemeClr val="tx1"/>
                </a:solidFill>
                <a:effectLst/>
                <a:latin typeface="+mn-lt"/>
                <a:ea typeface="+mn-ea"/>
                <a:cs typeface="+mn-cs"/>
              </a:rPr>
              <a:t> ta </a:t>
            </a:r>
            <a:r>
              <a:rPr lang="nl-NL" sz="1200" i="1" kern="1200" dirty="0" err="1">
                <a:solidFill>
                  <a:schemeClr val="tx1"/>
                </a:solidFill>
                <a:effectLst/>
                <a:latin typeface="+mn-lt"/>
                <a:ea typeface="+mn-ea"/>
                <a:cs typeface="+mn-cs"/>
              </a:rPr>
              <a:t>đấy.Các</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em</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hãy</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nhớ</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và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làm</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theo</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nhé</a:t>
            </a:r>
            <a:r>
              <a:rPr lang="nl-NL" sz="1200" i="1"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4</a:t>
            </a:fld>
            <a:endParaRPr lang="zh-CN" altLang="en-US"/>
          </a:p>
        </p:txBody>
      </p:sp>
    </p:spTree>
    <p:extLst>
      <p:ext uri="{BB962C8B-B14F-4D97-AF65-F5344CB8AC3E}">
        <p14:creationId xmlns:p14="http://schemas.microsoft.com/office/powerpoint/2010/main" val="376997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0" fontAlgn="base" hangingPunct="0"/>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tìm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hiểu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xong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nội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dung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này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chỉ</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đầu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đến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câu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Anh</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biết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nói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dối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bao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giờ</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đâu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như</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trên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màn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hình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đang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hiển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thị</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eaLnBrk="0" fontAlgn="base" hangingPunct="0"/>
            <a:r>
              <a:rPr lang="nl-NL" sz="1200" kern="1200" dirty="0" err="1">
                <a:solidFill>
                  <a:schemeClr val="tx1"/>
                </a:solidFill>
                <a:effectLst/>
                <a:latin typeface="+mn-lt"/>
                <a:ea typeface="+mn-ea"/>
                <a:cs typeface="+mn-cs"/>
              </a:rPr>
              <a:t>Để</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hạn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chế</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việc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sai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cần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lưu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ý</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một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số</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khó</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sau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đây</a:t>
            </a:r>
            <a:r>
              <a:rPr lang="nl-NL" sz="1200" kern="1200" dirty="0">
                <a:solidFill>
                  <a:schemeClr val="tx1"/>
                </a:solidFill>
                <a:effectLst/>
                <a:latin typeface="+mn-lt"/>
                <a:ea typeface="+mn-ea"/>
                <a:cs typeface="+mn-cs"/>
              </a:rPr>
              <a:t>: Ban-</a:t>
            </a:r>
            <a:r>
              <a:rPr lang="nl-NL" sz="1200" kern="1200" dirty="0" err="1">
                <a:solidFill>
                  <a:schemeClr val="tx1"/>
                </a:solidFill>
                <a:effectLst/>
                <a:latin typeface="+mn-lt"/>
                <a:ea typeface="+mn-ea"/>
                <a:cs typeface="+mn-cs"/>
              </a:rPr>
              <a:t>dắc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bật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cười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tưởng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tượng</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eaLnBrk="0" fontAlgn="base" hangingPunct="0"/>
            <a:endParaRPr lang="en-US" altLang="zh-CN"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5</a:t>
            </a:fld>
            <a:endParaRPr lang="zh-CN" altLang="en-US"/>
          </a:p>
        </p:txBody>
      </p:sp>
    </p:spTree>
    <p:extLst>
      <p:ext uri="{BB962C8B-B14F-4D97-AF65-F5344CB8AC3E}">
        <p14:creationId xmlns:p14="http://schemas.microsoft.com/office/powerpoint/2010/main" val="145501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lưu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ý</a:t>
            </a:r>
            <a:r>
              <a:rPr lang="nl-NL" sz="1200" kern="1200" dirty="0">
                <a:solidFill>
                  <a:schemeClr val="tx1"/>
                </a:solidFill>
                <a:effectLst/>
                <a:latin typeface="+mn-lt"/>
                <a:ea typeface="+mn-ea"/>
                <a:cs typeface="+mn-cs"/>
              </a:rPr>
              <a:t> “Ban-</a:t>
            </a:r>
            <a:r>
              <a:rPr lang="nl-NL" sz="1200" kern="1200" dirty="0" err="1">
                <a:solidFill>
                  <a:schemeClr val="tx1"/>
                </a:solidFill>
                <a:effectLst/>
                <a:latin typeface="+mn-lt"/>
                <a:ea typeface="+mn-ea"/>
                <a:cs typeface="+mn-cs"/>
              </a:rPr>
              <a:t>dắc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riêng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cần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được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hoa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chữ</a:t>
            </a:r>
            <a:r>
              <a:rPr lang="nl-NL" sz="1200" kern="1200" dirty="0">
                <a:solidFill>
                  <a:schemeClr val="tx1"/>
                </a:solidFill>
                <a:effectLst/>
                <a:latin typeface="+mn-lt"/>
                <a:ea typeface="+mn-ea"/>
                <a:cs typeface="+mn-cs"/>
              </a:rPr>
              <a:t> cái </a:t>
            </a:r>
            <a:r>
              <a:rPr lang="nl-NL" sz="1200" kern="1200" dirty="0" err="1">
                <a:solidFill>
                  <a:schemeClr val="tx1"/>
                </a:solidFill>
                <a:effectLst/>
                <a:latin typeface="+mn-lt"/>
                <a:ea typeface="+mn-ea"/>
                <a:cs typeface="+mn-cs"/>
              </a:rPr>
              <a:t>đầu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đây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còn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nước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ngoài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được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phiên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qua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Việt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giữa</a:t>
            </a:r>
            <a:r>
              <a:rPr lang="nl-NL" sz="1200" kern="1200" dirty="0">
                <a:solidFill>
                  <a:schemeClr val="tx1"/>
                </a:solidFill>
                <a:effectLst/>
                <a:latin typeface="+mn-lt"/>
                <a:ea typeface="+mn-ea"/>
                <a:cs typeface="+mn-cs"/>
              </a:rPr>
              <a:t> hai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sẽ</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dấu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gạch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nối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Trong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dắc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vần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ăc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gồm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ă</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“c” </a:t>
            </a:r>
            <a:r>
              <a:rPr lang="nl-NL" sz="1200" kern="1200" dirty="0" err="1">
                <a:solidFill>
                  <a:schemeClr val="tx1"/>
                </a:solidFill>
                <a:effectLst/>
                <a:latin typeface="+mn-lt"/>
                <a:ea typeface="+mn-ea"/>
                <a:cs typeface="+mn-cs"/>
              </a:rPr>
              <a:t>chứ</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không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phải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ă</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“t” </a:t>
            </a:r>
            <a:r>
              <a:rPr lang="nl-NL" sz="1200" kern="1200" dirty="0" err="1">
                <a:solidFill>
                  <a:schemeClr val="tx1"/>
                </a:solidFill>
                <a:effectLst/>
                <a:latin typeface="+mn-lt"/>
                <a:ea typeface="+mn-ea"/>
                <a:cs typeface="+mn-cs"/>
              </a:rPr>
              <a:t>nhé</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Các em hãy đọc lại từ và viết vào giấy nháp.</a:t>
            </a:r>
          </a:p>
          <a:p>
            <a:pPr fontAlgn="base"/>
            <a:endParaRPr lang="nl-NL"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Như vậy là chúng ta đã nắm được cách viết các từ khó trong bài chính tả rồi. Vậy khi trình bày bài chính tả này, chúng ta cần chú ý điều gì?</a:t>
            </a:r>
            <a:r>
              <a:rPr lang="x-none" dirty="0">
                <a:effectLst/>
              </a:rPr>
              <a:t> </a:t>
            </a:r>
            <a:endParaRPr lang="zh-CN" altLang="en-US" dirty="0"/>
          </a:p>
          <a:p>
            <a:pPr fontAlgn="base"/>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6</a:t>
            </a:fld>
            <a:endParaRPr lang="zh-CN" altLang="en-US"/>
          </a:p>
        </p:txBody>
      </p:sp>
    </p:spTree>
    <p:extLst>
      <p:ext uri="{BB962C8B-B14F-4D97-AF65-F5344CB8AC3E}">
        <p14:creationId xmlns:p14="http://schemas.microsoft.com/office/powerpoint/2010/main" val="376549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0" fontAlgn="base" hangingPunct="0"/>
            <a:r>
              <a:rPr lang="nl-NL" sz="1200" kern="1200" dirty="0">
                <a:solidFill>
                  <a:schemeClr val="tx1"/>
                </a:solidFill>
                <a:effectLst/>
                <a:latin typeface="+mn-lt"/>
                <a:ea typeface="+mn-ea"/>
                <a:cs typeface="+mn-cs"/>
              </a:rPr>
              <a:t>Ngoài</a:t>
            </a:r>
            <a:r>
              <a:rPr lang="nl-NL" sz="1200" kern="1200" baseline="0" dirty="0">
                <a:solidFill>
                  <a:schemeClr val="tx1"/>
                </a:solidFill>
                <a:effectLst/>
                <a:latin typeface="+mn-lt"/>
                <a:ea typeface="+mn-ea"/>
                <a:cs typeface="+mn-cs"/>
              </a:rPr>
              <a:t> ra </a:t>
            </a:r>
            <a:r>
              <a:rPr lang="nl-NL" sz="1200" kern="1200" dirty="0">
                <a:solidFill>
                  <a:schemeClr val="tx1"/>
                </a:solidFill>
                <a:effectLst/>
                <a:latin typeface="+mn-lt"/>
                <a:ea typeface="+mn-ea"/>
                <a:cs typeface="+mn-cs"/>
              </a:rPr>
              <a:t>các em cần lưu ý thêm: Khi viết Chữ cái ở mỗi đầu đoạn văn và tên riêng cần phải viết hoa; đầu mỗi đoạn cần lùi vào một ô; khi viết lời nói trực tiếp của nhân vật, sau dấu hai chấm, chúng ta cần xuống dòng rồi lùi vào một ô, viết dấu gạch ngang.</a:t>
            </a:r>
            <a:endParaRPr lang="x-non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7</a:t>
            </a:fld>
            <a:endParaRPr lang="zh-CN" altLang="en-US"/>
          </a:p>
        </p:txBody>
      </p:sp>
    </p:spTree>
    <p:extLst>
      <p:ext uri="{BB962C8B-B14F-4D97-AF65-F5344CB8AC3E}">
        <p14:creationId xmlns:p14="http://schemas.microsoft.com/office/powerpoint/2010/main" val="392167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Trước khi viết, các em cần chọn chỗ ngồi đủ ánh sáng, lưu ý tư thế ngồi viết và cách cầm bút như trong hình nhé các em !</a:t>
            </a:r>
            <a:endParaRPr lang="x-none" sz="1200" kern="1200" dirty="0">
              <a:solidFill>
                <a:schemeClr val="tx1"/>
              </a:solidFill>
              <a:effectLst/>
              <a:latin typeface="+mn-lt"/>
              <a:ea typeface="+mn-ea"/>
              <a:cs typeface="+mn-cs"/>
            </a:endParaRP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8</a:t>
            </a:fld>
            <a:endParaRPr lang="zh-CN" altLang="en-US"/>
          </a:p>
        </p:txBody>
      </p:sp>
    </p:spTree>
    <p:extLst>
      <p:ext uri="{BB962C8B-B14F-4D97-AF65-F5344CB8AC3E}">
        <p14:creationId xmlns:p14="http://schemas.microsoft.com/office/powerpoint/2010/main" val="181441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mời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mở</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vở</a:t>
            </a:r>
            <a:r>
              <a:rPr lang="nl-NL" sz="1200" kern="1200" dirty="0">
                <a:solidFill>
                  <a:schemeClr val="tx1"/>
                </a:solidFill>
                <a:effectLst/>
                <a:latin typeface="+mn-lt"/>
                <a:ea typeface="+mn-ea"/>
                <a:cs typeface="+mn-cs"/>
              </a:rPr>
              <a:t> ra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thứ</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ngày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tháng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năm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của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hôm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nay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tựa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68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pPr/>
              <a:t>2022/10/8</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pPr/>
              <a:t>2022/10/8</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notesSlide" Target="../notesSlides/notesSlide18.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gif"/><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notesSlide" Target="../notesSlides/notesSlide20.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gif"/><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1F5C4F0-0280-498E-8FF2-CBBE0C5208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8534" y="-2714865"/>
            <a:ext cx="20624800" cy="10941643"/>
          </a:xfrm>
          <a:prstGeom prst="rect">
            <a:avLst/>
          </a:prstGeom>
        </p:spPr>
      </p:pic>
      <p:sp>
        <p:nvSpPr>
          <p:cNvPr id="4" name="矩形 3">
            <a:extLst>
              <a:ext uri="{FF2B5EF4-FFF2-40B4-BE49-F238E27FC236}">
                <a16:creationId xmlns:a16="http://schemas.microsoft.com/office/drawing/2014/main" id="{075093FC-BF24-4FB4-B475-71E320FAB662}"/>
              </a:ext>
            </a:extLst>
          </p:cNvPr>
          <p:cNvSpPr/>
          <p:nvPr/>
        </p:nvSpPr>
        <p:spPr>
          <a:xfrm flipH="1">
            <a:off x="-2438400" y="342900"/>
            <a:ext cx="16256000"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Subtitle 2">
            <a:extLst>
              <a:ext uri="{FF2B5EF4-FFF2-40B4-BE49-F238E27FC236}">
                <a16:creationId xmlns:a16="http://schemas.microsoft.com/office/drawing/2014/main" id="{355D6B4D-34E6-4E68-9381-6ABEB8D1DF6A}"/>
              </a:ext>
            </a:extLst>
          </p:cNvPr>
          <p:cNvSpPr txBox="1">
            <a:spLocks/>
          </p:cNvSpPr>
          <p:nvPr/>
        </p:nvSpPr>
        <p:spPr>
          <a:xfrm>
            <a:off x="-1862667" y="-2714864"/>
            <a:ext cx="14528799" cy="271486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72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TRƯỜNG</a:t>
            </a:r>
            <a:r>
              <a:rPr lang="en-US" altLang="zh-CN" sz="7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TH </a:t>
            </a:r>
            <a:r>
              <a:rPr lang="en-US" altLang="zh-CN" sz="72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PHÚ</a:t>
            </a:r>
            <a:r>
              <a:rPr lang="en-US" altLang="zh-CN" sz="7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LONG</a:t>
            </a:r>
            <a:endParaRPr lang="zh-CN" altLang="en-US" sz="7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ukelele.m4a" descr="ukelele.m4a">
            <a:hlinkClick r:id="" action="ppaction://media"/>
            <a:extLst>
              <a:ext uri="{FF2B5EF4-FFF2-40B4-BE49-F238E27FC236}">
                <a16:creationId xmlns:a16="http://schemas.microsoft.com/office/drawing/2014/main" id="{D51706B0-0122-3843-91B3-FAA1501CE1F9}"/>
              </a:ext>
            </a:extLst>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7"/>
          <a:stretch>
            <a:fillRect/>
          </a:stretch>
        </p:blipFill>
        <p:spPr>
          <a:xfrm>
            <a:off x="-52388" y="-65086"/>
            <a:ext cx="812800" cy="812800"/>
          </a:xfrm>
          <a:prstGeom prst="rect">
            <a:avLst/>
          </a:prstGeom>
        </p:spPr>
      </p:pic>
      <p:sp>
        <p:nvSpPr>
          <p:cNvPr id="13" name="Rectangle 12">
            <a:extLst>
              <a:ext uri="{FF2B5EF4-FFF2-40B4-BE49-F238E27FC236}">
                <a16:creationId xmlns:a16="http://schemas.microsoft.com/office/drawing/2014/main" id="{B596E058-ED7C-B840-A805-4C28AEB72A4E}"/>
              </a:ext>
            </a:extLst>
          </p:cNvPr>
          <p:cNvSpPr/>
          <p:nvPr/>
        </p:nvSpPr>
        <p:spPr>
          <a:xfrm>
            <a:off x="-1490133" y="2313760"/>
            <a:ext cx="14156265" cy="1446550"/>
          </a:xfrm>
          <a:prstGeom prst="rect">
            <a:avLst/>
          </a:prstGeom>
          <a:noFill/>
        </p:spPr>
        <p:txBody>
          <a:bodyPr wrap="square" lIns="91440" tIns="45720" rIns="91440" bIns="45720">
            <a:spAutoFit/>
          </a:bodyPr>
          <a:lstStyle/>
          <a:p>
            <a:pPr algn="ctr"/>
            <a:r>
              <a:rPr lang="en-US" sz="8800" b="1" cap="none" spc="0" dirty="0" err="1">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CHÍNH</a:t>
            </a:r>
            <a:r>
              <a:rPr lang="en-US" sz="8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8800" b="1" cap="none" spc="0" dirty="0" err="1" smtClean="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TẢ</a:t>
            </a:r>
            <a:r>
              <a:rPr lang="en-US" sz="8800" b="1" cap="none" spc="0" dirty="0" smtClean="0">
                <a:ln w="9525">
                  <a:solidFill>
                    <a:schemeClr val="bg1"/>
                  </a:solidFill>
                  <a:prstDash val="solid"/>
                </a:ln>
                <a:solidFill>
                  <a:srgbClr val="7030A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8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r>
              <a:rPr lang="en-US" sz="8800" b="1" cap="none" spc="0"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nghe</a:t>
            </a:r>
            <a:r>
              <a:rPr lang="en-US" sz="8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8800" b="1" cap="none" spc="0"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viết</a:t>
            </a:r>
            <a:r>
              <a:rPr lang="en-US" sz="8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endParaRPr lang="en-US" sz="8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B5E0A6F-C4C7-AE43-BB13-739FC8FB780F}"/>
              </a:ext>
            </a:extLst>
          </p:cNvPr>
          <p:cNvSpPr/>
          <p:nvPr/>
        </p:nvSpPr>
        <p:spPr>
          <a:xfrm>
            <a:off x="0" y="3879120"/>
            <a:ext cx="10600267" cy="584775"/>
          </a:xfrm>
          <a:prstGeom prst="rect">
            <a:avLst/>
          </a:prstGeom>
          <a:noFill/>
        </p:spPr>
        <p:txBody>
          <a:bodyPr wrap="square" lIns="91440" tIns="45720" rIns="91440" bIns="45720">
            <a:spAutoFit/>
          </a:bodyPr>
          <a:lstStyle/>
          <a:p>
            <a:pPr algn="ctr"/>
            <a:r>
              <a:rPr lang="en-US" altLang="zh-C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LỚP 4</a:t>
            </a:r>
            <a:endParaRPr lang="x-none" sz="3200" b="1" cap="none" spc="0" dirty="0">
              <a:ln w="0"/>
              <a:solidFill>
                <a:srgbClr val="FF0000"/>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830160929"/>
      </p:ext>
    </p:extLst>
  </p:cSld>
  <p:clrMapOvr>
    <a:masterClrMapping/>
  </p:clrMapOvr>
  <p:transition spd="slow" advTm="2180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362"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10362"/>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ppt_y</p:attrName>
                                        </p:attrNameLst>
                                      </p:cBhvr>
                                      <p:tavLst>
                                        <p:tav tm="0">
                                          <p:val>
                                            <p:strVal val="#ppt_y+#ppt_h*1.125000"/>
                                          </p:val>
                                        </p:tav>
                                        <p:tav tm="100000">
                                          <p:val>
                                            <p:strVal val="#ppt_y"/>
                                          </p:val>
                                        </p:tav>
                                      </p:tavLst>
                                    </p:anim>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1" fill="hold" display="0">
                  <p:stCondLst>
                    <p:cond delay="indefinite"/>
                  </p:stCondLst>
                  <p:endCondLst>
                    <p:cond evt="onStopAudio" delay="0">
                      <p:tgtEl>
                        <p:sldTgt/>
                      </p:tgtEl>
                    </p:cond>
                  </p:endCondLst>
                </p:cTn>
                <p:tgtEl>
                  <p:spTgt spid="12"/>
                </p:tgtEl>
              </p:cMediaNode>
            </p:audio>
          </p:childTnLst>
        </p:cTn>
      </p:par>
    </p:tnLst>
    <p:bldLst>
      <p:bldP spid="4" grpId="0" animBg="1"/>
      <p:bldP spid="8" grpId="0"/>
      <p:bldP spid="13" grpId="0"/>
      <p:bldP spid="14" grpId="0"/>
    </p:bldLst>
  </p:timing>
  <p:extLst mod="1">
    <p:ext uri="{E180D4A7-C9FB-4DFB-919C-405C955672EB}">
      <p14:showEvtLst xmlns:p14="http://schemas.microsoft.com/office/powerpoint/2010/main">
        <p14:playEvt time="34" objId="12"/>
        <p14:stopEvt time="10437" objId="1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DBB8-FA94-0F4D-B61C-7707170A0A1D}"/>
              </a:ext>
            </a:extLst>
          </p:cNvPr>
          <p:cNvSpPr/>
          <p:nvPr/>
        </p:nvSpPr>
        <p:spPr>
          <a:xfrm>
            <a:off x="2911813" y="188415"/>
            <a:ext cx="6096000" cy="1077218"/>
          </a:xfrm>
          <a:prstGeom prst="rect">
            <a:avLst/>
          </a:prstGeom>
        </p:spPr>
        <p:txBody>
          <a:bodyPr>
            <a:spAutoFit/>
          </a:bodyPr>
          <a:lstStyle/>
          <a:p>
            <a:pPr lvl="0" algn="ctr">
              <a:spcBef>
                <a:spcPts val="0"/>
              </a:spcBef>
              <a:buNone/>
            </a:pPr>
            <a:r>
              <a:rPr lang="en-US" sz="3200" u="sng" dirty="0" err="1">
                <a:solidFill>
                  <a:srgbClr val="002060"/>
                </a:solidFill>
                <a:latin typeface="Times New Roman" pitchFamily="18" charset="0"/>
                <a:cs typeface="Times New Roman" pitchFamily="18" charset="0"/>
              </a:rPr>
              <a:t>Chính</a:t>
            </a:r>
            <a:r>
              <a:rPr lang="en-US" sz="3200" u="sng" dirty="0">
                <a:solidFill>
                  <a:srgbClr val="002060"/>
                </a:solidFill>
                <a:latin typeface="Times New Roman" pitchFamily="18" charset="0"/>
                <a:cs typeface="Times New Roman" pitchFamily="18" charset="0"/>
              </a:rPr>
              <a:t> </a:t>
            </a:r>
            <a:r>
              <a:rPr lang="en-US" sz="3200" u="sng" dirty="0" err="1">
                <a:solidFill>
                  <a:srgbClr val="002060"/>
                </a:solidFill>
                <a:latin typeface="Times New Roman" pitchFamily="18" charset="0"/>
                <a:cs typeface="Times New Roman" pitchFamily="18" charset="0"/>
              </a:rPr>
              <a:t>tả</a:t>
            </a:r>
            <a:endParaRPr lang="en-CA" altLang="en-US" sz="3200" dirty="0">
              <a:solidFill>
                <a:srgbClr val="002060"/>
              </a:solidFill>
              <a:latin typeface="Times New Roman" pitchFamily="18" charset="0"/>
              <a:cs typeface="Times New Roman" pitchFamily="18"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264D98-1235-2B4D-BD50-E2C1F1783C18}"/>
              </a:ext>
            </a:extLst>
          </p:cNvPr>
          <p:cNvSpPr/>
          <p:nvPr/>
        </p:nvSpPr>
        <p:spPr>
          <a:xfrm>
            <a:off x="700391" y="1237789"/>
            <a:ext cx="10622605" cy="4832092"/>
          </a:xfrm>
          <a:prstGeom prst="rect">
            <a:avLst/>
          </a:prstGeom>
        </p:spPr>
        <p:txBody>
          <a:bodyPr wrap="square">
            <a:spAutoFit/>
          </a:bodyPr>
          <a:lstStyle/>
          <a:p>
            <a:pPr algn="just"/>
            <a:r>
              <a:rPr lang="vi-VN" sz="2800" b="1" dirty="0">
                <a:solidFill>
                  <a:srgbClr val="002060"/>
                </a:solidFill>
                <a:latin typeface="+mj-lt"/>
              </a:rPr>
              <a:t>     </a:t>
            </a:r>
            <a:r>
              <a:rPr lang="vi-VN" sz="2800" b="1" dirty="0">
                <a:solidFill>
                  <a:srgbClr val="559AA9"/>
                </a:solidFill>
                <a:latin typeface="+mj-lt"/>
              </a:rPr>
              <a:t>Nhà văn Pháp nổi tiếng Ban-dắc và vợ được mời đi dự tiệc. Lúc sắp lên xe, ông bảo vợ:</a:t>
            </a:r>
            <a:endParaRPr lang="en-US" sz="2800" b="1" dirty="0">
              <a:solidFill>
                <a:srgbClr val="559AA9"/>
              </a:solidFill>
              <a:latin typeface="+mj-lt"/>
            </a:endParaRPr>
          </a:p>
          <a:p>
            <a:pPr algn="just"/>
            <a:r>
              <a:rPr lang="en-US" sz="2800" b="1" dirty="0">
                <a:solidFill>
                  <a:srgbClr val="559AA9"/>
                </a:solidFill>
                <a:latin typeface="+mj-lt"/>
              </a:rPr>
              <a:t>     </a:t>
            </a:r>
            <a:r>
              <a:rPr lang="vi-VN" sz="2800" b="1" dirty="0">
                <a:solidFill>
                  <a:srgbClr val="559AA9"/>
                </a:solidFill>
                <a:latin typeface="+mj-lt"/>
              </a:rPr>
              <a:t>- Anh không muốn ngồi ăn lâu, nhưng chưa biết nên nói thế nào đây.</a:t>
            </a:r>
          </a:p>
          <a:p>
            <a:pPr algn="just"/>
            <a:r>
              <a:rPr lang="en-US" sz="2800" b="1" dirty="0">
                <a:solidFill>
                  <a:srgbClr val="559AA9"/>
                </a:solidFill>
                <a:latin typeface="+mj-lt"/>
              </a:rPr>
              <a:t>     </a:t>
            </a:r>
            <a:r>
              <a:rPr lang="vi-VN" sz="2800" b="1" dirty="0">
                <a:solidFill>
                  <a:srgbClr val="559AA9"/>
                </a:solidFill>
                <a:latin typeface="+mj-lt"/>
              </a:rPr>
              <a:t>Vợ ông bật cười:</a:t>
            </a:r>
          </a:p>
          <a:p>
            <a:pPr algn="just"/>
            <a:r>
              <a:rPr lang="en-US" sz="2800" b="1" dirty="0">
                <a:solidFill>
                  <a:srgbClr val="559AA9"/>
                </a:solidFill>
                <a:latin typeface="+mj-lt"/>
              </a:rPr>
              <a:t>     </a:t>
            </a:r>
            <a:r>
              <a:rPr lang="vi-VN" sz="2800" b="1" dirty="0">
                <a:solidFill>
                  <a:srgbClr val="559AA9"/>
                </a:solidFill>
                <a:latin typeface="+mj-lt"/>
              </a:rPr>
              <a:t>- Anh từng tưởng tượng ra bao nhiêu truyện ngắn, truyện dài, nay nghĩ một cái cớ để về sớm thì khó gì.</a:t>
            </a:r>
          </a:p>
          <a:p>
            <a:pPr algn="just"/>
            <a:r>
              <a:rPr lang="en-US" sz="2800" b="1" dirty="0">
                <a:solidFill>
                  <a:srgbClr val="559AA9"/>
                </a:solidFill>
                <a:latin typeface="+mj-lt"/>
              </a:rPr>
              <a:t>     </a:t>
            </a:r>
            <a:r>
              <a:rPr lang="vi-VN" sz="2800" b="1" dirty="0">
                <a:solidFill>
                  <a:srgbClr val="559AA9"/>
                </a:solidFill>
                <a:latin typeface="+mj-lt"/>
              </a:rPr>
              <a:t>Ban-dắc nói:</a:t>
            </a:r>
          </a:p>
          <a:p>
            <a:pPr algn="just"/>
            <a:r>
              <a:rPr lang="en-US" sz="2800" b="1" dirty="0">
                <a:solidFill>
                  <a:srgbClr val="559AA9"/>
                </a:solidFill>
                <a:latin typeface="+mj-lt"/>
              </a:rPr>
              <a:t>     </a:t>
            </a:r>
            <a:r>
              <a:rPr lang="vi-VN" sz="2800" b="1" dirty="0">
                <a:solidFill>
                  <a:srgbClr val="559AA9"/>
                </a:solidFill>
                <a:latin typeface="+mj-lt"/>
              </a:rPr>
              <a:t>- Viết văn là một chuyện khác. Anh có biết nói dối bao giờ đâu. </a:t>
            </a:r>
            <a:endParaRPr lang="en-US" sz="2800" b="1" dirty="0">
              <a:solidFill>
                <a:srgbClr val="559AA9"/>
              </a:solidFill>
              <a:latin typeface="+mj-lt"/>
            </a:endParaRPr>
          </a:p>
          <a:p>
            <a:pPr algn="just"/>
            <a:endParaRPr lang="vi-VN" sz="2800" b="1" dirty="0">
              <a:solidFill>
                <a:srgbClr val="559AA9"/>
              </a:solidFill>
              <a:latin typeface="+mj-lt"/>
            </a:endParaRPr>
          </a:p>
          <a:p>
            <a:pPr algn="r"/>
            <a:r>
              <a:rPr lang="vi-VN" sz="2800" b="1" dirty="0">
                <a:solidFill>
                  <a:srgbClr val="559AA9"/>
                </a:solidFill>
                <a:latin typeface="+mj-lt"/>
              </a:rPr>
              <a:t>Theo Nguyễn Đình Chính</a:t>
            </a:r>
          </a:p>
        </p:txBody>
      </p:sp>
    </p:spTree>
    <p:custDataLst>
      <p:tags r:id="rId1"/>
    </p:custDataLst>
    <p:extLst>
      <p:ext uri="{BB962C8B-B14F-4D97-AF65-F5344CB8AC3E}">
        <p14:creationId xmlns:p14="http://schemas.microsoft.com/office/powerpoint/2010/main" val="2563863251"/>
      </p:ext>
    </p:extLst>
  </p:cSld>
  <p:clrMapOvr>
    <a:masterClrMapping/>
  </p:clrMapOvr>
  <mc:AlternateContent xmlns:mc="http://schemas.openxmlformats.org/markup-compatibility/2006" xmlns:p14="http://schemas.microsoft.com/office/powerpoint/2010/main">
    <mc:Choice Requires="p14">
      <p:transition spd="slow" p14:dur="1500" advTm="39832">
        <p:split orient="vert"/>
      </p:transition>
    </mc:Choice>
    <mc:Fallback xmlns="">
      <p:transition spd="slow" advTm="3983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5D1FBB00-63C5-8F42-9EB6-4802DA70F7F8}"/>
              </a:ext>
            </a:extLst>
          </p:cNvPr>
          <p:cNvSpPr>
            <a:spLocks noChangeArrowheads="1"/>
          </p:cNvSpPr>
          <p:nvPr/>
        </p:nvSpPr>
        <p:spPr bwMode="auto">
          <a:xfrm>
            <a:off x="1524000" y="184047"/>
            <a:ext cx="10499678" cy="11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2</a:t>
            </a:r>
            <a:r>
              <a:rPr lang="en-US" altLang="en-US" sz="3208" b="1" dirty="0" smtClean="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smtClean="0">
                <a:solidFill>
                  <a:srgbClr val="942092"/>
                </a:solidFill>
                <a:latin typeface="Times New Roman" panose="02020603050405020304" pitchFamily="18" charset="0"/>
                <a:ea typeface="HP001 4H" pitchFamily="34" charset="-127"/>
                <a:cs typeface="Times New Roman" panose="02020603050405020304" pitchFamily="18" charset="0"/>
              </a:rPr>
              <a:t>Tìm</a:t>
            </a:r>
            <a:r>
              <a:rPr lang="en-US" altLang="en-US" sz="3208" b="1" dirty="0" smtClean="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các</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từ</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láy</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có</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tiếng</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chứa</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âm</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s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và</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có</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tiếng</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chứa</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p>
          <a:p>
            <a:pPr>
              <a:buNone/>
            </a:pP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âm</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x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theo</a:t>
            </a:r>
            <a:r>
              <a:rPr lang="en-US" altLang="en-US" sz="3208" b="1" dirty="0">
                <a:solidFill>
                  <a:srgbClr val="942092"/>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942092"/>
                </a:solidFill>
                <a:latin typeface="Times New Roman" panose="02020603050405020304" pitchFamily="18" charset="0"/>
                <a:ea typeface="HP001 4H" pitchFamily="34" charset="-127"/>
                <a:cs typeface="Times New Roman" panose="02020603050405020304" pitchFamily="18" charset="0"/>
              </a:rPr>
              <a:t>mẫu</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a:t>
            </a:r>
          </a:p>
        </p:txBody>
      </p:sp>
      <p:grpSp>
        <p:nvGrpSpPr>
          <p:cNvPr id="3" name="Group 2">
            <a:extLst>
              <a:ext uri="{FF2B5EF4-FFF2-40B4-BE49-F238E27FC236}">
                <a16:creationId xmlns:a16="http://schemas.microsoft.com/office/drawing/2014/main" id="{C4D584F5-7435-614F-BE51-B41A352B23B1}"/>
              </a:ext>
            </a:extLst>
          </p:cNvPr>
          <p:cNvGrpSpPr/>
          <p:nvPr/>
        </p:nvGrpSpPr>
        <p:grpSpPr>
          <a:xfrm>
            <a:off x="35394" y="1495743"/>
            <a:ext cx="5879636" cy="5068482"/>
            <a:chOff x="302800" y="1646632"/>
            <a:chExt cx="5619466" cy="4882160"/>
          </a:xfrm>
        </p:grpSpPr>
        <p:pic>
          <p:nvPicPr>
            <p:cNvPr id="4" name="Picture 3">
              <a:extLst>
                <a:ext uri="{FF2B5EF4-FFF2-40B4-BE49-F238E27FC236}">
                  <a16:creationId xmlns:a16="http://schemas.microsoft.com/office/drawing/2014/main" id="{AD3DC620-9C0A-5C47-BBD7-95CD22961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00" y="1646632"/>
              <a:ext cx="5619466" cy="4882160"/>
            </a:xfrm>
            <a:prstGeom prst="rect">
              <a:avLst/>
            </a:prstGeom>
          </p:spPr>
        </p:pic>
        <p:sp>
          <p:nvSpPr>
            <p:cNvPr id="5" name="Rectangle 21">
              <a:extLst>
                <a:ext uri="{FF2B5EF4-FFF2-40B4-BE49-F238E27FC236}">
                  <a16:creationId xmlns:a16="http://schemas.microsoft.com/office/drawing/2014/main" id="{F89C3043-53D9-6845-A76A-661A81F02816}"/>
                </a:ext>
              </a:extLst>
            </p:cNvPr>
            <p:cNvSpPr>
              <a:spLocks noChangeArrowheads="1"/>
            </p:cNvSpPr>
            <p:nvPr/>
          </p:nvSpPr>
          <p:spPr bwMode="auto">
            <a:xfrm>
              <a:off x="875437" y="2520088"/>
              <a:ext cx="4474191" cy="10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Các</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từ</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láy</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có</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tiếng</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chứa</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âm</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a:solidFill>
                    <a:srgbClr val="C00000"/>
                  </a:solidFill>
                  <a:latin typeface="Times New Roman" panose="02020603050405020304" pitchFamily="18" charset="0"/>
                  <a:ea typeface="HP001 4H" pitchFamily="34" charset="-127"/>
                  <a:cs typeface="Times New Roman" panose="02020603050405020304" pitchFamily="18" charset="0"/>
                </a:rPr>
                <a:t>s</a:t>
              </a:r>
            </a:p>
          </p:txBody>
        </p:sp>
      </p:grpSp>
      <p:grpSp>
        <p:nvGrpSpPr>
          <p:cNvPr id="6" name="Group 5">
            <a:extLst>
              <a:ext uri="{FF2B5EF4-FFF2-40B4-BE49-F238E27FC236}">
                <a16:creationId xmlns:a16="http://schemas.microsoft.com/office/drawing/2014/main" id="{609F60B4-DB4C-5840-8260-E0C22EFB4400}"/>
              </a:ext>
            </a:extLst>
          </p:cNvPr>
          <p:cNvGrpSpPr/>
          <p:nvPr/>
        </p:nvGrpSpPr>
        <p:grpSpPr>
          <a:xfrm>
            <a:off x="6144042" y="1419367"/>
            <a:ext cx="5879636" cy="5068482"/>
            <a:chOff x="6404212" y="1646632"/>
            <a:chExt cx="5619466" cy="4882160"/>
          </a:xfrm>
        </p:grpSpPr>
        <p:pic>
          <p:nvPicPr>
            <p:cNvPr id="7" name="Picture 6">
              <a:extLst>
                <a:ext uri="{FF2B5EF4-FFF2-40B4-BE49-F238E27FC236}">
                  <a16:creationId xmlns:a16="http://schemas.microsoft.com/office/drawing/2014/main" id="{7DD6FA3C-B403-254C-BC39-B0F3745F0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12" y="1646632"/>
              <a:ext cx="5619466" cy="4882160"/>
            </a:xfrm>
            <a:prstGeom prst="rect">
              <a:avLst/>
            </a:prstGeom>
          </p:spPr>
        </p:pic>
        <p:sp>
          <p:nvSpPr>
            <p:cNvPr id="8" name="Rectangle 21">
              <a:extLst>
                <a:ext uri="{FF2B5EF4-FFF2-40B4-BE49-F238E27FC236}">
                  <a16:creationId xmlns:a16="http://schemas.microsoft.com/office/drawing/2014/main" id="{C401D672-82D0-214C-ACF4-461B3D1EFFB8}"/>
                </a:ext>
              </a:extLst>
            </p:cNvPr>
            <p:cNvSpPr>
              <a:spLocks noChangeArrowheads="1"/>
            </p:cNvSpPr>
            <p:nvPr/>
          </p:nvSpPr>
          <p:spPr bwMode="auto">
            <a:xfrm>
              <a:off x="6918984" y="2520089"/>
              <a:ext cx="4589922" cy="10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Các</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từ</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láy</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có</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tiếng</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chứa</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âm</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a:solidFill>
                    <a:schemeClr val="accent2"/>
                  </a:solidFill>
                  <a:latin typeface="Times New Roman" panose="02020603050405020304" pitchFamily="18" charset="0"/>
                  <a:ea typeface="HP001 4H" pitchFamily="34" charset="-127"/>
                  <a:cs typeface="Times New Roman" panose="02020603050405020304" pitchFamily="18" charset="0"/>
                </a:rPr>
                <a:t>x</a:t>
              </a:r>
            </a:p>
          </p:txBody>
        </p:sp>
      </p:grpSp>
      <p:sp>
        <p:nvSpPr>
          <p:cNvPr id="9" name="Rectangle 8">
            <a:extLst>
              <a:ext uri="{FF2B5EF4-FFF2-40B4-BE49-F238E27FC236}">
                <a16:creationId xmlns:a16="http://schemas.microsoft.com/office/drawing/2014/main" id="{92360C12-E8C7-9B40-AD0D-94BC9D8E1A8F}"/>
              </a:ext>
            </a:extLst>
          </p:cNvPr>
          <p:cNvSpPr>
            <a:spLocks noChangeArrowheads="1"/>
          </p:cNvSpPr>
          <p:nvPr/>
        </p:nvSpPr>
        <p:spPr bwMode="auto">
          <a:xfrm>
            <a:off x="533400" y="3212784"/>
            <a:ext cx="244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suôn</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sẻ</a:t>
            </a:r>
            <a:r>
              <a:rPr lang="en-US" altLang="en-US" sz="2800" b="1" dirty="0">
                <a:solidFill>
                  <a:srgbClr val="00B0F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35568D8F-002F-694E-B261-11871CAE07F5}"/>
              </a:ext>
            </a:extLst>
          </p:cNvPr>
          <p:cNvSpPr>
            <a:spLocks noChangeArrowheads="1"/>
          </p:cNvSpPr>
          <p:nvPr/>
        </p:nvSpPr>
        <p:spPr bwMode="auto">
          <a:xfrm>
            <a:off x="6521415" y="3212783"/>
            <a:ext cx="1920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xôn</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xao</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
        <p:nvSpPr>
          <p:cNvPr id="11" name="Text Box 26">
            <a:extLst>
              <a:ext uri="{FF2B5EF4-FFF2-40B4-BE49-F238E27FC236}">
                <a16:creationId xmlns:a16="http://schemas.microsoft.com/office/drawing/2014/main" id="{3DEE19A2-8C2F-8B41-9D33-8EB5DD050184}"/>
              </a:ext>
            </a:extLst>
          </p:cNvPr>
          <p:cNvSpPr txBox="1">
            <a:spLocks noChangeArrowheads="1"/>
          </p:cNvSpPr>
          <p:nvPr/>
        </p:nvSpPr>
        <p:spPr bwMode="auto">
          <a:xfrm>
            <a:off x="658206" y="3672117"/>
            <a:ext cx="44761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990000"/>
                </a:solidFill>
                <a:latin typeface="Times New Roman" panose="02020603050405020304" pitchFamily="18" charset="0"/>
                <a:cs typeface="Times New Roman" panose="02020603050405020304" pitchFamily="18" charset="0"/>
              </a:rPr>
              <a:t>san </a:t>
            </a:r>
            <a:r>
              <a:rPr lang="en-US" altLang="en-US" sz="2800" b="1" dirty="0" err="1">
                <a:solidFill>
                  <a:srgbClr val="990000"/>
                </a:solidFill>
                <a:latin typeface="Times New Roman" panose="02020603050405020304" pitchFamily="18" charset="0"/>
                <a:cs typeface="Times New Roman" panose="02020603050405020304" pitchFamily="18" charset="0"/>
              </a:rPr>
              <a:t>sát</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sẵn</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sàng</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sáng</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suốt</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sần</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sùi</a:t>
            </a:r>
            <a:r>
              <a:rPr lang="en-US" altLang="en-US" sz="2800" b="1" dirty="0">
                <a:solidFill>
                  <a:srgbClr val="990000"/>
                </a:solidFill>
                <a:latin typeface="Times New Roman" panose="02020603050405020304" pitchFamily="18" charset="0"/>
                <a:cs typeface="Times New Roman" panose="02020603050405020304" pitchFamily="18" charset="0"/>
              </a:rPr>
              <a:t>, se </a:t>
            </a:r>
            <a:r>
              <a:rPr lang="en-US" altLang="en-US" sz="2800" b="1" dirty="0" err="1">
                <a:solidFill>
                  <a:srgbClr val="990000"/>
                </a:solidFill>
                <a:latin typeface="Times New Roman" panose="02020603050405020304" pitchFamily="18" charset="0"/>
                <a:cs typeface="Times New Roman" panose="02020603050405020304" pitchFamily="18" charset="0"/>
              </a:rPr>
              <a:t>sẻ</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sạch</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sẽ</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sợ</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sệt</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sóng</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sánh</a:t>
            </a:r>
            <a:r>
              <a:rPr lang="en-US" altLang="en-US" sz="2800" b="1" dirty="0">
                <a:solidFill>
                  <a:srgbClr val="990000"/>
                </a:solidFill>
                <a:latin typeface="Times New Roman" panose="02020603050405020304" pitchFamily="18" charset="0"/>
                <a:cs typeface="Times New Roman" panose="02020603050405020304" pitchFamily="18" charset="0"/>
              </a:rPr>
              <a:t>, sung </a:t>
            </a:r>
            <a:r>
              <a:rPr lang="en-US" altLang="en-US" sz="2800" b="1" dirty="0" err="1">
                <a:solidFill>
                  <a:srgbClr val="990000"/>
                </a:solidFill>
                <a:latin typeface="Times New Roman" panose="02020603050405020304" pitchFamily="18" charset="0"/>
                <a:cs typeface="Times New Roman" panose="02020603050405020304" pitchFamily="18" charset="0"/>
              </a:rPr>
              <a:t>sướng</a:t>
            </a:r>
            <a:r>
              <a:rPr lang="en-US" altLang="en-US" sz="2800" b="1" dirty="0">
                <a:solidFill>
                  <a:srgbClr val="990000"/>
                </a:solidFill>
                <a:latin typeface="Times New Roman" panose="02020603050405020304" pitchFamily="18" charset="0"/>
                <a:cs typeface="Times New Roman" panose="02020603050405020304" pitchFamily="18" charset="0"/>
              </a:rPr>
              <a:t>,…</a:t>
            </a:r>
            <a:endParaRPr lang="en-US" altLang="en-US" sz="2800" dirty="0">
              <a:solidFill>
                <a:srgbClr val="990000"/>
              </a:solidFill>
              <a:latin typeface="Times New Roman" panose="02020603050405020304" pitchFamily="18" charset="0"/>
              <a:cs typeface="Times New Roman" panose="02020603050405020304" pitchFamily="18" charset="0"/>
            </a:endParaRPr>
          </a:p>
        </p:txBody>
      </p:sp>
      <p:sp>
        <p:nvSpPr>
          <p:cNvPr id="12" name="Text Box 27">
            <a:extLst>
              <a:ext uri="{FF2B5EF4-FFF2-40B4-BE49-F238E27FC236}">
                <a16:creationId xmlns:a16="http://schemas.microsoft.com/office/drawing/2014/main" id="{80AF43CA-926D-1A4D-A92C-57FF562925AB}"/>
              </a:ext>
            </a:extLst>
          </p:cNvPr>
          <p:cNvSpPr txBox="1">
            <a:spLocks noChangeArrowheads="1"/>
          </p:cNvSpPr>
          <p:nvPr/>
        </p:nvSpPr>
        <p:spPr bwMode="auto">
          <a:xfrm>
            <a:off x="6682647" y="3738059"/>
            <a:ext cx="48024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xôi</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xăm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xinh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xắn</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xinh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xinh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xám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xịt</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xót</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xối</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xả</a:t>
            </a:r>
            <a:r>
              <a:rPr lang="en-US" altLang="en-US" sz="2800" b="1" dirty="0">
                <a:solidFill>
                  <a:schemeClr val="accent2"/>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235851764"/>
      </p:ext>
    </p:extLst>
  </p:cSld>
  <p:clrMapOvr>
    <a:masterClrMapping/>
  </p:clrMapOvr>
  <mc:AlternateContent xmlns:mc="http://schemas.openxmlformats.org/markup-compatibility/2006" xmlns:p14="http://schemas.microsoft.com/office/powerpoint/2010/main">
    <mc:Choice Requires="p14">
      <p:transition spd="slow" p14:dur="1500" advTm="106380">
        <p:split orient="vert"/>
      </p:transition>
    </mc:Choice>
    <mc:Fallback xmlns="">
      <p:transition spd="slow" advTm="10638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5D1FBB00-63C5-8F42-9EB6-4802DA70F7F8}"/>
              </a:ext>
            </a:extLst>
          </p:cNvPr>
          <p:cNvSpPr>
            <a:spLocks noChangeArrowheads="1"/>
          </p:cNvSpPr>
          <p:nvPr/>
        </p:nvSpPr>
        <p:spPr bwMode="auto">
          <a:xfrm>
            <a:off x="1524000" y="184047"/>
            <a:ext cx="10499678" cy="107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3</a:t>
            </a:r>
            <a:r>
              <a:rPr lang="en-US" altLang="en-US" sz="3208" b="1" dirty="0" smtClean="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smtClean="0">
                <a:solidFill>
                  <a:srgbClr val="FF0000"/>
                </a:solidFill>
                <a:latin typeface="Times New Roman" panose="02020603050405020304" pitchFamily="18" charset="0"/>
                <a:ea typeface="HP001 4H" pitchFamily="34" charset="-127"/>
                <a:cs typeface="Times New Roman" panose="02020603050405020304" pitchFamily="18" charset="0"/>
              </a:rPr>
              <a:t>Tìm</a:t>
            </a:r>
            <a:r>
              <a:rPr lang="en-US" altLang="en-US" sz="3208" b="1" dirty="0" smtClean="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các</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từ</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láy</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có</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tiếng</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chứa</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thanh</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hỏi</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và</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có</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tiếng</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chứa</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thanh</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ngã</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theo</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FF0000"/>
                </a:solidFill>
                <a:latin typeface="Times New Roman" panose="02020603050405020304" pitchFamily="18" charset="0"/>
                <a:ea typeface="HP001 4H" pitchFamily="34" charset="-127"/>
                <a:cs typeface="Times New Roman" panose="02020603050405020304" pitchFamily="18" charset="0"/>
              </a:rPr>
              <a:t>mẫu</a:t>
            </a:r>
            <a:r>
              <a:rPr lang="en-US" altLang="en-US" sz="3208" b="1" dirty="0">
                <a:solidFill>
                  <a:srgbClr val="FF0000"/>
                </a:solidFill>
                <a:latin typeface="Times New Roman" panose="02020603050405020304" pitchFamily="18" charset="0"/>
                <a:ea typeface="HP001 4H" pitchFamily="34" charset="-127"/>
                <a:cs typeface="Times New Roman" panose="02020603050405020304" pitchFamily="18" charset="0"/>
              </a:rPr>
              <a:t>:</a:t>
            </a:r>
          </a:p>
        </p:txBody>
      </p:sp>
      <p:grpSp>
        <p:nvGrpSpPr>
          <p:cNvPr id="3" name="Group 2">
            <a:extLst>
              <a:ext uri="{FF2B5EF4-FFF2-40B4-BE49-F238E27FC236}">
                <a16:creationId xmlns:a16="http://schemas.microsoft.com/office/drawing/2014/main" id="{C4D584F5-7435-614F-BE51-B41A352B23B1}"/>
              </a:ext>
            </a:extLst>
          </p:cNvPr>
          <p:cNvGrpSpPr/>
          <p:nvPr/>
        </p:nvGrpSpPr>
        <p:grpSpPr>
          <a:xfrm>
            <a:off x="35394" y="1495743"/>
            <a:ext cx="5879636" cy="5068482"/>
            <a:chOff x="302800" y="1646632"/>
            <a:chExt cx="5619466" cy="4882160"/>
          </a:xfrm>
        </p:grpSpPr>
        <p:pic>
          <p:nvPicPr>
            <p:cNvPr id="4" name="Picture 3">
              <a:extLst>
                <a:ext uri="{FF2B5EF4-FFF2-40B4-BE49-F238E27FC236}">
                  <a16:creationId xmlns:a16="http://schemas.microsoft.com/office/drawing/2014/main" id="{AD3DC620-9C0A-5C47-BBD7-95CD22961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00" y="1646632"/>
              <a:ext cx="5619466" cy="4882160"/>
            </a:xfrm>
            <a:prstGeom prst="rect">
              <a:avLst/>
            </a:prstGeom>
          </p:spPr>
        </p:pic>
        <p:sp>
          <p:nvSpPr>
            <p:cNvPr id="5" name="Rectangle 21">
              <a:extLst>
                <a:ext uri="{FF2B5EF4-FFF2-40B4-BE49-F238E27FC236}">
                  <a16:creationId xmlns:a16="http://schemas.microsoft.com/office/drawing/2014/main" id="{F89C3043-53D9-6845-A76A-661A81F02816}"/>
                </a:ext>
              </a:extLst>
            </p:cNvPr>
            <p:cNvSpPr>
              <a:spLocks noChangeArrowheads="1"/>
            </p:cNvSpPr>
            <p:nvPr/>
          </p:nvSpPr>
          <p:spPr bwMode="auto">
            <a:xfrm>
              <a:off x="875437" y="2520088"/>
              <a:ext cx="4474191" cy="10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Các</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từ</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láy</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có</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tiếng</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chứa</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thanh</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C00000"/>
                  </a:solidFill>
                  <a:latin typeface="Times New Roman" panose="02020603050405020304" pitchFamily="18" charset="0"/>
                  <a:ea typeface="HP001 4H" pitchFamily="34" charset="-127"/>
                  <a:cs typeface="Times New Roman" panose="02020603050405020304" pitchFamily="18" charset="0"/>
                </a:rPr>
                <a:t>hỏi</a:t>
              </a:r>
              <a:endParaRPr lang="en-US" altLang="en-US" b="1" dirty="0">
                <a:solidFill>
                  <a:srgbClr val="C00000"/>
                </a:solidFill>
                <a:latin typeface="Times New Roman" panose="02020603050405020304" pitchFamily="18" charset="0"/>
                <a:ea typeface="HP001 4H" pitchFamily="34" charset="-127"/>
                <a:cs typeface="Times New Roman" panose="02020603050405020304" pitchFamily="18" charset="0"/>
              </a:endParaRPr>
            </a:p>
          </p:txBody>
        </p:sp>
      </p:grpSp>
      <p:grpSp>
        <p:nvGrpSpPr>
          <p:cNvPr id="6" name="Group 5">
            <a:extLst>
              <a:ext uri="{FF2B5EF4-FFF2-40B4-BE49-F238E27FC236}">
                <a16:creationId xmlns:a16="http://schemas.microsoft.com/office/drawing/2014/main" id="{609F60B4-DB4C-5840-8260-E0C22EFB4400}"/>
              </a:ext>
            </a:extLst>
          </p:cNvPr>
          <p:cNvGrpSpPr/>
          <p:nvPr/>
        </p:nvGrpSpPr>
        <p:grpSpPr>
          <a:xfrm>
            <a:off x="6144042" y="1419367"/>
            <a:ext cx="5879636" cy="5068482"/>
            <a:chOff x="6404212" y="1646632"/>
            <a:chExt cx="5619466" cy="4882160"/>
          </a:xfrm>
        </p:grpSpPr>
        <p:pic>
          <p:nvPicPr>
            <p:cNvPr id="7" name="Picture 6">
              <a:extLst>
                <a:ext uri="{FF2B5EF4-FFF2-40B4-BE49-F238E27FC236}">
                  <a16:creationId xmlns:a16="http://schemas.microsoft.com/office/drawing/2014/main" id="{7DD6FA3C-B403-254C-BC39-B0F3745F0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12" y="1646632"/>
              <a:ext cx="5619466" cy="4882160"/>
            </a:xfrm>
            <a:prstGeom prst="rect">
              <a:avLst/>
            </a:prstGeom>
          </p:spPr>
        </p:pic>
        <p:sp>
          <p:nvSpPr>
            <p:cNvPr id="8" name="Rectangle 21">
              <a:extLst>
                <a:ext uri="{FF2B5EF4-FFF2-40B4-BE49-F238E27FC236}">
                  <a16:creationId xmlns:a16="http://schemas.microsoft.com/office/drawing/2014/main" id="{C401D672-82D0-214C-ACF4-461B3D1EFFB8}"/>
                </a:ext>
              </a:extLst>
            </p:cNvPr>
            <p:cNvSpPr>
              <a:spLocks noChangeArrowheads="1"/>
            </p:cNvSpPr>
            <p:nvPr/>
          </p:nvSpPr>
          <p:spPr bwMode="auto">
            <a:xfrm>
              <a:off x="6918984" y="2520089"/>
              <a:ext cx="4589922" cy="10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Các</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từ</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láy</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có</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tiếng</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chứa</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thanh</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chemeClr val="accent2"/>
                  </a:solidFill>
                  <a:latin typeface="Times New Roman" panose="02020603050405020304" pitchFamily="18" charset="0"/>
                  <a:ea typeface="HP001 4H" pitchFamily="34" charset="-127"/>
                  <a:cs typeface="Times New Roman" panose="02020603050405020304" pitchFamily="18" charset="0"/>
                </a:rPr>
                <a:t>ngã</a:t>
              </a:r>
              <a:endParaRPr lang="en-US" altLang="en-US" b="1" dirty="0">
                <a:solidFill>
                  <a:schemeClr val="accent2"/>
                </a:solidFill>
                <a:latin typeface="Times New Roman" panose="02020603050405020304" pitchFamily="18" charset="0"/>
                <a:ea typeface="HP001 4H" pitchFamily="34" charset="-127"/>
                <a:cs typeface="Times New Roman" panose="02020603050405020304" pitchFamily="18" charset="0"/>
              </a:endParaRPr>
            </a:p>
          </p:txBody>
        </p:sp>
      </p:grpSp>
      <p:sp>
        <p:nvSpPr>
          <p:cNvPr id="9" name="Rectangle 8">
            <a:extLst>
              <a:ext uri="{FF2B5EF4-FFF2-40B4-BE49-F238E27FC236}">
                <a16:creationId xmlns:a16="http://schemas.microsoft.com/office/drawing/2014/main" id="{92360C12-E8C7-9B40-AD0D-94BC9D8E1A8F}"/>
              </a:ext>
            </a:extLst>
          </p:cNvPr>
          <p:cNvSpPr>
            <a:spLocks noChangeArrowheads="1"/>
          </p:cNvSpPr>
          <p:nvPr/>
        </p:nvSpPr>
        <p:spPr bwMode="auto">
          <a:xfrm>
            <a:off x="533399" y="3373983"/>
            <a:ext cx="244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nho</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nhỏ</a:t>
            </a:r>
            <a:r>
              <a:rPr lang="en-US" altLang="en-US" sz="2800" b="1" dirty="0">
                <a:solidFill>
                  <a:srgbClr val="00B0F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35568D8F-002F-694E-B261-11871CAE07F5}"/>
              </a:ext>
            </a:extLst>
          </p:cNvPr>
          <p:cNvSpPr>
            <a:spLocks noChangeArrowheads="1"/>
          </p:cNvSpPr>
          <p:nvPr/>
        </p:nvSpPr>
        <p:spPr bwMode="auto">
          <a:xfrm>
            <a:off x="6514179" y="3373983"/>
            <a:ext cx="2183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nhã</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nhặn</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
        <p:nvSpPr>
          <p:cNvPr id="11" name="Text Box 26">
            <a:extLst>
              <a:ext uri="{FF2B5EF4-FFF2-40B4-BE49-F238E27FC236}">
                <a16:creationId xmlns:a16="http://schemas.microsoft.com/office/drawing/2014/main" id="{3DEE19A2-8C2F-8B41-9D33-8EB5DD050184}"/>
              </a:ext>
            </a:extLst>
          </p:cNvPr>
          <p:cNvSpPr txBox="1">
            <a:spLocks noChangeArrowheads="1"/>
          </p:cNvSpPr>
          <p:nvPr/>
        </p:nvSpPr>
        <p:spPr bwMode="auto">
          <a:xfrm>
            <a:off x="634543" y="3953608"/>
            <a:ext cx="44761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dirty="0" err="1">
                <a:solidFill>
                  <a:srgbClr val="C00000"/>
                </a:solidFill>
                <a:latin typeface="Times New Roman" panose="02020603050405020304" pitchFamily="18" charset="0"/>
                <a:cs typeface="Times New Roman" panose="02020603050405020304" pitchFamily="18" charset="0"/>
              </a:rPr>
              <a:t>lủng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củng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hổn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hển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đon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đả</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hả</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hê</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sáng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sủa</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vất</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vả</a:t>
            </a:r>
            <a:r>
              <a:rPr lang="en-US" dirty="0">
                <a:solidFill>
                  <a:srgbClr val="C00000"/>
                </a:solidFill>
                <a:latin typeface="Times New Roman" panose="02020603050405020304" pitchFamily="18" charset="0"/>
                <a:cs typeface="Times New Roman" panose="02020603050405020304" pitchFamily="18" charset="0"/>
              </a:rPr>
              <a:t>,...</a:t>
            </a:r>
            <a:r>
              <a:rPr lang="x-none" sz="2800" dirty="0">
                <a:solidFill>
                  <a:srgbClr val="C00000"/>
                </a:solidFill>
                <a:latin typeface="Times New Roman" panose="02020603050405020304" pitchFamily="18" charset="0"/>
                <a:cs typeface="Times New Roman" panose="02020603050405020304" pitchFamily="18" charset="0"/>
              </a:rPr>
              <a:t> </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12" name="Text Box 27">
            <a:extLst>
              <a:ext uri="{FF2B5EF4-FFF2-40B4-BE49-F238E27FC236}">
                <a16:creationId xmlns:a16="http://schemas.microsoft.com/office/drawing/2014/main" id="{80AF43CA-926D-1A4D-A92C-57FF562925AB}"/>
              </a:ext>
            </a:extLst>
          </p:cNvPr>
          <p:cNvSpPr txBox="1">
            <a:spLocks noChangeArrowheads="1"/>
          </p:cNvSpPr>
          <p:nvPr/>
        </p:nvSpPr>
        <p:spPr bwMode="auto">
          <a:xfrm>
            <a:off x="6682647" y="3868683"/>
            <a:ext cx="48024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buNone/>
            </a:pPr>
            <a:r>
              <a:rPr lang="en-US" dirty="0" err="1">
                <a:solidFill>
                  <a:schemeClr val="accent2"/>
                </a:solidFill>
                <a:latin typeface="Times New Roman" panose="02020603050405020304" pitchFamily="18" charset="0"/>
                <a:cs typeface="Times New Roman" panose="02020603050405020304" pitchFamily="18" charset="0"/>
              </a:rPr>
              <a:t>bỡ</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ngỡ</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vẽ</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vời</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giãy</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giụa</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dễ</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dàng</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chững</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chạc</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lõa</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xõa</a:t>
            </a:r>
            <a:r>
              <a:rPr lang="en-US">
                <a:solidFill>
                  <a:schemeClr val="accent2"/>
                </a:solidFill>
                <a:latin typeface="Times New Roman" panose="02020603050405020304" pitchFamily="18" charset="0"/>
                <a:cs typeface="Times New Roman" panose="02020603050405020304" pitchFamily="18" charset="0"/>
              </a:rPr>
              <a:t>,…</a:t>
            </a:r>
            <a:endParaRPr lang="x-none" dirty="0">
              <a:solidFill>
                <a:schemeClr val="accent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80402034"/>
      </p:ext>
    </p:extLst>
  </p:cSld>
  <p:clrMapOvr>
    <a:masterClrMapping/>
  </p:clrMapOvr>
  <mc:AlternateContent xmlns:mc="http://schemas.openxmlformats.org/markup-compatibility/2006" xmlns:p14="http://schemas.microsoft.com/office/powerpoint/2010/main">
    <mc:Choice Requires="p14">
      <p:transition spd="slow" p14:dur="1500" advTm="89964">
        <p:split orient="vert"/>
      </p:transition>
    </mc:Choice>
    <mc:Fallback xmlns="">
      <p:transition spd="slow" advTm="8996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
                                        </p:tgtEl>
                                        <p:attrNameLst>
                                          <p:attrName>style.visibility</p:attrName>
                                        </p:attrNameLst>
                                      </p:cBhvr>
                                      <p:to>
                                        <p:strVal val="visible"/>
                                      </p:to>
                                    </p:set>
                                    <p:anim calcmode="discrete" valueType="clr">
                                      <p:cBhvr override="childStyle">
                                        <p:cTn id="1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gtEl>
                                        <p:attrNameLst>
                                          <p:attrName>fillcolor</p:attrName>
                                        </p:attrNameLst>
                                      </p:cBhvr>
                                      <p:tavLst>
                                        <p:tav tm="0">
                                          <p:val>
                                            <p:clrVal>
                                              <a:schemeClr val="accent2"/>
                                            </p:clrVal>
                                          </p:val>
                                        </p:tav>
                                        <p:tav tm="50000">
                                          <p:val>
                                            <p:clrVal>
                                              <a:schemeClr val="hlink"/>
                                            </p:clrVal>
                                          </p:val>
                                        </p:tav>
                                      </p:tavLst>
                                    </p:anim>
                                    <p:set>
                                      <p:cBhvr>
                                        <p:cTn id="21" dur="80"/>
                                        <p:tgtEl>
                                          <p:spTgt spid="11"/>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2"/>
                                        </p:tgtEl>
                                        <p:attrNameLst>
                                          <p:attrName>style.visibility</p:attrName>
                                        </p:attrNameLst>
                                      </p:cBhvr>
                                      <p:to>
                                        <p:strVal val="visible"/>
                                      </p:to>
                                    </p:set>
                                    <p:anim calcmode="discrete" valueType="clr">
                                      <p:cBhvr override="childStyle">
                                        <p:cTn id="2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
                                        </p:tgtEl>
                                        <p:attrNameLst>
                                          <p:attrName>fillcolor</p:attrName>
                                        </p:attrNameLst>
                                      </p:cBhvr>
                                      <p:tavLst>
                                        <p:tav tm="0">
                                          <p:val>
                                            <p:clrVal>
                                              <a:schemeClr val="accent2"/>
                                            </p:clrVal>
                                          </p:val>
                                        </p:tav>
                                        <p:tav tm="50000">
                                          <p:val>
                                            <p:clrVal>
                                              <a:schemeClr val="hlink"/>
                                            </p:clrVal>
                                          </p:val>
                                        </p:tav>
                                      </p:tavLst>
                                    </p:anim>
                                    <p:set>
                                      <p:cBhvr>
                                        <p:cTn id="28"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315850" y="1379218"/>
            <a:ext cx="2740154" cy="2362201"/>
          </a:xfrm>
          <a:prstGeom prst="hexagon">
            <a:avLst>
              <a:gd name="adj" fmla="val 25000"/>
              <a:gd name="vf" fmla="val 115470"/>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dirty="0">
                <a:solidFill>
                  <a:srgbClr val="FFFFFF"/>
                </a:solidFill>
                <a:latin typeface="Calibri"/>
                <a:ea typeface="Calibri"/>
                <a:cs typeface="Calibri"/>
                <a:sym typeface="Calibri"/>
              </a:rPr>
              <a:t>Ong</a:t>
            </a:r>
            <a:endParaRPr sz="6600" b="0" i="0" u="none" strike="noStrike" cap="none" dirty="0">
              <a:solidFill>
                <a:schemeClr val="lt1"/>
              </a:solidFill>
              <a:latin typeface="Calibri"/>
              <a:ea typeface="Calibri"/>
              <a:cs typeface="Calibri"/>
              <a:sym typeface="Calibri"/>
            </a:endParaRPr>
          </a:p>
        </p:txBody>
      </p:sp>
      <p:sp>
        <p:nvSpPr>
          <p:cNvPr id="15" name="Google Shape;86;p1">
            <a:extLst>
              <a:ext uri="{FF2B5EF4-FFF2-40B4-BE49-F238E27FC236}">
                <a16:creationId xmlns:a16="http://schemas.microsoft.com/office/drawing/2014/main" id="{52F723A0-B575-FC4B-88E6-700181367033}"/>
              </a:ext>
            </a:extLst>
          </p:cNvPr>
          <p:cNvSpPr/>
          <p:nvPr/>
        </p:nvSpPr>
        <p:spPr>
          <a:xfrm>
            <a:off x="2468722" y="198118"/>
            <a:ext cx="2740200" cy="2362200"/>
          </a:xfrm>
          <a:prstGeom prst="hexagon">
            <a:avLst>
              <a:gd name="adj" fmla="val 25000"/>
              <a:gd name="vf" fmla="val 115470"/>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dirty="0">
                <a:solidFill>
                  <a:srgbClr val="FFFFFF"/>
                </a:solidFill>
                <a:latin typeface="Calibri"/>
                <a:ea typeface="Calibri"/>
                <a:cs typeface="Calibri"/>
                <a:sym typeface="Calibri"/>
              </a:rPr>
              <a:t>N</a:t>
            </a:r>
            <a:r>
              <a:rPr lang="en-US" sz="6600" b="1" i="0" u="none" strike="noStrike" cap="none" dirty="0">
                <a:solidFill>
                  <a:srgbClr val="FFFFFF"/>
                </a:solidFill>
                <a:latin typeface="Calibri"/>
                <a:ea typeface="Calibri"/>
                <a:cs typeface="Calibri"/>
                <a:sym typeface="Calibri"/>
              </a:rPr>
              <a:t>on</a:t>
            </a:r>
            <a:endParaRPr sz="6600" b="0" i="0" u="none" strike="noStrike" cap="none" dirty="0">
              <a:solidFill>
                <a:schemeClr val="lt1"/>
              </a:solidFill>
              <a:latin typeface="Calibri"/>
              <a:ea typeface="Calibri"/>
              <a:cs typeface="Calibri"/>
              <a:sym typeface="Calibri"/>
            </a:endParaRPr>
          </a:p>
        </p:txBody>
      </p:sp>
      <p:sp>
        <p:nvSpPr>
          <p:cNvPr id="16" name="Google Shape;88;p1">
            <a:extLst>
              <a:ext uri="{FF2B5EF4-FFF2-40B4-BE49-F238E27FC236}">
                <a16:creationId xmlns:a16="http://schemas.microsoft.com/office/drawing/2014/main" id="{E323B744-6FBC-EC44-9A52-516C26AC1450}"/>
              </a:ext>
            </a:extLst>
          </p:cNvPr>
          <p:cNvSpPr/>
          <p:nvPr/>
        </p:nvSpPr>
        <p:spPr>
          <a:xfrm>
            <a:off x="4628004" y="1379218"/>
            <a:ext cx="2740154" cy="2362201"/>
          </a:xfrm>
          <a:prstGeom prst="hexagon">
            <a:avLst>
              <a:gd name="adj" fmla="val 25000"/>
              <a:gd name="vf" fmla="val 115470"/>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dirty="0" err="1">
                <a:solidFill>
                  <a:srgbClr val="FFFFFF"/>
                </a:solidFill>
                <a:latin typeface="Calibri"/>
                <a:ea typeface="Calibri"/>
                <a:cs typeface="Calibri"/>
                <a:sym typeface="Calibri"/>
              </a:rPr>
              <a:t>Về</a:t>
            </a:r>
            <a:r>
              <a:rPr lang="en-US" sz="6600" b="1" i="0" u="none" strike="noStrike" cap="none" dirty="0">
                <a:solidFill>
                  <a:srgbClr val="FFFFFF"/>
                </a:solidFill>
                <a:latin typeface="Calibri"/>
                <a:ea typeface="Calibri"/>
                <a:cs typeface="Calibri"/>
                <a:sym typeface="Calibri"/>
              </a:rPr>
              <a:t> </a:t>
            </a:r>
            <a:endParaRPr sz="6600" b="0" i="0" u="none" strike="noStrike" cap="none" dirty="0">
              <a:solidFill>
                <a:schemeClr val="lt1"/>
              </a:solidFill>
              <a:latin typeface="Calibri"/>
              <a:ea typeface="Calibri"/>
              <a:cs typeface="Calibri"/>
              <a:sym typeface="Calibri"/>
            </a:endParaRPr>
          </a:p>
        </p:txBody>
      </p:sp>
      <p:sp>
        <p:nvSpPr>
          <p:cNvPr id="17" name="Google Shape;87;p1">
            <a:extLst>
              <a:ext uri="{FF2B5EF4-FFF2-40B4-BE49-F238E27FC236}">
                <a16:creationId xmlns:a16="http://schemas.microsoft.com/office/drawing/2014/main" id="{9C4B3157-617D-8048-945E-6C74D7BD7400}"/>
              </a:ext>
            </a:extLst>
          </p:cNvPr>
          <p:cNvSpPr/>
          <p:nvPr/>
        </p:nvSpPr>
        <p:spPr>
          <a:xfrm>
            <a:off x="6784081" y="2560318"/>
            <a:ext cx="2740154" cy="2362201"/>
          </a:xfrm>
          <a:prstGeom prst="hexagon">
            <a:avLst>
              <a:gd name="adj" fmla="val 25000"/>
              <a:gd name="vf" fmla="val 115470"/>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dirty="0" err="1">
                <a:solidFill>
                  <a:srgbClr val="FFFFFF"/>
                </a:solidFill>
                <a:latin typeface="Calibri"/>
                <a:ea typeface="Calibri"/>
                <a:cs typeface="Calibri"/>
                <a:sym typeface="Calibri"/>
              </a:rPr>
              <a:t>Tổ</a:t>
            </a:r>
            <a:endParaRPr sz="1400" b="0" i="0" u="none" strike="noStrike" cap="none" dirty="0">
              <a:solidFill>
                <a:srgbClr val="000000"/>
              </a:solidFill>
              <a:latin typeface="Arial"/>
              <a:ea typeface="Arial"/>
              <a:cs typeface="Arial"/>
              <a:sym typeface="Arial"/>
            </a:endParaRPr>
          </a:p>
        </p:txBody>
      </p:sp>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3">
            <a:alphaModFix/>
          </a:blip>
          <a:srcRect/>
          <a:stretch/>
        </p:blipFill>
        <p:spPr>
          <a:xfrm>
            <a:off x="2359471" y="3591610"/>
            <a:ext cx="2650039" cy="2661817"/>
          </a:xfrm>
          <a:prstGeom prst="rect">
            <a:avLst/>
          </a:prstGeom>
          <a:noFill/>
          <a:ln>
            <a:noFill/>
          </a:ln>
        </p:spPr>
      </p:pic>
      <p:pic>
        <p:nvPicPr>
          <p:cNvPr id="19" name="Google Shape;84;p1">
            <a:extLst>
              <a:ext uri="{FF2B5EF4-FFF2-40B4-BE49-F238E27FC236}">
                <a16:creationId xmlns:a16="http://schemas.microsoft.com/office/drawing/2014/main" id="{788FBA56-0F4F-D64F-901F-83B3ADAF40F2}"/>
              </a:ext>
            </a:extLst>
          </p:cNvPr>
          <p:cNvPicPr preferRelativeResize="0"/>
          <p:nvPr/>
        </p:nvPicPr>
        <p:blipFill rotWithShape="1">
          <a:blip r:embed="rId4">
            <a:alphaModFix/>
          </a:blip>
          <a:srcRect/>
          <a:stretch/>
        </p:blipFill>
        <p:spPr>
          <a:xfrm>
            <a:off x="9142729" y="883919"/>
            <a:ext cx="2857500" cy="2857500"/>
          </a:xfrm>
          <a:prstGeom prst="rect">
            <a:avLst/>
          </a:prstGeom>
          <a:noFill/>
          <a:ln>
            <a:noFill/>
          </a:ln>
        </p:spPr>
      </p:pic>
    </p:spTree>
    <p:extLst>
      <p:ext uri="{BB962C8B-B14F-4D97-AF65-F5344CB8AC3E}">
        <p14:creationId xmlns:p14="http://schemas.microsoft.com/office/powerpoint/2010/main" val="699559309"/>
      </p:ext>
    </p:extLst>
  </p:cSld>
  <p:clrMapOvr>
    <a:masterClrMapping/>
  </p:clrMapOvr>
  <mc:AlternateContent xmlns:mc="http://schemas.openxmlformats.org/markup-compatibility/2006" xmlns:p14="http://schemas.microsoft.com/office/powerpoint/2010/main">
    <mc:Choice Requires="p14">
      <p:transition spd="slow" p14:dur="1500" advTm="10435">
        <p:split orient="vert"/>
      </p:transition>
    </mc:Choice>
    <mc:Fallback xmlns="">
      <p:transition spd="slow" advTm="1043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p:tgtEl>
                                          <p:spTgt spid="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7ECFF19D-0EE3-BB49-B44D-671ECBAD7664}"/>
              </a:ext>
            </a:extLst>
          </p:cNvPr>
          <p:cNvGrpSpPr/>
          <p:nvPr/>
        </p:nvGrpSpPr>
        <p:grpSpPr>
          <a:xfrm>
            <a:off x="899444" y="0"/>
            <a:ext cx="7041606"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4">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144105" y="878921"/>
              <a:ext cx="2964274" cy="707886"/>
            </a:xfrm>
            <a:prstGeom prst="rect">
              <a:avLst/>
            </a:prstGeom>
            <a:noFill/>
          </p:spPr>
          <p:txBody>
            <a:bodyPr wrap="none" lIns="91440" tIns="45720" rIns="91440" bIns="45720">
              <a:spAutoFit/>
            </a:bodyPr>
            <a:lstStyle/>
            <a:p>
              <a:pPr algn="ctr"/>
              <a:r>
                <a:rPr lang="en-US" sz="4000" b="1" cap="none" spc="0" dirty="0">
                  <a:ln w="0"/>
                  <a:solidFill>
                    <a:schemeClr val="tx1"/>
                  </a:solidFill>
                  <a:latin typeface="Times New Roman" panose="02020603050405020304" pitchFamily="18" charset="0"/>
                  <a:cs typeface="Times New Roman" panose="02020603050405020304" pitchFamily="18" charset="0"/>
                </a:rPr>
                <a:t>…</a:t>
              </a:r>
              <a:r>
                <a:rPr lang="en-US" sz="4000" b="1" cap="none" spc="0" dirty="0" err="1">
                  <a:ln w="0"/>
                  <a:solidFill>
                    <a:schemeClr val="tx1"/>
                  </a:solidFill>
                  <a:latin typeface="Times New Roman" panose="02020603050405020304" pitchFamily="18" charset="0"/>
                  <a:cs typeface="Times New Roman" panose="02020603050405020304" pitchFamily="18" charset="0"/>
                </a:rPr>
                <a:t>óng</a:t>
              </a:r>
              <a:r>
                <a:rPr lang="en-US" sz="4000" b="1" cap="none" spc="0" dirty="0">
                  <a:ln w="0"/>
                  <a:solidFill>
                    <a:schemeClr val="tx1"/>
                  </a:solidFill>
                  <a:latin typeface="Times New Roman" panose="02020603050405020304" pitchFamily="18" charset="0"/>
                  <a:cs typeface="Times New Roman" panose="02020603050405020304" pitchFamily="18" charset="0"/>
                </a:rPr>
                <a:t> </a:t>
              </a:r>
              <a:r>
                <a:rPr lang="en-US" sz="4000" b="1" dirty="0">
                  <a:ln w="0"/>
                  <a:latin typeface="Times New Roman" panose="02020603050405020304" pitchFamily="18" charset="0"/>
                  <a:cs typeface="Times New Roman" panose="02020603050405020304" pitchFamily="18" charset="0"/>
                </a:rPr>
                <a:t>…</a:t>
              </a:r>
              <a:r>
                <a:rPr lang="en-US" sz="4000" b="1" dirty="0" err="1">
                  <a:ln w="0"/>
                  <a:latin typeface="Times New Roman" panose="02020603050405020304" pitchFamily="18" charset="0"/>
                  <a:cs typeface="Times New Roman" panose="02020603050405020304" pitchFamily="18" charset="0"/>
                </a:rPr>
                <a:t>ánh</a:t>
              </a:r>
              <a:endParaRPr lang="en-US" sz="4000" b="1" cap="none" spc="0" dirty="0">
                <a:ln w="0"/>
                <a:solidFill>
                  <a:schemeClr val="tx1"/>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66F02DDA-1751-418E-AEF0-71D9994DD20F}"/>
              </a:ext>
            </a:extLst>
          </p:cNvPr>
          <p:cNvSpPr/>
          <p:nvPr/>
        </p:nvSpPr>
        <p:spPr>
          <a:xfrm>
            <a:off x="2506416" y="3204445"/>
            <a:ext cx="392541" cy="3170099"/>
          </a:xfrm>
          <a:prstGeom prst="rect">
            <a:avLst/>
          </a:prstGeom>
          <a:noFill/>
        </p:spPr>
        <p:txBody>
          <a:bodyPr wrap="square" lIns="91440" tIns="45720" rIns="91440" bIns="45720">
            <a:spAutoFit/>
          </a:bodyPr>
          <a:lstStyle/>
          <a:p>
            <a:pPr algn="ctr"/>
            <a:r>
              <a:rPr lang="en-US" sz="20000" dirty="0">
                <a:ln w="0"/>
                <a:effectLst>
                  <a:outerShdw blurRad="38100" dist="19050" dir="2700000" algn="tl" rotWithShape="0">
                    <a:schemeClr val="dk1">
                      <a:alpha val="40000"/>
                    </a:schemeClr>
                  </a:outerShdw>
                </a:effectLst>
              </a:rPr>
              <a:t>s</a:t>
            </a:r>
            <a:endParaRPr lang="en-US" sz="20000" b="0" cap="none" spc="0" dirty="0">
              <a:ln w="0"/>
              <a:gradFill>
                <a:gsLst>
                  <a:gs pos="21000">
                    <a:srgbClr val="53575C"/>
                  </a:gs>
                  <a:gs pos="88000">
                    <a:srgbClr val="C5C7CA"/>
                  </a:gs>
                </a:gsLst>
                <a:lin ang="5400000"/>
              </a:gradFill>
              <a:effectLst/>
            </a:endParaRPr>
          </a:p>
        </p:txBody>
      </p:sp>
      <p:sp>
        <p:nvSpPr>
          <p:cNvPr id="16" name="Rectangle 15">
            <a:extLst>
              <a:ext uri="{FF2B5EF4-FFF2-40B4-BE49-F238E27FC236}">
                <a16:creationId xmlns:a16="http://schemas.microsoft.com/office/drawing/2014/main" id="{A235F0F4-E442-4670-95D7-7CA1FE9EEFB5}"/>
              </a:ext>
            </a:extLst>
          </p:cNvPr>
          <p:cNvSpPr/>
          <p:nvPr/>
        </p:nvSpPr>
        <p:spPr>
          <a:xfrm>
            <a:off x="9337014" y="3204444"/>
            <a:ext cx="392541" cy="3170099"/>
          </a:xfrm>
          <a:prstGeom prst="rect">
            <a:avLst/>
          </a:prstGeom>
          <a:noFill/>
        </p:spPr>
        <p:txBody>
          <a:bodyPr wrap="square" lIns="91440" tIns="45720" rIns="91440" bIns="45720">
            <a:spAutoFit/>
          </a:bodyPr>
          <a:lstStyle/>
          <a:p>
            <a:pPr algn="ctr"/>
            <a:r>
              <a:rPr lang="en-US" sz="20000" dirty="0">
                <a:ln w="0"/>
                <a:effectLst>
                  <a:outerShdw blurRad="38100" dist="19050" dir="2700000" algn="tl" rotWithShape="0">
                    <a:schemeClr val="dk1">
                      <a:alpha val="40000"/>
                    </a:schemeClr>
                  </a:outerShdw>
                </a:effectLst>
              </a:rPr>
              <a:t>x</a:t>
            </a:r>
          </a:p>
        </p:txBody>
      </p:sp>
    </p:spTree>
    <p:custDataLst>
      <p:tags r:id="rId1"/>
    </p:custDataLst>
    <p:extLst>
      <p:ext uri="{BB962C8B-B14F-4D97-AF65-F5344CB8AC3E}">
        <p14:creationId xmlns:p14="http://schemas.microsoft.com/office/powerpoint/2010/main" val="1712026026"/>
      </p:ext>
    </p:extLst>
  </p:cSld>
  <p:clrMapOvr>
    <a:masterClrMapping/>
  </p:clrMapOvr>
  <mc:AlternateContent xmlns:mc="http://schemas.openxmlformats.org/markup-compatibility/2006" xmlns:p14="http://schemas.microsoft.com/office/powerpoint/2010/main">
    <mc:Choice Requires="p14">
      <p:transition spd="slow" p14:dur="1500" advTm="26271">
        <p:split orient="vert"/>
      </p:transition>
    </mc:Choice>
    <mc:Fallback xmlns="">
      <p:transition spd="slow" advTm="2627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25E-6 3.7037E-6 L -0.2888 0.24838 " pathEditMode="relative" rAng="0" ptsTypes="AA">
                                      <p:cBhvr>
                                        <p:cTn id="13" dur="2000" fill="hold"/>
                                        <p:tgtEl>
                                          <p:spTgt spid="8"/>
                                        </p:tgtEl>
                                        <p:attrNameLst>
                                          <p:attrName>ppt_x</p:attrName>
                                          <p:attrName>ppt_y</p:attrName>
                                        </p:attrNameLst>
                                      </p:cBhvr>
                                      <p:rCtr x="-14440" y="12407"/>
                                    </p:animMotion>
                                  </p:childTnLst>
                                </p:cTn>
                              </p:par>
                            </p:childTnLst>
                          </p:cTn>
                        </p:par>
                        <p:par>
                          <p:cTn id="14" fill="hold">
                            <p:stCondLst>
                              <p:cond delay="2000"/>
                            </p:stCondLst>
                            <p:childTnLst>
                              <p:par>
                                <p:cTn id="15" presetID="9" presetClass="exit" presetSubtype="0" fill="hold" nodeType="after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353185" y="611535"/>
            <a:ext cx="5948223" cy="5634929"/>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7ECFF19D-0EE3-BB49-B44D-671ECBAD7664}"/>
              </a:ext>
            </a:extLst>
          </p:cNvPr>
          <p:cNvGrpSpPr/>
          <p:nvPr/>
        </p:nvGrpSpPr>
        <p:grpSpPr>
          <a:xfrm flipH="1">
            <a:off x="4969564" y="1721307"/>
            <a:ext cx="7692887"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3">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355625" y="771199"/>
              <a:ext cx="2686906" cy="923330"/>
            </a:xfrm>
            <a:prstGeom prst="rect">
              <a:avLst/>
            </a:prstGeom>
            <a:noFill/>
          </p:spPr>
          <p:txBody>
            <a:bodyPr wrap="none" lIns="91440" tIns="45720" rIns="91440" bIns="45720">
              <a:spAutoFit/>
            </a:bodyPr>
            <a:lstStyle/>
            <a:p>
              <a:pPr algn="ctr"/>
              <a:r>
                <a:rPr lang="en-US" sz="5400" b="1" dirty="0" err="1">
                  <a:ln w="0"/>
                  <a:latin typeface="Times New Roman" panose="02020603050405020304" pitchFamily="18" charset="0"/>
                  <a:cs typeface="Times New Roman" panose="02020603050405020304" pitchFamily="18" charset="0"/>
                </a:rPr>
                <a:t>s</a:t>
              </a:r>
              <a:r>
                <a:rPr lang="en-US" sz="5400" dirty="0" err="1">
                  <a:ln w="0"/>
                  <a:latin typeface="Times New Roman" panose="02020603050405020304" pitchFamily="18" charset="0"/>
                  <a:cs typeface="Times New Roman" panose="02020603050405020304" pitchFamily="18" charset="0"/>
                </a:rPr>
                <a:t>ó</a:t>
              </a:r>
              <a:r>
                <a:rPr lang="en-US" sz="5400" cap="none" spc="0" dirty="0" err="1">
                  <a:ln w="0"/>
                  <a:solidFill>
                    <a:schemeClr val="tx1"/>
                  </a:solidFill>
                  <a:latin typeface="Times New Roman" panose="02020603050405020304" pitchFamily="18" charset="0"/>
                  <a:cs typeface="Times New Roman" panose="02020603050405020304" pitchFamily="18" charset="0"/>
                </a:rPr>
                <a:t>ng</a:t>
              </a:r>
              <a:r>
                <a:rPr lang="en-US" sz="5400" cap="none" spc="0" dirty="0">
                  <a:ln w="0"/>
                  <a:solidFill>
                    <a:schemeClr val="tx1"/>
                  </a:solidFill>
                  <a:latin typeface="Times New Roman" panose="02020603050405020304" pitchFamily="18" charset="0"/>
                  <a:cs typeface="Times New Roman" panose="02020603050405020304" pitchFamily="18" charset="0"/>
                </a:rPr>
                <a:t> </a:t>
              </a:r>
              <a:r>
                <a:rPr lang="en-US" sz="5400" b="1" dirty="0" err="1">
                  <a:ln w="0"/>
                  <a:latin typeface="Times New Roman" panose="02020603050405020304" pitchFamily="18" charset="0"/>
                  <a:cs typeface="Times New Roman" panose="02020603050405020304" pitchFamily="18" charset="0"/>
                </a:rPr>
                <a:t>s</a:t>
              </a:r>
              <a:r>
                <a:rPr lang="en-US" sz="5400" dirty="0" err="1">
                  <a:ln w="0"/>
                  <a:latin typeface="Times New Roman" panose="02020603050405020304" pitchFamily="18" charset="0"/>
                  <a:cs typeface="Times New Roman" panose="02020603050405020304" pitchFamily="18" charset="0"/>
                </a:rPr>
                <a:t>ánh</a:t>
              </a:r>
              <a:endParaRPr lang="en-US" sz="5400" cap="none" spc="0" dirty="0">
                <a:ln w="0"/>
                <a:solidFill>
                  <a:schemeClr val="tx1"/>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02CA394-5EFF-4A06-9430-FAA205C0145A}"/>
              </a:ext>
            </a:extLst>
          </p:cNvPr>
          <p:cNvSpPr/>
          <p:nvPr/>
        </p:nvSpPr>
        <p:spPr>
          <a:xfrm>
            <a:off x="3209995" y="-226578"/>
            <a:ext cx="392541" cy="6247864"/>
          </a:xfrm>
          <a:prstGeom prst="rect">
            <a:avLst/>
          </a:prstGeom>
          <a:noFill/>
        </p:spPr>
        <p:txBody>
          <a:bodyPr wrap="square" lIns="91440" tIns="45720" rIns="91440" bIns="45720">
            <a:spAutoFit/>
          </a:bodyPr>
          <a:lstStyle/>
          <a:p>
            <a:pPr algn="ctr"/>
            <a:r>
              <a:rPr lang="en-US" sz="40000" dirty="0">
                <a:ln w="0"/>
                <a:effectLst>
                  <a:outerShdw blurRad="38100" dist="19050" dir="2700000" algn="tl" rotWithShape="0">
                    <a:schemeClr val="dk1">
                      <a:alpha val="40000"/>
                    </a:schemeClr>
                  </a:outerShdw>
                </a:effectLst>
              </a:rPr>
              <a:t>s</a:t>
            </a:r>
            <a:endParaRPr lang="en-US" sz="400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541020439"/>
      </p:ext>
    </p:extLst>
  </p:cSld>
  <p:clrMapOvr>
    <a:masterClrMapping/>
  </p:clrMapOvr>
  <mc:AlternateContent xmlns:mc="http://schemas.openxmlformats.org/markup-compatibility/2006" xmlns:p14="http://schemas.microsoft.com/office/powerpoint/2010/main">
    <mc:Choice Requires="p14">
      <p:transition spd="slow" p14:dur="1500" advTm="5977">
        <p:split orient="vert"/>
      </p:transition>
    </mc:Choice>
    <mc:Fallback xmlns="">
      <p:transition spd="slow" advTm="5977">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7ECFF19D-0EE3-BB49-B44D-671ECBAD7664}"/>
              </a:ext>
            </a:extLst>
          </p:cNvPr>
          <p:cNvGrpSpPr/>
          <p:nvPr/>
        </p:nvGrpSpPr>
        <p:grpSpPr>
          <a:xfrm>
            <a:off x="899444" y="0"/>
            <a:ext cx="7041606"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4">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629014" y="878921"/>
              <a:ext cx="1994457" cy="707886"/>
            </a:xfrm>
            <a:prstGeom prst="rect">
              <a:avLst/>
            </a:prstGeom>
            <a:noFill/>
          </p:spPr>
          <p:txBody>
            <a:bodyPr wrap="none" lIns="91440" tIns="45720" rIns="91440" bIns="45720">
              <a:spAutoFit/>
            </a:bodyPr>
            <a:lstStyle/>
            <a:p>
              <a:pPr algn="ctr"/>
              <a:r>
                <a:rPr lang="en-US" sz="4000" b="1" dirty="0">
                  <a:ln w="0"/>
                  <a:latin typeface="Times New Roman" panose="02020603050405020304" pitchFamily="18" charset="0"/>
                  <a:cs typeface="Times New Roman" panose="02020603050405020304" pitchFamily="18" charset="0"/>
                </a:rPr>
                <a:t>…</a:t>
              </a:r>
              <a:r>
                <a:rPr lang="en-US" sz="4000" b="1" dirty="0" err="1">
                  <a:ln w="0"/>
                  <a:latin typeface="Times New Roman" panose="02020603050405020304" pitchFamily="18" charset="0"/>
                  <a:cs typeface="Times New Roman" panose="02020603050405020304" pitchFamily="18" charset="0"/>
                </a:rPr>
                <a:t>ối</a:t>
              </a:r>
              <a:r>
                <a:rPr lang="en-US" sz="4000" b="1" cap="none" spc="0" dirty="0">
                  <a:ln w="0"/>
                  <a:solidFill>
                    <a:schemeClr val="tx1"/>
                  </a:solidFill>
                  <a:latin typeface="Times New Roman" panose="02020603050405020304" pitchFamily="18" charset="0"/>
                  <a:cs typeface="Times New Roman" panose="02020603050405020304" pitchFamily="18" charset="0"/>
                </a:rPr>
                <a:t> </a:t>
              </a:r>
              <a:r>
                <a:rPr lang="en-US" sz="4000" b="1" dirty="0">
                  <a:ln w="0"/>
                  <a:latin typeface="Times New Roman" panose="02020603050405020304" pitchFamily="18" charset="0"/>
                  <a:cs typeface="Times New Roman" panose="02020603050405020304" pitchFamily="18" charset="0"/>
                </a:rPr>
                <a:t>…ả</a:t>
              </a:r>
              <a:endParaRPr lang="en-US" sz="4000" b="1" cap="none" spc="0" dirty="0">
                <a:ln w="0"/>
                <a:solidFill>
                  <a:schemeClr val="tx1"/>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66F02DDA-1751-418E-AEF0-71D9994DD20F}"/>
              </a:ext>
            </a:extLst>
          </p:cNvPr>
          <p:cNvSpPr/>
          <p:nvPr/>
        </p:nvSpPr>
        <p:spPr>
          <a:xfrm>
            <a:off x="2506416" y="3204445"/>
            <a:ext cx="392541" cy="3170099"/>
          </a:xfrm>
          <a:prstGeom prst="rect">
            <a:avLst/>
          </a:prstGeom>
          <a:noFill/>
        </p:spPr>
        <p:txBody>
          <a:bodyPr wrap="square" lIns="91440" tIns="45720" rIns="91440" bIns="45720">
            <a:spAutoFit/>
          </a:bodyPr>
          <a:lstStyle/>
          <a:p>
            <a:pPr algn="ctr"/>
            <a:r>
              <a:rPr lang="en-US" sz="20000" dirty="0">
                <a:ln w="0"/>
                <a:effectLst>
                  <a:outerShdw blurRad="38100" dist="19050" dir="2700000" algn="tl" rotWithShape="0">
                    <a:schemeClr val="dk1">
                      <a:alpha val="40000"/>
                    </a:schemeClr>
                  </a:outerShdw>
                </a:effectLst>
              </a:rPr>
              <a:t>s</a:t>
            </a:r>
            <a:endParaRPr lang="en-US" sz="20000" b="0" cap="none" spc="0" dirty="0">
              <a:ln w="0"/>
              <a:gradFill>
                <a:gsLst>
                  <a:gs pos="21000">
                    <a:srgbClr val="53575C"/>
                  </a:gs>
                  <a:gs pos="88000">
                    <a:srgbClr val="C5C7CA"/>
                  </a:gs>
                </a:gsLst>
                <a:lin ang="5400000"/>
              </a:gradFill>
              <a:effectLst/>
            </a:endParaRPr>
          </a:p>
        </p:txBody>
      </p:sp>
      <p:sp>
        <p:nvSpPr>
          <p:cNvPr id="16" name="Rectangle 15">
            <a:extLst>
              <a:ext uri="{FF2B5EF4-FFF2-40B4-BE49-F238E27FC236}">
                <a16:creationId xmlns:a16="http://schemas.microsoft.com/office/drawing/2014/main" id="{A235F0F4-E442-4670-95D7-7CA1FE9EEFB5}"/>
              </a:ext>
            </a:extLst>
          </p:cNvPr>
          <p:cNvSpPr/>
          <p:nvPr/>
        </p:nvSpPr>
        <p:spPr>
          <a:xfrm>
            <a:off x="9337014" y="3204444"/>
            <a:ext cx="392541" cy="3170099"/>
          </a:xfrm>
          <a:prstGeom prst="rect">
            <a:avLst/>
          </a:prstGeom>
          <a:noFill/>
        </p:spPr>
        <p:txBody>
          <a:bodyPr wrap="square" lIns="91440" tIns="45720" rIns="91440" bIns="45720">
            <a:spAutoFit/>
          </a:bodyPr>
          <a:lstStyle/>
          <a:p>
            <a:pPr algn="ctr"/>
            <a:r>
              <a:rPr lang="en-US" sz="20000" dirty="0">
                <a:ln w="0"/>
                <a:effectLst>
                  <a:outerShdw blurRad="38100" dist="19050" dir="2700000" algn="tl" rotWithShape="0">
                    <a:schemeClr val="dk1">
                      <a:alpha val="40000"/>
                    </a:schemeClr>
                  </a:outerShdw>
                </a:effectLst>
              </a:rPr>
              <a:t>x</a:t>
            </a:r>
          </a:p>
        </p:txBody>
      </p:sp>
    </p:spTree>
    <p:custDataLst>
      <p:tags r:id="rId1"/>
    </p:custDataLst>
    <p:extLst>
      <p:ext uri="{BB962C8B-B14F-4D97-AF65-F5344CB8AC3E}">
        <p14:creationId xmlns:p14="http://schemas.microsoft.com/office/powerpoint/2010/main" val="1219103949"/>
      </p:ext>
    </p:extLst>
  </p:cSld>
  <p:clrMapOvr>
    <a:masterClrMapping/>
  </p:clrMapOvr>
  <mc:AlternateContent xmlns:mc="http://schemas.openxmlformats.org/markup-compatibility/2006" xmlns:p14="http://schemas.microsoft.com/office/powerpoint/2010/main">
    <mc:Choice Requires="p14">
      <p:transition spd="slow" p14:dur="1500" advTm="13593">
        <p:split orient="vert"/>
      </p:transition>
    </mc:Choice>
    <mc:Fallback xmlns="">
      <p:transition spd="slow" advTm="135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5.55112E-17 -2.59259E-6 L 0.23607 0.22824 " pathEditMode="relative" rAng="0" ptsTypes="AA">
                                      <p:cBhvr>
                                        <p:cTn id="13" dur="2000" fill="hold"/>
                                        <p:tgtEl>
                                          <p:spTgt spid="8"/>
                                        </p:tgtEl>
                                        <p:attrNameLst>
                                          <p:attrName>ppt_x</p:attrName>
                                          <p:attrName>ppt_y</p:attrName>
                                        </p:attrNameLst>
                                      </p:cBhvr>
                                      <p:rCtr x="11797" y="11412"/>
                                    </p:animMotion>
                                  </p:childTnLst>
                                </p:cTn>
                              </p:par>
                            </p:childTnLst>
                          </p:cTn>
                        </p:par>
                        <p:par>
                          <p:cTn id="14" fill="hold">
                            <p:stCondLst>
                              <p:cond delay="2000"/>
                            </p:stCondLst>
                            <p:childTnLst>
                              <p:par>
                                <p:cTn id="15" presetID="9" presetClass="exit" presetSubtype="0" fill="hold" nodeType="after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6243777" y="484787"/>
            <a:ext cx="5948223" cy="5634929"/>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7ECFF19D-0EE3-BB49-B44D-671ECBAD7664}"/>
              </a:ext>
            </a:extLst>
          </p:cNvPr>
          <p:cNvGrpSpPr/>
          <p:nvPr/>
        </p:nvGrpSpPr>
        <p:grpSpPr>
          <a:xfrm>
            <a:off x="253497" y="939490"/>
            <a:ext cx="7288040"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3">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764223" y="771199"/>
              <a:ext cx="1869712" cy="923330"/>
            </a:xfrm>
            <a:prstGeom prst="rect">
              <a:avLst/>
            </a:prstGeom>
            <a:noFill/>
          </p:spPr>
          <p:txBody>
            <a:bodyPr wrap="none" lIns="91440" tIns="45720" rIns="91440" bIns="45720">
              <a:spAutoFit/>
            </a:bodyPr>
            <a:lstStyle/>
            <a:p>
              <a:pPr algn="ctr"/>
              <a:r>
                <a:rPr lang="en-US" sz="5400" b="1" dirty="0" err="1">
                  <a:ln w="0"/>
                  <a:latin typeface="Times New Roman" panose="02020603050405020304" pitchFamily="18" charset="0"/>
                  <a:cs typeface="Times New Roman" panose="02020603050405020304" pitchFamily="18" charset="0"/>
                </a:rPr>
                <a:t>x</a:t>
              </a:r>
              <a:r>
                <a:rPr lang="en-US" sz="5400" dirty="0" err="1">
                  <a:ln w="0"/>
                  <a:latin typeface="Times New Roman" panose="02020603050405020304" pitchFamily="18" charset="0"/>
                  <a:cs typeface="Times New Roman" panose="02020603050405020304" pitchFamily="18" charset="0"/>
                </a:rPr>
                <a:t>ối</a:t>
              </a:r>
              <a:r>
                <a:rPr lang="en-US" sz="5400" dirty="0">
                  <a:ln w="0"/>
                  <a:latin typeface="Times New Roman" panose="02020603050405020304" pitchFamily="18" charset="0"/>
                  <a:cs typeface="Times New Roman" panose="02020603050405020304" pitchFamily="18" charset="0"/>
                </a:rPr>
                <a:t> </a:t>
              </a:r>
              <a:r>
                <a:rPr lang="en-US" sz="5400" b="1" dirty="0" err="1">
                  <a:ln w="0"/>
                  <a:latin typeface="Times New Roman" panose="02020603050405020304" pitchFamily="18" charset="0"/>
                  <a:cs typeface="Times New Roman" panose="02020603050405020304" pitchFamily="18" charset="0"/>
                </a:rPr>
                <a:t>x</a:t>
              </a:r>
              <a:r>
                <a:rPr lang="en-US" sz="5400" dirty="0" err="1">
                  <a:ln w="0"/>
                  <a:latin typeface="Times New Roman" panose="02020603050405020304" pitchFamily="18" charset="0"/>
                  <a:cs typeface="Times New Roman" panose="02020603050405020304" pitchFamily="18" charset="0"/>
                </a:rPr>
                <a:t>ả</a:t>
              </a:r>
              <a:endParaRPr lang="en-US" sz="5400" cap="none" spc="0" dirty="0">
                <a:ln w="0"/>
                <a:solidFill>
                  <a:schemeClr val="tx1"/>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02CA394-5EFF-4A06-9430-FAA205C0145A}"/>
              </a:ext>
            </a:extLst>
          </p:cNvPr>
          <p:cNvSpPr/>
          <p:nvPr/>
        </p:nvSpPr>
        <p:spPr>
          <a:xfrm>
            <a:off x="9217888" y="-476749"/>
            <a:ext cx="392541" cy="6247864"/>
          </a:xfrm>
          <a:prstGeom prst="rect">
            <a:avLst/>
          </a:prstGeom>
          <a:noFill/>
        </p:spPr>
        <p:txBody>
          <a:bodyPr wrap="square" lIns="91440" tIns="45720" rIns="91440" bIns="45720">
            <a:spAutoFit/>
          </a:bodyPr>
          <a:lstStyle/>
          <a:p>
            <a:pPr algn="ctr"/>
            <a:r>
              <a:rPr lang="en-US" sz="40000" dirty="0">
                <a:ln w="0"/>
                <a:effectLst>
                  <a:outerShdw blurRad="38100" dist="19050" dir="2700000" algn="tl" rotWithShape="0">
                    <a:schemeClr val="dk1">
                      <a:alpha val="40000"/>
                    </a:schemeClr>
                  </a:outerShdw>
                </a:effectLst>
              </a:rPr>
              <a:t>x</a:t>
            </a:r>
          </a:p>
        </p:txBody>
      </p:sp>
    </p:spTree>
    <p:extLst>
      <p:ext uri="{BB962C8B-B14F-4D97-AF65-F5344CB8AC3E}">
        <p14:creationId xmlns:p14="http://schemas.microsoft.com/office/powerpoint/2010/main" val="181708544"/>
      </p:ext>
    </p:extLst>
  </p:cSld>
  <p:clrMapOvr>
    <a:masterClrMapping/>
  </p:clrMapOvr>
  <mc:AlternateContent xmlns:mc="http://schemas.openxmlformats.org/markup-compatibility/2006" xmlns:p14="http://schemas.microsoft.com/office/powerpoint/2010/main">
    <mc:Choice Requires="p14">
      <p:transition spd="slow" p14:dur="1500" advTm="4886">
        <p:split orient="vert"/>
      </p:transition>
    </mc:Choice>
    <mc:Fallback xmlns="">
      <p:transition spd="slow" advTm="4886">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7590F72-50FE-3146-AF42-AF1B0749BC03}"/>
              </a:ext>
            </a:extLst>
          </p:cNvPr>
          <p:cNvGrpSpPr/>
          <p:nvPr/>
        </p:nvGrpSpPr>
        <p:grpSpPr>
          <a:xfrm>
            <a:off x="1288615" y="3888954"/>
            <a:ext cx="2740154" cy="2362201"/>
            <a:chOff x="1288615" y="3888954"/>
            <a:chExt cx="2740154" cy="2362201"/>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913FA5-4216-5146-8E04-BAEFEFE260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37508" y="4126937"/>
              <a:ext cx="1842367" cy="1886233"/>
            </a:xfrm>
            <a:prstGeom prst="rect">
              <a:avLst/>
            </a:prstGeom>
          </p:spPr>
        </p:pic>
      </p:grpSp>
      <p:grpSp>
        <p:nvGrpSpPr>
          <p:cNvPr id="11" name="Group 10">
            <a:extLst>
              <a:ext uri="{FF2B5EF4-FFF2-40B4-BE49-F238E27FC236}">
                <a16:creationId xmlns:a16="http://schemas.microsoft.com/office/drawing/2014/main" id="{7EEE05ED-2C63-F84C-853F-0897ECAA7CF0}"/>
              </a:ext>
            </a:extLst>
          </p:cNvPr>
          <p:cNvGrpSpPr/>
          <p:nvPr/>
        </p:nvGrpSpPr>
        <p:grpSpPr>
          <a:xfrm>
            <a:off x="8163185" y="3888954"/>
            <a:ext cx="2740200" cy="2362200"/>
            <a:chOff x="8163185" y="3888954"/>
            <a:chExt cx="2740200" cy="2362200"/>
          </a:xfrm>
        </p:grpSpPr>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CC4260B-2452-EF49-9962-FD5EC0A1E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1506" y="4126937"/>
              <a:ext cx="1983557" cy="1960221"/>
            </a:xfrm>
            <a:prstGeom prst="rect">
              <a:avLst/>
            </a:prstGeom>
          </p:spPr>
        </p:pic>
      </p:grpSp>
      <p:grpSp>
        <p:nvGrpSpPr>
          <p:cNvPr id="8" name="Group 7">
            <a:extLst>
              <a:ext uri="{FF2B5EF4-FFF2-40B4-BE49-F238E27FC236}">
                <a16:creationId xmlns:a16="http://schemas.microsoft.com/office/drawing/2014/main" id="{7ECFF19D-0EE3-BB49-B44D-671ECBAD7664}"/>
              </a:ext>
            </a:extLst>
          </p:cNvPr>
          <p:cNvGrpSpPr/>
          <p:nvPr/>
        </p:nvGrpSpPr>
        <p:grpSpPr>
          <a:xfrm>
            <a:off x="1479251" y="-229831"/>
            <a:ext cx="6683934" cy="3999793"/>
            <a:chOff x="1053548" y="-154677"/>
            <a:chExt cx="6683934" cy="3999793"/>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6683934" cy="3999793"/>
              <a:chOff x="1053548" y="-154677"/>
              <a:chExt cx="6683934" cy="3999793"/>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8">
                <a:alphaModFix/>
              </a:blip>
              <a:srcRect/>
              <a:stretch/>
            </p:blipFill>
            <p:spPr>
              <a:xfrm>
                <a:off x="5087443" y="1183299"/>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732295" y="771199"/>
              <a:ext cx="1933543" cy="923330"/>
            </a:xfrm>
            <a:prstGeom prst="rect">
              <a:avLst/>
            </a:prstGeom>
            <a:noFill/>
          </p:spPr>
          <p:txBody>
            <a:bodyPr wrap="none" lIns="91440" tIns="45720" rIns="91440" bIns="45720">
              <a:spAutoFit/>
            </a:bodyPr>
            <a:lstStyle/>
            <a:p>
              <a:pPr algn="ctr"/>
              <a:r>
                <a:rPr lang="en-US" sz="5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ve</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vời</a:t>
              </a:r>
              <a:endParaRPr lang="en-US" sz="54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750838762"/>
      </p:ext>
    </p:extLst>
  </p:cSld>
  <p:clrMapOvr>
    <a:masterClrMapping/>
  </p:clrMapOvr>
  <mc:AlternateContent xmlns:mc="http://schemas.openxmlformats.org/markup-compatibility/2006" xmlns:p14="http://schemas.microsoft.com/office/powerpoint/2010/main">
    <mc:Choice Requires="p14">
      <p:transition spd="slow" p14:dur="1500" advTm="29499">
        <p:split orient="vert"/>
      </p:transition>
    </mc:Choice>
    <mc:Fallback xmlns="">
      <p:transition spd="slow" advTm="2949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path" presetSubtype="0" accel="50000" decel="50000" fill="hold" nodeType="clickEffect">
                                  <p:stCondLst>
                                    <p:cond delay="0"/>
                                  </p:stCondLst>
                                  <p:childTnLst>
                                    <p:animMotion origin="layout" path="M 0.00144 -0.08588 L 0.075 -0.09143 C 0.0905 -0.09329 0.11146 -0.08518 0.13164 -0.07083 C 0.15482 -0.05416 0.17214 -0.03472 0.18242 -0.01435 L 0.23321 0.08056 " pathEditMode="relative" rAng="1320000" ptsTypes="AAAAA">
                                      <p:cBhvr>
                                        <p:cTn id="23" dur="2000" fill="hold"/>
                                        <p:tgtEl>
                                          <p:spTgt spid="8"/>
                                        </p:tgtEl>
                                        <p:attrNameLst>
                                          <p:attrName>ppt_x</p:attrName>
                                          <p:attrName>ppt_y</p:attrName>
                                        </p:attrNameLst>
                                      </p:cBhvr>
                                      <p:rCtr x="12357" y="4954"/>
                                    </p:animMotion>
                                  </p:childTnLst>
                                </p:cTn>
                              </p:par>
                            </p:childTnLst>
                          </p:cTn>
                        </p:par>
                        <p:par>
                          <p:cTn id="24" fill="hold">
                            <p:stCondLst>
                              <p:cond delay="2000"/>
                            </p:stCondLst>
                            <p:childTnLst>
                              <p:par>
                                <p:cTn id="25" presetID="9" presetClass="exit" presetSubtype="0" fill="hold" nodeType="afterEffect">
                                  <p:stCondLst>
                                    <p:cond delay="0"/>
                                  </p:stCondLst>
                                  <p:childTnLst>
                                    <p:animEffect transition="out" filter="dissolv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EEE05ED-2C63-F84C-853F-0897ECAA7CF0}"/>
              </a:ext>
            </a:extLst>
          </p:cNvPr>
          <p:cNvGrpSpPr/>
          <p:nvPr/>
        </p:nvGrpSpPr>
        <p:grpSpPr>
          <a:xfrm>
            <a:off x="5091540" y="304636"/>
            <a:ext cx="6564952" cy="6248728"/>
            <a:chOff x="8163185" y="3888954"/>
            <a:chExt cx="2740200" cy="2362200"/>
          </a:xfrm>
        </p:grpSpPr>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CC4260B-2452-EF49-9962-FD5EC0A1E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1506" y="4126937"/>
              <a:ext cx="1983557" cy="1960221"/>
            </a:xfrm>
            <a:prstGeom prst="rect">
              <a:avLst/>
            </a:prstGeom>
          </p:spPr>
        </p:pic>
      </p:grpSp>
      <p:grpSp>
        <p:nvGrpSpPr>
          <p:cNvPr id="8" name="Group 7">
            <a:extLst>
              <a:ext uri="{FF2B5EF4-FFF2-40B4-BE49-F238E27FC236}">
                <a16:creationId xmlns:a16="http://schemas.microsoft.com/office/drawing/2014/main" id="{7ECFF19D-0EE3-BB49-B44D-671ECBAD7664}"/>
              </a:ext>
            </a:extLst>
          </p:cNvPr>
          <p:cNvGrpSpPr/>
          <p:nvPr/>
        </p:nvGrpSpPr>
        <p:grpSpPr>
          <a:xfrm>
            <a:off x="147407" y="1714648"/>
            <a:ext cx="6683934" cy="3999793"/>
            <a:chOff x="1053548" y="-154677"/>
            <a:chExt cx="6683934" cy="3999793"/>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6683934" cy="3999793"/>
              <a:chOff x="1053548" y="-154677"/>
              <a:chExt cx="6683934" cy="3999793"/>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5">
                <a:alphaModFix/>
              </a:blip>
              <a:srcRect/>
              <a:stretch/>
            </p:blipFill>
            <p:spPr>
              <a:xfrm>
                <a:off x="5087443" y="1183299"/>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741112" y="771199"/>
              <a:ext cx="1915910" cy="923330"/>
            </a:xfrm>
            <a:prstGeom prst="rect">
              <a:avLst/>
            </a:prstGeom>
            <a:noFill/>
          </p:spPr>
          <p:txBody>
            <a:bodyPr wrap="none" lIns="91440" tIns="45720" rIns="91440" bIns="45720">
              <a:spAutoFit/>
            </a:bodyPr>
            <a:lstStyle/>
            <a:p>
              <a:pPr algn="ctr"/>
              <a:r>
                <a:rPr lang="en-US" sz="5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vẽ</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vời</a:t>
              </a:r>
              <a:endParaRPr lang="en-US" sz="54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68269242"/>
      </p:ext>
    </p:extLst>
  </p:cSld>
  <p:clrMapOvr>
    <a:masterClrMapping/>
  </p:clrMapOvr>
  <mc:AlternateContent xmlns:mc="http://schemas.openxmlformats.org/markup-compatibility/2006" xmlns:p14="http://schemas.microsoft.com/office/powerpoint/2010/main">
    <mc:Choice Requires="p14">
      <p:transition spd="slow" p14:dur="1500" advTm="4491">
        <p:split orient="vert"/>
      </p:transition>
    </mc:Choice>
    <mc:Fallback xmlns="">
      <p:transition spd="slow" advTm="4491">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à văn Ban - dắc - Các nhà văn, nhà thơ - Nguyễn Hùng Tiến - Thư viện Tư  liệu giáo dục"/>
          <p:cNvPicPr>
            <a:picLocks noChangeAspect="1" noChangeArrowheads="1"/>
          </p:cNvPicPr>
          <p:nvPr/>
        </p:nvPicPr>
        <p:blipFill>
          <a:blip r:embed="rId4"/>
          <a:srcRect/>
          <a:stretch>
            <a:fillRect/>
          </a:stretch>
        </p:blipFill>
        <p:spPr bwMode="auto">
          <a:xfrm>
            <a:off x="1111348" y="2194569"/>
            <a:ext cx="4670474" cy="3854547"/>
          </a:xfrm>
          <a:prstGeom prst="rect">
            <a:avLst/>
          </a:prstGeom>
          <a:noFill/>
        </p:spPr>
      </p:pic>
      <p:pic>
        <p:nvPicPr>
          <p:cNvPr id="3" name="Picture 2" descr="C:\Users\Hai-Sang\Downloads\HBalzac.jpg">
            <a:extLst>
              <a:ext uri="{FF2B5EF4-FFF2-40B4-BE49-F238E27FC236}">
                <a16:creationId xmlns:a16="http://schemas.microsoft.com/office/drawing/2014/main" id="{3C8B92AD-86A1-B54F-884A-A0674BF093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942" y="2215892"/>
            <a:ext cx="4717196" cy="381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EDA9100-0FC7-3F4D-B9ED-548162E86659}"/>
              </a:ext>
            </a:extLst>
          </p:cNvPr>
          <p:cNvSpPr/>
          <p:nvPr/>
        </p:nvSpPr>
        <p:spPr>
          <a:xfrm>
            <a:off x="2733822" y="289277"/>
            <a:ext cx="6096000" cy="1077218"/>
          </a:xfrm>
          <a:prstGeom prst="rect">
            <a:avLst/>
          </a:prstGeom>
        </p:spPr>
        <p:txBody>
          <a:bodyPr>
            <a:spAutoFit/>
          </a:bodyPr>
          <a:lstStyle/>
          <a:p>
            <a:pPr lvl="0" algn="ctr">
              <a:spcBef>
                <a:spcPts val="0"/>
              </a:spcBef>
              <a:buNone/>
            </a:pPr>
            <a:r>
              <a:rPr lang="en-US" sz="3200" u="sng" dirty="0" err="1">
                <a:solidFill>
                  <a:srgbClr val="002060"/>
                </a:solidFill>
                <a:latin typeface="Times New Roman" pitchFamily="18" charset="0"/>
                <a:cs typeface="Times New Roman" pitchFamily="18" charset="0"/>
              </a:rPr>
              <a:t>Chính</a:t>
            </a:r>
            <a:r>
              <a:rPr lang="en-US" sz="3200" u="sng" dirty="0">
                <a:solidFill>
                  <a:srgbClr val="002060"/>
                </a:solidFill>
                <a:latin typeface="Times New Roman" pitchFamily="18" charset="0"/>
                <a:cs typeface="Times New Roman" pitchFamily="18" charset="0"/>
              </a:rPr>
              <a:t> </a:t>
            </a:r>
            <a:r>
              <a:rPr lang="en-US" sz="3200" u="sng" dirty="0" err="1">
                <a:solidFill>
                  <a:srgbClr val="002060"/>
                </a:solidFill>
                <a:latin typeface="Times New Roman" pitchFamily="18" charset="0"/>
                <a:cs typeface="Times New Roman" pitchFamily="18" charset="0"/>
              </a:rPr>
              <a:t>tả</a:t>
            </a:r>
            <a:endParaRPr lang="en-CA" altLang="en-US" sz="3200" dirty="0">
              <a:solidFill>
                <a:srgbClr val="002060"/>
              </a:solidFill>
              <a:latin typeface="Times New Roman" pitchFamily="18" charset="0"/>
              <a:cs typeface="Times New Roman" pitchFamily="18"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3391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linds(horizontal)">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7590F72-50FE-3146-AF42-AF1B0749BC03}"/>
              </a:ext>
            </a:extLst>
          </p:cNvPr>
          <p:cNvGrpSpPr/>
          <p:nvPr/>
        </p:nvGrpSpPr>
        <p:grpSpPr>
          <a:xfrm>
            <a:off x="1288615" y="3888954"/>
            <a:ext cx="2740154" cy="2362201"/>
            <a:chOff x="1288615" y="3888954"/>
            <a:chExt cx="2740154" cy="2362201"/>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913FA5-4216-5146-8E04-BAEFEFE260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37508" y="4126937"/>
              <a:ext cx="1842367" cy="1886233"/>
            </a:xfrm>
            <a:prstGeom prst="rect">
              <a:avLst/>
            </a:prstGeom>
          </p:spPr>
        </p:pic>
      </p:grpSp>
      <p:grpSp>
        <p:nvGrpSpPr>
          <p:cNvPr id="11" name="Group 10">
            <a:extLst>
              <a:ext uri="{FF2B5EF4-FFF2-40B4-BE49-F238E27FC236}">
                <a16:creationId xmlns:a16="http://schemas.microsoft.com/office/drawing/2014/main" id="{7EEE05ED-2C63-F84C-853F-0897ECAA7CF0}"/>
              </a:ext>
            </a:extLst>
          </p:cNvPr>
          <p:cNvGrpSpPr/>
          <p:nvPr/>
        </p:nvGrpSpPr>
        <p:grpSpPr>
          <a:xfrm>
            <a:off x="8163185" y="3888954"/>
            <a:ext cx="2740200" cy="2362200"/>
            <a:chOff x="8163185" y="3888954"/>
            <a:chExt cx="2740200" cy="2362200"/>
          </a:xfrm>
        </p:grpSpPr>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CC4260B-2452-EF49-9962-FD5EC0A1E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1506" y="4126937"/>
              <a:ext cx="1983557" cy="1960221"/>
            </a:xfrm>
            <a:prstGeom prst="rect">
              <a:avLst/>
            </a:prstGeom>
          </p:spPr>
        </p:pic>
      </p:grpSp>
      <p:grpSp>
        <p:nvGrpSpPr>
          <p:cNvPr id="8" name="Group 7">
            <a:extLst>
              <a:ext uri="{FF2B5EF4-FFF2-40B4-BE49-F238E27FC236}">
                <a16:creationId xmlns:a16="http://schemas.microsoft.com/office/drawing/2014/main" id="{7ECFF19D-0EE3-BB49-B44D-671ECBAD7664}"/>
              </a:ext>
            </a:extLst>
          </p:cNvPr>
          <p:cNvGrpSpPr/>
          <p:nvPr/>
        </p:nvGrpSpPr>
        <p:grpSpPr>
          <a:xfrm>
            <a:off x="507966" y="-446340"/>
            <a:ext cx="7041606"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8">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827675" y="771199"/>
              <a:ext cx="1742786" cy="923330"/>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hê</a:t>
              </a:r>
              <a:endParaRPr lang="en-US" sz="54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820236511"/>
      </p:ext>
    </p:extLst>
  </p:cSld>
  <p:clrMapOvr>
    <a:masterClrMapping/>
  </p:clrMapOvr>
  <mc:AlternateContent xmlns:mc="http://schemas.openxmlformats.org/markup-compatibility/2006" xmlns:p14="http://schemas.microsoft.com/office/powerpoint/2010/main">
    <mc:Choice Requires="p14">
      <p:transition spd="slow" p14:dur="1500" advTm="12037">
        <p:split orient="vert"/>
      </p:transition>
    </mc:Choice>
    <mc:Fallback xmlns="">
      <p:transition spd="slow" advTm="1203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25E-6 3.7037E-6 L -0.2888 0.24838 " pathEditMode="relative" rAng="0" ptsTypes="AA">
                                      <p:cBhvr>
                                        <p:cTn id="13" dur="2000" fill="hold"/>
                                        <p:tgtEl>
                                          <p:spTgt spid="8"/>
                                        </p:tgtEl>
                                        <p:attrNameLst>
                                          <p:attrName>ppt_x</p:attrName>
                                          <p:attrName>ppt_y</p:attrName>
                                        </p:attrNameLst>
                                      </p:cBhvr>
                                      <p:rCtr x="-14440" y="12407"/>
                                    </p:animMotion>
                                  </p:childTnLst>
                                </p:cTn>
                              </p:par>
                            </p:childTnLst>
                          </p:cTn>
                        </p:par>
                        <p:par>
                          <p:cTn id="14" fill="hold">
                            <p:stCondLst>
                              <p:cond delay="2000"/>
                            </p:stCondLst>
                            <p:childTnLst>
                              <p:par>
                                <p:cTn id="15" presetID="9" presetClass="exit" presetSubtype="0" fill="hold" nodeType="after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7590F72-50FE-3146-AF42-AF1B0749BC03}"/>
              </a:ext>
            </a:extLst>
          </p:cNvPr>
          <p:cNvGrpSpPr/>
          <p:nvPr/>
        </p:nvGrpSpPr>
        <p:grpSpPr>
          <a:xfrm>
            <a:off x="353185" y="611535"/>
            <a:ext cx="5948223" cy="5634929"/>
            <a:chOff x="1288615" y="3888954"/>
            <a:chExt cx="2740154" cy="2362201"/>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913FA5-4216-5146-8E04-BAEFEFE260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37508" y="4126937"/>
              <a:ext cx="1842367" cy="1886233"/>
            </a:xfrm>
            <a:prstGeom prst="rect">
              <a:avLst/>
            </a:prstGeom>
          </p:spPr>
        </p:pic>
      </p:grpSp>
      <p:grpSp>
        <p:nvGrpSpPr>
          <p:cNvPr id="8" name="Group 7">
            <a:extLst>
              <a:ext uri="{FF2B5EF4-FFF2-40B4-BE49-F238E27FC236}">
                <a16:creationId xmlns:a16="http://schemas.microsoft.com/office/drawing/2014/main" id="{7ECFF19D-0EE3-BB49-B44D-671ECBAD7664}"/>
              </a:ext>
            </a:extLst>
          </p:cNvPr>
          <p:cNvGrpSpPr/>
          <p:nvPr/>
        </p:nvGrpSpPr>
        <p:grpSpPr>
          <a:xfrm flipH="1">
            <a:off x="4969564" y="1721307"/>
            <a:ext cx="7692887"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5">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901449" y="771199"/>
              <a:ext cx="1595241" cy="923330"/>
            </a:xfrm>
            <a:prstGeom prst="rect">
              <a:avLst/>
            </a:prstGeom>
            <a:noFill/>
          </p:spPr>
          <p:txBody>
            <a:bodyPr wrap="none" lIns="91440" tIns="45720" rIns="91440" bIns="45720">
              <a:spAutoFit/>
            </a:bodyPr>
            <a:lstStyle/>
            <a:p>
              <a:pPr algn="ctr"/>
              <a:r>
                <a:rPr lang="en-US" sz="5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hê</a:t>
              </a:r>
              <a:endParaRPr lang="en-US" sz="54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63566685"/>
      </p:ext>
    </p:extLst>
  </p:cSld>
  <p:clrMapOvr>
    <a:masterClrMapping/>
  </p:clrMapOvr>
  <mc:AlternateContent xmlns:mc="http://schemas.openxmlformats.org/markup-compatibility/2006" xmlns:p14="http://schemas.microsoft.com/office/powerpoint/2010/main">
    <mc:Choice Requires="p14">
      <p:transition spd="slow" p14:dur="1500" advTm="4700">
        <p:split orient="vert"/>
      </p:transition>
    </mc:Choice>
    <mc:Fallback xmlns="">
      <p:transition spd="slow" advTm="470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60000" flipH="1">
            <a:off x="-2368763" y="3028562"/>
            <a:ext cx="6030679" cy="1532007"/>
          </a:xfrm>
          <a:prstGeom prst="rect">
            <a:avLst/>
          </a:prstGeom>
        </p:spPr>
      </p:pic>
      <p:pic>
        <p:nvPicPr>
          <p:cNvPr id="17" name="Google Shape;89;p1">
            <a:extLst>
              <a:ext uri="{FF2B5EF4-FFF2-40B4-BE49-F238E27FC236}">
                <a16:creationId xmlns:a16="http://schemas.microsoft.com/office/drawing/2014/main" id="{19D560FC-0FB8-8049-ADAF-AA96D8405E33}"/>
              </a:ext>
            </a:extLst>
          </p:cNvPr>
          <p:cNvPicPr preferRelativeResize="0"/>
          <p:nvPr/>
        </p:nvPicPr>
        <p:blipFill rotWithShape="1">
          <a:blip r:embed="rId4">
            <a:alphaModFix/>
          </a:blip>
          <a:srcRect/>
          <a:stretch/>
        </p:blipFill>
        <p:spPr>
          <a:xfrm flipH="1">
            <a:off x="9342671" y="3083602"/>
            <a:ext cx="1984395" cy="1781948"/>
          </a:xfrm>
          <a:prstGeom prst="rect">
            <a:avLst/>
          </a:prstGeom>
          <a:noFill/>
          <a:ln>
            <a:noFill/>
          </a:ln>
        </p:spPr>
      </p:pic>
      <p:pic>
        <p:nvPicPr>
          <p:cNvPr id="8" name="Picture 7">
            <a:extLst>
              <a:ext uri="{FF2B5EF4-FFF2-40B4-BE49-F238E27FC236}">
                <a16:creationId xmlns:a16="http://schemas.microsoft.com/office/drawing/2014/main" id="{96367633-4955-2C43-AD11-9FD9DB2C1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099" y="2425175"/>
            <a:ext cx="7839393" cy="1610111"/>
          </a:xfrm>
          <a:prstGeom prst="rect">
            <a:avLst/>
          </a:prstGeom>
        </p:spPr>
      </p:pic>
    </p:spTree>
    <p:extLst>
      <p:ext uri="{BB962C8B-B14F-4D97-AF65-F5344CB8AC3E}">
        <p14:creationId xmlns:p14="http://schemas.microsoft.com/office/powerpoint/2010/main" val="2886267705"/>
      </p:ext>
    </p:extLst>
  </p:cSld>
  <p:clrMapOvr>
    <a:masterClrMapping/>
  </p:clrMapOvr>
  <mc:AlternateContent xmlns:mc="http://schemas.openxmlformats.org/markup-compatibility/2006" xmlns:p14="http://schemas.microsoft.com/office/powerpoint/2010/main">
    <mc:Choice Requires="p14">
      <p:transition spd="slow" p14:dur="1500" advTm="17226">
        <p:random/>
      </p:transition>
    </mc:Choice>
    <mc:Fallback xmlns="">
      <p:transition spd="slow" advTm="17226">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3B3617F-F880-4907-94E8-3D2832B7A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B8FF82BC-92A7-468B-A26C-FD51DBD08CAC}"/>
              </a:ext>
            </a:extLst>
          </p:cNvPr>
          <p:cNvSpPr/>
          <p:nvPr/>
        </p:nvSpPr>
        <p:spPr>
          <a:xfrm>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Shape 18">
            <a:extLst>
              <a:ext uri="{FF2B5EF4-FFF2-40B4-BE49-F238E27FC236}">
                <a16:creationId xmlns:a16="http://schemas.microsoft.com/office/drawing/2014/main" id="{C45FFE57-D603-4071-8A9C-A95EF60DBF46}"/>
              </a:ext>
            </a:extLst>
          </p:cNvPr>
          <p:cNvSpPr/>
          <p:nvPr/>
        </p:nvSpPr>
        <p:spPr>
          <a:xfrm>
            <a:off x="3003901" y="1068907"/>
            <a:ext cx="6498077" cy="1712068"/>
          </a:xfrm>
          <a:prstGeom prst="roundRect">
            <a:avLst>
              <a:gd name="adj" fmla="val 50000"/>
            </a:avLst>
          </a:prstGeom>
          <a:solidFill>
            <a:srgbClr val="559AA9"/>
          </a:solidFill>
          <a:ln w="12700" cap="flat">
            <a:solidFill>
              <a:schemeClr val="bg1"/>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750" b="0" i="0" u="none" strike="noStrike" kern="0" cap="none" spc="0" normalizeH="0" baseline="0" noProof="0">
              <a:ln>
                <a:noFill/>
              </a:ln>
              <a:solidFill>
                <a:srgbClr val="5DA2B1"/>
              </a:solidFill>
              <a:effectLst/>
              <a:uLnTx/>
              <a:uFillTx/>
              <a:latin typeface="微软雅黑" panose="020B0503020204020204" pitchFamily="34" charset="-122"/>
              <a:ea typeface="微软雅黑" panose="020B0503020204020204" pitchFamily="34" charset="-122"/>
            </a:endParaRPr>
          </a:p>
        </p:txBody>
      </p:sp>
      <p:sp>
        <p:nvSpPr>
          <p:cNvPr id="12" name="Subtitle 2">
            <a:extLst>
              <a:ext uri="{FF2B5EF4-FFF2-40B4-BE49-F238E27FC236}">
                <a16:creationId xmlns:a16="http://schemas.microsoft.com/office/drawing/2014/main" id="{F9415F0C-CB76-4477-A4CF-7E9668BF1542}"/>
              </a:ext>
            </a:extLst>
          </p:cNvPr>
          <p:cNvSpPr txBox="1">
            <a:spLocks/>
          </p:cNvSpPr>
          <p:nvPr/>
        </p:nvSpPr>
        <p:spPr>
          <a:xfrm>
            <a:off x="3575678" y="778933"/>
            <a:ext cx="5563423" cy="218840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b="1" spc="6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HOẠT</a:t>
            </a:r>
            <a:r>
              <a:rPr lang="en-US" sz="5400" b="1" spc="6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5400" b="1" spc="6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5400" b="1" spc="6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5400" b="1" spc="6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KẾT</a:t>
            </a:r>
            <a:r>
              <a:rPr lang="en-US" sz="5400" b="1" spc="6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5400" b="1" spc="6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NỐI</a:t>
            </a:r>
            <a:r>
              <a:rPr lang="en-US" sz="5400" b="1" spc="6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id-ID" sz="54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Rectangle 1">
            <a:extLst>
              <a:ext uri="{FF2B5EF4-FFF2-40B4-BE49-F238E27FC236}">
                <a16:creationId xmlns:a16="http://schemas.microsoft.com/office/drawing/2014/main" id="{FED139BF-CDCA-8348-8F67-A807CF91C36F}"/>
              </a:ext>
            </a:extLst>
          </p:cNvPr>
          <p:cNvSpPr/>
          <p:nvPr/>
        </p:nvSpPr>
        <p:spPr>
          <a:xfrm>
            <a:off x="2853775" y="2967335"/>
            <a:ext cx="6484468" cy="1446550"/>
          </a:xfrm>
          <a:prstGeom prst="rect">
            <a:avLst/>
          </a:prstGeom>
          <a:noFill/>
        </p:spPr>
        <p:txBody>
          <a:bodyPr wrap="none" lIns="91440" tIns="45720" rIns="91440" bIns="45720">
            <a:spAutoFit/>
          </a:bodyPr>
          <a:lstStyle/>
          <a:p>
            <a:pPr algn="ctr"/>
            <a:r>
              <a:rPr lang="en-US" sz="4400" cap="none" spc="0" smtClean="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Hoàn </a:t>
            </a:r>
            <a:r>
              <a:rPr lang="en-US" sz="4400" cap="none" spc="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thành</a:t>
            </a:r>
            <a:r>
              <a:rPr lang="en-US" sz="4400" cap="none" spc="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cap="none" spc="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4400" cap="none" spc="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cap="none" spc="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4400" cap="none" spc="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ctr"/>
            <a:r>
              <a:rPr lang="en-US" sz="4400" smtClean="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Chuẩn </a:t>
            </a:r>
            <a:r>
              <a:rPr lang="en-US" sz="440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bị</a:t>
            </a:r>
            <a:r>
              <a:rPr lang="en-US" sz="440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440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US" sz="440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a:t>
            </a:r>
            <a:endParaRPr lang="en-US" sz="4400" cap="none" spc="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8292206"/>
      </p:ext>
    </p:extLst>
  </p:cSld>
  <p:clrMapOvr>
    <a:masterClrMapping/>
  </p:clrMapOvr>
  <mc:AlternateContent xmlns:mc="http://schemas.openxmlformats.org/markup-compatibility/2006" xmlns:p14="http://schemas.microsoft.com/office/powerpoint/2010/main">
    <mc:Choice Requires="p14">
      <p:transition spd="slow" p14:dur="1500" advTm="13022">
        <p:split orient="vert"/>
      </p:transition>
    </mc:Choice>
    <mc:Fallback xmlns="">
      <p:transition spd="slow" advTm="1302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DBB8-FA94-0F4D-B61C-7707170A0A1D}"/>
              </a:ext>
            </a:extLst>
          </p:cNvPr>
          <p:cNvSpPr/>
          <p:nvPr/>
        </p:nvSpPr>
        <p:spPr>
          <a:xfrm>
            <a:off x="2911813" y="188415"/>
            <a:ext cx="6096000" cy="1077218"/>
          </a:xfrm>
          <a:prstGeom prst="rect">
            <a:avLst/>
          </a:prstGeom>
        </p:spPr>
        <p:txBody>
          <a:bodyPr>
            <a:spAutoFit/>
          </a:bodyPr>
          <a:lstStyle/>
          <a:p>
            <a:pPr lvl="0" algn="ctr">
              <a:spcBef>
                <a:spcPts val="0"/>
              </a:spcBef>
              <a:buNone/>
            </a:pPr>
            <a:r>
              <a:rPr lang="en-US" sz="3200" u="sng" dirty="0" err="1">
                <a:solidFill>
                  <a:srgbClr val="002060"/>
                </a:solidFill>
                <a:latin typeface="Times New Roman" pitchFamily="18" charset="0"/>
                <a:cs typeface="Times New Roman" pitchFamily="18" charset="0"/>
              </a:rPr>
              <a:t>Chính</a:t>
            </a:r>
            <a:r>
              <a:rPr lang="en-US" sz="3200" u="sng" dirty="0">
                <a:solidFill>
                  <a:srgbClr val="002060"/>
                </a:solidFill>
                <a:latin typeface="Times New Roman" pitchFamily="18" charset="0"/>
                <a:cs typeface="Times New Roman" pitchFamily="18" charset="0"/>
              </a:rPr>
              <a:t> </a:t>
            </a:r>
            <a:r>
              <a:rPr lang="en-US" sz="3200" u="sng" dirty="0" err="1">
                <a:solidFill>
                  <a:srgbClr val="002060"/>
                </a:solidFill>
                <a:latin typeface="Times New Roman" pitchFamily="18" charset="0"/>
                <a:cs typeface="Times New Roman" pitchFamily="18" charset="0"/>
              </a:rPr>
              <a:t>tả</a:t>
            </a:r>
            <a:endParaRPr lang="en-CA" altLang="en-US" sz="3200" dirty="0">
              <a:solidFill>
                <a:srgbClr val="002060"/>
              </a:solidFill>
              <a:latin typeface="Times New Roman" pitchFamily="18" charset="0"/>
              <a:cs typeface="Times New Roman" pitchFamily="18"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264D98-1235-2B4D-BD50-E2C1F1783C18}"/>
              </a:ext>
            </a:extLst>
          </p:cNvPr>
          <p:cNvSpPr/>
          <p:nvPr/>
        </p:nvSpPr>
        <p:spPr>
          <a:xfrm>
            <a:off x="700391" y="1237789"/>
            <a:ext cx="10622605" cy="5262979"/>
          </a:xfrm>
          <a:prstGeom prst="rect">
            <a:avLst/>
          </a:prstGeom>
        </p:spPr>
        <p:txBody>
          <a:bodyPr wrap="square">
            <a:spAutoFit/>
          </a:bodyPr>
          <a:lstStyle/>
          <a:p>
            <a:pPr algn="just"/>
            <a:r>
              <a:rPr lang="vi-VN" sz="2800" b="1" dirty="0">
                <a:solidFill>
                  <a:srgbClr val="002060"/>
                </a:solidFill>
                <a:latin typeface="+mj-lt"/>
              </a:rPr>
              <a:t>     </a:t>
            </a:r>
            <a:r>
              <a:rPr lang="vi-VN" sz="2800" b="1" dirty="0">
                <a:solidFill>
                  <a:srgbClr val="559AA9"/>
                </a:solidFill>
                <a:latin typeface="+mj-lt"/>
              </a:rPr>
              <a:t>Nhà văn Pháp nổi tiếng Ban-dắc và vợ được mời đi dự tiệc. Lúc sắp lên xe, ông bảo vợ:</a:t>
            </a:r>
            <a:endParaRPr lang="en-US" sz="2800" b="1" dirty="0">
              <a:solidFill>
                <a:srgbClr val="559AA9"/>
              </a:solidFill>
              <a:latin typeface="+mj-lt"/>
            </a:endParaRPr>
          </a:p>
          <a:p>
            <a:pPr algn="just"/>
            <a:r>
              <a:rPr lang="en-US" sz="2800" b="1" dirty="0">
                <a:solidFill>
                  <a:srgbClr val="559AA9"/>
                </a:solidFill>
                <a:latin typeface="+mj-lt"/>
              </a:rPr>
              <a:t>     </a:t>
            </a:r>
            <a:r>
              <a:rPr lang="vi-VN" sz="2800" b="1" dirty="0">
                <a:solidFill>
                  <a:srgbClr val="559AA9"/>
                </a:solidFill>
                <a:latin typeface="+mj-lt"/>
              </a:rPr>
              <a:t>- Anh không muốn ngồi ăn lâu, nhưng chưa biết nên nói thế nào đây.</a:t>
            </a:r>
          </a:p>
          <a:p>
            <a:pPr algn="just"/>
            <a:r>
              <a:rPr lang="en-US" sz="2800" b="1" dirty="0">
                <a:solidFill>
                  <a:srgbClr val="559AA9"/>
                </a:solidFill>
                <a:latin typeface="+mj-lt"/>
              </a:rPr>
              <a:t>     </a:t>
            </a:r>
            <a:r>
              <a:rPr lang="vi-VN" sz="2800" b="1" dirty="0">
                <a:solidFill>
                  <a:srgbClr val="559AA9"/>
                </a:solidFill>
                <a:latin typeface="+mj-lt"/>
              </a:rPr>
              <a:t>Vợ ông bật cười:</a:t>
            </a:r>
          </a:p>
          <a:p>
            <a:pPr algn="just"/>
            <a:r>
              <a:rPr lang="en-US" sz="2800" b="1" dirty="0">
                <a:solidFill>
                  <a:srgbClr val="559AA9"/>
                </a:solidFill>
                <a:latin typeface="+mj-lt"/>
              </a:rPr>
              <a:t>     </a:t>
            </a:r>
            <a:r>
              <a:rPr lang="vi-VN" sz="2800" b="1" dirty="0">
                <a:solidFill>
                  <a:srgbClr val="559AA9"/>
                </a:solidFill>
                <a:latin typeface="+mj-lt"/>
              </a:rPr>
              <a:t>- Anh từng tưởng tượng ra bao nhiêu truyện ngắn, truyện dài, nay nghĩ một cái cớ để về sớm thì khó gì.</a:t>
            </a:r>
          </a:p>
          <a:p>
            <a:pPr algn="just"/>
            <a:r>
              <a:rPr lang="en-US" sz="2800" b="1" dirty="0">
                <a:solidFill>
                  <a:srgbClr val="559AA9"/>
                </a:solidFill>
                <a:latin typeface="+mj-lt"/>
              </a:rPr>
              <a:t>     </a:t>
            </a:r>
            <a:r>
              <a:rPr lang="vi-VN" sz="2800" b="1" dirty="0">
                <a:solidFill>
                  <a:srgbClr val="559AA9"/>
                </a:solidFill>
                <a:latin typeface="+mj-lt"/>
              </a:rPr>
              <a:t>Ban-dắc nói:</a:t>
            </a:r>
          </a:p>
          <a:p>
            <a:pPr algn="just"/>
            <a:r>
              <a:rPr lang="en-US" sz="2800" b="1" dirty="0">
                <a:solidFill>
                  <a:srgbClr val="559AA9"/>
                </a:solidFill>
                <a:latin typeface="+mj-lt"/>
              </a:rPr>
              <a:t>     </a:t>
            </a:r>
            <a:r>
              <a:rPr lang="vi-VN" sz="2800" b="1" dirty="0">
                <a:solidFill>
                  <a:srgbClr val="559AA9"/>
                </a:solidFill>
                <a:latin typeface="+mj-lt"/>
              </a:rPr>
              <a:t>- Viết văn là một chuyện khác. Anh có biết nói dối bao giờ đâu. Nếu bắt anh nói dối, anh sẽ thẹn đỏ mặt và ấp úng cho mà xem.</a:t>
            </a:r>
          </a:p>
          <a:p>
            <a:pPr algn="r"/>
            <a:endParaRPr lang="vi-VN" sz="2800" b="1" dirty="0">
              <a:solidFill>
                <a:srgbClr val="559AA9"/>
              </a:solidFill>
              <a:latin typeface="+mj-lt"/>
            </a:endParaRPr>
          </a:p>
          <a:p>
            <a:pPr algn="r"/>
            <a:r>
              <a:rPr lang="vi-VN" sz="2800" b="1" dirty="0">
                <a:solidFill>
                  <a:srgbClr val="559AA9"/>
                </a:solidFill>
                <a:latin typeface="+mj-lt"/>
              </a:rPr>
              <a:t>Theo Nguyễn Đình Chính</a:t>
            </a:r>
          </a:p>
        </p:txBody>
      </p:sp>
    </p:spTree>
    <p:custDataLst>
      <p:tags r:id="rId1"/>
    </p:custDataLst>
    <p:extLst>
      <p:ext uri="{BB962C8B-B14F-4D97-AF65-F5344CB8AC3E}">
        <p14:creationId xmlns:p14="http://schemas.microsoft.com/office/powerpoint/2010/main" val="2240051213"/>
      </p:ext>
    </p:extLst>
  </p:cSld>
  <p:clrMapOvr>
    <a:masterClrMapping/>
  </p:clrMapOvr>
  <mc:AlternateContent xmlns:mc="http://schemas.openxmlformats.org/markup-compatibility/2006" xmlns:p14="http://schemas.microsoft.com/office/powerpoint/2010/main">
    <mc:Choice Requires="p14">
      <p:transition spd="slow" p14:dur="1500" advTm="41516">
        <p:split orient="vert"/>
      </p:transition>
    </mc:Choice>
    <mc:Fallback xmlns="">
      <p:transition spd="slow" advTm="4151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243B1F6-055A-4F5D-83C6-F4F2BDFC5C37}"/>
              </a:ext>
            </a:extLst>
          </p:cNvPr>
          <p:cNvGrpSpPr/>
          <p:nvPr/>
        </p:nvGrpSpPr>
        <p:grpSpPr>
          <a:xfrm>
            <a:off x="0" y="342676"/>
            <a:ext cx="12190413" cy="800319"/>
            <a:chOff x="0" y="575994"/>
            <a:chExt cx="12190413" cy="800319"/>
          </a:xfrm>
        </p:grpSpPr>
        <p:sp>
          <p:nvSpPr>
            <p:cNvPr id="8" name="矩形 7">
              <a:extLst>
                <a:ext uri="{FF2B5EF4-FFF2-40B4-BE49-F238E27FC236}">
                  <a16:creationId xmlns:a16="http://schemas.microsoft.com/office/drawing/2014/main" id="{50E4447D-66B5-4A9F-A5E2-26C327D8BC73}"/>
                </a:ext>
              </a:extLst>
            </p:cNvPr>
            <p:cNvSpPr/>
            <p:nvPr/>
          </p:nvSpPr>
          <p:spPr>
            <a:xfrm flipV="1">
              <a:off x="0" y="1330594"/>
              <a:ext cx="12190413" cy="45719"/>
            </a:xfrm>
            <a:prstGeom prst="rect">
              <a:avLst/>
            </a:prstGeom>
            <a:solidFill>
              <a:srgbClr val="55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DABE93DB-028A-4D7B-A388-45BBF264ED6B}"/>
                </a:ext>
              </a:extLst>
            </p:cNvPr>
            <p:cNvSpPr txBox="1">
              <a:spLocks noChangeArrowheads="1"/>
            </p:cNvSpPr>
            <p:nvPr/>
          </p:nvSpPr>
          <p:spPr bwMode="auto">
            <a:xfrm>
              <a:off x="4075111" y="575994"/>
              <a:ext cx="40401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3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Nhà</a:t>
              </a:r>
              <a:r>
                <a:rPr lang="en-US" altLang="zh-CN" sz="33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33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văn</a:t>
              </a:r>
              <a:r>
                <a:rPr lang="en-US" altLang="zh-CN" sz="33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Ban-</a:t>
              </a:r>
              <a:r>
                <a:rPr lang="en-US" altLang="zh-CN" sz="33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dắc</a:t>
              </a:r>
              <a:endParaRPr lang="zh-CN" altLang="en-US" sz="33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28" name="Picture 27" descr="C:\Users\Hai-Sang\Downloads\HBalzac.jpg">
            <a:extLst>
              <a:ext uri="{FF2B5EF4-FFF2-40B4-BE49-F238E27FC236}">
                <a16:creationId xmlns:a16="http://schemas.microsoft.com/office/drawing/2014/main" id="{3C8B92AD-86A1-B54F-884A-A0674BF09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760" y="1906393"/>
            <a:ext cx="4040190" cy="381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Google Shape;204;p9">
            <a:extLst>
              <a:ext uri="{FF2B5EF4-FFF2-40B4-BE49-F238E27FC236}">
                <a16:creationId xmlns:a16="http://schemas.microsoft.com/office/drawing/2014/main" id="{BA972909-D555-F344-AD2E-49EF8265D30D}"/>
              </a:ext>
            </a:extLst>
          </p:cNvPr>
          <p:cNvSpPr/>
          <p:nvPr/>
        </p:nvSpPr>
        <p:spPr>
          <a:xfrm rot="16200000" flipH="1" flipV="1">
            <a:off x="5699394" y="2214771"/>
            <a:ext cx="563709" cy="641588"/>
          </a:xfrm>
          <a:custGeom>
            <a:avLst/>
            <a:gdLst/>
            <a:ahLst/>
            <a:cxnLst/>
            <a:rect l="l" t="t" r="r" b="b"/>
            <a:pathLst>
              <a:path w="115" h="105" extrusionOk="0">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rgbClr val="5DA2B1"/>
          </a:solidFill>
          <a:ln>
            <a:solidFill>
              <a:srgbClr val="559AA9"/>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6">
                  <a:lumMod val="60000"/>
                  <a:lumOff val="40000"/>
                </a:schemeClr>
              </a:solidFill>
              <a:latin typeface="Arial"/>
              <a:ea typeface="Arial"/>
              <a:cs typeface="Arial"/>
              <a:sym typeface="Arial"/>
            </a:endParaRPr>
          </a:p>
        </p:txBody>
      </p:sp>
      <p:sp>
        <p:nvSpPr>
          <p:cNvPr id="40" name="Google Shape;408;p19">
            <a:extLst>
              <a:ext uri="{FF2B5EF4-FFF2-40B4-BE49-F238E27FC236}">
                <a16:creationId xmlns:a16="http://schemas.microsoft.com/office/drawing/2014/main" id="{611F3765-58A8-9841-94E8-A7EB9E34B8E2}"/>
              </a:ext>
            </a:extLst>
          </p:cNvPr>
          <p:cNvSpPr/>
          <p:nvPr/>
        </p:nvSpPr>
        <p:spPr>
          <a:xfrm>
            <a:off x="6451492" y="1360767"/>
            <a:ext cx="3244678" cy="1935263"/>
          </a:xfrm>
          <a:prstGeom prst="rect">
            <a:avLst/>
          </a:prstGeom>
          <a:solidFill>
            <a:srgbClr val="5DA2B1">
              <a:alpha val="4000"/>
            </a:srgbClr>
          </a:solidFill>
          <a:ln w="31750" cap="flat" cmpd="sng">
            <a:solidFill>
              <a:srgbClr val="559AA9"/>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Em</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có</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nhận</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xét</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gì</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về</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nhà</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văn</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p>
          <a:p>
            <a:pPr marL="0" marR="0" lvl="0" indent="0" algn="ctr" rtl="0">
              <a:spcBef>
                <a:spcPts val="0"/>
              </a:spcBef>
              <a:spcAft>
                <a:spcPts val="0"/>
              </a:spcAft>
              <a:buNone/>
            </a:pP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Ban –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dắc</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1" name="Google Shape;204;p9">
            <a:extLst>
              <a:ext uri="{FF2B5EF4-FFF2-40B4-BE49-F238E27FC236}">
                <a16:creationId xmlns:a16="http://schemas.microsoft.com/office/drawing/2014/main" id="{0B8492AC-745F-CD48-8418-4E0CF5FA57DA}"/>
              </a:ext>
            </a:extLst>
          </p:cNvPr>
          <p:cNvSpPr/>
          <p:nvPr/>
        </p:nvSpPr>
        <p:spPr>
          <a:xfrm flipH="1" flipV="1">
            <a:off x="7421926" y="3349548"/>
            <a:ext cx="563709" cy="641588"/>
          </a:xfrm>
          <a:custGeom>
            <a:avLst/>
            <a:gdLst/>
            <a:ahLst/>
            <a:cxnLst/>
            <a:rect l="l" t="t" r="r" b="b"/>
            <a:pathLst>
              <a:path w="115" h="105" extrusionOk="0">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rgbClr val="5DA2B1"/>
          </a:solidFill>
          <a:ln>
            <a:solidFill>
              <a:srgbClr val="559AA9"/>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6">
                  <a:lumMod val="60000"/>
                  <a:lumOff val="40000"/>
                </a:schemeClr>
              </a:solidFill>
              <a:latin typeface="Arial"/>
              <a:ea typeface="Arial"/>
              <a:cs typeface="Arial"/>
              <a:sym typeface="Arial"/>
            </a:endParaRPr>
          </a:p>
        </p:txBody>
      </p:sp>
      <p:sp>
        <p:nvSpPr>
          <p:cNvPr id="42" name="Google Shape;408;p19">
            <a:extLst>
              <a:ext uri="{FF2B5EF4-FFF2-40B4-BE49-F238E27FC236}">
                <a16:creationId xmlns:a16="http://schemas.microsoft.com/office/drawing/2014/main" id="{A54FACE5-B64C-CC4A-AA0E-721ECE117DCD}"/>
              </a:ext>
            </a:extLst>
          </p:cNvPr>
          <p:cNvSpPr/>
          <p:nvPr/>
        </p:nvSpPr>
        <p:spPr>
          <a:xfrm>
            <a:off x="6491191" y="4143155"/>
            <a:ext cx="3504497" cy="1785485"/>
          </a:xfrm>
          <a:prstGeom prst="rect">
            <a:avLst/>
          </a:prstGeom>
          <a:solidFill>
            <a:srgbClr val="5DA2B1">
              <a:alpha val="4000"/>
            </a:srgbClr>
          </a:solidFill>
          <a:ln w="31750" cap="flat" cmpd="sng">
            <a:solidFill>
              <a:srgbClr val="559AA9"/>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err="1">
                <a:solidFill>
                  <a:schemeClr val="accent2"/>
                </a:solidFill>
                <a:latin typeface="Times New Roman" panose="02020603050405020304" pitchFamily="18" charset="0"/>
                <a:cs typeface="Times New Roman" panose="02020603050405020304" pitchFamily="18" charset="0"/>
              </a:rPr>
              <a:t>Ông</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là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người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rất</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thật</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thà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nói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dối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là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thẹn</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đỏ</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mặt</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và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ấp</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úng</a:t>
            </a:r>
            <a:r>
              <a:rPr lang="en-US" sz="3200" dirty="0">
                <a:solidFill>
                  <a:schemeClr val="accent2"/>
                </a:solidFill>
                <a:latin typeface="Times New Roman" panose="02020603050405020304" pitchFamily="18" charset="0"/>
                <a:cs typeface="Times New Roman" panose="02020603050405020304" pitchFamily="18" charset="0"/>
              </a:rPr>
              <a:t>. </a:t>
            </a:r>
            <a:endParaRPr sz="3200" dirty="0">
              <a:solidFill>
                <a:schemeClr val="accent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00563688"/>
      </p:ext>
    </p:extLst>
  </p:cSld>
  <p:clrMapOvr>
    <a:masterClrMapping/>
  </p:clrMapOvr>
  <mc:AlternateContent xmlns:mc="http://schemas.openxmlformats.org/markup-compatibility/2006" xmlns:p14="http://schemas.microsoft.com/office/powerpoint/2010/main">
    <mc:Choice Requires="p14">
      <p:transition spd="slow" p14:dur="1500" advTm="26387">
        <p:split orient="vert"/>
      </p:transition>
    </mc:Choice>
    <mc:Fallback xmlns="">
      <p:transition spd="slow" advTm="2638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ppt_x"/>
                                          </p:val>
                                        </p:tav>
                                        <p:tav tm="100000">
                                          <p:val>
                                            <p:strVal val="#ppt_x"/>
                                          </p:val>
                                        </p:tav>
                                      </p:tavLst>
                                    </p:anim>
                                    <p:anim calcmode="lin" valueType="num">
                                      <p:cBhvr additive="base">
                                        <p:cTn id="1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upRight)">
                                      <p:cBhvr>
                                        <p:cTn id="16" dur="500"/>
                                        <p:tgtEl>
                                          <p:spTgt spid="3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5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strips(upRight)">
                                      <p:cBhvr>
                                        <p:cTn id="25" dur="500"/>
                                        <p:tgtEl>
                                          <p:spTgt spid="4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DBB8-FA94-0F4D-B61C-7707170A0A1D}"/>
              </a:ext>
            </a:extLst>
          </p:cNvPr>
          <p:cNvSpPr/>
          <p:nvPr/>
        </p:nvSpPr>
        <p:spPr>
          <a:xfrm>
            <a:off x="2911813" y="188415"/>
            <a:ext cx="6096000" cy="954107"/>
          </a:xfrm>
          <a:prstGeom prst="rect">
            <a:avLst/>
          </a:prstGeom>
        </p:spPr>
        <p:txBody>
          <a:bodyPr>
            <a:spAutoFit/>
          </a:bodyPr>
          <a:lstStyle/>
          <a:p>
            <a:pPr lvl="0" algn="ctr">
              <a:spcBef>
                <a:spcPts val="0"/>
              </a:spcBef>
              <a:buNone/>
            </a:pPr>
            <a:r>
              <a:rPr lang="en-US" sz="2400" u="sng" dirty="0" err="1">
                <a:solidFill>
                  <a:srgbClr val="5DA2B1"/>
                </a:solidFill>
                <a:latin typeface="Arial" panose="020B0604020202020204" pitchFamily="34" charset="0"/>
                <a:cs typeface="Arial" panose="020B0604020202020204" pitchFamily="34" charset="0"/>
              </a:rPr>
              <a:t>Chính</a:t>
            </a:r>
            <a:r>
              <a:rPr lang="en-US" sz="2400" u="sng" dirty="0">
                <a:solidFill>
                  <a:srgbClr val="5DA2B1"/>
                </a:solidFill>
                <a:latin typeface="Arial" panose="020B0604020202020204" pitchFamily="34" charset="0"/>
                <a:cs typeface="Arial" panose="020B0604020202020204" pitchFamily="34" charset="0"/>
              </a:rPr>
              <a:t> </a:t>
            </a:r>
            <a:r>
              <a:rPr lang="en-US" sz="2400" u="sng" dirty="0" err="1">
                <a:solidFill>
                  <a:srgbClr val="5DA2B1"/>
                </a:solidFill>
                <a:latin typeface="Arial" panose="020B0604020202020204" pitchFamily="34" charset="0"/>
                <a:cs typeface="Arial" panose="020B0604020202020204" pitchFamily="34" charset="0"/>
              </a:rPr>
              <a:t>tả</a:t>
            </a:r>
            <a:endParaRPr lang="en-CA" altLang="en-US" sz="2400" dirty="0">
              <a:solidFill>
                <a:srgbClr val="5DA2B1"/>
              </a:solidFill>
              <a:latin typeface="Arial" panose="020B0604020202020204" pitchFamily="34" charset="0"/>
              <a:cs typeface="Arial" panose="020B0604020202020204" pitchFamily="34"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264D98-1235-2B4D-BD50-E2C1F1783C18}"/>
              </a:ext>
            </a:extLst>
          </p:cNvPr>
          <p:cNvSpPr/>
          <p:nvPr/>
        </p:nvSpPr>
        <p:spPr>
          <a:xfrm>
            <a:off x="609316" y="1142522"/>
            <a:ext cx="11194673" cy="5509200"/>
          </a:xfrm>
          <a:prstGeom prst="rect">
            <a:avLst/>
          </a:prstGeom>
        </p:spPr>
        <p:txBody>
          <a:bodyPr wrap="square">
            <a:spAutoFit/>
          </a:bodyPr>
          <a:lstStyle/>
          <a:p>
            <a:pPr algn="just"/>
            <a:r>
              <a:rPr lang="vi-VN" sz="3200" b="1" dirty="0">
                <a:solidFill>
                  <a:srgbClr val="002060"/>
                </a:solidFill>
                <a:latin typeface="+mj-lt"/>
              </a:rPr>
              <a:t>     </a:t>
            </a:r>
            <a:r>
              <a:rPr lang="vi-VN" sz="3200" b="1" dirty="0">
                <a:solidFill>
                  <a:srgbClr val="559AA9"/>
                </a:solidFill>
                <a:latin typeface="+mj-lt"/>
              </a:rPr>
              <a:t>Nhà văn Pháp nổi tiếng Ban-dắc và vợ được mời đi dự tiệc. Lúc sắp lên xe, ông bảo vợ:</a:t>
            </a:r>
            <a:endParaRPr lang="en-US" sz="3200" b="1" dirty="0">
              <a:solidFill>
                <a:srgbClr val="559AA9"/>
              </a:solidFill>
              <a:latin typeface="+mj-lt"/>
            </a:endParaRPr>
          </a:p>
          <a:p>
            <a:pPr algn="just"/>
            <a:r>
              <a:rPr lang="en-US" sz="3200" b="1" dirty="0">
                <a:solidFill>
                  <a:srgbClr val="559AA9"/>
                </a:solidFill>
                <a:latin typeface="+mj-lt"/>
              </a:rPr>
              <a:t>     </a:t>
            </a:r>
            <a:r>
              <a:rPr lang="vi-VN" sz="3200" b="1" dirty="0">
                <a:solidFill>
                  <a:srgbClr val="559AA9"/>
                </a:solidFill>
                <a:latin typeface="+mj-lt"/>
              </a:rPr>
              <a:t>- Anh không muốn ngồi ăn lâu, nhưng chưa biết nên nói thế nào đây.</a:t>
            </a:r>
          </a:p>
          <a:p>
            <a:pPr algn="just"/>
            <a:r>
              <a:rPr lang="en-US" sz="3200" b="1" dirty="0">
                <a:solidFill>
                  <a:srgbClr val="559AA9"/>
                </a:solidFill>
                <a:latin typeface="+mj-lt"/>
              </a:rPr>
              <a:t>     </a:t>
            </a:r>
            <a:r>
              <a:rPr lang="vi-VN" sz="3200" b="1" dirty="0">
                <a:solidFill>
                  <a:srgbClr val="559AA9"/>
                </a:solidFill>
                <a:latin typeface="+mj-lt"/>
              </a:rPr>
              <a:t>Vợ ông bật cười:</a:t>
            </a:r>
          </a:p>
          <a:p>
            <a:pPr algn="just"/>
            <a:r>
              <a:rPr lang="en-US" sz="3200" b="1" dirty="0">
                <a:solidFill>
                  <a:srgbClr val="559AA9"/>
                </a:solidFill>
                <a:latin typeface="+mj-lt"/>
              </a:rPr>
              <a:t>     </a:t>
            </a:r>
            <a:r>
              <a:rPr lang="vi-VN" sz="3200" b="1" dirty="0">
                <a:solidFill>
                  <a:srgbClr val="559AA9"/>
                </a:solidFill>
                <a:latin typeface="+mj-lt"/>
              </a:rPr>
              <a:t>- Anh từng tưởng tượng ra bao nhiêu truyện ngắn, truyện dài, nay nghĩ một cái cớ để về sớm thì khó gì.</a:t>
            </a:r>
          </a:p>
          <a:p>
            <a:pPr algn="just"/>
            <a:r>
              <a:rPr lang="en-US" sz="3200" b="1" dirty="0">
                <a:solidFill>
                  <a:srgbClr val="559AA9"/>
                </a:solidFill>
                <a:latin typeface="+mj-lt"/>
              </a:rPr>
              <a:t>     </a:t>
            </a:r>
            <a:r>
              <a:rPr lang="vi-VN" sz="3200" b="1" dirty="0">
                <a:solidFill>
                  <a:srgbClr val="559AA9"/>
                </a:solidFill>
                <a:latin typeface="+mj-lt"/>
              </a:rPr>
              <a:t>Ban-dắc nói:</a:t>
            </a:r>
          </a:p>
          <a:p>
            <a:pPr algn="just"/>
            <a:r>
              <a:rPr lang="en-US" sz="3200" b="1" dirty="0">
                <a:solidFill>
                  <a:srgbClr val="559AA9"/>
                </a:solidFill>
                <a:latin typeface="+mj-lt"/>
              </a:rPr>
              <a:t>     </a:t>
            </a:r>
            <a:r>
              <a:rPr lang="vi-VN" sz="3200" b="1" dirty="0">
                <a:solidFill>
                  <a:srgbClr val="559AA9"/>
                </a:solidFill>
                <a:latin typeface="+mj-lt"/>
              </a:rPr>
              <a:t>- Viết văn là một chuyện khác. Anh có biết nói dối bao giờ đâu. </a:t>
            </a:r>
          </a:p>
          <a:p>
            <a:pPr algn="just"/>
            <a:r>
              <a:rPr lang="vi-VN" sz="3200" b="1" dirty="0">
                <a:solidFill>
                  <a:srgbClr val="559AA9"/>
                </a:solidFill>
                <a:latin typeface="+mj-lt"/>
              </a:rPr>
              <a:t>						Theo Nguyễn Đình Chính</a:t>
            </a:r>
          </a:p>
        </p:txBody>
      </p:sp>
      <p:cxnSp>
        <p:nvCxnSpPr>
          <p:cNvPr id="12" name="Straight Connector 11">
            <a:hlinkClick r:id="rId4" action="ppaction://hlinksldjump"/>
            <a:extLst>
              <a:ext uri="{FF2B5EF4-FFF2-40B4-BE49-F238E27FC236}">
                <a16:creationId xmlns:a16="http://schemas.microsoft.com/office/drawing/2014/main" id="{E64C5C8A-5C76-4D45-A855-FF9ECEEEF995}"/>
              </a:ext>
            </a:extLst>
          </p:cNvPr>
          <p:cNvCxnSpPr>
            <a:cxnSpLocks/>
          </p:cNvCxnSpPr>
          <p:nvPr/>
        </p:nvCxnSpPr>
        <p:spPr>
          <a:xfrm>
            <a:off x="5474811" y="1661621"/>
            <a:ext cx="1470740" cy="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hlinkClick r:id="rId5" action="ppaction://hlinksldjump"/>
            <a:extLst>
              <a:ext uri="{FF2B5EF4-FFF2-40B4-BE49-F238E27FC236}">
                <a16:creationId xmlns:a16="http://schemas.microsoft.com/office/drawing/2014/main" id="{B2C03057-90D2-0C4D-83F6-7218B2204948}"/>
              </a:ext>
            </a:extLst>
          </p:cNvPr>
          <p:cNvCxnSpPr>
            <a:cxnSpLocks/>
          </p:cNvCxnSpPr>
          <p:nvPr/>
        </p:nvCxnSpPr>
        <p:spPr>
          <a:xfrm>
            <a:off x="2594449" y="3608531"/>
            <a:ext cx="1510623" cy="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hlinkClick r:id="rId6" action="ppaction://hlinksldjump"/>
            <a:extLst>
              <a:ext uri="{FF2B5EF4-FFF2-40B4-BE49-F238E27FC236}">
                <a16:creationId xmlns:a16="http://schemas.microsoft.com/office/drawing/2014/main" id="{1CC3751E-2101-E347-BB6C-0B822DA800F9}"/>
              </a:ext>
            </a:extLst>
          </p:cNvPr>
          <p:cNvCxnSpPr>
            <a:cxnSpLocks/>
          </p:cNvCxnSpPr>
          <p:nvPr/>
        </p:nvCxnSpPr>
        <p:spPr>
          <a:xfrm>
            <a:off x="3349760" y="4094914"/>
            <a:ext cx="2125051" cy="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422975209"/>
      </p:ext>
    </p:extLst>
  </p:cSld>
  <p:clrMapOvr>
    <a:masterClrMapping/>
  </p:clrMapOvr>
  <mc:AlternateContent xmlns:mc="http://schemas.openxmlformats.org/markup-compatibility/2006" xmlns:p14="http://schemas.microsoft.com/office/powerpoint/2010/main">
    <mc:Choice Requires="p14">
      <p:transition spd="slow" p14:dur="1500" advTm="24971">
        <p:split orient="vert"/>
      </p:transition>
    </mc:Choice>
    <mc:Fallback xmlns="">
      <p:transition spd="slow" advTm="2497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243B1F6-055A-4F5D-83C6-F4F2BDFC5C37}"/>
              </a:ext>
            </a:extLst>
          </p:cNvPr>
          <p:cNvGrpSpPr/>
          <p:nvPr/>
        </p:nvGrpSpPr>
        <p:grpSpPr>
          <a:xfrm>
            <a:off x="0" y="269360"/>
            <a:ext cx="12190413" cy="873635"/>
            <a:chOff x="0" y="502678"/>
            <a:chExt cx="12190413" cy="873635"/>
          </a:xfrm>
        </p:grpSpPr>
        <p:sp>
          <p:nvSpPr>
            <p:cNvPr id="8" name="矩形 7">
              <a:extLst>
                <a:ext uri="{FF2B5EF4-FFF2-40B4-BE49-F238E27FC236}">
                  <a16:creationId xmlns:a16="http://schemas.microsoft.com/office/drawing/2014/main" id="{50E4447D-66B5-4A9F-A5E2-26C327D8BC73}"/>
                </a:ext>
              </a:extLst>
            </p:cNvPr>
            <p:cNvSpPr/>
            <p:nvPr/>
          </p:nvSpPr>
          <p:spPr>
            <a:xfrm flipV="1">
              <a:off x="0" y="1330594"/>
              <a:ext cx="12190413" cy="45719"/>
            </a:xfrm>
            <a:prstGeom prst="rect">
              <a:avLst/>
            </a:prstGeom>
            <a:solidFill>
              <a:srgbClr val="55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hlinkClick r:id="rId4" action="ppaction://hlinksldjump"/>
              <a:extLst>
                <a:ext uri="{FF2B5EF4-FFF2-40B4-BE49-F238E27FC236}">
                  <a16:creationId xmlns:a16="http://schemas.microsoft.com/office/drawing/2014/main" id="{DABE93DB-028A-4D7B-A388-45BBF264ED6B}"/>
                </a:ext>
              </a:extLst>
            </p:cNvPr>
            <p:cNvSpPr txBox="1">
              <a:spLocks noChangeArrowheads="1"/>
            </p:cNvSpPr>
            <p:nvPr/>
          </p:nvSpPr>
          <p:spPr bwMode="auto">
            <a:xfrm>
              <a:off x="3580216" y="502678"/>
              <a:ext cx="60696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Hướng</a:t>
              </a:r>
              <a:r>
                <a:rPr lang="en-US" altLang="zh-CN"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dẫn</a:t>
              </a:r>
              <a:r>
                <a:rPr lang="en-US" altLang="zh-CN"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viết</a:t>
              </a:r>
              <a:r>
                <a:rPr lang="en-US" altLang="zh-CN"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từ</a:t>
              </a:r>
              <a:r>
                <a:rPr lang="en-US" altLang="zh-CN"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khó</a:t>
              </a:r>
              <a:endParaRPr lang="zh-CN" altLang="en-US"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24" name="TextBox 23">
            <a:extLst>
              <a:ext uri="{FF2B5EF4-FFF2-40B4-BE49-F238E27FC236}">
                <a16:creationId xmlns:a16="http://schemas.microsoft.com/office/drawing/2014/main" id="{822B5DE6-9A26-8D44-B2F5-4350296FCECC}"/>
              </a:ext>
            </a:extLst>
          </p:cNvPr>
          <p:cNvSpPr txBox="1">
            <a:spLocks noChangeArrowheads="1"/>
          </p:cNvSpPr>
          <p:nvPr/>
        </p:nvSpPr>
        <p:spPr bwMode="auto">
          <a:xfrm>
            <a:off x="2991741" y="1733056"/>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8000" spc="3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Ban-</a:t>
            </a:r>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dắc</a:t>
            </a:r>
            <a:endParaRPr lang="zh-CN" altLang="en-US" sz="8000" spc="3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TextBox 24">
            <a:extLst>
              <a:ext uri="{FF2B5EF4-FFF2-40B4-BE49-F238E27FC236}">
                <a16:creationId xmlns:a16="http://schemas.microsoft.com/office/drawing/2014/main" id="{B71CDDD5-6152-2B47-A863-1F7A8C4F9C24}"/>
              </a:ext>
            </a:extLst>
          </p:cNvPr>
          <p:cNvSpPr txBox="1">
            <a:spLocks noChangeArrowheads="1"/>
          </p:cNvSpPr>
          <p:nvPr/>
        </p:nvSpPr>
        <p:spPr bwMode="auto">
          <a:xfrm>
            <a:off x="3883443" y="1733056"/>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ăc</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TextBox 9">
            <a:extLst>
              <a:ext uri="{FF2B5EF4-FFF2-40B4-BE49-F238E27FC236}">
                <a16:creationId xmlns:a16="http://schemas.microsoft.com/office/drawing/2014/main" id="{43C3E82D-53A6-4ECC-87FB-6662020F16CC}"/>
              </a:ext>
            </a:extLst>
          </p:cNvPr>
          <p:cNvSpPr txBox="1">
            <a:spLocks noChangeArrowheads="1"/>
          </p:cNvSpPr>
          <p:nvPr/>
        </p:nvSpPr>
        <p:spPr bwMode="auto">
          <a:xfrm>
            <a:off x="2991741" y="3222244"/>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bật</a:t>
            </a:r>
            <a:r>
              <a:rPr lang="en-US" altLang="zh-CN" sz="8000" spc="3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cười</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TextBox 10">
            <a:extLst>
              <a:ext uri="{FF2B5EF4-FFF2-40B4-BE49-F238E27FC236}">
                <a16:creationId xmlns:a16="http://schemas.microsoft.com/office/drawing/2014/main" id="{7607B47D-CD9E-445F-AC34-4DFD18B16290}"/>
              </a:ext>
            </a:extLst>
          </p:cNvPr>
          <p:cNvSpPr txBox="1">
            <a:spLocks noChangeArrowheads="1"/>
          </p:cNvSpPr>
          <p:nvPr/>
        </p:nvSpPr>
        <p:spPr bwMode="auto">
          <a:xfrm>
            <a:off x="2132464" y="3222244"/>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8000" spc="3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ât</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TextBox 11">
            <a:extLst>
              <a:ext uri="{FF2B5EF4-FFF2-40B4-BE49-F238E27FC236}">
                <a16:creationId xmlns:a16="http://schemas.microsoft.com/office/drawing/2014/main" id="{6D528F14-8C2D-4EDA-87D2-105E19EF709F}"/>
              </a:ext>
            </a:extLst>
          </p:cNvPr>
          <p:cNvSpPr txBox="1">
            <a:spLocks noChangeArrowheads="1"/>
          </p:cNvSpPr>
          <p:nvPr/>
        </p:nvSpPr>
        <p:spPr bwMode="auto">
          <a:xfrm>
            <a:off x="3136596" y="4529618"/>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tưởng</a:t>
            </a:r>
            <a:r>
              <a:rPr lang="en-US" altLang="zh-CN" sz="8000" spc="3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tượng</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TextBox 12">
            <a:extLst>
              <a:ext uri="{FF2B5EF4-FFF2-40B4-BE49-F238E27FC236}">
                <a16:creationId xmlns:a16="http://schemas.microsoft.com/office/drawing/2014/main" id="{4B8DD3EB-0D16-4BFA-9A1A-3083CC45AAD4}"/>
              </a:ext>
            </a:extLst>
          </p:cNvPr>
          <p:cNvSpPr txBox="1">
            <a:spLocks noChangeArrowheads="1"/>
          </p:cNvSpPr>
          <p:nvPr/>
        </p:nvSpPr>
        <p:spPr bwMode="auto">
          <a:xfrm>
            <a:off x="3136596" y="4529618"/>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ương</a:t>
            </a:r>
            <a:r>
              <a:rPr lang="en-US" altLang="zh-CN"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ương</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extLst>
      <p:ext uri="{BB962C8B-B14F-4D97-AF65-F5344CB8AC3E}">
        <p14:creationId xmlns:p14="http://schemas.microsoft.com/office/powerpoint/2010/main" val="3237673718"/>
      </p:ext>
    </p:extLst>
  </p:cSld>
  <p:clrMapOvr>
    <a:masterClrMapping/>
  </p:clrMapOvr>
  <mc:AlternateContent xmlns:mc="http://schemas.openxmlformats.org/markup-compatibility/2006" xmlns:p14="http://schemas.microsoft.com/office/powerpoint/2010/main">
    <mc:Choice Requires="p14">
      <p:transition spd="slow" p14:dur="1500" advTm="76724">
        <p:split orient="vert"/>
      </p:transition>
    </mc:Choice>
    <mc:Fallback xmlns="">
      <p:transition spd="slow" advTm="7672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500"/>
                                        <p:tgtEl>
                                          <p:spTgt spid="24"/>
                                        </p:tgtEl>
                                      </p:cBhvr>
                                    </p:animEffect>
                                  </p:childTnLst>
                                </p:cTn>
                              </p:par>
                            </p:childTnLst>
                          </p:cTn>
                        </p:par>
                        <p:par>
                          <p:cTn id="12" fill="hold">
                            <p:stCondLst>
                              <p:cond delay="1000"/>
                            </p:stCondLst>
                            <p:childTnLst>
                              <p:par>
                                <p:cTn id="13" presetID="9"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DBB8-FA94-0F4D-B61C-7707170A0A1D}"/>
              </a:ext>
            </a:extLst>
          </p:cNvPr>
          <p:cNvSpPr/>
          <p:nvPr/>
        </p:nvSpPr>
        <p:spPr>
          <a:xfrm>
            <a:off x="2911813" y="188415"/>
            <a:ext cx="6096000" cy="954107"/>
          </a:xfrm>
          <a:prstGeom prst="rect">
            <a:avLst/>
          </a:prstGeom>
        </p:spPr>
        <p:txBody>
          <a:bodyPr>
            <a:spAutoFit/>
          </a:bodyPr>
          <a:lstStyle/>
          <a:p>
            <a:pPr lvl="0" algn="ctr">
              <a:spcBef>
                <a:spcPts val="0"/>
              </a:spcBef>
              <a:buNone/>
            </a:pPr>
            <a:r>
              <a:rPr lang="en-US" sz="2400" u="sng" dirty="0" err="1">
                <a:solidFill>
                  <a:srgbClr val="5DA2B1"/>
                </a:solidFill>
                <a:latin typeface="Arial" panose="020B0604020202020204" pitchFamily="34" charset="0"/>
                <a:cs typeface="Arial" panose="020B0604020202020204" pitchFamily="34" charset="0"/>
              </a:rPr>
              <a:t>Chính</a:t>
            </a:r>
            <a:r>
              <a:rPr lang="en-US" sz="2400" u="sng" dirty="0">
                <a:solidFill>
                  <a:srgbClr val="5DA2B1"/>
                </a:solidFill>
                <a:latin typeface="Arial" panose="020B0604020202020204" pitchFamily="34" charset="0"/>
                <a:cs typeface="Arial" panose="020B0604020202020204" pitchFamily="34" charset="0"/>
              </a:rPr>
              <a:t> </a:t>
            </a:r>
            <a:r>
              <a:rPr lang="en-US" sz="2400" u="sng" dirty="0" err="1">
                <a:solidFill>
                  <a:srgbClr val="5DA2B1"/>
                </a:solidFill>
                <a:latin typeface="Arial" panose="020B0604020202020204" pitchFamily="34" charset="0"/>
                <a:cs typeface="Arial" panose="020B0604020202020204" pitchFamily="34" charset="0"/>
              </a:rPr>
              <a:t>tả</a:t>
            </a:r>
            <a:endParaRPr lang="en-CA" altLang="en-US" sz="2400" dirty="0">
              <a:solidFill>
                <a:srgbClr val="5DA2B1"/>
              </a:solidFill>
              <a:latin typeface="Arial" panose="020B0604020202020204" pitchFamily="34" charset="0"/>
              <a:cs typeface="Arial" panose="020B0604020202020204" pitchFamily="34"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264D98-1235-2B4D-BD50-E2C1F1783C18}"/>
              </a:ext>
            </a:extLst>
          </p:cNvPr>
          <p:cNvSpPr/>
          <p:nvPr/>
        </p:nvSpPr>
        <p:spPr>
          <a:xfrm>
            <a:off x="700391" y="1406606"/>
            <a:ext cx="10622605" cy="4832092"/>
          </a:xfrm>
          <a:prstGeom prst="rect">
            <a:avLst/>
          </a:prstGeom>
        </p:spPr>
        <p:txBody>
          <a:bodyPr wrap="square">
            <a:spAutoFit/>
          </a:bodyPr>
          <a:lstStyle/>
          <a:p>
            <a:pPr algn="just"/>
            <a:r>
              <a:rPr lang="vi-VN" sz="2800" b="1" dirty="0">
                <a:solidFill>
                  <a:srgbClr val="002060"/>
                </a:solidFill>
                <a:latin typeface="+mj-lt"/>
              </a:rPr>
              <a:t>     </a:t>
            </a:r>
            <a:r>
              <a:rPr lang="vi-VN" sz="2800" b="1" dirty="0">
                <a:solidFill>
                  <a:srgbClr val="559AA9"/>
                </a:solidFill>
                <a:latin typeface="+mj-lt"/>
              </a:rPr>
              <a:t>Nhà văn Pháp nổi tiếng Ban-dắc và vợ được mời đi dự tiệc. Lúc sắp lên xe, ông bảo vợ:</a:t>
            </a:r>
            <a:endParaRPr lang="en-US" sz="2800" b="1" dirty="0">
              <a:solidFill>
                <a:srgbClr val="559AA9"/>
              </a:solidFill>
              <a:latin typeface="+mj-lt"/>
            </a:endParaRPr>
          </a:p>
          <a:p>
            <a:pPr algn="just"/>
            <a:r>
              <a:rPr lang="en-US" sz="2800" b="1" dirty="0">
                <a:solidFill>
                  <a:srgbClr val="559AA9"/>
                </a:solidFill>
                <a:latin typeface="+mj-lt"/>
              </a:rPr>
              <a:t>     </a:t>
            </a:r>
            <a:r>
              <a:rPr lang="vi-VN" sz="2800" b="1" dirty="0">
                <a:solidFill>
                  <a:srgbClr val="559AA9"/>
                </a:solidFill>
                <a:latin typeface="+mj-lt"/>
              </a:rPr>
              <a:t>- Anh không muốn ngồi ăn lâu, nhưng chưa biết nên nói thế nào đây.</a:t>
            </a:r>
          </a:p>
          <a:p>
            <a:pPr algn="just"/>
            <a:r>
              <a:rPr lang="en-US" sz="2800" b="1" dirty="0">
                <a:solidFill>
                  <a:srgbClr val="559AA9"/>
                </a:solidFill>
                <a:latin typeface="+mj-lt"/>
              </a:rPr>
              <a:t>     </a:t>
            </a:r>
            <a:r>
              <a:rPr lang="vi-VN" sz="2800" b="1" dirty="0">
                <a:solidFill>
                  <a:srgbClr val="559AA9"/>
                </a:solidFill>
                <a:latin typeface="+mj-lt"/>
              </a:rPr>
              <a:t>Vợ ông bật cười:</a:t>
            </a:r>
          </a:p>
          <a:p>
            <a:pPr algn="just"/>
            <a:r>
              <a:rPr lang="en-US" sz="2800" b="1" dirty="0">
                <a:solidFill>
                  <a:srgbClr val="559AA9"/>
                </a:solidFill>
                <a:latin typeface="+mj-lt"/>
              </a:rPr>
              <a:t>     </a:t>
            </a:r>
            <a:r>
              <a:rPr lang="vi-VN" sz="2800" b="1" dirty="0">
                <a:solidFill>
                  <a:srgbClr val="559AA9"/>
                </a:solidFill>
                <a:latin typeface="+mj-lt"/>
              </a:rPr>
              <a:t>- Anh từng tưởng tượng ra bao nhiêu truyện ngắn, truyện dài, nay nghĩ một cái cớ để về sớm thì khó gì.</a:t>
            </a:r>
          </a:p>
          <a:p>
            <a:pPr algn="just"/>
            <a:r>
              <a:rPr lang="en-US" sz="2800" b="1" dirty="0">
                <a:solidFill>
                  <a:srgbClr val="559AA9"/>
                </a:solidFill>
                <a:latin typeface="+mj-lt"/>
              </a:rPr>
              <a:t>     </a:t>
            </a:r>
            <a:r>
              <a:rPr lang="vi-VN" sz="2800" b="1" dirty="0">
                <a:solidFill>
                  <a:srgbClr val="559AA9"/>
                </a:solidFill>
                <a:latin typeface="+mj-lt"/>
              </a:rPr>
              <a:t>Ban-dắc nói:</a:t>
            </a:r>
          </a:p>
          <a:p>
            <a:pPr algn="just"/>
            <a:r>
              <a:rPr lang="en-US" sz="2800" b="1" dirty="0">
                <a:solidFill>
                  <a:srgbClr val="559AA9"/>
                </a:solidFill>
                <a:latin typeface="+mj-lt"/>
              </a:rPr>
              <a:t>     </a:t>
            </a:r>
            <a:r>
              <a:rPr lang="vi-VN" sz="2800" b="1" dirty="0">
                <a:solidFill>
                  <a:srgbClr val="559AA9"/>
                </a:solidFill>
                <a:latin typeface="+mj-lt"/>
              </a:rPr>
              <a:t>- Viết văn là một chuyện khác. Anh có biết nói dối bao giờ đâu. 	</a:t>
            </a:r>
          </a:p>
          <a:p>
            <a:pPr algn="r"/>
            <a:r>
              <a:rPr lang="vi-VN" sz="2800" b="1" dirty="0">
                <a:solidFill>
                  <a:srgbClr val="559AA9"/>
                </a:solidFill>
                <a:latin typeface="+mj-lt"/>
              </a:rPr>
              <a:t>Theo Nguyễn Đình Chính</a:t>
            </a:r>
          </a:p>
        </p:txBody>
      </p:sp>
      <p:cxnSp>
        <p:nvCxnSpPr>
          <p:cNvPr id="6" name="Straight Arrow Connector 5">
            <a:extLst>
              <a:ext uri="{FF2B5EF4-FFF2-40B4-BE49-F238E27FC236}">
                <a16:creationId xmlns:a16="http://schemas.microsoft.com/office/drawing/2014/main" id="{4D33A329-06AF-F640-868F-2D357078AA96}"/>
              </a:ext>
            </a:extLst>
          </p:cNvPr>
          <p:cNvCxnSpPr/>
          <p:nvPr/>
        </p:nvCxnSpPr>
        <p:spPr>
          <a:xfrm>
            <a:off x="577174" y="2262640"/>
            <a:ext cx="583659" cy="298646"/>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CE6576E2-FFE4-F247-A651-854C215BE25D}"/>
              </a:ext>
            </a:extLst>
          </p:cNvPr>
          <p:cNvCxnSpPr>
            <a:cxnSpLocks/>
          </p:cNvCxnSpPr>
          <p:nvPr/>
        </p:nvCxnSpPr>
        <p:spPr>
          <a:xfrm>
            <a:off x="609599" y="3506820"/>
            <a:ext cx="583659" cy="298646"/>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D8E2C830-6D49-3244-908F-AB9B0DC0F764}"/>
              </a:ext>
            </a:extLst>
          </p:cNvPr>
          <p:cNvCxnSpPr>
            <a:cxnSpLocks/>
          </p:cNvCxnSpPr>
          <p:nvPr/>
        </p:nvCxnSpPr>
        <p:spPr>
          <a:xfrm>
            <a:off x="596626" y="4750646"/>
            <a:ext cx="583659" cy="298646"/>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685252120"/>
      </p:ext>
    </p:extLst>
  </p:cSld>
  <p:clrMapOvr>
    <a:masterClrMapping/>
  </p:clrMapOvr>
  <mc:AlternateContent xmlns:mc="http://schemas.openxmlformats.org/markup-compatibility/2006" xmlns:p14="http://schemas.microsoft.com/office/powerpoint/2010/main">
    <mc:Choice Requires="p14">
      <p:transition spd="slow" p14:dur="1500" advTm="19448">
        <p:split orient="vert"/>
      </p:transition>
    </mc:Choice>
    <mc:Fallback xmlns="">
      <p:transition spd="slow" advTm="1944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a:extLst>
              <a:ext uri="{FF2B5EF4-FFF2-40B4-BE49-F238E27FC236}">
                <a16:creationId xmlns:a16="http://schemas.microsoft.com/office/drawing/2014/main" id="{96FD6731-1255-2341-B86F-9316ABCD0CD5}"/>
              </a:ext>
            </a:extLst>
          </p:cNvPr>
          <p:cNvSpPr txBox="1">
            <a:spLocks noChangeArrowheads="1"/>
          </p:cNvSpPr>
          <p:nvPr/>
        </p:nvSpPr>
        <p:spPr bwMode="auto">
          <a:xfrm>
            <a:off x="1125745" y="480346"/>
            <a:ext cx="10384001" cy="64774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3609" b="1" dirty="0" err="1">
                <a:solidFill>
                  <a:srgbClr val="FF6600"/>
                </a:solidFill>
                <a:latin typeface="Times New Roman" panose="02020603050405020304" pitchFamily="18" charset="0"/>
                <a:cs typeface="Times New Roman" panose="02020603050405020304" pitchFamily="18" charset="0"/>
              </a:rPr>
              <a:t>Lưu</a:t>
            </a:r>
            <a:r>
              <a:rPr lang="en-US" altLang="en-US" sz="3609" b="1" dirty="0">
                <a:solidFill>
                  <a:srgbClr val="FF6600"/>
                </a:solidFill>
                <a:latin typeface="Times New Roman" panose="02020603050405020304" pitchFamily="18" charset="0"/>
                <a:cs typeface="Times New Roman" panose="02020603050405020304" pitchFamily="18" charset="0"/>
              </a:rPr>
              <a:t> ý </a:t>
            </a:r>
            <a:r>
              <a:rPr lang="en-US" altLang="en-US" sz="3609" b="1" dirty="0" err="1">
                <a:solidFill>
                  <a:srgbClr val="FF6600"/>
                </a:solidFill>
                <a:latin typeface="Times New Roman" panose="02020603050405020304" pitchFamily="18" charset="0"/>
                <a:cs typeface="Times New Roman" panose="02020603050405020304" pitchFamily="18" charset="0"/>
              </a:rPr>
              <a:t>tư</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thế</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ngồi</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viết</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tư</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thế</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cầm</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bút</a:t>
            </a:r>
            <a:r>
              <a:rPr lang="en-US" altLang="en-US" sz="3609" b="1" dirty="0">
                <a:solidFill>
                  <a:srgbClr val="FF6600"/>
                </a:solidFill>
                <a:latin typeface="Times New Roman" panose="02020603050405020304" pitchFamily="18" charset="0"/>
                <a:cs typeface="Times New Roman" panose="02020603050405020304" pitchFamily="18" charset="0"/>
              </a:rPr>
              <a:t>.</a:t>
            </a:r>
            <a:endParaRPr lang="vi-VN" altLang="en-US" sz="3609" b="1" dirty="0">
              <a:solidFill>
                <a:srgbClr val="FF6600"/>
              </a:solidFill>
              <a:latin typeface="Times New Roman" panose="02020603050405020304" pitchFamily="18" charset="0"/>
              <a:cs typeface="Times New Roman" panose="02020603050405020304" pitchFamily="18" charset="0"/>
            </a:endParaRPr>
          </a:p>
        </p:txBody>
      </p:sp>
      <p:pic>
        <p:nvPicPr>
          <p:cNvPr id="1026" name="Picture 2" descr="Ngồi học đúng tư thế">
            <a:extLst>
              <a:ext uri="{FF2B5EF4-FFF2-40B4-BE49-F238E27FC236}">
                <a16:creationId xmlns:a16="http://schemas.microsoft.com/office/drawing/2014/main" id="{B3EB7B6D-98FA-5047-A2DB-029538BAD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84" y="1238703"/>
            <a:ext cx="5724711" cy="4489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B57BDC0-9FC7-484E-80DF-FB52C4EF18DA}"/>
              </a:ext>
            </a:extLst>
          </p:cNvPr>
          <p:cNvPicPr>
            <a:picLocks noChangeAspect="1"/>
          </p:cNvPicPr>
          <p:nvPr/>
        </p:nvPicPr>
        <p:blipFill rotWithShape="1">
          <a:blip r:embed="rId4">
            <a:extLst>
              <a:ext uri="{28A0092B-C50C-407E-A947-70E740481C1C}">
                <a14:useLocalDpi xmlns:a14="http://schemas.microsoft.com/office/drawing/2010/main" val="0"/>
              </a:ext>
            </a:extLst>
          </a:blip>
          <a:srcRect l="10022" t="7738" r="6024" b="11646"/>
          <a:stretch/>
        </p:blipFill>
        <p:spPr>
          <a:xfrm>
            <a:off x="6871447" y="1721224"/>
            <a:ext cx="4638299" cy="3361764"/>
          </a:xfrm>
          <a:prstGeom prst="rect">
            <a:avLst/>
          </a:prstGeom>
        </p:spPr>
      </p:pic>
    </p:spTree>
    <p:extLst>
      <p:ext uri="{BB962C8B-B14F-4D97-AF65-F5344CB8AC3E}">
        <p14:creationId xmlns:p14="http://schemas.microsoft.com/office/powerpoint/2010/main" val="3616281623"/>
      </p:ext>
    </p:extLst>
  </p:cSld>
  <p:clrMapOvr>
    <a:masterClrMapping/>
  </p:clrMapOvr>
  <mc:AlternateContent xmlns:mc="http://schemas.openxmlformats.org/markup-compatibility/2006" xmlns:p14="http://schemas.microsoft.com/office/powerpoint/2010/main">
    <mc:Choice Requires="p14">
      <p:transition spd="slow" p14:dur="1500" advTm="9631">
        <p:split orient="vert"/>
      </p:transition>
    </mc:Choice>
    <mc:Fallback xmlns="">
      <p:transition spd="slow" advTm="9631">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Table&#10;&#10;Description automatically generated"/>
          <p:cNvPicPr preferRelativeResize="0"/>
          <p:nvPr/>
        </p:nvPicPr>
        <p:blipFill rotWithShape="1">
          <a:blip r:embed="rId3">
            <a:alphaModFix/>
          </a:blip>
          <a:srcRect b="1810"/>
          <a:stretch/>
        </p:blipFill>
        <p:spPr>
          <a:xfrm>
            <a:off x="3245" y="4577"/>
            <a:ext cx="12176397" cy="6839355"/>
          </a:xfrm>
          <a:prstGeom prst="rect">
            <a:avLst/>
          </a:prstGeom>
          <a:noFill/>
          <a:ln>
            <a:noFill/>
          </a:ln>
        </p:spPr>
      </p:pic>
      <p:sp>
        <p:nvSpPr>
          <p:cNvPr id="2" name="Rectangle 1">
            <a:extLst>
              <a:ext uri="{FF2B5EF4-FFF2-40B4-BE49-F238E27FC236}">
                <a16:creationId xmlns:a16="http://schemas.microsoft.com/office/drawing/2014/main" id="{E0FDF7C3-BC75-0B42-AA13-930DBBAE3014}"/>
              </a:ext>
            </a:extLst>
          </p:cNvPr>
          <p:cNvSpPr/>
          <p:nvPr/>
        </p:nvSpPr>
        <p:spPr>
          <a:xfrm>
            <a:off x="2213961" y="381297"/>
            <a:ext cx="8735661" cy="707886"/>
          </a:xfrm>
          <a:prstGeom prst="rect">
            <a:avLst/>
          </a:prstGeom>
          <a:noFill/>
        </p:spPr>
        <p:txBody>
          <a:bodyPr wrap="none" lIns="91440" tIns="45720" rIns="91440" bIns="45720">
            <a:spAutoFit/>
          </a:bodyPr>
          <a:lstStyle/>
          <a:p>
            <a:pPr algn="ctr"/>
            <a:r>
              <a:rPr lang="en-US" sz="4000" b="1" cap="none" spc="0" dirty="0" err="1" smtClean="0">
                <a:ln w="0"/>
                <a:solidFill>
                  <a:srgbClr val="942092"/>
                </a:solidFill>
                <a:effectLst>
                  <a:outerShdw blurRad="38100" dist="19050" dir="2700000" algn="tl" rotWithShape="0">
                    <a:schemeClr val="dk1">
                      <a:alpha val="40000"/>
                    </a:schemeClr>
                  </a:outerShdw>
                </a:effectLst>
                <a:latin typeface="+mj-lt"/>
              </a:rPr>
              <a:t>Thứ</a:t>
            </a:r>
            <a:r>
              <a:rPr lang="en-US" sz="4000" b="1" dirty="0">
                <a:ln w="0"/>
                <a:solidFill>
                  <a:srgbClr val="942092"/>
                </a:solidFill>
                <a:effectLst>
                  <a:outerShdw blurRad="38100" dist="19050" dir="2700000" algn="tl" rotWithShape="0">
                    <a:schemeClr val="dk1">
                      <a:alpha val="40000"/>
                    </a:schemeClr>
                  </a:outerShdw>
                </a:effectLst>
                <a:latin typeface="+mj-lt"/>
              </a:rPr>
              <a:t> </a:t>
            </a:r>
            <a:r>
              <a:rPr lang="en-US" sz="4000" b="1" dirty="0" smtClean="0">
                <a:ln w="0"/>
                <a:solidFill>
                  <a:srgbClr val="942092"/>
                </a:solidFill>
                <a:effectLst>
                  <a:outerShdw blurRad="38100" dist="19050" dir="2700000" algn="tl" rotWithShape="0">
                    <a:schemeClr val="dk1">
                      <a:alpha val="40000"/>
                    </a:schemeClr>
                  </a:outerShdw>
                </a:effectLst>
                <a:latin typeface="+mj-lt"/>
              </a:rPr>
              <a:t>Ba</a:t>
            </a:r>
            <a:r>
              <a:rPr lang="en-US" sz="4000" b="1" dirty="0" smtClean="0">
                <a:ln w="0"/>
                <a:solidFill>
                  <a:srgbClr val="942092"/>
                </a:solidFill>
                <a:effectLst>
                  <a:outerShdw blurRad="38100" dist="19050" dir="2700000" algn="tl" rotWithShape="0">
                    <a:schemeClr val="dk1">
                      <a:alpha val="40000"/>
                    </a:schemeClr>
                  </a:outerShdw>
                </a:effectLst>
                <a:latin typeface="+mj-lt"/>
              </a:rPr>
              <a:t> </a:t>
            </a:r>
            <a:r>
              <a:rPr lang="en-US" sz="4000" b="1" dirty="0" err="1" smtClean="0">
                <a:ln w="0"/>
                <a:solidFill>
                  <a:srgbClr val="942092"/>
                </a:solidFill>
                <a:effectLst>
                  <a:outerShdw blurRad="38100" dist="19050" dir="2700000" algn="tl" rotWithShape="0">
                    <a:schemeClr val="dk1">
                      <a:alpha val="40000"/>
                    </a:schemeClr>
                  </a:outerShdw>
                </a:effectLst>
                <a:latin typeface="+mj-lt"/>
              </a:rPr>
              <a:t>ngày</a:t>
            </a:r>
            <a:r>
              <a:rPr lang="en-US" sz="4000" b="1" dirty="0">
                <a:ln w="0"/>
                <a:solidFill>
                  <a:srgbClr val="942092"/>
                </a:solidFill>
                <a:effectLst>
                  <a:outerShdw blurRad="38100" dist="19050" dir="2700000" algn="tl" rotWithShape="0">
                    <a:schemeClr val="dk1">
                      <a:alpha val="40000"/>
                    </a:schemeClr>
                  </a:outerShdw>
                </a:effectLst>
                <a:latin typeface="+mj-lt"/>
              </a:rPr>
              <a:t> </a:t>
            </a:r>
            <a:r>
              <a:rPr lang="en-US" sz="4000" b="1" dirty="0" smtClean="0">
                <a:ln w="0"/>
                <a:solidFill>
                  <a:srgbClr val="942092"/>
                </a:solidFill>
                <a:effectLst>
                  <a:outerShdw blurRad="38100" dist="19050" dir="2700000" algn="tl" rotWithShape="0">
                    <a:schemeClr val="dk1">
                      <a:alpha val="40000"/>
                    </a:schemeClr>
                  </a:outerShdw>
                </a:effectLst>
                <a:latin typeface="+mj-lt"/>
              </a:rPr>
              <a:t>11</a:t>
            </a:r>
            <a:r>
              <a:rPr lang="en-US" sz="4000" b="1" dirty="0" smtClean="0">
                <a:ln w="0"/>
                <a:solidFill>
                  <a:srgbClr val="942092"/>
                </a:solidFill>
                <a:effectLst>
                  <a:outerShdw blurRad="38100" dist="19050" dir="2700000" algn="tl" rotWithShape="0">
                    <a:schemeClr val="dk1">
                      <a:alpha val="40000"/>
                    </a:schemeClr>
                  </a:outerShdw>
                </a:effectLst>
                <a:latin typeface="+mj-lt"/>
              </a:rPr>
              <a:t> </a:t>
            </a:r>
            <a:r>
              <a:rPr lang="en-US" sz="4000" b="1" dirty="0" err="1" smtClean="0">
                <a:ln w="0"/>
                <a:solidFill>
                  <a:srgbClr val="942092"/>
                </a:solidFill>
                <a:effectLst>
                  <a:outerShdw blurRad="38100" dist="19050" dir="2700000" algn="tl" rotWithShape="0">
                    <a:schemeClr val="dk1">
                      <a:alpha val="40000"/>
                    </a:schemeClr>
                  </a:outerShdw>
                </a:effectLst>
                <a:latin typeface="+mj-lt"/>
              </a:rPr>
              <a:t>tháng</a:t>
            </a:r>
            <a:r>
              <a:rPr lang="en-US" sz="4000" b="1" dirty="0">
                <a:ln w="0"/>
                <a:solidFill>
                  <a:srgbClr val="942092"/>
                </a:solidFill>
                <a:effectLst>
                  <a:outerShdw blurRad="38100" dist="19050" dir="2700000" algn="tl" rotWithShape="0">
                    <a:schemeClr val="dk1">
                      <a:alpha val="40000"/>
                    </a:schemeClr>
                  </a:outerShdw>
                </a:effectLst>
                <a:latin typeface="+mj-lt"/>
              </a:rPr>
              <a:t> </a:t>
            </a:r>
            <a:r>
              <a:rPr lang="en-US" sz="4000" b="1" dirty="0" smtClean="0">
                <a:ln w="0"/>
                <a:solidFill>
                  <a:srgbClr val="942092"/>
                </a:solidFill>
                <a:effectLst>
                  <a:outerShdw blurRad="38100" dist="19050" dir="2700000" algn="tl" rotWithShape="0">
                    <a:schemeClr val="dk1">
                      <a:alpha val="40000"/>
                    </a:schemeClr>
                  </a:outerShdw>
                </a:effectLst>
                <a:latin typeface="+mj-lt"/>
              </a:rPr>
              <a:t>10</a:t>
            </a:r>
            <a:r>
              <a:rPr lang="en-US" sz="4000" b="1" dirty="0" smtClean="0">
                <a:ln w="0"/>
                <a:solidFill>
                  <a:srgbClr val="942092"/>
                </a:solidFill>
                <a:effectLst>
                  <a:outerShdw blurRad="38100" dist="19050" dir="2700000" algn="tl" rotWithShape="0">
                    <a:schemeClr val="dk1">
                      <a:alpha val="40000"/>
                    </a:schemeClr>
                  </a:outerShdw>
                </a:effectLst>
                <a:latin typeface="+mj-lt"/>
              </a:rPr>
              <a:t> </a:t>
            </a:r>
            <a:r>
              <a:rPr lang="en-US" sz="4000" b="1" dirty="0" err="1">
                <a:ln w="0"/>
                <a:solidFill>
                  <a:srgbClr val="942092"/>
                </a:solidFill>
                <a:effectLst>
                  <a:outerShdw blurRad="38100" dist="19050" dir="2700000" algn="tl" rotWithShape="0">
                    <a:schemeClr val="dk1">
                      <a:alpha val="40000"/>
                    </a:schemeClr>
                  </a:outerShdw>
                </a:effectLst>
                <a:latin typeface="+mj-lt"/>
              </a:rPr>
              <a:t>năm</a:t>
            </a:r>
            <a:r>
              <a:rPr lang="en-US" sz="4000" b="1" dirty="0">
                <a:ln w="0"/>
                <a:solidFill>
                  <a:srgbClr val="942092"/>
                </a:solidFill>
                <a:effectLst>
                  <a:outerShdw blurRad="38100" dist="19050" dir="2700000" algn="tl" rotWithShape="0">
                    <a:schemeClr val="dk1">
                      <a:alpha val="40000"/>
                    </a:schemeClr>
                  </a:outerShdw>
                </a:effectLst>
                <a:latin typeface="+mj-lt"/>
              </a:rPr>
              <a:t> </a:t>
            </a:r>
            <a:r>
              <a:rPr lang="en-US" sz="4000" b="1" dirty="0" smtClean="0">
                <a:ln w="0"/>
                <a:solidFill>
                  <a:srgbClr val="942092"/>
                </a:solidFill>
                <a:effectLst>
                  <a:outerShdw blurRad="38100" dist="19050" dir="2700000" algn="tl" rotWithShape="0">
                    <a:schemeClr val="dk1">
                      <a:alpha val="40000"/>
                    </a:schemeClr>
                  </a:outerShdw>
                </a:effectLst>
                <a:latin typeface="+mj-lt"/>
              </a:rPr>
              <a:t>2022</a:t>
            </a:r>
            <a:endParaRPr lang="en-US" sz="4000" b="1" cap="none" spc="0" dirty="0">
              <a:ln w="0"/>
              <a:solidFill>
                <a:srgbClr val="942092"/>
              </a:solidFill>
              <a:effectLst>
                <a:outerShdw blurRad="38100" dist="19050" dir="2700000" algn="tl" rotWithShape="0">
                  <a:schemeClr val="dk1">
                    <a:alpha val="40000"/>
                  </a:schemeClr>
                </a:outerShdw>
              </a:effectLst>
              <a:latin typeface="+mj-lt"/>
            </a:endParaRPr>
          </a:p>
        </p:txBody>
      </p:sp>
      <p:sp>
        <p:nvSpPr>
          <p:cNvPr id="17" name="Rectangle 16">
            <a:extLst>
              <a:ext uri="{FF2B5EF4-FFF2-40B4-BE49-F238E27FC236}">
                <a16:creationId xmlns:a16="http://schemas.microsoft.com/office/drawing/2014/main" id="{9DCB7BA2-E207-924C-9A0A-F0042FCA3B41}"/>
              </a:ext>
            </a:extLst>
          </p:cNvPr>
          <p:cNvSpPr/>
          <p:nvPr/>
        </p:nvSpPr>
        <p:spPr>
          <a:xfrm>
            <a:off x="5632035" y="1137360"/>
            <a:ext cx="2234906" cy="707886"/>
          </a:xfrm>
          <a:prstGeom prst="rect">
            <a:avLst/>
          </a:prstGeom>
          <a:noFill/>
        </p:spPr>
        <p:txBody>
          <a:bodyPr wrap="none" lIns="91440" tIns="45720" rIns="91440" bIns="45720">
            <a:spAutoFit/>
          </a:bodyPr>
          <a:lstStyle/>
          <a:p>
            <a:pPr algn="ctr"/>
            <a:r>
              <a:rPr lang="en-US" sz="4000" b="1" cap="none" spc="0" dirty="0" err="1">
                <a:ln w="0"/>
                <a:solidFill>
                  <a:srgbClr val="942092"/>
                </a:solidFill>
                <a:effectLst>
                  <a:outerShdw blurRad="38100" dist="19050" dir="2700000" algn="tl" rotWithShape="0">
                    <a:schemeClr val="dk1">
                      <a:alpha val="40000"/>
                    </a:schemeClr>
                  </a:outerShdw>
                </a:effectLst>
                <a:latin typeface="+mj-lt"/>
              </a:rPr>
              <a:t>Chính</a:t>
            </a:r>
            <a:r>
              <a:rPr lang="en-US" sz="4000" b="1" cap="none" spc="0" dirty="0">
                <a:ln w="0"/>
                <a:solidFill>
                  <a:srgbClr val="942092"/>
                </a:solidFill>
                <a:effectLst>
                  <a:outerShdw blurRad="38100" dist="19050" dir="2700000" algn="tl" rotWithShape="0">
                    <a:schemeClr val="dk1">
                      <a:alpha val="40000"/>
                    </a:schemeClr>
                  </a:outerShdw>
                </a:effectLst>
                <a:latin typeface="+mj-lt"/>
              </a:rPr>
              <a:t> </a:t>
            </a:r>
            <a:r>
              <a:rPr lang="en-US" sz="4000" b="1" cap="none" spc="0" dirty="0" err="1">
                <a:ln w="0"/>
                <a:solidFill>
                  <a:srgbClr val="942092"/>
                </a:solidFill>
                <a:effectLst>
                  <a:outerShdw blurRad="38100" dist="19050" dir="2700000" algn="tl" rotWithShape="0">
                    <a:schemeClr val="dk1">
                      <a:alpha val="40000"/>
                    </a:schemeClr>
                  </a:outerShdw>
                </a:effectLst>
                <a:latin typeface="+mj-lt"/>
              </a:rPr>
              <a:t>tả</a:t>
            </a:r>
            <a:endParaRPr lang="en-US" sz="4000" b="1" cap="none" spc="0" dirty="0">
              <a:ln w="0"/>
              <a:solidFill>
                <a:srgbClr val="942092"/>
              </a:solidFill>
              <a:effectLst>
                <a:outerShdw blurRad="38100" dist="19050" dir="2700000" algn="tl" rotWithShape="0">
                  <a:schemeClr val="dk1">
                    <a:alpha val="40000"/>
                  </a:schemeClr>
                </a:outerShdw>
              </a:effectLst>
              <a:latin typeface="+mj-lt"/>
            </a:endParaRPr>
          </a:p>
        </p:txBody>
      </p:sp>
      <p:sp>
        <p:nvSpPr>
          <p:cNvPr id="18" name="Rectangle 17">
            <a:extLst>
              <a:ext uri="{FF2B5EF4-FFF2-40B4-BE49-F238E27FC236}">
                <a16:creationId xmlns:a16="http://schemas.microsoft.com/office/drawing/2014/main" id="{91173D46-6E8F-4349-8B7B-006C0084F41B}"/>
              </a:ext>
            </a:extLst>
          </p:cNvPr>
          <p:cNvSpPr/>
          <p:nvPr/>
        </p:nvSpPr>
        <p:spPr>
          <a:xfrm>
            <a:off x="3348626" y="1896750"/>
            <a:ext cx="6623929" cy="707886"/>
          </a:xfrm>
          <a:prstGeom prst="rect">
            <a:avLst/>
          </a:prstGeom>
          <a:noFill/>
        </p:spPr>
        <p:txBody>
          <a:bodyPr wrap="none" lIns="91440" tIns="45720" rIns="91440" bIns="45720">
            <a:spAutoFit/>
          </a:bodyPr>
          <a:lstStyle/>
          <a:p>
            <a:pPr algn="ctr"/>
            <a:r>
              <a:rPr lang="en-US" sz="4000" b="1" dirty="0" err="1" smtClean="0">
                <a:ln w="0"/>
                <a:solidFill>
                  <a:srgbClr val="942092"/>
                </a:solidFill>
                <a:effectLst>
                  <a:outerShdw blurRad="38100" dist="19050" dir="2700000" algn="tl" rotWithShape="0">
                    <a:schemeClr val="dk1">
                      <a:alpha val="40000"/>
                    </a:schemeClr>
                  </a:outerShdw>
                </a:effectLst>
                <a:latin typeface="+mj-lt"/>
              </a:rPr>
              <a:t>Ng</a:t>
            </a:r>
            <a:r>
              <a:rPr lang="en-US" sz="4000" b="1" dirty="0" err="1" smtClean="0">
                <a:solidFill>
                  <a:srgbClr val="942092"/>
                </a:solidFill>
                <a:latin typeface="+mj-lt"/>
              </a:rPr>
              <a:t>ười</a:t>
            </a:r>
            <a:r>
              <a:rPr lang="en-US" sz="4000" b="1" dirty="0" smtClean="0">
                <a:solidFill>
                  <a:srgbClr val="942092"/>
                </a:solidFill>
                <a:latin typeface="+mj-lt"/>
              </a:rPr>
              <a:t> </a:t>
            </a:r>
            <a:r>
              <a:rPr lang="en-US" sz="4000" b="1" dirty="0" err="1" smtClean="0">
                <a:ln w="0"/>
                <a:solidFill>
                  <a:srgbClr val="942092"/>
                </a:solidFill>
                <a:effectLst>
                  <a:outerShdw blurRad="38100" dist="19050" dir="2700000" algn="tl" rotWithShape="0">
                    <a:schemeClr val="dk1">
                      <a:alpha val="40000"/>
                    </a:schemeClr>
                  </a:outerShdw>
                </a:effectLst>
                <a:latin typeface="+mj-lt"/>
              </a:rPr>
              <a:t>viết</a:t>
            </a:r>
            <a:r>
              <a:rPr lang="en-US" sz="4000" b="1" dirty="0" smtClean="0">
                <a:ln w="0"/>
                <a:solidFill>
                  <a:srgbClr val="942092"/>
                </a:solidFill>
                <a:effectLst>
                  <a:outerShdw blurRad="38100" dist="19050" dir="2700000" algn="tl" rotWithShape="0">
                    <a:schemeClr val="dk1">
                      <a:alpha val="40000"/>
                    </a:schemeClr>
                  </a:outerShdw>
                </a:effectLst>
                <a:latin typeface="+mj-lt"/>
              </a:rPr>
              <a:t> </a:t>
            </a:r>
            <a:r>
              <a:rPr lang="en-US" sz="4000" b="1" dirty="0" err="1">
                <a:ln w="0"/>
                <a:solidFill>
                  <a:srgbClr val="942092"/>
                </a:solidFill>
                <a:effectLst>
                  <a:outerShdw blurRad="38100" dist="19050" dir="2700000" algn="tl" rotWithShape="0">
                    <a:schemeClr val="dk1">
                      <a:alpha val="40000"/>
                    </a:schemeClr>
                  </a:outerShdw>
                </a:effectLst>
                <a:latin typeface="+mj-lt"/>
              </a:rPr>
              <a:t>truyện</a:t>
            </a:r>
            <a:r>
              <a:rPr lang="en-US" sz="4000" b="1" dirty="0">
                <a:ln w="0"/>
                <a:solidFill>
                  <a:srgbClr val="942092"/>
                </a:solidFill>
                <a:effectLst>
                  <a:outerShdw blurRad="38100" dist="19050" dir="2700000" algn="tl" rotWithShape="0">
                    <a:schemeClr val="dk1">
                      <a:alpha val="40000"/>
                    </a:schemeClr>
                  </a:outerShdw>
                </a:effectLst>
                <a:latin typeface="+mj-lt"/>
              </a:rPr>
              <a:t> </a:t>
            </a:r>
            <a:r>
              <a:rPr lang="en-US" sz="4000" b="1" dirty="0" err="1">
                <a:ln w="0"/>
                <a:solidFill>
                  <a:srgbClr val="942092"/>
                </a:solidFill>
                <a:effectLst>
                  <a:outerShdw blurRad="38100" dist="19050" dir="2700000" algn="tl" rotWithShape="0">
                    <a:schemeClr val="dk1">
                      <a:alpha val="40000"/>
                    </a:schemeClr>
                  </a:outerShdw>
                </a:effectLst>
                <a:latin typeface="+mj-lt"/>
              </a:rPr>
              <a:t>thật</a:t>
            </a:r>
            <a:r>
              <a:rPr lang="en-US" sz="4000" b="1" dirty="0">
                <a:ln w="0"/>
                <a:solidFill>
                  <a:srgbClr val="942092"/>
                </a:solidFill>
                <a:effectLst>
                  <a:outerShdw blurRad="38100" dist="19050" dir="2700000" algn="tl" rotWithShape="0">
                    <a:schemeClr val="dk1">
                      <a:alpha val="40000"/>
                    </a:schemeClr>
                  </a:outerShdw>
                </a:effectLst>
                <a:latin typeface="+mj-lt"/>
              </a:rPr>
              <a:t> </a:t>
            </a:r>
            <a:r>
              <a:rPr lang="en-US" sz="4000" b="1" dirty="0" err="1">
                <a:ln w="0"/>
                <a:solidFill>
                  <a:srgbClr val="942092"/>
                </a:solidFill>
                <a:effectLst>
                  <a:outerShdw blurRad="38100" dist="19050" dir="2700000" algn="tl" rotWithShape="0">
                    <a:schemeClr val="dk1">
                      <a:alpha val="40000"/>
                    </a:schemeClr>
                  </a:outerShdw>
                </a:effectLst>
                <a:latin typeface="+mj-lt"/>
              </a:rPr>
              <a:t>thà</a:t>
            </a:r>
            <a:endParaRPr lang="en-US" sz="4000" b="1" cap="none" spc="0" dirty="0">
              <a:ln w="0"/>
              <a:solidFill>
                <a:srgbClr val="942092"/>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650599518"/>
      </p:ext>
    </p:extLst>
  </p:cSld>
  <p:clrMapOvr>
    <a:masterClrMapping/>
  </p:clrMapOvr>
  <p:transition spd="slow" advTm="16701">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11.2|5.2|30.5|20.2"/>
</p:tagLst>
</file>

<file path=ppt/tags/tag11.xml><?xml version="1.0" encoding="utf-8"?>
<p:tagLst xmlns:a="http://schemas.openxmlformats.org/drawingml/2006/main" xmlns:r="http://schemas.openxmlformats.org/officeDocument/2006/relationships" xmlns:p="http://schemas.openxmlformats.org/presentationml/2006/main">
  <p:tag name="TIMING" val="|8.8|24.2|15.5"/>
</p:tagLst>
</file>

<file path=ppt/tags/tag12.xml><?xml version="1.0" encoding="utf-8"?>
<p:tagLst xmlns:a="http://schemas.openxmlformats.org/drawingml/2006/main" xmlns:r="http://schemas.openxmlformats.org/officeDocument/2006/relationships" xmlns:p="http://schemas.openxmlformats.org/presentationml/2006/main">
  <p:tag name="TIMING" val="|8.2|12.4"/>
</p:tagLst>
</file>

<file path=ppt/tags/tag13.xml><?xml version="1.0" encoding="utf-8"?>
<p:tagLst xmlns:a="http://schemas.openxmlformats.org/drawingml/2006/main" xmlns:r="http://schemas.openxmlformats.org/officeDocument/2006/relationships" xmlns:p="http://schemas.openxmlformats.org/presentationml/2006/main">
  <p:tag name="TIMING" val="|1.6|6.6"/>
</p:tagLst>
</file>

<file path=ppt/tags/tag14.xml><?xml version="1.0" encoding="utf-8"?>
<p:tagLst xmlns:a="http://schemas.openxmlformats.org/drawingml/2006/main" xmlns:r="http://schemas.openxmlformats.org/officeDocument/2006/relationships" xmlns:p="http://schemas.openxmlformats.org/presentationml/2006/main">
  <p:tag name="TIMING" val="|1.6|6.7|15.1"/>
</p:tagLst>
</file>

<file path=ppt/tags/tag15.xml><?xml version="1.0" encoding="utf-8"?>
<p:tagLst xmlns:a="http://schemas.openxmlformats.org/drawingml/2006/main" xmlns:r="http://schemas.openxmlformats.org/officeDocument/2006/relationships" xmlns:p="http://schemas.openxmlformats.org/presentationml/2006/main">
  <p:tag name="TIMING" val="|2.2|3.5"/>
</p:tagLst>
</file>

<file path=ppt/tags/tag16.xml><?xml version="1.0" encoding="utf-8"?>
<p:tagLst xmlns:a="http://schemas.openxmlformats.org/drawingml/2006/main" xmlns:r="http://schemas.openxmlformats.org/officeDocument/2006/relationships" xmlns:p="http://schemas.openxmlformats.org/presentationml/2006/main">
  <p:tag name="TIMING" val="|5.8"/>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0.6|28.5"/>
</p:tagLst>
</file>

<file path=ppt/tags/tag4.xml><?xml version="1.0" encoding="utf-8"?>
<p:tagLst xmlns:a="http://schemas.openxmlformats.org/drawingml/2006/main" xmlns:r="http://schemas.openxmlformats.org/officeDocument/2006/relationships" xmlns:p="http://schemas.openxmlformats.org/presentationml/2006/main">
  <p:tag name="TIMING" val="|1.8|2.6|34.2"/>
</p:tagLst>
</file>

<file path=ppt/tags/tag5.xml><?xml version="1.0" encoding="utf-8"?>
<p:tagLst xmlns:a="http://schemas.openxmlformats.org/drawingml/2006/main" xmlns:r="http://schemas.openxmlformats.org/officeDocument/2006/relationships" xmlns:p="http://schemas.openxmlformats.org/presentationml/2006/main">
  <p:tag name="TIMING" val="|3.4|2.7"/>
</p:tagLst>
</file>

<file path=ppt/tags/tag6.xml><?xml version="1.0" encoding="utf-8"?>
<p:tagLst xmlns:a="http://schemas.openxmlformats.org/drawingml/2006/main" xmlns:r="http://schemas.openxmlformats.org/officeDocument/2006/relationships" xmlns:p="http://schemas.openxmlformats.org/presentationml/2006/main">
  <p:tag name="TIMING" val="|17.7|1.6|1.9"/>
</p:tagLst>
</file>

<file path=ppt/tags/tag7.xml><?xml version="1.0" encoding="utf-8"?>
<p:tagLst xmlns:a="http://schemas.openxmlformats.org/drawingml/2006/main" xmlns:r="http://schemas.openxmlformats.org/officeDocument/2006/relationships" xmlns:p="http://schemas.openxmlformats.org/presentationml/2006/main">
  <p:tag name="TIMING" val="|28.4|19.5"/>
</p:tagLst>
</file>

<file path=ppt/tags/tag8.xml><?xml version="1.0" encoding="utf-8"?>
<p:tagLst xmlns:a="http://schemas.openxmlformats.org/drawingml/2006/main" xmlns:r="http://schemas.openxmlformats.org/officeDocument/2006/relationships" xmlns:p="http://schemas.openxmlformats.org/presentationml/2006/main">
  <p:tag name="TIMING" val="|8.8"/>
</p:tagLst>
</file>

<file path=ppt/tags/tag9.xml><?xml version="1.0" encoding="utf-8"?>
<p:tagLst xmlns:a="http://schemas.openxmlformats.org/drawingml/2006/main" xmlns:r="http://schemas.openxmlformats.org/officeDocument/2006/relationships" xmlns:p="http://schemas.openxmlformats.org/presentationml/2006/main">
  <p:tag name="TIMING" val="|4|3|28.9"/>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3796</TotalTime>
  <Words>1757</Words>
  <Application>Microsoft Office PowerPoint</Application>
  <PresentationFormat>Widescreen</PresentationFormat>
  <Paragraphs>169</Paragraphs>
  <Slides>23</Slides>
  <Notes>23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微软雅黑</vt:lpstr>
      <vt:lpstr>Arial</vt:lpstr>
      <vt:lpstr>Calibri</vt:lpstr>
      <vt:lpstr>等线</vt:lpstr>
      <vt:lpstr>等线 Light</vt:lpstr>
      <vt:lpstr>HP001 4H</vt:lpstr>
      <vt:lpstr>Times New Roman</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Admin</cp:lastModifiedBy>
  <cp:revision>308</cp:revision>
  <dcterms:created xsi:type="dcterms:W3CDTF">2018-02-23T07:21:57Z</dcterms:created>
  <dcterms:modified xsi:type="dcterms:W3CDTF">2022-10-08T02:43:48Z</dcterms:modified>
</cp:coreProperties>
</file>