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9"/>
  </p:notesMasterIdLst>
  <p:sldIdLst>
    <p:sldId id="257" r:id="rId3"/>
    <p:sldId id="265" r:id="rId4"/>
    <p:sldId id="264" r:id="rId5"/>
    <p:sldId id="263" r:id="rId6"/>
    <p:sldId id="260" r:id="rId7"/>
    <p:sldId id="262" r:id="rId8"/>
    <p:sldId id="259" r:id="rId9"/>
    <p:sldId id="280" r:id="rId10"/>
    <p:sldId id="266" r:id="rId11"/>
    <p:sldId id="272" r:id="rId12"/>
    <p:sldId id="273" r:id="rId13"/>
    <p:sldId id="274" r:id="rId14"/>
    <p:sldId id="275" r:id="rId15"/>
    <p:sldId id="278" r:id="rId16"/>
    <p:sldId id="279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1F2DD-B34A-4843-A487-0D70639198E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C452B-4B2F-4938-97F8-C6B9F1A5C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3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560D7-5DD8-4BAD-A65B-D8B626E1F3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57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32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95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62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875f602aa5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875f602aa5_0_1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36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560D7-5DD8-4BAD-A65B-D8B626E1F3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95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Google Shape;3684;g87ac978b04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5" name="Google Shape;3685;g87ac978b04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06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875f602aa5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875f602aa5_0_1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94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6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52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060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488308"/>
      </p:ext>
    </p:extLst>
  </p:cSld>
  <p:clrMapOvr>
    <a:masterClrMapping/>
  </p:clrMapOvr>
  <p:transition spd="slow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384166"/>
      </p:ext>
    </p:extLst>
  </p:cSld>
  <p:clrMapOvr>
    <a:masterClrMapping/>
  </p:clrMapOvr>
  <p:transition spd="slow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866264"/>
      </p:ext>
    </p:extLst>
  </p:cSld>
  <p:clrMapOvr>
    <a:masterClrMapping/>
  </p:clrMapOvr>
  <p:transition spd="slow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95785"/>
      </p:ext>
    </p:extLst>
  </p:cSld>
  <p:clrMapOvr>
    <a:masterClrMapping/>
  </p:clrMapOvr>
  <p:transition spd="slow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131730"/>
      </p:ext>
    </p:extLst>
  </p:cSld>
  <p:clrMapOvr>
    <a:masterClrMapping/>
  </p:clrMapOvr>
  <p:transition spd="slow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704749"/>
      </p:ext>
    </p:extLst>
  </p:cSld>
  <p:clrMapOvr>
    <a:masterClrMapping/>
  </p:clrMapOvr>
  <p:transition spd="slow" advTm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4696"/>
      </p:ext>
    </p:extLst>
  </p:cSld>
  <p:clrMapOvr>
    <a:masterClrMapping/>
  </p:clrMapOvr>
  <p:transition spd="slow" advTm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28659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72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775235"/>
      </p:ext>
    </p:extLst>
  </p:cSld>
  <p:clrMapOvr>
    <a:masterClrMapping/>
  </p:clrMapOvr>
  <p:transition spd="slow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94996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52862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6744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74350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70261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84673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87502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4027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0754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858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658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677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39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3612801" y="59557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6267" y="4256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10759367" y="3098056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4952642" y="2415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357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176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886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008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733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783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5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447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100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39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813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086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899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947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772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375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175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7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600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858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163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296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153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732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574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086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1_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97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1_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830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1_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0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1376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1_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929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1_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0404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1_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132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129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515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475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5029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2353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785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75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600357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956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0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54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44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71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7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10/26/2021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48F63A3B-78C7-47BE-AE5E-E10140E0464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67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275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31" r:id="rId34"/>
    <p:sldLayoutId id="2147483732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40" r:id="rId41"/>
    <p:sldLayoutId id="2147483744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1327EF4-97F7-476C-AF1A-418045199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443" y="3008702"/>
            <a:ext cx="5563149" cy="49741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DC9C1F-9859-462B-9862-904671CF9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10" y="2600747"/>
            <a:ext cx="6174740" cy="494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1700" y="-538525"/>
            <a:ext cx="4343400" cy="34766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B72255A-FEEE-4009-B043-EC5BB9E09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823" y="-732369"/>
            <a:ext cx="4343400" cy="3476625"/>
          </a:xfrm>
          <a:prstGeom prst="rect">
            <a:avLst/>
          </a:prstGeom>
        </p:spPr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6FF71D12-0319-4EC5-86C5-D5E0E71A6B20}"/>
              </a:ext>
            </a:extLst>
          </p:cNvPr>
          <p:cNvSpPr txBox="1"/>
          <p:nvPr/>
        </p:nvSpPr>
        <p:spPr>
          <a:xfrm>
            <a:off x="2197892" y="643837"/>
            <a:ext cx="779621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89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百变马丁" panose="02010601030101010101" pitchFamily="2" charset="-122"/>
                <a:cs typeface="Times New Roman" panose="02020603050405020304" pitchFamily="18" charset="0"/>
                <a:sym typeface="Arial"/>
              </a:rPr>
              <a:t>PHÒNG GIÁO DỤC VÀ ĐÀO TẠO QUẬN LONG BIÊN</a:t>
            </a:r>
          </a:p>
          <a:p>
            <a:pPr algn="ctr" defTabSz="457189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百变马丁" panose="02010601030101010101" pitchFamily="2" charset="-122"/>
                <a:cs typeface="Times New Roman" panose="02020603050405020304" pitchFamily="18" charset="0"/>
                <a:sym typeface="Arial"/>
              </a:rPr>
              <a:t>TRƯỜNG TIỂU HỌC LÊ QUÝ ĐÔN</a:t>
            </a:r>
          </a:p>
        </p:txBody>
      </p:sp>
      <p:sp>
        <p:nvSpPr>
          <p:cNvPr id="19" name="文本框 9">
            <a:extLst>
              <a:ext uri="{FF2B5EF4-FFF2-40B4-BE49-F238E27FC236}">
                <a16:creationId xmlns:a16="http://schemas.microsoft.com/office/drawing/2014/main" id="{3C0DB513-9D19-4900-9E89-1F2D8BEBD81C}"/>
              </a:ext>
            </a:extLst>
          </p:cNvPr>
          <p:cNvSpPr txBox="1"/>
          <p:nvPr/>
        </p:nvSpPr>
        <p:spPr>
          <a:xfrm>
            <a:off x="935719" y="2506457"/>
            <a:ext cx="10373360" cy="19913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457189">
              <a:defRPr/>
            </a:pPr>
            <a:r>
              <a:rPr lang="en-US" altLang="zh-CN" sz="4267" b="1" dirty="0">
                <a:ln w="22225">
                  <a:solidFill>
                    <a:srgbClr val="C0821E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MÔN TOÁN 4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0D89AA-0C1C-42B8-BDB0-AFB556AECA90}"/>
              </a:ext>
            </a:extLst>
          </p:cNvPr>
          <p:cNvSpPr txBox="1"/>
          <p:nvPr/>
        </p:nvSpPr>
        <p:spPr>
          <a:xfrm>
            <a:off x="935719" y="3179350"/>
            <a:ext cx="1053462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89">
              <a:defRPr/>
            </a:pPr>
            <a:r>
              <a:rPr lang="en-US" altLang="zh-CN" sz="3200" b="1" i="1" dirty="0">
                <a:solidFill>
                  <a:srgbClr val="35935F"/>
                </a:solidFill>
                <a:latin typeface="Times New Roman" panose="02020603050405020304" pitchFamily="18" charset="0"/>
                <a:ea typeface="百变马丁" panose="02010601030101010101" pitchFamily="2" charset="-122"/>
                <a:cs typeface="Times New Roman" panose="02020603050405020304" pitchFamily="18" charset="0"/>
                <a:sym typeface="Arial"/>
              </a:rPr>
              <a:t>TÌM HAI SỐ KHI BIẾT TỔNG VÀ HIỆU CỦA HAI SỐ ĐÓ</a:t>
            </a:r>
          </a:p>
        </p:txBody>
      </p:sp>
    </p:spTree>
    <p:extLst>
      <p:ext uri="{BB962C8B-B14F-4D97-AF65-F5344CB8AC3E}">
        <p14:creationId xmlns:p14="http://schemas.microsoft.com/office/powerpoint/2010/main" val="2881956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962;p89">
            <a:extLst>
              <a:ext uri="{FF2B5EF4-FFF2-40B4-BE49-F238E27FC236}">
                <a16:creationId xmlns:a16="http://schemas.microsoft.com/office/drawing/2014/main" id="{CFA5D7EC-5797-457D-9C0D-40C0DD06E19E}"/>
              </a:ext>
            </a:extLst>
          </p:cNvPr>
          <p:cNvGrpSpPr/>
          <p:nvPr/>
        </p:nvGrpSpPr>
        <p:grpSpPr>
          <a:xfrm rot="8924714">
            <a:off x="-215739" y="-32949"/>
            <a:ext cx="1223168" cy="2255057"/>
            <a:chOff x="5763501" y="2304411"/>
            <a:chExt cx="987275" cy="1820161"/>
          </a:xfrm>
        </p:grpSpPr>
        <p:sp>
          <p:nvSpPr>
            <p:cNvPr id="16" name="Google Shape;3963;p89">
              <a:extLst>
                <a:ext uri="{FF2B5EF4-FFF2-40B4-BE49-F238E27FC236}">
                  <a16:creationId xmlns:a16="http://schemas.microsoft.com/office/drawing/2014/main" id="{02E0413A-1DC2-4106-B0CF-5A71B24D877D}"/>
                </a:ext>
              </a:extLst>
            </p:cNvPr>
            <p:cNvSpPr/>
            <p:nvPr/>
          </p:nvSpPr>
          <p:spPr>
            <a:xfrm>
              <a:off x="5952019" y="2304411"/>
              <a:ext cx="675805" cy="656210"/>
            </a:xfrm>
            <a:custGeom>
              <a:avLst/>
              <a:gdLst/>
              <a:ahLst/>
              <a:cxnLst/>
              <a:rect l="l" t="t" r="r" b="b"/>
              <a:pathLst>
                <a:path w="36178" h="35129" extrusionOk="0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964;p89">
              <a:extLst>
                <a:ext uri="{FF2B5EF4-FFF2-40B4-BE49-F238E27FC236}">
                  <a16:creationId xmlns:a16="http://schemas.microsoft.com/office/drawing/2014/main" id="{7B568C0B-6085-49E7-9892-DB5957890963}"/>
                </a:ext>
              </a:extLst>
            </p:cNvPr>
            <p:cNvSpPr/>
            <p:nvPr/>
          </p:nvSpPr>
          <p:spPr>
            <a:xfrm>
              <a:off x="6192748" y="3016623"/>
              <a:ext cx="558028" cy="430686"/>
            </a:xfrm>
            <a:custGeom>
              <a:avLst/>
              <a:gdLst/>
              <a:ahLst/>
              <a:cxnLst/>
              <a:rect l="l" t="t" r="r" b="b"/>
              <a:pathLst>
                <a:path w="29873" h="23056" extrusionOk="0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965;p89">
              <a:extLst>
                <a:ext uri="{FF2B5EF4-FFF2-40B4-BE49-F238E27FC236}">
                  <a16:creationId xmlns:a16="http://schemas.microsoft.com/office/drawing/2014/main" id="{5537CE46-E67E-4377-9FB5-039DBAF3CCC9}"/>
                </a:ext>
              </a:extLst>
            </p:cNvPr>
            <p:cNvSpPr/>
            <p:nvPr/>
          </p:nvSpPr>
          <p:spPr>
            <a:xfrm>
              <a:off x="5763501" y="3446375"/>
              <a:ext cx="381595" cy="491938"/>
            </a:xfrm>
            <a:custGeom>
              <a:avLst/>
              <a:gdLst/>
              <a:ahLst/>
              <a:cxnLst/>
              <a:rect l="l" t="t" r="r" b="b"/>
              <a:pathLst>
                <a:path w="20428" h="26335" extrusionOk="0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966;p89">
              <a:extLst>
                <a:ext uri="{FF2B5EF4-FFF2-40B4-BE49-F238E27FC236}">
                  <a16:creationId xmlns:a16="http://schemas.microsoft.com/office/drawing/2014/main" id="{F7514F5A-6F21-4EDC-9AA5-42D9E64E7478}"/>
                </a:ext>
              </a:extLst>
            </p:cNvPr>
            <p:cNvSpPr/>
            <p:nvPr/>
          </p:nvSpPr>
          <p:spPr>
            <a:xfrm>
              <a:off x="6089541" y="2519287"/>
              <a:ext cx="368706" cy="1605284"/>
            </a:xfrm>
            <a:custGeom>
              <a:avLst/>
              <a:gdLst/>
              <a:ahLst/>
              <a:cxnLst/>
              <a:rect l="l" t="t" r="r" b="b"/>
              <a:pathLst>
                <a:path w="19738" h="85936" extrusionOk="0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967;p89">
              <a:extLst>
                <a:ext uri="{FF2B5EF4-FFF2-40B4-BE49-F238E27FC236}">
                  <a16:creationId xmlns:a16="http://schemas.microsoft.com/office/drawing/2014/main" id="{03AAEDFB-878C-450F-B858-694A010D2F34}"/>
                </a:ext>
              </a:extLst>
            </p:cNvPr>
            <p:cNvSpPr/>
            <p:nvPr/>
          </p:nvSpPr>
          <p:spPr>
            <a:xfrm>
              <a:off x="6030569" y="3137165"/>
              <a:ext cx="606689" cy="977786"/>
            </a:xfrm>
            <a:custGeom>
              <a:avLst/>
              <a:gdLst/>
              <a:ahLst/>
              <a:cxnLst/>
              <a:rect l="l" t="t" r="r" b="b"/>
              <a:pathLst>
                <a:path w="32478" h="52344" extrusionOk="0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968;p89">
              <a:extLst>
                <a:ext uri="{FF2B5EF4-FFF2-40B4-BE49-F238E27FC236}">
                  <a16:creationId xmlns:a16="http://schemas.microsoft.com/office/drawing/2014/main" id="{5C0567B1-E26F-42B4-B0EB-37EEAF2A4B09}"/>
                </a:ext>
              </a:extLst>
            </p:cNvPr>
            <p:cNvSpPr/>
            <p:nvPr/>
          </p:nvSpPr>
          <p:spPr>
            <a:xfrm>
              <a:off x="5873320" y="3535385"/>
              <a:ext cx="481272" cy="565724"/>
            </a:xfrm>
            <a:custGeom>
              <a:avLst/>
              <a:gdLst/>
              <a:ahLst/>
              <a:cxnLst/>
              <a:rect l="l" t="t" r="r" b="b"/>
              <a:pathLst>
                <a:path w="25764" h="30285" extrusionOk="0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969;p89">
              <a:extLst>
                <a:ext uri="{FF2B5EF4-FFF2-40B4-BE49-F238E27FC236}">
                  <a16:creationId xmlns:a16="http://schemas.microsoft.com/office/drawing/2014/main" id="{26851564-9871-4514-BCEB-19D5DE08103B}"/>
                </a:ext>
              </a:extLst>
            </p:cNvPr>
            <p:cNvSpPr/>
            <p:nvPr/>
          </p:nvSpPr>
          <p:spPr>
            <a:xfrm>
              <a:off x="6157013" y="2654380"/>
              <a:ext cx="141744" cy="150169"/>
            </a:xfrm>
            <a:custGeom>
              <a:avLst/>
              <a:gdLst/>
              <a:ahLst/>
              <a:cxnLst/>
              <a:rect l="l" t="t" r="r" b="b"/>
              <a:pathLst>
                <a:path w="7588" h="8039" extrusionOk="0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970;p89">
              <a:extLst>
                <a:ext uri="{FF2B5EF4-FFF2-40B4-BE49-F238E27FC236}">
                  <a16:creationId xmlns:a16="http://schemas.microsoft.com/office/drawing/2014/main" id="{2B6E248F-88A0-4030-A9A7-C04C9B836025}"/>
                </a:ext>
              </a:extLst>
            </p:cNvPr>
            <p:cNvSpPr/>
            <p:nvPr/>
          </p:nvSpPr>
          <p:spPr>
            <a:xfrm>
              <a:off x="6253477" y="2543253"/>
              <a:ext cx="151607" cy="129116"/>
            </a:xfrm>
            <a:custGeom>
              <a:avLst/>
              <a:gdLst/>
              <a:ahLst/>
              <a:cxnLst/>
              <a:rect l="l" t="t" r="r" b="b"/>
              <a:pathLst>
                <a:path w="8116" h="6912" extrusionOk="0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971;p89">
              <a:extLst>
                <a:ext uri="{FF2B5EF4-FFF2-40B4-BE49-F238E27FC236}">
                  <a16:creationId xmlns:a16="http://schemas.microsoft.com/office/drawing/2014/main" id="{A73C68AE-F4DA-4C03-A048-3890323DED5E}"/>
                </a:ext>
              </a:extLst>
            </p:cNvPr>
            <p:cNvSpPr/>
            <p:nvPr/>
          </p:nvSpPr>
          <p:spPr>
            <a:xfrm>
              <a:off x="6360046" y="2507967"/>
              <a:ext cx="82883" cy="77896"/>
            </a:xfrm>
            <a:custGeom>
              <a:avLst/>
              <a:gdLst/>
              <a:ahLst/>
              <a:cxnLst/>
              <a:rect l="l" t="t" r="r" b="b"/>
              <a:pathLst>
                <a:path w="4437" h="4170" extrusionOk="0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972;p89">
              <a:extLst>
                <a:ext uri="{FF2B5EF4-FFF2-40B4-BE49-F238E27FC236}">
                  <a16:creationId xmlns:a16="http://schemas.microsoft.com/office/drawing/2014/main" id="{72195438-FA60-4F6D-BC14-96304A00B8CE}"/>
                </a:ext>
              </a:extLst>
            </p:cNvPr>
            <p:cNvSpPr/>
            <p:nvPr/>
          </p:nvSpPr>
          <p:spPr>
            <a:xfrm>
              <a:off x="6400115" y="3168659"/>
              <a:ext cx="83798" cy="100256"/>
            </a:xfrm>
            <a:custGeom>
              <a:avLst/>
              <a:gdLst/>
              <a:ahLst/>
              <a:cxnLst/>
              <a:rect l="l" t="t" r="r" b="b"/>
              <a:pathLst>
                <a:path w="4486" h="5367" extrusionOk="0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973;p89">
              <a:extLst>
                <a:ext uri="{FF2B5EF4-FFF2-40B4-BE49-F238E27FC236}">
                  <a16:creationId xmlns:a16="http://schemas.microsoft.com/office/drawing/2014/main" id="{BFAF5758-1E89-40BA-933B-E37F782A01EF}"/>
                </a:ext>
              </a:extLst>
            </p:cNvPr>
            <p:cNvSpPr/>
            <p:nvPr/>
          </p:nvSpPr>
          <p:spPr>
            <a:xfrm>
              <a:off x="6514866" y="3130926"/>
              <a:ext cx="81987" cy="97921"/>
            </a:xfrm>
            <a:custGeom>
              <a:avLst/>
              <a:gdLst/>
              <a:ahLst/>
              <a:cxnLst/>
              <a:rect l="l" t="t" r="r" b="b"/>
              <a:pathLst>
                <a:path w="4389" h="5242" extrusionOk="0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974;p89">
              <a:extLst>
                <a:ext uri="{FF2B5EF4-FFF2-40B4-BE49-F238E27FC236}">
                  <a16:creationId xmlns:a16="http://schemas.microsoft.com/office/drawing/2014/main" id="{987FD41F-47FB-431C-82F2-0398CDCE5AE6}"/>
                </a:ext>
              </a:extLst>
            </p:cNvPr>
            <p:cNvSpPr/>
            <p:nvPr/>
          </p:nvSpPr>
          <p:spPr>
            <a:xfrm>
              <a:off x="5856303" y="3725193"/>
              <a:ext cx="88450" cy="84938"/>
            </a:xfrm>
            <a:custGeom>
              <a:avLst/>
              <a:gdLst/>
              <a:ahLst/>
              <a:cxnLst/>
              <a:rect l="l" t="t" r="r" b="b"/>
              <a:pathLst>
                <a:path w="4735" h="4547" extrusionOk="0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975;p89">
              <a:extLst>
                <a:ext uri="{FF2B5EF4-FFF2-40B4-BE49-F238E27FC236}">
                  <a16:creationId xmlns:a16="http://schemas.microsoft.com/office/drawing/2014/main" id="{E8F39E64-6DEC-4CAA-8E30-4918C127C9FA}"/>
                </a:ext>
              </a:extLst>
            </p:cNvPr>
            <p:cNvSpPr/>
            <p:nvPr/>
          </p:nvSpPr>
          <p:spPr>
            <a:xfrm>
              <a:off x="5880643" y="3612926"/>
              <a:ext cx="125847" cy="104795"/>
            </a:xfrm>
            <a:custGeom>
              <a:avLst/>
              <a:gdLst/>
              <a:ahLst/>
              <a:cxnLst/>
              <a:rect l="l" t="t" r="r" b="b"/>
              <a:pathLst>
                <a:path w="6737" h="5610" extrusionOk="0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976;p89">
              <a:extLst>
                <a:ext uri="{FF2B5EF4-FFF2-40B4-BE49-F238E27FC236}">
                  <a16:creationId xmlns:a16="http://schemas.microsoft.com/office/drawing/2014/main" id="{D54ACD0F-A806-4EB7-8C0D-C9C551707B50}"/>
                </a:ext>
              </a:extLst>
            </p:cNvPr>
            <p:cNvSpPr/>
            <p:nvPr/>
          </p:nvSpPr>
          <p:spPr>
            <a:xfrm>
              <a:off x="5957492" y="3526475"/>
              <a:ext cx="149384" cy="128724"/>
            </a:xfrm>
            <a:custGeom>
              <a:avLst/>
              <a:gdLst/>
              <a:ahLst/>
              <a:cxnLst/>
              <a:rect l="l" t="t" r="r" b="b"/>
              <a:pathLst>
                <a:path w="7997" h="6891" extrusionOk="0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977;p89">
              <a:extLst>
                <a:ext uri="{FF2B5EF4-FFF2-40B4-BE49-F238E27FC236}">
                  <a16:creationId xmlns:a16="http://schemas.microsoft.com/office/drawing/2014/main" id="{F2CCD435-5514-4178-B4D7-DD9DF2C80B1A}"/>
                </a:ext>
              </a:extLst>
            </p:cNvPr>
            <p:cNvSpPr/>
            <p:nvPr/>
          </p:nvSpPr>
          <p:spPr>
            <a:xfrm>
              <a:off x="5956577" y="3196100"/>
              <a:ext cx="173388" cy="144602"/>
            </a:xfrm>
            <a:custGeom>
              <a:avLst/>
              <a:gdLst/>
              <a:ahLst/>
              <a:cxnLst/>
              <a:rect l="l" t="t" r="r" b="b"/>
              <a:pathLst>
                <a:path w="9282" h="7741" extrusionOk="0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978;p89">
              <a:extLst>
                <a:ext uri="{FF2B5EF4-FFF2-40B4-BE49-F238E27FC236}">
                  <a16:creationId xmlns:a16="http://schemas.microsoft.com/office/drawing/2014/main" id="{D156A478-B6A0-4E0D-8AF2-7671ED5F96EB}"/>
                </a:ext>
              </a:extLst>
            </p:cNvPr>
            <p:cNvSpPr/>
            <p:nvPr/>
          </p:nvSpPr>
          <p:spPr>
            <a:xfrm>
              <a:off x="6102337" y="3049033"/>
              <a:ext cx="132946" cy="148002"/>
            </a:xfrm>
            <a:custGeom>
              <a:avLst/>
              <a:gdLst/>
              <a:ahLst/>
              <a:cxnLst/>
              <a:rect l="l" t="t" r="r" b="b"/>
              <a:pathLst>
                <a:path w="7117" h="7923" extrusionOk="0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979;p89">
              <a:extLst>
                <a:ext uri="{FF2B5EF4-FFF2-40B4-BE49-F238E27FC236}">
                  <a16:creationId xmlns:a16="http://schemas.microsoft.com/office/drawing/2014/main" id="{555A2B57-9B6C-4B92-B3C8-951939C16F76}"/>
                </a:ext>
              </a:extLst>
            </p:cNvPr>
            <p:cNvSpPr/>
            <p:nvPr/>
          </p:nvSpPr>
          <p:spPr>
            <a:xfrm>
              <a:off x="6007723" y="2902638"/>
              <a:ext cx="110081" cy="137709"/>
            </a:xfrm>
            <a:custGeom>
              <a:avLst/>
              <a:gdLst/>
              <a:ahLst/>
              <a:cxnLst/>
              <a:rect l="l" t="t" r="r" b="b"/>
              <a:pathLst>
                <a:path w="5893" h="7372" extrusionOk="0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980;p89">
              <a:extLst>
                <a:ext uri="{FF2B5EF4-FFF2-40B4-BE49-F238E27FC236}">
                  <a16:creationId xmlns:a16="http://schemas.microsoft.com/office/drawing/2014/main" id="{AB5B73BE-51AA-4076-855C-034D4C92E8E8}"/>
                </a:ext>
              </a:extLst>
            </p:cNvPr>
            <p:cNvSpPr/>
            <p:nvPr/>
          </p:nvSpPr>
          <p:spPr>
            <a:xfrm>
              <a:off x="6163309" y="3264301"/>
              <a:ext cx="64409" cy="164795"/>
            </a:xfrm>
            <a:custGeom>
              <a:avLst/>
              <a:gdLst/>
              <a:ahLst/>
              <a:cxnLst/>
              <a:rect l="l" t="t" r="r" b="b"/>
              <a:pathLst>
                <a:path w="3448" h="8822" extrusionOk="0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981;p89">
              <a:extLst>
                <a:ext uri="{FF2B5EF4-FFF2-40B4-BE49-F238E27FC236}">
                  <a16:creationId xmlns:a16="http://schemas.microsoft.com/office/drawing/2014/main" id="{09AC1BDA-950C-4020-B1FD-79876D9616C6}"/>
                </a:ext>
              </a:extLst>
            </p:cNvPr>
            <p:cNvSpPr/>
            <p:nvPr/>
          </p:nvSpPr>
          <p:spPr>
            <a:xfrm>
              <a:off x="6176889" y="3436568"/>
              <a:ext cx="143089" cy="69508"/>
            </a:xfrm>
            <a:custGeom>
              <a:avLst/>
              <a:gdLst/>
              <a:ahLst/>
              <a:cxnLst/>
              <a:rect l="l" t="t" r="r" b="b"/>
              <a:pathLst>
                <a:path w="7660" h="3721" extrusionOk="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498415" y="1060547"/>
            <a:ext cx="45180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(58 - 38 ) : 2 = 10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10 + 38 = 48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Bố:48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b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Con:10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874359" y="975240"/>
            <a:ext cx="48196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(58 + 38) : 2 = 48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48 - 38 = 10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   48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b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Con: 10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6158522" y="1135577"/>
            <a:ext cx="0" cy="3749675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1425388" y="352878"/>
            <a:ext cx="299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4837" y="366713"/>
            <a:ext cx="299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1865922" y="5683624"/>
            <a:ext cx="4160837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6322034" y="5683624"/>
            <a:ext cx="4371975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</p:spTree>
    <p:extLst>
      <p:ext uri="{BB962C8B-B14F-4D97-AF65-F5344CB8AC3E}">
        <p14:creationId xmlns:p14="http://schemas.microsoft.com/office/powerpoint/2010/main" val="2439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2" grpId="0"/>
      <p:bldP spid="46" grpId="0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1000" y="32655"/>
            <a:ext cx="11205754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2.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lớp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28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trai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hơn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gái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4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em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lớp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nhiêu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trai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nhiêu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cs typeface="Arial" panose="020B0604020202020204" pitchFamily="34" charset="0"/>
              </a:rPr>
              <a:t>gái</a:t>
            </a:r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 ? 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172484" y="844729"/>
            <a:ext cx="2639105" cy="435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62280" y="1721663"/>
            <a:ext cx="5554156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1909354" y="2455815"/>
            <a:ext cx="4831080" cy="5660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613923" y="1736043"/>
            <a:ext cx="107287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35395" y="3311433"/>
            <a:ext cx="718639" cy="6531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7180729" y="2455815"/>
            <a:ext cx="4027202" cy="1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4360999" y="3142847"/>
            <a:ext cx="183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2170249" y="4204884"/>
            <a:ext cx="122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Trai :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228987" y="4614459"/>
            <a:ext cx="124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Gái :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89449" y="4508097"/>
            <a:ext cx="3962400" cy="2222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Connector 27"/>
          <p:cNvCxnSpPr/>
          <p:nvPr/>
        </p:nvCxnSpPr>
        <p:spPr>
          <a:xfrm>
            <a:off x="3376749" y="4928784"/>
            <a:ext cx="275431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Connector 28"/>
          <p:cNvCxnSpPr/>
          <p:nvPr/>
        </p:nvCxnSpPr>
        <p:spPr>
          <a:xfrm rot="5400000">
            <a:off x="3318806" y="4929578"/>
            <a:ext cx="152400" cy="158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 rot="5400000">
            <a:off x="6055656" y="4940690"/>
            <a:ext cx="152400" cy="158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Connector 30"/>
          <p:cNvCxnSpPr/>
          <p:nvPr/>
        </p:nvCxnSpPr>
        <p:spPr>
          <a:xfrm rot="5400000">
            <a:off x="3318806" y="4529528"/>
            <a:ext cx="152400" cy="158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/>
          <p:cNvCxnSpPr/>
          <p:nvPr/>
        </p:nvCxnSpPr>
        <p:spPr>
          <a:xfrm rot="5400000">
            <a:off x="7276443" y="4529528"/>
            <a:ext cx="1524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/>
          <p:cNvCxnSpPr/>
          <p:nvPr/>
        </p:nvCxnSpPr>
        <p:spPr>
          <a:xfrm rot="5400000">
            <a:off x="5942943" y="4781940"/>
            <a:ext cx="381000" cy="1588"/>
          </a:xfrm>
          <a:prstGeom prst="line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34" name="AutoShape 19"/>
          <p:cNvSpPr>
            <a:spLocks/>
          </p:cNvSpPr>
          <p:nvPr/>
        </p:nvSpPr>
        <p:spPr bwMode="auto">
          <a:xfrm rot="5400000" flipV="1">
            <a:off x="5170625" y="2355447"/>
            <a:ext cx="358775" cy="3946528"/>
          </a:xfrm>
          <a:prstGeom prst="leftBrace">
            <a:avLst>
              <a:gd name="adj1" fmla="val 193268"/>
              <a:gd name="adj2" fmla="val 49491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AutoShape 18"/>
          <p:cNvSpPr>
            <a:spLocks/>
          </p:cNvSpPr>
          <p:nvPr/>
        </p:nvSpPr>
        <p:spPr bwMode="auto">
          <a:xfrm rot="16200000">
            <a:off x="6643031" y="4135828"/>
            <a:ext cx="209550" cy="1150937"/>
          </a:xfrm>
          <a:prstGeom prst="leftBrace">
            <a:avLst>
              <a:gd name="adj1" fmla="val 140565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AutoShape 22"/>
          <p:cNvSpPr>
            <a:spLocks/>
          </p:cNvSpPr>
          <p:nvPr/>
        </p:nvSpPr>
        <p:spPr bwMode="auto">
          <a:xfrm rot="10800000">
            <a:off x="7442337" y="4466822"/>
            <a:ext cx="323850" cy="736600"/>
          </a:xfrm>
          <a:prstGeom prst="leftBrace">
            <a:avLst>
              <a:gd name="adj1" fmla="val 38088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6251712" y="4833534"/>
            <a:ext cx="1662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4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học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sinh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7913824" y="4649384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28 học sinh</a:t>
            </a:r>
          </a:p>
        </p:txBody>
      </p:sp>
      <p:sp>
        <p:nvSpPr>
          <p:cNvPr id="39" name="AutoShape 18"/>
          <p:cNvSpPr>
            <a:spLocks/>
          </p:cNvSpPr>
          <p:nvPr/>
        </p:nvSpPr>
        <p:spPr bwMode="auto">
          <a:xfrm rot="16200000">
            <a:off x="4636431" y="3786577"/>
            <a:ext cx="228600" cy="2703513"/>
          </a:xfrm>
          <a:prstGeom prst="leftBrace">
            <a:avLst>
              <a:gd name="adj1" fmla="val 140165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4272099" y="5268509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? học sinh</a:t>
            </a:r>
          </a:p>
        </p:txBody>
      </p:sp>
      <p:sp>
        <p:nvSpPr>
          <p:cNvPr id="41" name="TextBox 33"/>
          <p:cNvSpPr txBox="1">
            <a:spLocks noChangeArrowheads="1"/>
          </p:cNvSpPr>
          <p:nvPr/>
        </p:nvSpPr>
        <p:spPr bwMode="auto">
          <a:xfrm>
            <a:off x="4448312" y="3749272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? học sinh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104074" y="4423959"/>
            <a:ext cx="0" cy="1825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758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5702388" y="1909480"/>
            <a:ext cx="22225" cy="3252788"/>
          </a:xfrm>
          <a:prstGeom prst="line">
            <a:avLst/>
          </a:prstGeom>
          <a:noFill/>
          <a:ln w="25400" cap="flat" cmpd="sng" algn="ctr">
            <a:solidFill>
              <a:srgbClr val="0000C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1106670" y="1685361"/>
            <a:ext cx="4362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(28 - 4) : 2 = 12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12 + 4 = 16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16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trai</a:t>
            </a:r>
            <a:b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12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gái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80351" y="1002908"/>
            <a:ext cx="2052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Cách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7042238" y="1076043"/>
            <a:ext cx="212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5724613" y="1599918"/>
            <a:ext cx="47640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(28 + 4) : 2 = 16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16 - 4 = 12 (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16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12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5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0384" y="2456485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4B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375434" y="2815260"/>
            <a:ext cx="46799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35459" y="3032747"/>
            <a:ext cx="212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 4A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trồng: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375434" y="3320085"/>
            <a:ext cx="3600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975884" y="2743822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047321" y="3032747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50 cây</a:t>
            </a:r>
            <a:endParaRPr lang="vi-VN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975884" y="3248647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375434" y="2743822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75434" y="3248647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8055384" y="2743822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606246" y="2832722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600 cây</a:t>
            </a:r>
            <a:endParaRPr lang="vi-VN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607459" y="2024685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  <a:r>
              <a:rPr lang="vi-VN" altLang="en-US" sz="2000">
                <a:solidFill>
                  <a:srgbClr val="000000"/>
                </a:solidFill>
                <a:cs typeface="Arial" panose="020B0604020202020204" pitchFamily="34" charset="0"/>
              </a:rPr>
              <a:t>cây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526371" y="3680447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  <a:r>
              <a:rPr lang="vi-VN" altLang="en-US" sz="2000">
                <a:solidFill>
                  <a:srgbClr val="000000"/>
                </a:solidFill>
                <a:cs typeface="Arial" panose="020B0604020202020204" pitchFamily="34" charset="0"/>
              </a:rPr>
              <a:t>  cây</a:t>
            </a:r>
          </a:p>
        </p:txBody>
      </p:sp>
      <p:sp>
        <p:nvSpPr>
          <p:cNvPr id="23" name="AutoShape 16"/>
          <p:cNvSpPr>
            <a:spLocks/>
          </p:cNvSpPr>
          <p:nvPr/>
        </p:nvSpPr>
        <p:spPr bwMode="auto">
          <a:xfrm rot="16200000">
            <a:off x="5570946" y="260973"/>
            <a:ext cx="287337" cy="4678362"/>
          </a:xfrm>
          <a:prstGeom prst="rightBrace">
            <a:avLst>
              <a:gd name="adj1" fmla="val 135682"/>
              <a:gd name="adj2" fmla="val 51389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AutoShape 17"/>
          <p:cNvSpPr>
            <a:spLocks/>
          </p:cNvSpPr>
          <p:nvPr/>
        </p:nvSpPr>
        <p:spPr bwMode="auto">
          <a:xfrm rot="5400000">
            <a:off x="5031990" y="1807991"/>
            <a:ext cx="287338" cy="3600450"/>
          </a:xfrm>
          <a:prstGeom prst="rightBrace">
            <a:avLst>
              <a:gd name="adj1" fmla="val 104420"/>
              <a:gd name="adj2" fmla="val 51389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AutoShape 18"/>
          <p:cNvSpPr>
            <a:spLocks/>
          </p:cNvSpPr>
          <p:nvPr/>
        </p:nvSpPr>
        <p:spPr bwMode="auto">
          <a:xfrm>
            <a:off x="8149046" y="2527922"/>
            <a:ext cx="287338" cy="1008063"/>
          </a:xfrm>
          <a:prstGeom prst="rightBrace">
            <a:avLst>
              <a:gd name="adj1" fmla="val 29236"/>
              <a:gd name="adj2" fmla="val 51389"/>
            </a:avLst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/>
          </p:cNvSpPr>
          <p:nvPr/>
        </p:nvSpPr>
        <p:spPr bwMode="auto">
          <a:xfrm rot="5400000">
            <a:off x="7371965" y="2492204"/>
            <a:ext cx="287337" cy="1079500"/>
          </a:xfrm>
          <a:prstGeom prst="rightBrace">
            <a:avLst>
              <a:gd name="adj1" fmla="val 31308"/>
              <a:gd name="adj2" fmla="val 51389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81000" y="457200"/>
            <a:ext cx="110355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alt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600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vi-VN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932458" y="1894781"/>
            <a:ext cx="301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67435" y="1152006"/>
            <a:ext cx="12236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42383" y="1176632"/>
            <a:ext cx="122368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2136" y="1732443"/>
            <a:ext cx="794276" cy="22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79276" y="1778111"/>
            <a:ext cx="794276" cy="22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454823" y="1176632"/>
            <a:ext cx="536628" cy="836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318087" y="1147469"/>
            <a:ext cx="794276" cy="22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55359" y="1117760"/>
            <a:ext cx="37293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01639" y="1732443"/>
            <a:ext cx="1077370" cy="613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0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p86"/>
          <p:cNvSpPr/>
          <p:nvPr/>
        </p:nvSpPr>
        <p:spPr>
          <a:xfrm>
            <a:off x="7562334" y="1"/>
            <a:ext cx="4629813" cy="6878500"/>
          </a:xfrm>
          <a:custGeom>
            <a:avLst/>
            <a:gdLst/>
            <a:ahLst/>
            <a:cxnLst/>
            <a:rect l="l" t="t" r="r" b="b"/>
            <a:pathLst>
              <a:path w="89465" h="206355" extrusionOk="0">
                <a:moveTo>
                  <a:pt x="0" y="0"/>
                </a:moveTo>
                <a:cubicBezTo>
                  <a:pt x="6213" y="3905"/>
                  <a:pt x="10296" y="10029"/>
                  <a:pt x="11893" y="18283"/>
                </a:cubicBezTo>
                <a:cubicBezTo>
                  <a:pt x="13579" y="27691"/>
                  <a:pt x="14556" y="37277"/>
                  <a:pt x="14911" y="46863"/>
                </a:cubicBezTo>
                <a:cubicBezTo>
                  <a:pt x="15621" y="60264"/>
                  <a:pt x="16331" y="73755"/>
                  <a:pt x="17041" y="87157"/>
                </a:cubicBezTo>
                <a:cubicBezTo>
                  <a:pt x="17307" y="93281"/>
                  <a:pt x="17573" y="99494"/>
                  <a:pt x="17485" y="105618"/>
                </a:cubicBezTo>
                <a:cubicBezTo>
                  <a:pt x="17218" y="120884"/>
                  <a:pt x="17573" y="136150"/>
                  <a:pt x="15976" y="151327"/>
                </a:cubicBezTo>
                <a:cubicBezTo>
                  <a:pt x="14911" y="161534"/>
                  <a:pt x="14556" y="171829"/>
                  <a:pt x="12869" y="182036"/>
                </a:cubicBezTo>
                <a:cubicBezTo>
                  <a:pt x="12071" y="187539"/>
                  <a:pt x="10651" y="192864"/>
                  <a:pt x="8520" y="198012"/>
                </a:cubicBezTo>
                <a:cubicBezTo>
                  <a:pt x="7278" y="201207"/>
                  <a:pt x="5325" y="204047"/>
                  <a:pt x="2929" y="206355"/>
                </a:cubicBezTo>
                <a:lnTo>
                  <a:pt x="89464" y="206355"/>
                </a:lnTo>
                <a:lnTo>
                  <a:pt x="894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5867" y="2300071"/>
            <a:ext cx="50750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 4A trồng được số cây là: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(600 – 50) : 2 = 275 (cây)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 4B trồng được số cây là: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275 + 50 = 325 (cây)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4A: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275 cây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4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4B: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325 cây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4933" y="1719303"/>
            <a:ext cx="381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80351" y="1002908"/>
            <a:ext cx="2052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Cách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7042238" y="1076043"/>
            <a:ext cx="212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13294" y="1076043"/>
            <a:ext cx="53788" cy="368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265252" y="2360279"/>
            <a:ext cx="50750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trồng được số cây là: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(600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50) : 2 =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(cây)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 4B trồng được số cây là: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600 – 325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(cây)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4A: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275 cây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4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4B: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325 cây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0930" y="1804468"/>
            <a:ext cx="381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/>
      <p:bldP spid="6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DF7D4-335B-4DF5-BAB9-FFD1DB0A6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"/>
          <a:stretch/>
        </p:blipFill>
        <p:spPr>
          <a:xfrm>
            <a:off x="0" y="1487056"/>
            <a:ext cx="12192000" cy="5370945"/>
          </a:xfrm>
          <a:prstGeom prst="rect">
            <a:avLst/>
          </a:prstGeom>
        </p:spPr>
      </p:pic>
      <p:sp>
        <p:nvSpPr>
          <p:cNvPr id="11" name="Google Shape;1935;p55">
            <a:extLst>
              <a:ext uri="{FF2B5EF4-FFF2-40B4-BE49-F238E27FC236}">
                <a16:creationId xmlns:a16="http://schemas.microsoft.com/office/drawing/2014/main" id="{576A7B4B-96A5-4A07-ADA9-DD0E12336A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5109" y="867318"/>
            <a:ext cx="768096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zh-CN" sz="4267" kern="1200" dirty="0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4267" kern="1200" dirty="0">
              <a:solidFill>
                <a:srgbClr val="99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638;p49">
            <a:extLst>
              <a:ext uri="{FF2B5EF4-FFF2-40B4-BE49-F238E27FC236}">
                <a16:creationId xmlns:a16="http://schemas.microsoft.com/office/drawing/2014/main" id="{AA6F679E-6C95-4FF3-89F8-4BCFA53088E2}"/>
              </a:ext>
            </a:extLst>
          </p:cNvPr>
          <p:cNvSpPr txBox="1">
            <a:spLocks/>
          </p:cNvSpPr>
          <p:nvPr/>
        </p:nvSpPr>
        <p:spPr>
          <a:xfrm>
            <a:off x="2298739" y="2959745"/>
            <a:ext cx="7353701" cy="30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( tr47) ;</a:t>
            </a:r>
          </a:p>
          <a:p>
            <a:pPr algn="ctr" defTabSz="1219170"/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1,2,3,5 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(tr48)</a:t>
            </a:r>
            <a:endParaRPr lang="vi-VN" sz="4267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5"/>
          <p:cNvSpPr txBox="1">
            <a:spLocks noGrp="1"/>
          </p:cNvSpPr>
          <p:nvPr>
            <p:ph type="title"/>
          </p:nvPr>
        </p:nvSpPr>
        <p:spPr>
          <a:xfrm>
            <a:off x="2255511" y="3045000"/>
            <a:ext cx="768096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buClrTx/>
            </a:pPr>
            <a:r>
              <a:rPr lang="en-US" altLang="zh-CN" b="1" kern="1200" dirty="0" err="1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zh-CN" b="1" kern="1200" dirty="0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kern="1200" dirty="0" err="1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zh-CN" b="1" kern="1200" dirty="0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kern="1200" dirty="0" err="1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zh-CN" b="1" kern="1200" dirty="0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kern="1200" dirty="0" err="1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kern="1200" dirty="0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zh-CN" altLang="en-US" b="1" kern="1200" dirty="0">
              <a:solidFill>
                <a:srgbClr val="99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E6EDD019-8780-4C2A-9B37-8A9172ECF9A9}"/>
              </a:ext>
            </a:extLst>
          </p:cNvPr>
          <p:cNvSpPr txBox="1"/>
          <p:nvPr/>
        </p:nvSpPr>
        <p:spPr>
          <a:xfrm>
            <a:off x="3426041" y="2597218"/>
            <a:ext cx="533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altLang="zh-CN" sz="72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KHÁM PHÁ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6306EA1-E39E-49DF-AB13-B49A3C6EE4B1}"/>
              </a:ext>
            </a:extLst>
          </p:cNvPr>
          <p:cNvCxnSpPr/>
          <p:nvPr/>
        </p:nvCxnSpPr>
        <p:spPr>
          <a:xfrm>
            <a:off x="4797999" y="2292417"/>
            <a:ext cx="2772952" cy="0"/>
          </a:xfrm>
          <a:prstGeom prst="line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C63B25-174F-4AA9-A3E7-E57AC393A3A0}"/>
              </a:ext>
            </a:extLst>
          </p:cNvPr>
          <p:cNvCxnSpPr/>
          <p:nvPr/>
        </p:nvCxnSpPr>
        <p:spPr>
          <a:xfrm>
            <a:off x="4798001" y="4032021"/>
            <a:ext cx="2772952" cy="0"/>
          </a:xfrm>
          <a:prstGeom prst="line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/>
        </p:spPr>
      </p:cxnSp>
      <p:pic>
        <p:nvPicPr>
          <p:cNvPr id="11" name="图片 1">
            <a:extLst>
              <a:ext uri="{FF2B5EF4-FFF2-40B4-BE49-F238E27FC236}">
                <a16:creationId xmlns:a16="http://schemas.microsoft.com/office/drawing/2014/main" id="{9DD32E95-72E3-4B49-AB49-F0C54D0CB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368" y="2313093"/>
            <a:ext cx="6476191" cy="5790476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5B77F035-7F71-4363-AF03-0A5EB97F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753" y="-574333"/>
            <a:ext cx="3962267" cy="31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8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6F75E0-1B43-4CCB-9B66-4262BE9C7CBC}"/>
              </a:ext>
            </a:extLst>
          </p:cNvPr>
          <p:cNvSpPr/>
          <p:nvPr/>
        </p:nvSpPr>
        <p:spPr>
          <a:xfrm>
            <a:off x="1040243" y="1484197"/>
            <a:ext cx="10523686" cy="2856894"/>
          </a:xfrm>
          <a:prstGeom prst="roundRect">
            <a:avLst/>
          </a:prstGeom>
          <a:solidFill>
            <a:schemeClr val="tx1">
              <a:lumMod val="20000"/>
              <a:lumOff val="80000"/>
              <a:alpha val="68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70B16D"/>
              </a:solidFill>
              <a:latin typeface="Arial"/>
              <a:sym typeface="Arial"/>
            </a:endParaRPr>
          </a:p>
        </p:txBody>
      </p:sp>
      <p:sp>
        <p:nvSpPr>
          <p:cNvPr id="1173" name="Google Shape;1173;p39">
            <a:hlinkClick r:id="rId3" action="ppaction://hlinksldjump"/>
          </p:cNvPr>
          <p:cNvSpPr txBox="1"/>
          <p:nvPr/>
        </p:nvSpPr>
        <p:spPr>
          <a:xfrm>
            <a:off x="6846300" y="3685892"/>
            <a:ext cx="3233200" cy="2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485106" y="1499626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08000" y="2196877"/>
            <a:ext cx="107788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12800" indent="-812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70.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10. 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678413" y="2845972"/>
            <a:ext cx="1044734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6389100" y="2857008"/>
            <a:ext cx="9144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2596112" y="3427412"/>
            <a:ext cx="9906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630718" y="2845972"/>
            <a:ext cx="533400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1371634" y="3427412"/>
            <a:ext cx="989013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10417823" y="2831637"/>
            <a:ext cx="4953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007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9">
            <a:hlinkClick r:id="rId3" action="ppaction://hlinksldjump"/>
          </p:cNvPr>
          <p:cNvSpPr txBox="1"/>
          <p:nvPr/>
        </p:nvSpPr>
        <p:spPr>
          <a:xfrm>
            <a:off x="6846300" y="3685892"/>
            <a:ext cx="3233200" cy="2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3059159" y="1213620"/>
            <a:ext cx="5775325" cy="2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060747" y="1788295"/>
            <a:ext cx="3921125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811384" y="80087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Số lớn: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811384" y="1399357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Số bé:</a:t>
            </a:r>
          </a:p>
        </p:txBody>
      </p:sp>
      <p:sp>
        <p:nvSpPr>
          <p:cNvPr id="24" name="AutoShape 20"/>
          <p:cNvSpPr>
            <a:spLocks/>
          </p:cNvSpPr>
          <p:nvPr/>
        </p:nvSpPr>
        <p:spPr bwMode="auto">
          <a:xfrm rot="16200000">
            <a:off x="4927647" y="-42093"/>
            <a:ext cx="209550" cy="3927475"/>
          </a:xfrm>
          <a:prstGeom prst="leftBrace">
            <a:avLst>
              <a:gd name="adj1" fmla="val 171806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 rot="5400000" flipV="1">
            <a:off x="5773784" y="-1889943"/>
            <a:ext cx="355600" cy="5765800"/>
          </a:xfrm>
          <a:prstGeom prst="leftBrace">
            <a:avLst>
              <a:gd name="adj1" fmla="val 162969"/>
              <a:gd name="adj2" fmla="val 49491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6981872" y="1272357"/>
            <a:ext cx="0" cy="5159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AutoShape 23"/>
          <p:cNvSpPr>
            <a:spLocks/>
          </p:cNvSpPr>
          <p:nvPr/>
        </p:nvSpPr>
        <p:spPr bwMode="auto">
          <a:xfrm rot="16200000">
            <a:off x="7839122" y="429394"/>
            <a:ext cx="152400" cy="1838325"/>
          </a:xfrm>
          <a:prstGeom prst="leftBrace">
            <a:avLst>
              <a:gd name="adj1" fmla="val 45849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AutoShape 24"/>
          <p:cNvSpPr>
            <a:spLocks/>
          </p:cNvSpPr>
          <p:nvPr/>
        </p:nvSpPr>
        <p:spPr bwMode="auto">
          <a:xfrm rot="10800000">
            <a:off x="8834484" y="1069157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7612109" y="1518420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9194847" y="1450157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864147" y="2013720"/>
            <a:ext cx="76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   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626147" y="237307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3059159" y="1186632"/>
            <a:ext cx="9525" cy="73501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6961234" y="1650182"/>
            <a:ext cx="0" cy="252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906634" y="2580457"/>
            <a:ext cx="33385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Hai lần số bé là: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70 - 10 = 60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Số bé là: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60 : 2 = 30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Số lớn là: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30 + 10 = 40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: Số lớn:40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Số bé:30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503909" y="3566295"/>
            <a:ext cx="5006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Số bé = (70 – 10) : 2 = 30</a:t>
            </a:r>
          </a:p>
        </p:txBody>
      </p:sp>
      <p:sp>
        <p:nvSpPr>
          <p:cNvPr id="37" name="AutoShape 23"/>
          <p:cNvSpPr>
            <a:spLocks/>
          </p:cNvSpPr>
          <p:nvPr/>
        </p:nvSpPr>
        <p:spPr bwMode="auto">
          <a:xfrm rot="10800000">
            <a:off x="4506959" y="3196407"/>
            <a:ext cx="371475" cy="1384300"/>
          </a:xfrm>
          <a:prstGeom prst="leftBrace">
            <a:avLst>
              <a:gd name="adj1" fmla="val 4596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878434" y="3888557"/>
            <a:ext cx="625475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3038522" y="1088207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>
            <a:off x="8844009" y="1100907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3068684" y="1691457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6961234" y="1691457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6900909" y="4599757"/>
            <a:ext cx="1143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Tổng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8137572" y="4599757"/>
            <a:ext cx="1198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Hiệu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504159" y="4180657"/>
            <a:ext cx="0" cy="4000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V="1">
            <a:off x="8593184" y="4180657"/>
            <a:ext cx="0" cy="3159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6904084" y="5495107"/>
            <a:ext cx="3802063" cy="533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(Tổng – Hiệu) : 2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245147" y="5495107"/>
            <a:ext cx="1916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 bé = </a:t>
            </a:r>
            <a:endParaRPr kumimoji="0" lang="en-US" alt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87384" y="192857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1:</a:t>
            </a:r>
          </a:p>
        </p:txBody>
      </p:sp>
    </p:spTree>
    <p:extLst>
      <p:ext uri="{BB962C8B-B14F-4D97-AF65-F5344CB8AC3E}">
        <p14:creationId xmlns:p14="http://schemas.microsoft.com/office/powerpoint/2010/main" val="2897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autoRev="1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9" dur="500" autoRev="1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6" grpId="0"/>
      <p:bldP spid="37" grpId="0" animBg="1"/>
      <p:bldP spid="43" grpId="0"/>
      <p:bldP spid="44" grpId="0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275387" y="1357313"/>
            <a:ext cx="5775325" cy="2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276975" y="1931988"/>
            <a:ext cx="3921125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027612" y="94456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Số lớn: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27612" y="1543050"/>
            <a:ext cx="137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Số bé:</a:t>
            </a:r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 rot="16200000">
            <a:off x="4143875" y="101600"/>
            <a:ext cx="209550" cy="3927475"/>
          </a:xfrm>
          <a:prstGeom prst="leftBrace">
            <a:avLst>
              <a:gd name="adj1" fmla="val 171806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AutoShape 21"/>
          <p:cNvSpPr>
            <a:spLocks/>
          </p:cNvSpPr>
          <p:nvPr/>
        </p:nvSpPr>
        <p:spPr bwMode="auto">
          <a:xfrm rot="5400000" flipV="1">
            <a:off x="4990012" y="-1746250"/>
            <a:ext cx="355600" cy="5765800"/>
          </a:xfrm>
          <a:prstGeom prst="leftBrace">
            <a:avLst>
              <a:gd name="adj1" fmla="val 162969"/>
              <a:gd name="adj2" fmla="val 49491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6198100" y="1416050"/>
            <a:ext cx="0" cy="5159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AutoShape 23"/>
          <p:cNvSpPr>
            <a:spLocks/>
          </p:cNvSpPr>
          <p:nvPr/>
        </p:nvSpPr>
        <p:spPr bwMode="auto">
          <a:xfrm rot="16200000">
            <a:off x="7055350" y="573087"/>
            <a:ext cx="152400" cy="1838325"/>
          </a:xfrm>
          <a:prstGeom prst="leftBrace">
            <a:avLst>
              <a:gd name="adj1" fmla="val 45849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AutoShape 24"/>
          <p:cNvSpPr>
            <a:spLocks/>
          </p:cNvSpPr>
          <p:nvPr/>
        </p:nvSpPr>
        <p:spPr bwMode="auto">
          <a:xfrm rot="10800000">
            <a:off x="8050712" y="1212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828337" y="1662113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411075" y="1593850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080375" y="2157413"/>
            <a:ext cx="76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  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842375" y="3810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60912" y="1428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2:</a:t>
            </a: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2275387" y="1330325"/>
            <a:ext cx="9525" cy="73501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6177462" y="1793875"/>
            <a:ext cx="0" cy="252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32900" y="3484563"/>
            <a:ext cx="4657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Số lớn = (70 + 10) : 2 = 40</a:t>
            </a:r>
          </a:p>
        </p:txBody>
      </p:sp>
      <p:sp>
        <p:nvSpPr>
          <p:cNvPr id="33" name="AutoShape 23"/>
          <p:cNvSpPr>
            <a:spLocks/>
          </p:cNvSpPr>
          <p:nvPr/>
        </p:nvSpPr>
        <p:spPr bwMode="auto">
          <a:xfrm rot="10800000">
            <a:off x="4180387" y="3305175"/>
            <a:ext cx="371475" cy="1571625"/>
          </a:xfrm>
          <a:prstGeom prst="leftBrace">
            <a:avLst>
              <a:gd name="adj1" fmla="val 4597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>
            <a:endCxn id="32" idx="1"/>
          </p:cNvCxnSpPr>
          <p:nvPr/>
        </p:nvCxnSpPr>
        <p:spPr>
          <a:xfrm flipV="1">
            <a:off x="4461375" y="3776663"/>
            <a:ext cx="771525" cy="29368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>
            <a:off x="2254750" y="1231900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>
            <a:off x="8060237" y="1244600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>
            <a:off x="2284912" y="1835150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>
            <a:off x="6177462" y="1793875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606087" y="42418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Tổng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717337" y="4291013"/>
            <a:ext cx="1198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Hiệu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177587" y="3933825"/>
            <a:ext cx="0" cy="4016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V="1">
            <a:off x="8068175" y="3976688"/>
            <a:ext cx="0" cy="3175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714037" y="5314950"/>
            <a:ext cx="3278188" cy="533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Tổng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+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110662" y="5314950"/>
            <a:ext cx="1920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lớn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1053012" y="2513013"/>
            <a:ext cx="4386263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70 + 10 = 80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80 : 2 = 40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40 - 10 = 30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40</a:t>
            </a:r>
            <a:b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30   </a:t>
            </a:r>
          </a:p>
        </p:txBody>
      </p:sp>
    </p:spTree>
    <p:extLst>
      <p:ext uri="{BB962C8B-B14F-4D97-AF65-F5344CB8AC3E}">
        <p14:creationId xmlns:p14="http://schemas.microsoft.com/office/powerpoint/2010/main" val="25224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9" grpId="0"/>
      <p:bldP spid="40" grpId="0"/>
      <p:bldP spid="43" grpId="0" animBg="1"/>
      <p:bldP spid="44" grpId="0"/>
      <p:bldP spid="4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9">
            <a:hlinkClick r:id="rId3" action="ppaction://hlinksldjump"/>
          </p:cNvPr>
          <p:cNvSpPr txBox="1"/>
          <p:nvPr/>
        </p:nvSpPr>
        <p:spPr>
          <a:xfrm>
            <a:off x="6846300" y="3685892"/>
            <a:ext cx="3233200" cy="2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645524" y="1799002"/>
            <a:ext cx="320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1: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3617323" y="3956050"/>
            <a:ext cx="3430588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1569448" y="2136775"/>
            <a:ext cx="4143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giải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( 70 - 10 ) : 2 = 30</a:t>
            </a:r>
          </a:p>
          <a:p>
            <a:pPr eaLnBrk="1" hangingPunct="1"/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70 – 30 = 40</a:t>
            </a:r>
          </a:p>
          <a:p>
            <a:pPr eaLnBrk="1" hangingPunct="1"/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40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30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947772" y="2317750"/>
            <a:ext cx="413172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giải</a:t>
            </a:r>
            <a:br>
              <a:rPr lang="en-US" alt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( 70 + 10 ) : 2 = 40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70 - 40 = 30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40</a:t>
            </a:r>
            <a:b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30   </a:t>
            </a:r>
          </a:p>
        </p:txBody>
      </p: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6350998" y="1841501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2: </a:t>
            </a: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999536" y="5791200"/>
            <a:ext cx="4160837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5455648" y="5791200"/>
            <a:ext cx="4371975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: 2</a:t>
            </a:r>
          </a:p>
        </p:txBody>
      </p:sp>
      <p:sp>
        <p:nvSpPr>
          <p:cNvPr id="48" name="TextBox 35"/>
          <p:cNvSpPr txBox="1">
            <a:spLocks noChangeArrowheads="1"/>
          </p:cNvSpPr>
          <p:nvPr/>
        </p:nvSpPr>
        <p:spPr bwMode="auto">
          <a:xfrm>
            <a:off x="2677523" y="353558"/>
            <a:ext cx="1363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Số lớn:</a:t>
            </a:r>
          </a:p>
        </p:txBody>
      </p:sp>
      <p:sp>
        <p:nvSpPr>
          <p:cNvPr id="49" name="TextBox 36"/>
          <p:cNvSpPr txBox="1">
            <a:spLocks noChangeArrowheads="1"/>
          </p:cNvSpPr>
          <p:nvPr/>
        </p:nvSpPr>
        <p:spPr bwMode="auto">
          <a:xfrm>
            <a:off x="2704511" y="956808"/>
            <a:ext cx="1450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Số bé :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77698" y="694870"/>
            <a:ext cx="3976688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>
            <a:stCxn id="48" idx="3"/>
            <a:endCxn id="48" idx="3"/>
          </p:cNvCxnSpPr>
          <p:nvPr/>
        </p:nvCxnSpPr>
        <p:spPr>
          <a:xfrm>
            <a:off x="4041186" y="613908"/>
            <a:ext cx="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4077698" y="1318758"/>
            <a:ext cx="29225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Straight Connector 52"/>
          <p:cNvCxnSpPr/>
          <p:nvPr/>
        </p:nvCxnSpPr>
        <p:spPr>
          <a:xfrm>
            <a:off x="4080873" y="613908"/>
            <a:ext cx="0" cy="247650"/>
          </a:xfrm>
          <a:prstGeom prst="line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 rot="5400000">
            <a:off x="3887992" y="1057614"/>
            <a:ext cx="381000" cy="1588"/>
          </a:xfrm>
          <a:prstGeom prst="line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55" name="AutoShape 21"/>
          <p:cNvSpPr>
            <a:spLocks/>
          </p:cNvSpPr>
          <p:nvPr/>
        </p:nvSpPr>
        <p:spPr bwMode="auto">
          <a:xfrm rot="5400000" flipV="1">
            <a:off x="5889036" y="-1526043"/>
            <a:ext cx="388938" cy="3941763"/>
          </a:xfrm>
          <a:prstGeom prst="leftBrace">
            <a:avLst>
              <a:gd name="adj1" fmla="val 162249"/>
              <a:gd name="adj2" fmla="val 49491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AutoShape 20"/>
          <p:cNvSpPr>
            <a:spLocks/>
          </p:cNvSpPr>
          <p:nvPr/>
        </p:nvSpPr>
        <p:spPr bwMode="auto">
          <a:xfrm rot="16200000">
            <a:off x="5415961" y="-3630"/>
            <a:ext cx="242887" cy="3008313"/>
          </a:xfrm>
          <a:prstGeom prst="leftBrace">
            <a:avLst>
              <a:gd name="adj1" fmla="val 171794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AutoShape 20"/>
          <p:cNvSpPr>
            <a:spLocks/>
          </p:cNvSpPr>
          <p:nvPr/>
        </p:nvSpPr>
        <p:spPr bwMode="auto">
          <a:xfrm rot="16200000">
            <a:off x="7420976" y="323393"/>
            <a:ext cx="211136" cy="1055689"/>
          </a:xfrm>
          <a:prstGeom prst="leftBrace">
            <a:avLst>
              <a:gd name="adj1" fmla="val 171795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8" name="TextBox 18"/>
          <p:cNvSpPr txBox="1">
            <a:spLocks noChangeArrowheads="1"/>
          </p:cNvSpPr>
          <p:nvPr/>
        </p:nvSpPr>
        <p:spPr bwMode="auto">
          <a:xfrm>
            <a:off x="5452473" y="16537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9" name="TextBox 20"/>
          <p:cNvSpPr txBox="1">
            <a:spLocks noChangeArrowheads="1"/>
          </p:cNvSpPr>
          <p:nvPr/>
        </p:nvSpPr>
        <p:spPr bwMode="auto">
          <a:xfrm>
            <a:off x="5909673" y="-5125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0" name="AutoShape 22"/>
          <p:cNvSpPr>
            <a:spLocks/>
          </p:cNvSpPr>
          <p:nvPr/>
        </p:nvSpPr>
        <p:spPr bwMode="auto">
          <a:xfrm rot="10800000">
            <a:off x="8130586" y="639308"/>
            <a:ext cx="249237" cy="820737"/>
          </a:xfrm>
          <a:prstGeom prst="leftBrace">
            <a:avLst>
              <a:gd name="adj1" fmla="val 3793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TextBox 23"/>
          <p:cNvSpPr txBox="1">
            <a:spLocks noChangeArrowheads="1"/>
          </p:cNvSpPr>
          <p:nvPr/>
        </p:nvSpPr>
        <p:spPr bwMode="auto">
          <a:xfrm>
            <a:off x="7306673" y="990145"/>
            <a:ext cx="620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62" name="TextBox 24"/>
          <p:cNvSpPr txBox="1">
            <a:spLocks noChangeArrowheads="1"/>
          </p:cNvSpPr>
          <p:nvPr/>
        </p:nvSpPr>
        <p:spPr bwMode="auto">
          <a:xfrm>
            <a:off x="8379823" y="750433"/>
            <a:ext cx="69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63" name="TextBox 29"/>
          <p:cNvSpPr txBox="1">
            <a:spLocks noChangeArrowheads="1"/>
          </p:cNvSpPr>
          <p:nvPr/>
        </p:nvSpPr>
        <p:spPr bwMode="auto">
          <a:xfrm>
            <a:off x="999536" y="-11567"/>
            <a:ext cx="189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077698" y="1194933"/>
            <a:ext cx="0" cy="247650"/>
          </a:xfrm>
          <a:prstGeom prst="line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7000286" y="601208"/>
            <a:ext cx="0" cy="247650"/>
          </a:xfrm>
          <a:prstGeom prst="line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6" name="Straight Connector 65"/>
          <p:cNvCxnSpPr/>
          <p:nvPr/>
        </p:nvCxnSpPr>
        <p:spPr>
          <a:xfrm>
            <a:off x="7041561" y="1218745"/>
            <a:ext cx="0" cy="247650"/>
          </a:xfrm>
          <a:prstGeom prst="line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 rot="5400000">
            <a:off x="6810580" y="1052851"/>
            <a:ext cx="381000" cy="1587"/>
          </a:xfrm>
          <a:prstGeom prst="line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28850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4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3494314" y="1987389"/>
            <a:ext cx="3807823" cy="53831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bé = (Tổng – Hiệu) : 2</a:t>
            </a: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3494314" y="4288274"/>
            <a:ext cx="4042955" cy="60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lớn = (Tổng + Hiệu) : 2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60388" y="694939"/>
            <a:ext cx="7897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14045" y="1267933"/>
            <a:ext cx="9251134" cy="467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indent="515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15938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0388" y="2748365"/>
            <a:ext cx="8937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85891" y="3371133"/>
            <a:ext cx="9453313" cy="534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indent="398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98463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8937" y="0"/>
            <a:ext cx="297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21005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5"/>
          <p:cNvSpPr txBox="1">
            <a:spLocks noGrp="1"/>
          </p:cNvSpPr>
          <p:nvPr>
            <p:ph type="title"/>
          </p:nvPr>
        </p:nvSpPr>
        <p:spPr>
          <a:xfrm>
            <a:off x="2255511" y="3045000"/>
            <a:ext cx="768096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buClrTx/>
            </a:pPr>
            <a:r>
              <a:rPr lang="en-US" sz="6400" b="1" kern="1200" dirty="0">
                <a:solidFill>
                  <a:srgbClr val="99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zh-CN" altLang="en-US" sz="6400" b="1" kern="1200" dirty="0">
              <a:solidFill>
                <a:srgbClr val="99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BDB30-3CE5-4CEE-816D-731FCAB30B46}"/>
              </a:ext>
            </a:extLst>
          </p:cNvPr>
          <p:cNvGrpSpPr/>
          <p:nvPr/>
        </p:nvGrpSpPr>
        <p:grpSpPr>
          <a:xfrm>
            <a:off x="5322837" y="883244"/>
            <a:ext cx="1546313" cy="1236477"/>
            <a:chOff x="3259865" y="3431282"/>
            <a:chExt cx="1159735" cy="927358"/>
          </a:xfrm>
        </p:grpSpPr>
        <p:sp>
          <p:nvSpPr>
            <p:cNvPr id="1931" name="Google Shape;1931;p55"/>
            <p:cNvSpPr/>
            <p:nvPr/>
          </p:nvSpPr>
          <p:spPr>
            <a:xfrm>
              <a:off x="3259865" y="3431282"/>
              <a:ext cx="1159735" cy="927358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55">
              <a:hlinkClick r:id="" action="ppaction://noaction"/>
            </p:cNvPr>
            <p:cNvSpPr txBox="1"/>
            <p:nvPr/>
          </p:nvSpPr>
          <p:spPr>
            <a:xfrm>
              <a:off x="3296944" y="3708361"/>
              <a:ext cx="1085575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" sz="5867" kern="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02</a:t>
              </a:r>
              <a:endParaRPr sz="5867" ker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5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/>
                                        <p:tgtEl>
                                          <p:spTgt spid="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1327EF4-97F7-476C-AF1A-418045199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442" y="5447141"/>
            <a:ext cx="2835948" cy="25356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DC9C1F-9859-462B-9862-904671CF9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88" y="4873340"/>
            <a:ext cx="3243090" cy="2595895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1006" y="530239"/>
            <a:ext cx="1092380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58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 38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con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                            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089044" y="1283612"/>
            <a:ext cx="3525373" cy="19249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8730398" y="1264025"/>
            <a:ext cx="123469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659156" y="2175263"/>
            <a:ext cx="3670797" cy="31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659156" y="2971801"/>
            <a:ext cx="1989915" cy="1028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9192996" y="2158655"/>
            <a:ext cx="127039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5369548" y="2175263"/>
            <a:ext cx="336085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874358" y="3833113"/>
            <a:ext cx="5775325" cy="2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2875946" y="4407788"/>
            <a:ext cx="1631950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626583" y="356323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626583" y="4161725"/>
            <a:ext cx="197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Tuổi con:</a:t>
            </a:r>
          </a:p>
        </p:txBody>
      </p:sp>
      <p:sp>
        <p:nvSpPr>
          <p:cNvPr id="45" name="AutoShape 20"/>
          <p:cNvSpPr>
            <a:spLocks/>
          </p:cNvSpPr>
          <p:nvPr/>
        </p:nvSpPr>
        <p:spPr bwMode="auto">
          <a:xfrm rot="16200000">
            <a:off x="3557777" y="3821206"/>
            <a:ext cx="276225" cy="1624013"/>
          </a:xfrm>
          <a:prstGeom prst="leftBrace">
            <a:avLst>
              <a:gd name="adj1" fmla="val 172052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AutoShape 21"/>
          <p:cNvSpPr>
            <a:spLocks/>
          </p:cNvSpPr>
          <p:nvPr/>
        </p:nvSpPr>
        <p:spPr bwMode="auto">
          <a:xfrm rot="5400000" flipV="1">
            <a:off x="5588983" y="729550"/>
            <a:ext cx="355600" cy="5765800"/>
          </a:xfrm>
          <a:prstGeom prst="leftBrace">
            <a:avLst>
              <a:gd name="adj1" fmla="val 162969"/>
              <a:gd name="adj2" fmla="val 49491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 flipH="1">
            <a:off x="4533296" y="3891850"/>
            <a:ext cx="0" cy="51593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AutoShape 23"/>
          <p:cNvSpPr>
            <a:spLocks/>
          </p:cNvSpPr>
          <p:nvPr/>
        </p:nvSpPr>
        <p:spPr bwMode="auto">
          <a:xfrm rot="16200000">
            <a:off x="6389083" y="2036063"/>
            <a:ext cx="404813" cy="4116387"/>
          </a:xfrm>
          <a:prstGeom prst="leftBrace">
            <a:avLst>
              <a:gd name="adj1" fmla="val 4590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AutoShape 24"/>
          <p:cNvSpPr>
            <a:spLocks/>
          </p:cNvSpPr>
          <p:nvPr/>
        </p:nvSpPr>
        <p:spPr bwMode="auto">
          <a:xfrm rot="10800000">
            <a:off x="8649683" y="36886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6243033" y="4285550"/>
            <a:ext cx="1479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38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tuổi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8814783" y="3860100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58 tuổi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3390296" y="4661788"/>
            <a:ext cx="76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   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5508581" y="2897141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626740" y="2623437"/>
            <a:ext cx="181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>
            <a:off x="2874358" y="3806125"/>
            <a:ext cx="9525" cy="73501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4520596" y="3715638"/>
            <a:ext cx="0" cy="2524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853721" y="3707700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8659208" y="3720400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2883883" y="4310950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4533296" y="4296663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813258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968</Words>
  <Application>Microsoft Office PowerPoint</Application>
  <PresentationFormat>Widescreen</PresentationFormat>
  <Paragraphs>148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Nanum Pen Script</vt:lpstr>
      <vt:lpstr>Nunito</vt:lpstr>
      <vt:lpstr>Times New Roman</vt:lpstr>
      <vt:lpstr>Office 主题​​</vt:lpstr>
      <vt:lpstr>World Environment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Chào tạm biệt các con!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ngalelqd@outlook.com</cp:lastModifiedBy>
  <cp:revision>14</cp:revision>
  <dcterms:created xsi:type="dcterms:W3CDTF">2021-10-19T09:12:24Z</dcterms:created>
  <dcterms:modified xsi:type="dcterms:W3CDTF">2021-10-26T02:14:34Z</dcterms:modified>
</cp:coreProperties>
</file>