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85" r:id="rId4"/>
    <p:sldId id="260" r:id="rId5"/>
    <p:sldId id="261" r:id="rId6"/>
    <p:sldId id="262" r:id="rId7"/>
    <p:sldId id="286" r:id="rId8"/>
    <p:sldId id="263" r:id="rId9"/>
    <p:sldId id="288" r:id="rId10"/>
    <p:sldId id="287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A1AB4-9F5F-497A-8110-222DC4BE87E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64CE7-2185-4BB5-82B5-23B31F7B6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1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948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08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7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69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93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73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3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1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8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6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4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2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1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7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B644-7D36-4E7D-94DE-30DDDDB6BED8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A264B-AC63-4628-859C-69CFA104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9" y="4641564"/>
            <a:ext cx="3315790" cy="18814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文本框 15"/>
          <p:cNvSpPr txBox="1"/>
          <p:nvPr/>
        </p:nvSpPr>
        <p:spPr>
          <a:xfrm>
            <a:off x="2463000" y="2428264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</a:t>
            </a:r>
            <a:r>
              <a:rPr lang="en-US" altLang="zh-CN" sz="66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715872" y="339115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indent="0" algn="ctr"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TR</a:t>
            </a:r>
            <a:r>
              <a:rPr lang="vi-VN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ƯỜNG</a:t>
            </a:r>
            <a:r>
              <a:rPr lang="en-US" altLang="zh-CN" sz="2400" b="1" dirty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TIỂU HỌC </a:t>
            </a:r>
            <a:r>
              <a:rPr lang="en-US" altLang="zh-CN" sz="2400" b="1" dirty="0" smtClean="0">
                <a:ln w="635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LÊ QUÝ ĐÔN</a:t>
            </a:r>
            <a:endParaRPr lang="zh-CN" altLang="en-US" sz="2400" b="1" dirty="0">
              <a:ln w="6350">
                <a:noFill/>
              </a:ln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21"/>
          <p:cNvSpPr txBox="1"/>
          <p:nvPr/>
        </p:nvSpPr>
        <p:spPr>
          <a:xfrm>
            <a:off x="1462089" y="2815866"/>
            <a:ext cx="8831495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4800" b="1" dirty="0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với</a:t>
            </a:r>
            <a:r>
              <a:rPr lang="en-US" altLang="zh-CN" sz="4800" b="1" dirty="0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10 , 100 ,1 000.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Chia </a:t>
            </a:r>
            <a:r>
              <a:rPr lang="en-US" altLang="zh-CN" sz="4800" b="1" dirty="0" err="1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4800" b="1" dirty="0" smtClean="0">
                <a:solidFill>
                  <a:srgbClr val="33660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10 , 100 ,1 000</a:t>
            </a:r>
            <a:endParaRPr lang="zh-CN" altLang="en-US" sz="4800" b="1" dirty="0">
              <a:solidFill>
                <a:srgbClr val="33660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Content Placeholder 2"/>
          <p:cNvSpPr txBox="1"/>
          <p:nvPr/>
        </p:nvSpPr>
        <p:spPr>
          <a:xfrm>
            <a:off x="4442264" y="4968304"/>
            <a:ext cx="7072923" cy="53649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altLang="zh-CN" sz="20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THỰC </a:t>
            </a:r>
            <a:r>
              <a:rPr lang="en-US" altLang="zh-CN" sz="20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HIỆN: NHÓM </a:t>
            </a:r>
            <a:r>
              <a:rPr lang="en-US" altLang="zh-CN" sz="20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GIÁO VIÊN KHỐI </a:t>
            </a:r>
            <a:r>
              <a:rPr lang="en-US" altLang="zh-CN" sz="20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4</a:t>
            </a:r>
            <a:endParaRPr lang="zh-CN" altLang="en-US" sz="20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0" name="组合 11"/>
          <p:cNvGrpSpPr/>
          <p:nvPr/>
        </p:nvGrpSpPr>
        <p:grpSpPr>
          <a:xfrm>
            <a:off x="429426" y="339115"/>
            <a:ext cx="11415107" cy="6292596"/>
            <a:chOff x="5261" y="3406"/>
            <a:chExt cx="8762" cy="4034"/>
          </a:xfrm>
        </p:grpSpPr>
        <p:grpSp>
          <p:nvGrpSpPr>
            <p:cNvPr id="66" name="组合 8"/>
            <p:cNvGrpSpPr/>
            <p:nvPr/>
          </p:nvGrpSpPr>
          <p:grpSpPr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68" name="直接连接符 1"/>
              <p:cNvCxnSpPr/>
              <p:nvPr/>
            </p:nvCxnSpPr>
            <p:spPr>
              <a:xfrm>
                <a:off x="5219" y="6131"/>
                <a:ext cx="8762" cy="10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2"/>
              <p:cNvCxnSpPr/>
              <p:nvPr/>
            </p:nvCxnSpPr>
            <p:spPr>
              <a:xfrm>
                <a:off x="5219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5"/>
              <p:cNvCxnSpPr/>
              <p:nvPr/>
            </p:nvCxnSpPr>
            <p:spPr>
              <a:xfrm>
                <a:off x="13966" y="2121"/>
                <a:ext cx="0" cy="4035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6"/>
              <p:cNvCxnSpPr/>
              <p:nvPr/>
            </p:nvCxnSpPr>
            <p:spPr>
              <a:xfrm>
                <a:off x="5219" y="2124"/>
                <a:ext cx="1336" cy="12"/>
              </a:xfrm>
              <a:prstGeom prst="line">
                <a:avLst/>
              </a:prstGeom>
              <a:ln w="22225">
                <a:solidFill>
                  <a:srgbClr val="3366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直接连接符 10"/>
            <p:cNvCxnSpPr/>
            <p:nvPr/>
          </p:nvCxnSpPr>
          <p:spPr>
            <a:xfrm>
              <a:off x="12672" y="3421"/>
              <a:ext cx="1336" cy="12"/>
            </a:xfrm>
            <a:prstGeom prst="line">
              <a:avLst/>
            </a:prstGeom>
            <a:ln w="22225">
              <a:solidFill>
                <a:srgbClr val="3366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42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290273"/>
            <a:ext cx="730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thuận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1771" y="1321050"/>
            <a:ext cx="431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745 x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314" y="2278742"/>
            <a:ext cx="494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7885" y="2009613"/>
            <a:ext cx="6836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745 x 2 = 745 x ( 5 x 2 )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= 745 x 10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= 7 450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3943" y="343422"/>
            <a:ext cx="526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MỞ RỘNG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70314" y="1705430"/>
            <a:ext cx="487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200">
              <a:latin typeface="Times New Roman" panose="02020603050405020304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2514" y="325893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89314" y="1143000"/>
            <a:ext cx="403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300kg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360714" y="201023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132114" y="2619830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351314" y="261983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100kg = 1 tạ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246914" y="1857830"/>
            <a:ext cx="37338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70kg     =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yến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800kg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300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120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tạ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= 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5 000 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kg =           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tấn</a:t>
            </a:r>
            <a:endParaRPr lang="en-US" altLang="en-US" sz="3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4 000g  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=              kg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132114" y="383903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300 : 100 =</a:t>
            </a:r>
            <a:r>
              <a:rPr lang="en-US" altLang="en-US" sz="32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32114" y="322943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Nhẩm: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132114" y="4524830"/>
            <a:ext cx="335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: 300kg  =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770914" y="505823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265714" y="3839030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75714" y="1781630"/>
            <a:ext cx="53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6999514" y="23912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923314" y="3153230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923314" y="3839030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228114" y="44486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7075714" y="5134430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847114" y="19181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847114" y="26039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847114" y="32897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847114" y="40517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6923314" y="46613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6847114" y="5347155"/>
            <a:ext cx="1143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14583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20"/>
                            </p:stCondLst>
                            <p:childTnLst>
                              <p:par>
                                <p:cTn id="79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40"/>
                            </p:stCondLst>
                            <p:childTnLst>
                              <p:par>
                                <p:cTn id="8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60"/>
                            </p:stCondLst>
                            <p:childTnLst>
                              <p:par>
                                <p:cTn id="9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80"/>
                            </p:stCondLst>
                            <p:childTnLst>
                              <p:par>
                                <p:cTn id="97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400"/>
                            </p:stCondLst>
                            <p:childTnLst>
                              <p:par>
                                <p:cTn id="103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20"/>
                            </p:stCondLst>
                            <p:childTnLst>
                              <p:par>
                                <p:cTn id="109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/>
          <p:cNvSpPr txBox="1"/>
          <p:nvPr/>
        </p:nvSpPr>
        <p:spPr>
          <a:xfrm>
            <a:off x="554892" y="2302986"/>
            <a:ext cx="10871200" cy="2073349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2500"/>
                <a:gd name="adj2" fmla="val 248"/>
              </a:avLst>
            </a:prstTxWarp>
            <a:spAutoFit/>
          </a:bodyPr>
          <a:lstStyle/>
          <a:p>
            <a:pPr algn="ctr">
              <a:defRPr/>
            </a:pP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6600" b="1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6600" b="1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/>
          <p:cNvGrpSpPr/>
          <p:nvPr/>
        </p:nvGrpSpPr>
        <p:grpSpPr>
          <a:xfrm>
            <a:off x="585078" y="1924577"/>
            <a:ext cx="1025381" cy="968416"/>
            <a:chOff x="3128671" y="1872384"/>
            <a:chExt cx="769036" cy="726312"/>
          </a:xfrm>
        </p:grpSpPr>
        <p:pic>
          <p:nvPicPr>
            <p:cNvPr id="27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28" name="文本框 18"/>
            <p:cNvSpPr txBox="1"/>
            <p:nvPr/>
          </p:nvSpPr>
          <p:spPr>
            <a:xfrm>
              <a:off x="3279154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>
                  <a:solidFill>
                    <a:srgbClr val="E13810"/>
                  </a:solidFill>
                </a:rPr>
                <a:t>01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grpSp>
        <p:nvGrpSpPr>
          <p:cNvPr id="29" name="组合 23"/>
          <p:cNvGrpSpPr/>
          <p:nvPr/>
        </p:nvGrpSpPr>
        <p:grpSpPr>
          <a:xfrm>
            <a:off x="558949" y="3171972"/>
            <a:ext cx="1025381" cy="968416"/>
            <a:chOff x="5192698" y="1872384"/>
            <a:chExt cx="769036" cy="726312"/>
          </a:xfrm>
        </p:grpSpPr>
        <p:pic>
          <p:nvPicPr>
            <p:cNvPr id="30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31" name="文本框 25"/>
            <p:cNvSpPr txBox="1"/>
            <p:nvPr/>
          </p:nvSpPr>
          <p:spPr>
            <a:xfrm>
              <a:off x="5343181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>
                  <a:solidFill>
                    <a:srgbClr val="E13810"/>
                  </a:solidFill>
                </a:rPr>
                <a:t>02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sp>
        <p:nvSpPr>
          <p:cNvPr id="32" name="文本框 21"/>
          <p:cNvSpPr txBox="1"/>
          <p:nvPr/>
        </p:nvSpPr>
        <p:spPr>
          <a:xfrm>
            <a:off x="1610459" y="2123842"/>
            <a:ext cx="10133049" cy="149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10, 100, 1000,..</a:t>
            </a:r>
          </a:p>
          <a:p>
            <a:pPr algn="ctr">
              <a:lnSpc>
                <a:spcPct val="130000"/>
              </a:lnSpc>
            </a:pP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323822" y="3371237"/>
            <a:ext cx="11302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nghìn,cho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3831812" y="623820"/>
            <a:ext cx="34050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MỤC TIÊU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6"/>
          <p:cNvGrpSpPr/>
          <p:nvPr/>
        </p:nvGrpSpPr>
        <p:grpSpPr>
          <a:xfrm>
            <a:off x="512359" y="4618632"/>
            <a:ext cx="1025381" cy="968416"/>
            <a:chOff x="3128671" y="1872384"/>
            <a:chExt cx="769036" cy="726312"/>
          </a:xfrm>
        </p:grpSpPr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3" name="文本框 18"/>
            <p:cNvSpPr txBox="1"/>
            <p:nvPr/>
          </p:nvSpPr>
          <p:spPr>
            <a:xfrm>
              <a:off x="3279154" y="2021833"/>
              <a:ext cx="3981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667" dirty="0" smtClean="0">
                  <a:solidFill>
                    <a:srgbClr val="E13810"/>
                  </a:solidFill>
                </a:rPr>
                <a:t>03</a:t>
              </a:r>
              <a:endParaRPr lang="zh-CN" altLang="en-US" sz="2667" dirty="0">
                <a:solidFill>
                  <a:srgbClr val="E13810"/>
                </a:solidFill>
              </a:endParaRPr>
            </a:p>
          </p:txBody>
        </p:sp>
      </p:grpSp>
      <p:sp>
        <p:nvSpPr>
          <p:cNvPr id="17" name="文本框 21"/>
          <p:cNvSpPr txBox="1"/>
          <p:nvPr/>
        </p:nvSpPr>
        <p:spPr>
          <a:xfrm>
            <a:off x="201902" y="4782830"/>
            <a:ext cx="1130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972907" y="495442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6830" y="2404915"/>
            <a:ext cx="5897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  <a:endParaRPr lang="en-US" sz="800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2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60864" y="402769"/>
            <a:ext cx="41148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1. a) 35 x 10 = 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18064" y="1012369"/>
            <a:ext cx="2514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35 x 10 =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356464" y="1012369"/>
            <a:ext cx="152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 x 35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23064" y="1545769"/>
            <a:ext cx="2514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1 </a:t>
            </a:r>
            <a:r>
              <a:rPr lang="en-US" alt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x 35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23064" y="2079169"/>
            <a:ext cx="1981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35 chục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575664" y="2079169"/>
            <a:ext cx="1676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350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090749" y="3508502"/>
            <a:ext cx="10646229" cy="946150"/>
          </a:xfrm>
          <a:prstGeom prst="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0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60319" y="5012644"/>
            <a:ext cx="423454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Ví dụ: 52 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 10 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486400" y="5017981"/>
            <a:ext cx="1219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520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299064" y="2688769"/>
            <a:ext cx="3962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Vậy:</a:t>
            </a:r>
            <a:r>
              <a:rPr lang="en-US" altLang="en-US" sz="2400">
                <a:solidFill>
                  <a:srgbClr val="99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35         = 350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051664" y="2688769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x 10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build="allAtOnce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193869" y="572587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35 x 10 = 350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22069" y="572587"/>
            <a:ext cx="3124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b) Ngược lại, từ: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669869" y="1182187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21625" y="2160888"/>
            <a:ext cx="10148750" cy="10156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10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965269" y="1182187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350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4794069" y="1182187"/>
            <a:ext cx="1311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727269" y="1182187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:10 =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948406" y="3519236"/>
            <a:ext cx="3300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Ví dụ: 780  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: 10  =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350330" y="3519236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78</a:t>
            </a: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 animBg="1"/>
      <p:bldP spid="27" grpId="0"/>
      <p:bldP spid="27" grpId="1"/>
      <p:bldP spid="28" grpId="0"/>
      <p:bldP spid="28" grpId="1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54380" y="374753"/>
            <a:ext cx="441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554480" y="1011475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a.  35 x 100    =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6126480" y="1011475"/>
            <a:ext cx="30030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3 500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 100  =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1554479" y="1782955"/>
            <a:ext cx="3161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b. 35 x 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1 000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126479" y="1706755"/>
            <a:ext cx="31220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35 000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1 000 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373880" y="1011475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3 500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4297680" y="1782955"/>
            <a:ext cx="17373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35 000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8564880" y="1011475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8869680" y="1706755"/>
            <a:ext cx="990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</a:rPr>
              <a:t>35</a:t>
            </a:r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617668" y="2582882"/>
            <a:ext cx="99068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                                                           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17667" y="4434661"/>
            <a:ext cx="111754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972907" y="495442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6830" y="2404915"/>
            <a:ext cx="5897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</a:t>
            </a:r>
            <a:endParaRPr lang="en-US" sz="800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4431" y="1637133"/>
            <a:ext cx="27069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a)  18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 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18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18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06830" y="3730172"/>
            <a:ext cx="289197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b) 9 000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9 000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100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9 000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1000 =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569031" y="1596572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180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416631" y="228237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1 800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3980545" y="1621970"/>
            <a:ext cx="2819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82 x 100   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75 x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1 000   =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19 x 10        = 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980545" y="3831770"/>
            <a:ext cx="25908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6 800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100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420 : 10       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418945" y="1621970"/>
            <a:ext cx="106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8 200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342745" y="2231570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75 000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6495145" y="2841170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190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418945" y="383177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68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495145" y="444137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</a:t>
            </a: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6418945" y="505097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2</a:t>
            </a: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2340431" y="2891972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18 000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2492831" y="373017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900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2416631" y="4339772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90</a:t>
            </a:r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2492831" y="4949372"/>
            <a:ext cx="549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6" name="AutoShape 25" descr="2Q=="/>
          <p:cNvSpPr>
            <a:spLocks noChangeAspect="1" noChangeArrowheads="1"/>
          </p:cNvSpPr>
          <p:nvPr/>
        </p:nvSpPr>
        <p:spPr bwMode="auto">
          <a:xfrm>
            <a:off x="3751945" y="23077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AutoShape 26" descr="2Q=="/>
          <p:cNvSpPr>
            <a:spLocks noChangeAspect="1" noChangeArrowheads="1"/>
          </p:cNvSpPr>
          <p:nvPr/>
        </p:nvSpPr>
        <p:spPr bwMode="auto">
          <a:xfrm>
            <a:off x="3751945" y="23077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auto">
          <a:xfrm>
            <a:off x="399145" y="543039"/>
            <a:ext cx="335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8138886" y="1643742"/>
            <a:ext cx="2819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256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1 000  =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302 x 10       =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400 x 100     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7823201" y="3853542"/>
            <a:ext cx="313508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20 020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  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200 200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100 = 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2 002 000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1 000 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10577285" y="1643742"/>
            <a:ext cx="1382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256 000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10501086" y="2253342"/>
            <a:ext cx="1219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3 020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10653486" y="2862942"/>
            <a:ext cx="1306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40 000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Text Box 15"/>
          <p:cNvSpPr txBox="1">
            <a:spLocks noChangeArrowheads="1"/>
          </p:cNvSpPr>
          <p:nvPr/>
        </p:nvSpPr>
        <p:spPr bwMode="auto">
          <a:xfrm>
            <a:off x="10577286" y="3853542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2 002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10653486" y="4463142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2 002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0615386" y="5128632"/>
            <a:ext cx="1382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2 002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AutoShape 25" descr="2Q=="/>
          <p:cNvSpPr>
            <a:spLocks noChangeAspect="1" noChangeArrowheads="1"/>
          </p:cNvSpPr>
          <p:nvPr/>
        </p:nvSpPr>
        <p:spPr bwMode="auto">
          <a:xfrm>
            <a:off x="7518401" y="237308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8" name="AutoShape 26" descr="2Q=="/>
          <p:cNvSpPr>
            <a:spLocks noChangeAspect="1" noChangeArrowheads="1"/>
          </p:cNvSpPr>
          <p:nvPr/>
        </p:nvSpPr>
        <p:spPr bwMode="auto">
          <a:xfrm>
            <a:off x="7518401" y="237308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75724" y="1407225"/>
            <a:ext cx="99068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675724" y="3070319"/>
            <a:ext cx="1117540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 … ta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724" y="406400"/>
            <a:ext cx="967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TẮC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685</Words>
  <Application>Microsoft Office PowerPoint</Application>
  <PresentationFormat>Widescreen</PresentationFormat>
  <Paragraphs>130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等线</vt:lpstr>
      <vt:lpstr>Times New Roman</vt:lpstr>
      <vt:lpstr>字魂36号-正文宋楷</vt:lpstr>
      <vt:lpstr>方正尚酷简体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duong hang</cp:lastModifiedBy>
  <cp:revision>12</cp:revision>
  <dcterms:created xsi:type="dcterms:W3CDTF">2021-11-09T08:21:36Z</dcterms:created>
  <dcterms:modified xsi:type="dcterms:W3CDTF">2021-11-14T13:40:28Z</dcterms:modified>
</cp:coreProperties>
</file>