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3" r:id="rId2"/>
    <p:sldId id="257" r:id="rId3"/>
    <p:sldId id="336" r:id="rId4"/>
    <p:sldId id="343" r:id="rId5"/>
    <p:sldId id="259" r:id="rId6"/>
    <p:sldId id="261" r:id="rId7"/>
    <p:sldId id="289" r:id="rId8"/>
    <p:sldId id="290" r:id="rId9"/>
    <p:sldId id="262" r:id="rId10"/>
    <p:sldId id="344" r:id="rId11"/>
    <p:sldId id="311" r:id="rId12"/>
    <p:sldId id="315" r:id="rId13"/>
    <p:sldId id="327" r:id="rId14"/>
    <p:sldId id="337" r:id="rId15"/>
    <p:sldId id="322" r:id="rId16"/>
    <p:sldId id="334" r:id="rId17"/>
    <p:sldId id="265" r:id="rId18"/>
    <p:sldId id="267" r:id="rId19"/>
    <p:sldId id="345" r:id="rId20"/>
  </p:sldIdLst>
  <p:sldSz cx="12192000" cy="6858000"/>
  <p:notesSz cx="6858000" cy="9144000"/>
  <p:embeddedFontLst>
    <p:embeddedFont>
      <p:font typeface="Gadugi" panose="020B0502040204020203" pitchFamily="34" charset="0"/>
      <p:regular r:id="rId23"/>
      <p:bold r:id="rId24"/>
    </p:embeddedFont>
    <p:embeddedFont>
      <p:font typeface="Berlin Sans FB Demi" panose="020E0802020502020306" pitchFamily="34" charset="0"/>
      <p:bold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Arial Black" panose="020B0A04020102020204" pitchFamily="34" charset="0"/>
      <p:bold r:id="rId32"/>
    </p:embeddedFont>
    <p:embeddedFont>
      <p:font typeface=".VnRevue" panose="020B0604020202020204"/>
      <p:regular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宋体" panose="02010600030101010101" pitchFamily="2" charset="-122"/>
      <p:regular r:id="rId38"/>
    </p:embeddedFont>
    <p:embeddedFont>
      <p:font typeface="Berlin Sans FB" panose="020E0602020502020306" pitchFamily="34" charset="0"/>
      <p:regular r:id="rId39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62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1D582-6CDE-43C6-9AC0-E225A1CF3F1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B1379-3BF5-4FCB-94BA-C07FC61A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00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05725-A123-45AB-80F4-5AA02EFFEEF5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A0F7A-BFBC-46CE-92B7-CF682440F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2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51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99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841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42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60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76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0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sPha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165755"/>
            <a:ext cx="3227025" cy="2314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4743" y="667571"/>
            <a:ext cx="59581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LE QUY DON PRIMARY SCHOOL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23175" y="138027"/>
            <a:ext cx="1471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English </a:t>
            </a:r>
            <a:r>
              <a:rPr 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4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7424" y="2964039"/>
            <a:ext cx="2881575" cy="2718073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3913" y="1905000"/>
            <a:ext cx="95126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Arial Black" panose="020B0A04020102020204" pitchFamily="34" charset="0"/>
              </a:rPr>
              <a:t>UNIT 1: NICE TO SEE YOU AGAIN</a:t>
            </a:r>
          </a:p>
          <a:p>
            <a:pPr algn="ctr"/>
            <a: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Arial Black" panose="020B0A04020102020204" pitchFamily="34" charset="0"/>
              </a:rPr>
              <a:t>Lesson 1</a:t>
            </a:r>
            <a:endParaRPr lang="en-US" sz="400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75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3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7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796" fill="hold">
                                          <p:stCondLst>
                                            <p:cond delay="7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73" decel="50000" autoRev="1" fill="hold">
                                          <p:stCondLst>
                                            <p:cond delay="7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38" fill="hold">
                                          <p:stCondLst>
                                            <p:cond delay="15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948" y="1828800"/>
            <a:ext cx="12058109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2006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STRUCTURE</a:t>
            </a:r>
            <a:endParaRPr lang="en-US" sz="17500" dirty="0">
              <a:ln w="9525">
                <a:solidFill>
                  <a:schemeClr val="bg1"/>
                </a:solidFill>
                <a:prstDash val="solid"/>
              </a:ln>
              <a:solidFill>
                <a:srgbClr val="F2006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6348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</a:rPr>
              <a:t>a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  </a:t>
            </a:r>
            <a:endParaRPr kumimoji="0" lang="en-US" sz="48100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</a:rPr>
              <a:t>b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  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1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/>
            </a:r>
            <a:br>
              <a:rPr kumimoji="0" lang="en-US" sz="481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</a:br>
            <a:endParaRPr kumimoji="0" lang="en-US" sz="48100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457200"/>
            <a:ext cx="116022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t">
              <a:lnSpc>
                <a:spcPct val="150000"/>
              </a:lnSpc>
              <a:buFont typeface="+mj-lt"/>
              <a:buAutoNum type="arabicPeriod"/>
            </a:pPr>
            <a:r>
              <a:rPr lang="vi-VN" sz="3200" b="1" dirty="0" smtClean="0">
                <a:solidFill>
                  <a:srgbClr val="FF1654"/>
                </a:solidFill>
                <a:latin typeface="arial" panose="020B0604020202020204" pitchFamily="34" charset="0"/>
              </a:rPr>
              <a:t>Chào </a:t>
            </a:r>
            <a:r>
              <a:rPr lang="vi-VN" sz="3200" b="1" dirty="0">
                <a:solidFill>
                  <a:srgbClr val="FF1654"/>
                </a:solidFill>
                <a:latin typeface="arial" panose="020B0604020202020204" pitchFamily="34" charset="0"/>
              </a:rPr>
              <a:t>hỏi </a:t>
            </a:r>
            <a:r>
              <a:rPr lang="vi-VN" sz="3200" b="1" dirty="0" smtClean="0">
                <a:solidFill>
                  <a:srgbClr val="FF1654"/>
                </a:solidFill>
                <a:latin typeface="arial" panose="020B0604020202020204" pitchFamily="34" charset="0"/>
              </a:rPr>
              <a:t>thời </a:t>
            </a:r>
            <a:r>
              <a:rPr lang="vi-VN" sz="3200" b="1" dirty="0">
                <a:solidFill>
                  <a:srgbClr val="FF1654"/>
                </a:solidFill>
                <a:latin typeface="arial" panose="020B0604020202020204" pitchFamily="34" charset="0"/>
              </a:rPr>
              <a:t>gian trong </a:t>
            </a:r>
            <a:r>
              <a:rPr lang="vi-VN" sz="3200" b="1" dirty="0" smtClean="0">
                <a:solidFill>
                  <a:srgbClr val="FF1654"/>
                </a:solidFill>
                <a:latin typeface="arial" panose="020B0604020202020204" pitchFamily="34" charset="0"/>
              </a:rPr>
              <a:t>ngày</a:t>
            </a:r>
            <a:r>
              <a:rPr lang="en-US" sz="3200" b="1" dirty="0" smtClean="0">
                <a:solidFill>
                  <a:srgbClr val="FF1654"/>
                </a:solidFill>
                <a:latin typeface="arial" panose="020B0604020202020204" pitchFamily="34" charset="0"/>
              </a:rPr>
              <a:t>:</a:t>
            </a:r>
            <a:endParaRPr lang="vi-VN" sz="3200" b="1" dirty="0">
              <a:solidFill>
                <a:srgbClr val="FF1654"/>
              </a:solidFill>
              <a:latin typeface="arial" panose="020B0604020202020204" pitchFamily="34" charset="0"/>
            </a:endParaRPr>
          </a:p>
          <a:p>
            <a:pPr fontAlgn="ctr">
              <a:lnSpc>
                <a:spcPct val="150000"/>
              </a:lnSpc>
            </a:pPr>
            <a:r>
              <a:rPr lang="vi-VN" sz="3200" b="1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en-US" sz="3200" b="1" dirty="0">
                <a:solidFill>
                  <a:srgbClr val="333333"/>
                </a:solidFill>
                <a:latin typeface="arial" panose="020B0604020202020204" pitchFamily="34" charset="0"/>
              </a:rPr>
              <a:t>	</a:t>
            </a:r>
            <a:r>
              <a:rPr lang="en-US" sz="32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-</a:t>
            </a:r>
            <a:r>
              <a:rPr lang="vi-VN" sz="32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Good </a:t>
            </a:r>
            <a:r>
              <a:rPr lang="vi-VN" sz="3200" b="1" dirty="0">
                <a:solidFill>
                  <a:srgbClr val="333333"/>
                </a:solidFill>
                <a:latin typeface="arial" panose="020B0604020202020204" pitchFamily="34" charset="0"/>
              </a:rPr>
              <a:t>morning. 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C</a:t>
            </a:r>
            <a:r>
              <a:rPr lang="vi-V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hào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buổi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sáng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pPr fontAlgn="ctr">
              <a:lnSpc>
                <a:spcPct val="150000"/>
              </a:lnSpc>
            </a:pPr>
            <a:r>
              <a:rPr lang="en-US" sz="3200" b="1" dirty="0">
                <a:solidFill>
                  <a:srgbClr val="333333"/>
                </a:solidFill>
                <a:latin typeface="arial" panose="020B0604020202020204" pitchFamily="34" charset="0"/>
              </a:rPr>
              <a:t>	</a:t>
            </a:r>
            <a:r>
              <a:rPr lang="en-US" sz="32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-</a:t>
            </a:r>
            <a:r>
              <a:rPr lang="vi-VN" sz="32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Good </a:t>
            </a:r>
            <a:r>
              <a:rPr lang="vi-VN" sz="3200" b="1" dirty="0">
                <a:solidFill>
                  <a:srgbClr val="333333"/>
                </a:solidFill>
                <a:latin typeface="arial" panose="020B0604020202020204" pitchFamily="34" charset="0"/>
              </a:rPr>
              <a:t>afternoon. 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Chào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buổi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chiều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pPr fontAlgn="ctr">
              <a:lnSpc>
                <a:spcPct val="150000"/>
              </a:lnSpc>
            </a:pPr>
            <a:r>
              <a:rPr lang="vi-VN" sz="3200" b="1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en-US" sz="3200" b="1" dirty="0">
                <a:solidFill>
                  <a:srgbClr val="333333"/>
                </a:solidFill>
                <a:latin typeface="arial" panose="020B0604020202020204" pitchFamily="34" charset="0"/>
              </a:rPr>
              <a:t>	</a:t>
            </a:r>
            <a:r>
              <a:rPr lang="en-US" sz="32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-</a:t>
            </a:r>
            <a:r>
              <a:rPr lang="vi-VN" sz="32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Good </a:t>
            </a:r>
            <a:r>
              <a:rPr lang="vi-VN" sz="3200" b="1" dirty="0">
                <a:solidFill>
                  <a:srgbClr val="333333"/>
                </a:solidFill>
                <a:latin typeface="arial" panose="020B0604020202020204" pitchFamily="34" charset="0"/>
              </a:rPr>
              <a:t>evening. 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Ch</a:t>
            </a:r>
            <a:r>
              <a:rPr lang="vi-V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ào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buổi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tối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pPr fontAlgn="t">
              <a:lnSpc>
                <a:spcPct val="150000"/>
              </a:lnSpc>
            </a:pPr>
            <a:r>
              <a:rPr lang="en-US" sz="3200" b="1" dirty="0" smtClean="0">
                <a:solidFill>
                  <a:srgbClr val="FF1654"/>
                </a:solidFill>
                <a:latin typeface="arial" panose="020B0604020202020204" pitchFamily="34" charset="0"/>
              </a:rPr>
              <a:t>2.  Đ</a:t>
            </a:r>
            <a:r>
              <a:rPr lang="vi-VN" sz="3200" b="1" dirty="0" smtClean="0">
                <a:solidFill>
                  <a:srgbClr val="FF1654"/>
                </a:solidFill>
                <a:latin typeface="arial" panose="020B0604020202020204" pitchFamily="34" charset="0"/>
              </a:rPr>
              <a:t>áp </a:t>
            </a:r>
            <a:r>
              <a:rPr lang="vi-VN" sz="3200" b="1" dirty="0">
                <a:solidFill>
                  <a:srgbClr val="FF1654"/>
                </a:solidFill>
                <a:latin typeface="arial" panose="020B0604020202020204" pitchFamily="34" charset="0"/>
              </a:rPr>
              <a:t>lại lời chào trong lần gặp đầu </a:t>
            </a:r>
            <a:r>
              <a:rPr lang="vi-VN" sz="3200" b="1" dirty="0" smtClean="0">
                <a:solidFill>
                  <a:srgbClr val="FF1654"/>
                </a:solidFill>
                <a:latin typeface="arial" panose="020B0604020202020204" pitchFamily="34" charset="0"/>
              </a:rPr>
              <a:t>tiên</a:t>
            </a:r>
            <a:r>
              <a:rPr lang="en-US" sz="3200" b="1" dirty="0" smtClean="0">
                <a:solidFill>
                  <a:srgbClr val="FF1654"/>
                </a:solidFill>
                <a:latin typeface="arial" panose="020B0604020202020204" pitchFamily="34" charset="0"/>
              </a:rPr>
              <a:t>:</a:t>
            </a:r>
            <a:endParaRPr lang="vi-VN" sz="3200" b="1" dirty="0">
              <a:solidFill>
                <a:srgbClr val="FF1654"/>
              </a:solidFill>
              <a:latin typeface="arial" panose="020B0604020202020204" pitchFamily="34" charset="0"/>
            </a:endParaRPr>
          </a:p>
          <a:p>
            <a:pPr fontAlgn="ctr">
              <a:lnSpc>
                <a:spcPct val="150000"/>
              </a:lnSpc>
            </a:pPr>
            <a:r>
              <a:rPr lang="vi-VN" sz="3200" b="1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en-US" sz="3200" b="1" dirty="0">
                <a:solidFill>
                  <a:srgbClr val="333333"/>
                </a:solidFill>
                <a:latin typeface="arial" panose="020B0604020202020204" pitchFamily="34" charset="0"/>
              </a:rPr>
              <a:t>	</a:t>
            </a:r>
            <a:r>
              <a:rPr lang="vi-VN" sz="3200" b="1" dirty="0" err="1">
                <a:solidFill>
                  <a:srgbClr val="333333"/>
                </a:solidFill>
                <a:latin typeface="arial" panose="020B0604020202020204" pitchFamily="34" charset="0"/>
              </a:rPr>
              <a:t>Nice</a:t>
            </a:r>
            <a:r>
              <a:rPr lang="vi-VN" sz="3200" b="1" dirty="0">
                <a:solidFill>
                  <a:srgbClr val="333333"/>
                </a:solidFill>
                <a:latin typeface="arial" panose="020B0604020202020204" pitchFamily="34" charset="0"/>
              </a:rPr>
              <a:t> to </a:t>
            </a:r>
            <a:r>
              <a:rPr lang="vi-VN" sz="3200" b="1" dirty="0" err="1">
                <a:solidFill>
                  <a:srgbClr val="333333"/>
                </a:solidFill>
                <a:latin typeface="arial" panose="020B0604020202020204" pitchFamily="34" charset="0"/>
              </a:rPr>
              <a:t>meet</a:t>
            </a:r>
            <a:r>
              <a:rPr lang="vi-VN" sz="3200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333333"/>
                </a:solidFill>
                <a:latin typeface="arial" panose="020B0604020202020204" pitchFamily="34" charset="0"/>
              </a:rPr>
              <a:t>you</a:t>
            </a:r>
            <a:r>
              <a:rPr lang="vi-VN" sz="3200" b="1" dirty="0">
                <a:solidFill>
                  <a:srgbClr val="333333"/>
                </a:solidFill>
                <a:latin typeface="arial" panose="020B0604020202020204" pitchFamily="34" charset="0"/>
              </a:rPr>
              <a:t>. 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vi-V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Rất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vui </a:t>
            </a:r>
            <a:r>
              <a:rPr lang="vi-V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được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gặp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bạn</a:t>
            </a:r>
            <a:r>
              <a:rPr lang="vi-V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.)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  <a:p>
            <a:pPr fontAlgn="ctr">
              <a:lnSpc>
                <a:spcPct val="150000"/>
              </a:lnSpc>
            </a:pPr>
            <a:r>
              <a:rPr lang="en-US" sz="3200" b="1" dirty="0" smtClean="0">
                <a:solidFill>
                  <a:srgbClr val="E7562F"/>
                </a:solidFill>
                <a:latin typeface="arial" panose="020B0604020202020204" pitchFamily="34" charset="0"/>
              </a:rPr>
              <a:t>3. </a:t>
            </a:r>
            <a:r>
              <a:rPr lang="en-US" sz="3200" b="1" dirty="0" err="1" smtClean="0">
                <a:solidFill>
                  <a:srgbClr val="E7562F"/>
                </a:solidFill>
                <a:latin typeface="arial" panose="020B0604020202020204" pitchFamily="34" charset="0"/>
              </a:rPr>
              <a:t>Trả</a:t>
            </a:r>
            <a:r>
              <a:rPr lang="en-US" sz="3200" b="1" dirty="0" smtClean="0">
                <a:solidFill>
                  <a:srgbClr val="E7562F"/>
                </a:solidFill>
                <a:latin typeface="arial" panose="020B0604020202020204" pitchFamily="34" charset="0"/>
              </a:rPr>
              <a:t> </a:t>
            </a:r>
            <a:r>
              <a:rPr lang="vi-VN" sz="3200" b="1" dirty="0" smtClean="0">
                <a:solidFill>
                  <a:srgbClr val="FF1654"/>
                </a:solidFill>
                <a:latin typeface="arial" panose="020B0604020202020204" pitchFamily="34" charset="0"/>
              </a:rPr>
              <a:t>lời </a:t>
            </a:r>
            <a:r>
              <a:rPr lang="vi-VN" sz="3200" b="1" dirty="0">
                <a:solidFill>
                  <a:srgbClr val="FF1654"/>
                </a:solidFill>
                <a:latin typeface="arial" panose="020B0604020202020204" pitchFamily="34" charset="0"/>
              </a:rPr>
              <a:t>chào </a:t>
            </a:r>
            <a:r>
              <a:rPr lang="vi-VN" sz="3200" b="1" dirty="0" smtClean="0">
                <a:solidFill>
                  <a:srgbClr val="FF1654"/>
                </a:solidFill>
                <a:latin typeface="arial" panose="020B0604020202020204" pitchFamily="34" charset="0"/>
              </a:rPr>
              <a:t>gặp </a:t>
            </a:r>
            <a:r>
              <a:rPr lang="vi-VN" sz="3200" b="1" dirty="0">
                <a:solidFill>
                  <a:srgbClr val="FF1654"/>
                </a:solidFill>
                <a:latin typeface="arial" panose="020B0604020202020204" pitchFamily="34" charset="0"/>
              </a:rPr>
              <a:t>lại ai </a:t>
            </a:r>
            <a:r>
              <a:rPr lang="vi-VN" sz="3200" b="1" dirty="0" smtClean="0">
                <a:solidFill>
                  <a:srgbClr val="FF1654"/>
                </a:solidFill>
                <a:latin typeface="arial" panose="020B0604020202020204" pitchFamily="34" charset="0"/>
              </a:rPr>
              <a:t>đó</a:t>
            </a:r>
            <a:r>
              <a:rPr lang="en-US" sz="3200" b="1" dirty="0" smtClean="0">
                <a:solidFill>
                  <a:srgbClr val="FF1654"/>
                </a:solidFill>
                <a:latin typeface="arial" panose="020B0604020202020204" pitchFamily="34" charset="0"/>
              </a:rPr>
              <a:t>:</a:t>
            </a:r>
            <a:endParaRPr lang="vi-VN" sz="3200" b="1" dirty="0">
              <a:solidFill>
                <a:srgbClr val="FF1654"/>
              </a:solidFill>
              <a:latin typeface="arial" panose="020B0604020202020204" pitchFamily="34" charset="0"/>
            </a:endParaRPr>
          </a:p>
          <a:p>
            <a:pPr fontAlgn="ctr">
              <a:lnSpc>
                <a:spcPct val="150000"/>
              </a:lnSpc>
            </a:pPr>
            <a:r>
              <a:rPr lang="vi-VN" sz="3200" b="1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en-US" sz="3200" b="1" dirty="0">
                <a:solidFill>
                  <a:srgbClr val="333333"/>
                </a:solidFill>
                <a:latin typeface="arial" panose="020B0604020202020204" pitchFamily="34" charset="0"/>
              </a:rPr>
              <a:t>		</a:t>
            </a:r>
            <a:r>
              <a:rPr lang="vi-VN" sz="3200" b="1" dirty="0" err="1">
                <a:solidFill>
                  <a:srgbClr val="333333"/>
                </a:solidFill>
                <a:latin typeface="arial" panose="020B0604020202020204" pitchFamily="34" charset="0"/>
              </a:rPr>
              <a:t>Nice</a:t>
            </a:r>
            <a:r>
              <a:rPr lang="vi-VN" sz="3200" b="1" dirty="0">
                <a:solidFill>
                  <a:srgbClr val="333333"/>
                </a:solidFill>
                <a:latin typeface="arial" panose="020B0604020202020204" pitchFamily="34" charset="0"/>
              </a:rPr>
              <a:t> to </a:t>
            </a:r>
            <a:r>
              <a:rPr lang="vi-VN" sz="3200" b="1" dirty="0" err="1">
                <a:solidFill>
                  <a:srgbClr val="333333"/>
                </a:solidFill>
                <a:latin typeface="arial" panose="020B0604020202020204" pitchFamily="34" charset="0"/>
              </a:rPr>
              <a:t>see</a:t>
            </a:r>
            <a:r>
              <a:rPr lang="vi-VN" sz="3200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333333"/>
                </a:solidFill>
                <a:latin typeface="arial" panose="020B0604020202020204" pitchFamily="34" charset="0"/>
              </a:rPr>
              <a:t>you</a:t>
            </a:r>
            <a:r>
              <a:rPr lang="vi-VN" sz="3200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333333"/>
                </a:solidFill>
                <a:latin typeface="arial" panose="020B0604020202020204" pitchFamily="34" charset="0"/>
              </a:rPr>
              <a:t>again</a:t>
            </a:r>
            <a:r>
              <a:rPr lang="vi-VN" sz="3200" b="1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r>
              <a:rPr lang="en-US" sz="3200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vi-V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Rất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vui </a:t>
            </a:r>
            <a:r>
              <a:rPr lang="vi-V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được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gặp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lại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bạn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.)</a:t>
            </a:r>
          </a:p>
          <a:p>
            <a:pPr fontAlgn="ctr">
              <a:lnSpc>
                <a:spcPct val="150000"/>
              </a:lnSpc>
            </a:pPr>
            <a:endParaRPr lang="vi-VN" sz="32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/>
          <a:srcRect l="1500" r="413" b="4652"/>
          <a:stretch/>
        </p:blipFill>
        <p:spPr>
          <a:xfrm>
            <a:off x="-9524" y="0"/>
            <a:ext cx="12211049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Next </a:t>
            </a:r>
          </a:p>
        </p:txBody>
      </p: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3488084" y="4110551"/>
            <a:ext cx="5130365" cy="1934270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b="1" dirty="0">
                    <a:solidFill>
                      <a:srgbClr val="FF0000"/>
                    </a:solidFill>
                    <a:latin typeface="Helvetica Neue"/>
                  </a:rPr>
                  <a:t>Good afternoon</a:t>
                </a:r>
                <a:endParaRPr lang="zh-CN" altLang="en-US" sz="4800" b="1" dirty="0">
                  <a:solidFill>
                    <a:srgbClr val="FF0000"/>
                  </a:solidFill>
                  <a:latin typeface="Helvetica Neue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34" name="Picture 3" descr="https://s.sachmem.vn/public/images/TA4T1SHS/U1-L1-3-2-ogetbagvdauhqbo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735" y="1293197"/>
            <a:ext cx="3535065" cy="23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60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/>
          <a:srcRect l="1500" r="413" b="4652"/>
          <a:stretch/>
        </p:blipFill>
        <p:spPr>
          <a:xfrm>
            <a:off x="-9524" y="0"/>
            <a:ext cx="12211049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93045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3592537" y="3910190"/>
            <a:ext cx="5130365" cy="1898561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5300" b="1" dirty="0">
                    <a:solidFill>
                      <a:srgbClr val="FF0000"/>
                    </a:solidFill>
                    <a:latin typeface="Helvetica Neue"/>
                  </a:rPr>
                  <a:t>Good evening</a:t>
                </a:r>
                <a:endParaRPr lang="zh-CN" altLang="en-US" sz="5300" b="1" dirty="0">
                  <a:solidFill>
                    <a:srgbClr val="FF0000"/>
                  </a:solidFill>
                  <a:latin typeface="Helvetica Neue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28" name="Picture 4" descr="https://s.sachmem.vn/public/images/TA4T1SHS/U1-L1-3-3-dsehctphoeyimup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293" y="1206645"/>
            <a:ext cx="3806412" cy="254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/>
          <a:srcRect l="1500" r="413" b="4652"/>
          <a:stretch/>
        </p:blipFill>
        <p:spPr>
          <a:xfrm>
            <a:off x="-9524" y="0"/>
            <a:ext cx="12211049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609928" y="4006057"/>
            <a:ext cx="6298212" cy="2066855"/>
            <a:chOff x="2056262" y="395716"/>
            <a:chExt cx="9959029" cy="4586375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56262" y="591594"/>
              <a:ext cx="9959029" cy="3585979"/>
              <a:chOff x="6000159" y="1939886"/>
              <a:chExt cx="6219043" cy="2357060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7118484" y="1939886"/>
                <a:ext cx="5100718" cy="2357060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5300" b="1" dirty="0">
                    <a:solidFill>
                      <a:srgbClr val="FF0000"/>
                    </a:solidFill>
                    <a:latin typeface="Helvetica Neue"/>
                  </a:rPr>
                  <a:t>Good morning</a:t>
                </a:r>
                <a:endParaRPr lang="zh-CN" altLang="en-US" sz="5300" b="1" dirty="0">
                  <a:solidFill>
                    <a:srgbClr val="FF0000"/>
                  </a:solidFill>
                  <a:latin typeface="Helvetica Neue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3807365" y="395716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26" name="Picture 1" descr="https://s.sachmem.vn/public/images/TA4T1SHS/U1-L1-3-1-jpbbzmuhvdjureg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18" y="1132017"/>
            <a:ext cx="3958232" cy="26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14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/>
          <a:srcRect l="1500" r="413" b="4652"/>
          <a:stretch/>
        </p:blipFill>
        <p:spPr>
          <a:xfrm>
            <a:off x="-9524" y="0"/>
            <a:ext cx="1221104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7200" y="1746448"/>
            <a:ext cx="11353800" cy="2002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00" b="1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rgbClr val="FFC000">
                      <a:alpha val="81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Berlin Sans FB" panose="020E0602020502020306" pitchFamily="34" charset="0"/>
              </a:rPr>
              <a:t>WELL DONE!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6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8176980" y="5528874"/>
            <a:ext cx="1301557" cy="551543"/>
          </a:xfrm>
          <a:prstGeom prst="roundRect">
            <a:avLst>
              <a:gd name="adj" fmla="val 50000"/>
            </a:avLst>
          </a:prstGeom>
          <a:solidFill>
            <a:srgbClr val="0E2C6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EXIT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240" b="61120" l="19931" r="54032">
                        <a14:foregroundMark x1="31682" y1="45412" x2="31682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2099" r="51296" b="40295"/>
          <a:stretch/>
        </p:blipFill>
        <p:spPr>
          <a:xfrm rot="5400000">
            <a:off x="8707304" y="2492072"/>
            <a:ext cx="1032085" cy="107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1DD4E6F-D578-4276-A474-AD574F253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83" y="529918"/>
            <a:ext cx="6590277" cy="6044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6432" y="359962"/>
            <a:ext cx="25587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  Listen and tick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26010" t="19533" r="17629" b="30331"/>
          <a:stretch/>
        </p:blipFill>
        <p:spPr>
          <a:xfrm>
            <a:off x="7218720" y="1898207"/>
            <a:ext cx="413755" cy="3973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26010" t="19533" r="17629" b="30331"/>
          <a:stretch/>
        </p:blipFill>
        <p:spPr>
          <a:xfrm>
            <a:off x="5056698" y="3928278"/>
            <a:ext cx="413755" cy="3973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26010" t="19533" r="17629" b="30331"/>
          <a:stretch/>
        </p:blipFill>
        <p:spPr>
          <a:xfrm>
            <a:off x="5056698" y="5930698"/>
            <a:ext cx="413755" cy="39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4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6444" y="371851"/>
            <a:ext cx="25731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 Look and write.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72640" y="486446"/>
            <a:ext cx="8420100" cy="6009549"/>
            <a:chOff x="-7713531" y="-7217393"/>
            <a:chExt cx="19090509" cy="13625177"/>
          </a:xfrm>
        </p:grpSpPr>
        <p:pic>
          <p:nvPicPr>
            <p:cNvPr id="1026" name="Picture 2" descr="https://s.sachmem.vn/public/images/TA4T1SHS/U1-L1-4-1-tmzduqsmcijirje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7840" y="-7217393"/>
              <a:ext cx="5799138" cy="4441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https://s.sachmem.vn/public/images/TA4T1SHS/U1-L1-4-2-ocayfljgwlwsggvu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713531" y="-2464899"/>
              <a:ext cx="5799138" cy="4436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s.sachmem.vn/public/images/TA4T1SHS/U1-L1-4-3-dnuqqmlkvzzksvd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7840" y="1971443"/>
              <a:ext cx="5799138" cy="4436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8-Point Star 28"/>
          <p:cNvSpPr/>
          <p:nvPr/>
        </p:nvSpPr>
        <p:spPr>
          <a:xfrm>
            <a:off x="3256438" y="1191542"/>
            <a:ext cx="548640" cy="548640"/>
          </a:xfrm>
          <a:prstGeom prst="star8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.VnRevue" panose="020B7200000000000000" pitchFamily="34" charset="0"/>
              </a:rPr>
              <a:t>1</a:t>
            </a:r>
          </a:p>
        </p:txBody>
      </p:sp>
      <p:sp>
        <p:nvSpPr>
          <p:cNvPr id="30" name="8-Point Star 29"/>
          <p:cNvSpPr/>
          <p:nvPr/>
        </p:nvSpPr>
        <p:spPr>
          <a:xfrm>
            <a:off x="1398191" y="3253409"/>
            <a:ext cx="548640" cy="548640"/>
          </a:xfrm>
          <a:prstGeom prst="star8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.VnRevue" panose="020B7200000000000000" pitchFamily="34" charset="0"/>
              </a:rPr>
              <a:t>2</a:t>
            </a:r>
          </a:p>
        </p:txBody>
      </p:sp>
      <p:sp>
        <p:nvSpPr>
          <p:cNvPr id="31" name="8-Point Star 30"/>
          <p:cNvSpPr/>
          <p:nvPr/>
        </p:nvSpPr>
        <p:spPr>
          <a:xfrm>
            <a:off x="3256438" y="5243324"/>
            <a:ext cx="548640" cy="548640"/>
          </a:xfrm>
          <a:prstGeom prst="star8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.VnRevue" panose="020B7200000000000000" pitchFamily="34" charset="0"/>
              </a:rPr>
              <a:t>3</a:t>
            </a:r>
            <a:endParaRPr lang="en-US" sz="2000" b="1" dirty="0">
              <a:latin typeface=".VnRevue" panose="020B7200000000000000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25398" y="1159395"/>
            <a:ext cx="4058761" cy="612934"/>
          </a:xfrm>
          <a:prstGeom prst="round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3000" i="0">
                <a:solidFill>
                  <a:srgbClr val="002060"/>
                </a:solidFill>
                <a:effectLst/>
                <a:latin typeface="Arial "/>
              </a:rPr>
              <a:t>Good ____________.</a:t>
            </a:r>
            <a:endParaRPr lang="en-US" sz="3000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882038" y="3253409"/>
            <a:ext cx="4058761" cy="612934"/>
          </a:xfrm>
          <a:prstGeom prst="round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3000" i="0">
                <a:solidFill>
                  <a:srgbClr val="002060"/>
                </a:solidFill>
                <a:effectLst/>
                <a:latin typeface="Arial "/>
              </a:rPr>
              <a:t>Good ____________.</a:t>
            </a:r>
            <a:endParaRPr lang="en-US" sz="3000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825397" y="5211177"/>
            <a:ext cx="4058761" cy="612934"/>
          </a:xfrm>
          <a:prstGeom prst="round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3000" i="0">
                <a:solidFill>
                  <a:srgbClr val="002060"/>
                </a:solidFill>
                <a:effectLst/>
                <a:latin typeface="Arial "/>
              </a:rPr>
              <a:t>Good ____________.</a:t>
            </a:r>
            <a:endParaRPr lang="en-US" sz="3000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42560" y="1161062"/>
            <a:ext cx="1916933" cy="50229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entury Gothic" panose="020B0502020202020204" pitchFamily="34" charset="0"/>
              </a:rPr>
              <a:t>morning</a:t>
            </a:r>
            <a:endParaRPr lang="en-US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01026" y="3255076"/>
            <a:ext cx="2211454" cy="50229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>
                <a:solidFill>
                  <a:srgbClr val="FF0000"/>
                </a:solidFill>
                <a:latin typeface="Century Gothic" panose="020B0502020202020204" pitchFamily="34" charset="0"/>
              </a:rPr>
              <a:t>afternoon</a:t>
            </a:r>
            <a:endParaRPr lang="en-US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96899" y="5241222"/>
            <a:ext cx="2211454" cy="50229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>
                <a:solidFill>
                  <a:srgbClr val="FF0000"/>
                </a:solidFill>
                <a:latin typeface="Century Gothic" panose="020B0502020202020204" pitchFamily="34" charset="0"/>
              </a:rPr>
              <a:t>bye</a:t>
            </a:r>
            <a:endParaRPr lang="en-US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4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581" y="386834"/>
            <a:ext cx="1887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Let’s sing.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1" y="1066800"/>
            <a:ext cx="1101969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3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66" t="2062" r="1488" b="3092"/>
          <a:stretch/>
        </p:blipFill>
        <p:spPr>
          <a:xfrm>
            <a:off x="30123" y="16412"/>
            <a:ext cx="12161877" cy="684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8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282" y="2057400"/>
            <a:ext cx="1165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2006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NEW WORDS:</a:t>
            </a:r>
            <a:endParaRPr lang="en-US" sz="5000" dirty="0">
              <a:ln w="9525">
                <a:solidFill>
                  <a:schemeClr val="bg1"/>
                </a:solidFill>
                <a:prstDash val="solid"/>
              </a:ln>
              <a:solidFill>
                <a:srgbClr val="F2006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5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594" y="1043836"/>
            <a:ext cx="2698047" cy="147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990" y="972745"/>
            <a:ext cx="2818880" cy="1548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492" y="3801885"/>
            <a:ext cx="2766250" cy="1514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60" t="9174" r="-160" b="8648"/>
          <a:stretch/>
        </p:blipFill>
        <p:spPr>
          <a:xfrm>
            <a:off x="7074038" y="3657600"/>
            <a:ext cx="2644784" cy="16587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4594" y="2429539"/>
            <a:ext cx="2698047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 "/>
                <a:cs typeface="Arial" panose="020B0604020202020204" pitchFamily="34" charset="0"/>
              </a:rPr>
              <a:t>morning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6990" y="2429539"/>
            <a:ext cx="2818881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 "/>
                <a:cs typeface="Arial" panose="020B0604020202020204" pitchFamily="34" charset="0"/>
              </a:rPr>
              <a:t>afternoon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0492" y="5224928"/>
            <a:ext cx="276625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 "/>
                <a:cs typeface="Arial" panose="020B0604020202020204" pitchFamily="34" charset="0"/>
              </a:rPr>
              <a:t>evening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51361" y="5224928"/>
            <a:ext cx="2890139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 "/>
                <a:cs typeface="Arial" panose="020B0604020202020204" pitchFamily="34" charset="0"/>
              </a:rPr>
              <a:t>class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04593" y="2927254"/>
            <a:ext cx="269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Buổi sáng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40326" y="2928193"/>
            <a:ext cx="2712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Buổi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7513" y="5787024"/>
            <a:ext cx="2712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Buổi tối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40326" y="5797052"/>
            <a:ext cx="2712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2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61158" y="1693153"/>
            <a:ext cx="4427477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- Morning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4178" y="2543757"/>
            <a:ext cx="5161337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- Afternoon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56960" y="3476565"/>
            <a:ext cx="7094477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- Evening 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61158" y="4399895"/>
            <a:ext cx="2890139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- Class 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4420" y="1551528"/>
            <a:ext cx="54235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5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Buổi</a:t>
            </a:r>
            <a:r>
              <a:rPr lang="en-US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endParaRPr lang="en-US" sz="5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3253" y="2402132"/>
            <a:ext cx="66311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5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Buổi</a:t>
            </a:r>
            <a:r>
              <a:rPr lang="en-US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trưa</a:t>
            </a:r>
            <a:r>
              <a:rPr lang="en-US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sz="5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endParaRPr lang="en-US" sz="5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61558" y="3342878"/>
            <a:ext cx="510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5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Buổi</a:t>
            </a:r>
            <a:r>
              <a:rPr lang="en-US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endParaRPr lang="en-US" sz="5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0549" y="4258270"/>
            <a:ext cx="2712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5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5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endParaRPr lang="en-US" sz="5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84492"/>
            <a:ext cx="11658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2006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NEW WORDS:</a:t>
            </a:r>
            <a:endParaRPr lang="en-US" sz="5500" dirty="0">
              <a:ln w="9525">
                <a:solidFill>
                  <a:schemeClr val="bg1"/>
                </a:solidFill>
                <a:prstDash val="solid"/>
              </a:ln>
              <a:solidFill>
                <a:srgbClr val="F2006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0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472955"/>
            <a:ext cx="4831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2006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MODEL SENTENCES:</a:t>
            </a:r>
            <a:endParaRPr lang="en-US" sz="4000" dirty="0">
              <a:ln w="9525">
                <a:solidFill>
                  <a:schemeClr val="bg1"/>
                </a:solidFill>
                <a:prstDash val="solid"/>
              </a:ln>
              <a:solidFill>
                <a:srgbClr val="F2006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447800"/>
            <a:ext cx="11125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/>
              <a:t>1. Chào hỏi</a:t>
            </a:r>
            <a:endParaRPr lang="vi-VN" sz="2400" dirty="0"/>
          </a:p>
          <a:p>
            <a:r>
              <a:rPr lang="vi-VN" sz="2400" b="1" dirty="0"/>
              <a:t>- Hello:</a:t>
            </a:r>
            <a:r>
              <a:rPr lang="vi-VN" sz="2400" dirty="0"/>
              <a:t> sử dụng ở mọi tình huống, mọi đối tượng giao tiếp.</a:t>
            </a:r>
          </a:p>
          <a:p>
            <a:r>
              <a:rPr lang="vi-VN" sz="2400" b="1" dirty="0"/>
              <a:t>- Hi:</a:t>
            </a:r>
            <a:r>
              <a:rPr lang="vi-VN" sz="2400" dirty="0"/>
              <a:t> sử dụng khi hai bên giao tiếp là bạn bè, người thân.</a:t>
            </a:r>
          </a:p>
          <a:p>
            <a:r>
              <a:rPr lang="vi-VN" sz="2400" dirty="0"/>
              <a:t/>
            </a:r>
            <a:br>
              <a:rPr lang="vi-VN" sz="2400" dirty="0"/>
            </a:b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2694295"/>
            <a:ext cx="1074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/>
              <a:t>2. Hỏi và đáp về sức khỏe của ai đó:</a:t>
            </a:r>
            <a:endParaRPr lang="vi-VN" sz="2400" dirty="0"/>
          </a:p>
          <a:p>
            <a:r>
              <a:rPr lang="vi-VN" sz="2400" dirty="0"/>
              <a:t>Khi muốn hỏi sức khỏe của ai đó dạo này ra sao, dùng cấu trúc:  </a:t>
            </a:r>
            <a:endParaRPr lang="en-US" sz="2400" dirty="0" smtClean="0"/>
          </a:p>
          <a:p>
            <a:r>
              <a:rPr lang="en-US" sz="2400" b="1" dirty="0"/>
              <a:t>	</a:t>
            </a:r>
            <a:r>
              <a:rPr lang="en-US" sz="2400" b="1" dirty="0" smtClean="0"/>
              <a:t>		</a:t>
            </a:r>
            <a:r>
              <a:rPr lang="vi-VN" sz="2400" b="1" dirty="0" smtClean="0">
                <a:solidFill>
                  <a:srgbClr val="6699FF"/>
                </a:solidFill>
              </a:rPr>
              <a:t>How </a:t>
            </a:r>
            <a:r>
              <a:rPr lang="vi-VN" sz="2400" b="1" dirty="0">
                <a:solidFill>
                  <a:srgbClr val="6699FF"/>
                </a:solidFill>
              </a:rPr>
              <a:t>+ to be + S (Subject)?</a:t>
            </a:r>
            <a:endParaRPr lang="vi-VN" sz="2400" dirty="0">
              <a:solidFill>
                <a:srgbClr val="6699FF"/>
              </a:solidFill>
            </a:endParaRPr>
          </a:p>
          <a:p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9857" y="3886200"/>
            <a:ext cx="86210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cấu</a:t>
            </a:r>
            <a:r>
              <a:rPr lang="en-US" sz="2400" dirty="0"/>
              <a:t> </a:t>
            </a:r>
            <a:r>
              <a:rPr lang="en-US" sz="2400" dirty="0" err="1"/>
              <a:t>trúc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, ta </a:t>
            </a:r>
            <a:r>
              <a:rPr lang="en-US" sz="2400" dirty="0" err="1"/>
              <a:t>dùng</a:t>
            </a:r>
            <a:r>
              <a:rPr lang="en-US" sz="2400" dirty="0"/>
              <a:t>:  </a:t>
            </a:r>
            <a:endParaRPr lang="en-US" sz="2400" dirty="0" smtClean="0"/>
          </a:p>
          <a:p>
            <a:r>
              <a:rPr lang="en-US" sz="2400" b="1" dirty="0"/>
              <a:t>	</a:t>
            </a:r>
            <a:r>
              <a:rPr lang="en-US" sz="2400" b="1" dirty="0" smtClean="0"/>
              <a:t>	</a:t>
            </a:r>
            <a:r>
              <a:rPr lang="en-US" sz="3200" b="1" dirty="0" smtClean="0">
                <a:solidFill>
                  <a:srgbClr val="0070C0"/>
                </a:solidFill>
              </a:rPr>
              <a:t>S </a:t>
            </a:r>
            <a:r>
              <a:rPr lang="en-US" sz="3200" b="1" dirty="0">
                <a:solidFill>
                  <a:srgbClr val="0070C0"/>
                </a:solidFill>
              </a:rPr>
              <a:t>+ to be + fine/ bad, thanks</a:t>
            </a:r>
            <a:r>
              <a:rPr lang="en-US" sz="2400" b="1" dirty="0"/>
              <a:t>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0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spham0936082789">
            <a:extLst>
              <a:ext uri="{FF2B5EF4-FFF2-40B4-BE49-F238E27FC236}">
                <a16:creationId xmlns:a16="http://schemas.microsoft.com/office/drawing/2014/main" id="{9434CD4E-315F-4605-9B9B-90EB9DE541DE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0980701" y="4643602"/>
            <a:ext cx="361938" cy="365760"/>
          </a:xfrm>
          <a:prstGeom prst="rect">
            <a:avLst/>
          </a:prstGeom>
        </p:spPr>
      </p:pic>
      <p:pic>
        <p:nvPicPr>
          <p:cNvPr id="13" name="Mspham0936082789">
            <a:extLst>
              <a:ext uri="{FF2B5EF4-FFF2-40B4-BE49-F238E27FC236}">
                <a16:creationId xmlns:a16="http://schemas.microsoft.com/office/drawing/2014/main" id="{662E932C-F022-4475-A527-4351D2C57CD4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762714" y="4042840"/>
            <a:ext cx="226211" cy="228600"/>
          </a:xfrm>
          <a:prstGeom prst="rect">
            <a:avLst/>
          </a:prstGeom>
        </p:spPr>
      </p:pic>
      <p:pic>
        <p:nvPicPr>
          <p:cNvPr id="14" name="Mspham0936082789">
            <a:extLst>
              <a:ext uri="{FF2B5EF4-FFF2-40B4-BE49-F238E27FC236}">
                <a16:creationId xmlns:a16="http://schemas.microsoft.com/office/drawing/2014/main" id="{D637BFEB-F8D2-4255-BA2A-B6A6AC582C76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176634" y="4460722"/>
            <a:ext cx="226211" cy="228600"/>
          </a:xfrm>
          <a:prstGeom prst="rect">
            <a:avLst/>
          </a:prstGeom>
        </p:spPr>
      </p:pic>
      <p:pic>
        <p:nvPicPr>
          <p:cNvPr id="16" name="Mspham0936082789">
            <a:extLst>
              <a:ext uri="{FF2B5EF4-FFF2-40B4-BE49-F238E27FC236}">
                <a16:creationId xmlns:a16="http://schemas.microsoft.com/office/drawing/2014/main" id="{26B57492-E526-47BC-9C76-5527825D05DC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956119" y="4895062"/>
            <a:ext cx="226211" cy="228600"/>
          </a:xfrm>
          <a:prstGeom prst="rect">
            <a:avLst/>
          </a:prstGeom>
        </p:spPr>
      </p:pic>
      <p:pic>
        <p:nvPicPr>
          <p:cNvPr id="18" name="Mspham0936082789">
            <a:extLst>
              <a:ext uri="{FF2B5EF4-FFF2-40B4-BE49-F238E27FC236}">
                <a16:creationId xmlns:a16="http://schemas.microsoft.com/office/drawing/2014/main" id="{1E35DC48-38E5-4038-835C-816699EA9336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9372714" y="3826940"/>
            <a:ext cx="226211" cy="228600"/>
          </a:xfrm>
          <a:prstGeom prst="rect">
            <a:avLst/>
          </a:prstGeom>
        </p:spPr>
      </p:pic>
      <p:pic>
        <p:nvPicPr>
          <p:cNvPr id="19" name="Mspham0936082789">
            <a:extLst>
              <a:ext uri="{FF2B5EF4-FFF2-40B4-BE49-F238E27FC236}">
                <a16:creationId xmlns:a16="http://schemas.microsoft.com/office/drawing/2014/main" id="{2849FB09-E58B-4CDC-A43B-C05E27EE6FC3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8772155" y="4346422"/>
            <a:ext cx="226211" cy="228600"/>
          </a:xfrm>
          <a:prstGeom prst="rect">
            <a:avLst/>
          </a:prstGeom>
        </p:spPr>
      </p:pic>
      <p:pic>
        <p:nvPicPr>
          <p:cNvPr id="20" name="Mspham0936082789">
            <a:extLst>
              <a:ext uri="{FF2B5EF4-FFF2-40B4-BE49-F238E27FC236}">
                <a16:creationId xmlns:a16="http://schemas.microsoft.com/office/drawing/2014/main" id="{69571881-93A1-47A3-9F76-B52D8EA2E168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9372714" y="5986707"/>
            <a:ext cx="226211" cy="228600"/>
          </a:xfrm>
          <a:prstGeom prst="rect">
            <a:avLst/>
          </a:prstGeom>
        </p:spPr>
      </p:pic>
      <p:pic>
        <p:nvPicPr>
          <p:cNvPr id="22" name="Mspham0936082789">
            <a:extLst>
              <a:ext uri="{FF2B5EF4-FFF2-40B4-BE49-F238E27FC236}">
                <a16:creationId xmlns:a16="http://schemas.microsoft.com/office/drawing/2014/main" id="{47FE2947-7483-4D4C-8710-21DEBFE5770E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595834" y="3086100"/>
            <a:ext cx="226211" cy="228600"/>
          </a:xfrm>
          <a:prstGeom prst="rect">
            <a:avLst/>
          </a:prstGeom>
        </p:spPr>
      </p:pic>
      <p:pic>
        <p:nvPicPr>
          <p:cNvPr id="23" name="Mspham0936082789">
            <a:extLst>
              <a:ext uri="{FF2B5EF4-FFF2-40B4-BE49-F238E27FC236}">
                <a16:creationId xmlns:a16="http://schemas.microsoft.com/office/drawing/2014/main" id="{C66B382F-7D32-437A-B272-115AD6DA4055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418619" y="6205629"/>
            <a:ext cx="226211" cy="228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10580639" cy="616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5551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581" y="386834"/>
            <a:ext cx="23374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2. Point and say</a:t>
            </a:r>
          </a:p>
        </p:txBody>
      </p:sp>
      <p:sp>
        <p:nvSpPr>
          <p:cNvPr id="7" name="Rectangle 6"/>
          <p:cNvSpPr/>
          <p:nvPr/>
        </p:nvSpPr>
        <p:spPr>
          <a:xfrm>
            <a:off x="5400942" y="1982625"/>
            <a:ext cx="3768695" cy="43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33562" y="3247402"/>
            <a:ext cx="3196127" cy="43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8" y="1044412"/>
            <a:ext cx="2839114" cy="454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11864"/>
            <a:ext cx="6858000" cy="470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73782" y="1339028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</a:t>
            </a:r>
            <a:r>
              <a:rPr lang="en-US" sz="4000" b="1" dirty="0" smtClean="0"/>
              <a:t>orning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73782" y="4885961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</a:t>
            </a:r>
            <a:r>
              <a:rPr lang="en-US" sz="4000" b="1" dirty="0" smtClean="0"/>
              <a:t>orning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113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581" y="386834"/>
            <a:ext cx="23374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2. Point and say</a:t>
            </a:r>
          </a:p>
        </p:txBody>
      </p:sp>
      <p:pic>
        <p:nvPicPr>
          <p:cNvPr id="1029" name="Picture 5" descr="https://s.sachmem.vn/public/images/TA4T1SHSDEMO/U1-L1-2b_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18" y="1019660"/>
            <a:ext cx="2911790" cy="473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007693" y="3871245"/>
            <a:ext cx="3381438" cy="43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26" y="1331719"/>
            <a:ext cx="6858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10103" y="16002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afternoon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10103" y="4876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afternoon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9227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581" y="386834"/>
            <a:ext cx="23374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2. Point and say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02595" y="2674835"/>
            <a:ext cx="3025212" cy="43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65196" y="3819971"/>
            <a:ext cx="3423185" cy="43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5" y="924148"/>
            <a:ext cx="3039404" cy="471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26" y="1331719"/>
            <a:ext cx="6858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955971" y="16002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evening</a:t>
            </a:r>
            <a:endParaRPr lang="en-US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46607" y="4928516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evening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1618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242</Words>
  <Application>Microsoft Office PowerPoint</Application>
  <PresentationFormat>Widescreen</PresentationFormat>
  <Paragraphs>84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Helvetica Neue</vt:lpstr>
      <vt:lpstr>Gadugi</vt:lpstr>
      <vt:lpstr>Berlin Sans FB Demi</vt:lpstr>
      <vt:lpstr>Tahoma</vt:lpstr>
      <vt:lpstr>Calibri</vt:lpstr>
      <vt:lpstr>Arial Black</vt:lpstr>
      <vt:lpstr>Arial</vt:lpstr>
      <vt:lpstr>.VnRevue</vt:lpstr>
      <vt:lpstr>Arial </vt:lpstr>
      <vt:lpstr>Century Gothic</vt:lpstr>
      <vt:lpstr>Arial</vt:lpstr>
      <vt:lpstr>宋体</vt:lpstr>
      <vt:lpstr>Berlin Sans FB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12</cp:revision>
  <dcterms:modified xsi:type="dcterms:W3CDTF">2022-09-16T04:23:01Z</dcterms:modified>
</cp:coreProperties>
</file>