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2" r:id="rId4"/>
    <p:sldId id="258" r:id="rId5"/>
    <p:sldId id="266" r:id="rId6"/>
    <p:sldId id="268" r:id="rId7"/>
    <p:sldId id="265" r:id="rId8"/>
    <p:sldId id="267" r:id="rId9"/>
    <p:sldId id="264" r:id="rId10"/>
    <p:sldId id="269" r:id="rId11"/>
  </p:sldIdLst>
  <p:sldSz cx="9144000" cy="6858000" type="screen4x3"/>
  <p:notesSz cx="6858000" cy="9144000"/>
  <p:custDataLst>
    <p:tags r:id="rId1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66900"/>
    <a:srgbClr val="FF6E00"/>
    <a:srgbClr val="7CB400"/>
    <a:srgbClr val="92D4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60" y="12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6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492822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5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410466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4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574326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3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030362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429830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9350766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751010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50440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02750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9/15/2021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9/15/2021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9/15/2021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61" r:id="rId2"/>
    <p:sldLayoutId id="2147483650" r:id="rId3"/>
    <p:sldLayoutId id="2147483667" r:id="rId4"/>
    <p:sldLayoutId id="2147483665" r:id="rId5"/>
    <p:sldLayoutId id="2147483651" r:id="rId6"/>
    <p:sldLayoutId id="2147483652" r:id="rId7"/>
    <p:sldLayoutId id="2147483653" r:id="rId8"/>
    <p:sldLayoutId id="2147483654" r:id="rId9"/>
    <p:sldLayoutId id="2147483655" r:id="rId10"/>
    <p:sldLayoutId id="2147483668" r:id="rId11"/>
    <p:sldLayoutId id="2147483666" r:id="rId12"/>
    <p:sldLayoutId id="2147483664" r:id="rId13"/>
    <p:sldLayoutId id="2147483663" r:id="rId14"/>
    <p:sldLayoutId id="2147483662" r:id="rId15"/>
    <p:sldLayoutId id="2147483660" r:id="rId16"/>
    <p:sldLayoutId id="2147483656" r:id="rId17"/>
    <p:sldLayoutId id="2147483657" r:id="rId18"/>
    <p:sldLayoutId id="2147483658" r:id="rId19"/>
    <p:sldLayoutId id="2147483659" r:id="rId2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0.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11.jpg"/><Relationship Id="rId4" Type="http://schemas.openxmlformats.org/officeDocument/2006/relationships/image" Target="../media/image5.png"/><Relationship Id="rId9" Type="http://schemas.openxmlformats.org/officeDocument/2006/relationships/image" Target="../media/image10.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Layout" Target="../slideLayouts/slideLayout10.xml"/><Relationship Id="rId6" Type="http://schemas.openxmlformats.org/officeDocument/2006/relationships/image" Target="../media/image16.png"/><Relationship Id="rId5" Type="http://schemas.openxmlformats.org/officeDocument/2006/relationships/image" Target="../media/image15.png"/><Relationship Id="rId10" Type="http://schemas.openxmlformats.org/officeDocument/2006/relationships/image" Target="../media/image20.png"/><Relationship Id="rId4" Type="http://schemas.openxmlformats.org/officeDocument/2006/relationships/image" Target="../media/image14.png"/><Relationship Id="rId9" Type="http://schemas.openxmlformats.org/officeDocument/2006/relationships/image" Target="../media/image1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WordArt 5"/>
          <p:cNvSpPr>
            <a:spLocks noChangeArrowheads="1" noChangeShapeType="1" noTextEdit="1"/>
          </p:cNvSpPr>
          <p:nvPr/>
        </p:nvSpPr>
        <p:spPr bwMode="auto">
          <a:xfrm>
            <a:off x="1143000" y="1524000"/>
            <a:ext cx="6915150" cy="3810000"/>
          </a:xfrm>
          <a:prstGeom prst="rect">
            <a:avLst/>
          </a:prstGeom>
        </p:spPr>
        <p:txBody>
          <a:bodyPr wrap="none" fromWordArt="1">
            <a:prstTxWarp prst="textInflateBottom">
              <a:avLst>
                <a:gd name="adj" fmla="val 51611"/>
              </a:avLst>
            </a:prstTxWarp>
          </a:bodyPr>
          <a:lstStyle/>
          <a:p>
            <a:pPr algn="ctr"/>
            <a:r>
              <a:rPr lang="en-US" sz="3600" b="1" kern="10" dirty="0" err="1">
                <a:ln w="9525">
                  <a:solidFill>
                    <a:schemeClr val="bg2"/>
                  </a:solidFill>
                  <a:prstDash val="sysDot"/>
                  <a:round/>
                  <a:headEnd/>
                  <a:tailEnd/>
                </a:ln>
                <a:solidFill>
                  <a:srgbClr val="FF0000"/>
                </a:solidFill>
                <a:effectLst>
                  <a:outerShdw dist="45791" dir="2021404" algn="ctr" rotWithShape="0">
                    <a:srgbClr val="B2B2B2">
                      <a:alpha val="79999"/>
                    </a:srgbClr>
                  </a:outerShdw>
                </a:effectLst>
                <a:latin typeface="Times New Roman"/>
                <a:cs typeface="Times New Roman"/>
              </a:rPr>
              <a:t>Luyện</a:t>
            </a:r>
            <a:r>
              <a:rPr lang="en-US" sz="3600" b="1" kern="10" dirty="0">
                <a:ln w="9525">
                  <a:solidFill>
                    <a:schemeClr val="bg2"/>
                  </a:solidFill>
                  <a:prstDash val="sysDot"/>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3600" b="1" kern="10" dirty="0" err="1">
                <a:ln w="9525">
                  <a:solidFill>
                    <a:schemeClr val="bg2"/>
                  </a:solidFill>
                  <a:prstDash val="sysDot"/>
                  <a:round/>
                  <a:headEnd/>
                  <a:tailEnd/>
                </a:ln>
                <a:solidFill>
                  <a:srgbClr val="FF0000"/>
                </a:solidFill>
                <a:effectLst>
                  <a:outerShdw dist="45791" dir="2021404" algn="ctr" rotWithShape="0">
                    <a:srgbClr val="B2B2B2">
                      <a:alpha val="79999"/>
                    </a:srgbClr>
                  </a:outerShdw>
                </a:effectLst>
                <a:latin typeface="Times New Roman"/>
                <a:cs typeface="Times New Roman"/>
              </a:rPr>
              <a:t>tập</a:t>
            </a:r>
            <a:r>
              <a:rPr lang="en-US" sz="3600" b="1" kern="10" dirty="0">
                <a:ln w="9525">
                  <a:solidFill>
                    <a:schemeClr val="bg2"/>
                  </a:solidFill>
                  <a:prstDash val="sysDot"/>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3600" b="1" kern="10" dirty="0" err="1">
                <a:ln w="9525">
                  <a:solidFill>
                    <a:schemeClr val="bg2"/>
                  </a:solidFill>
                  <a:prstDash val="sysDot"/>
                  <a:round/>
                  <a:headEnd/>
                  <a:tailEnd/>
                </a:ln>
                <a:solidFill>
                  <a:srgbClr val="FF0000"/>
                </a:solidFill>
                <a:effectLst>
                  <a:outerShdw dist="45791" dir="2021404" algn="ctr" rotWithShape="0">
                    <a:srgbClr val="B2B2B2">
                      <a:alpha val="79999"/>
                    </a:srgbClr>
                  </a:outerShdw>
                </a:effectLst>
                <a:latin typeface="Times New Roman"/>
                <a:cs typeface="Times New Roman"/>
              </a:rPr>
              <a:t>tả</a:t>
            </a:r>
            <a:r>
              <a:rPr lang="en-US" sz="3600" b="1" kern="10" dirty="0">
                <a:ln w="9525">
                  <a:solidFill>
                    <a:schemeClr val="bg2"/>
                  </a:solidFill>
                  <a:prstDash val="sysDot"/>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3600" b="1" kern="10" dirty="0" err="1">
                <a:ln w="9525">
                  <a:solidFill>
                    <a:schemeClr val="bg2"/>
                  </a:solidFill>
                  <a:prstDash val="sysDot"/>
                  <a:round/>
                  <a:headEnd/>
                  <a:tailEnd/>
                </a:ln>
                <a:solidFill>
                  <a:srgbClr val="FF0000"/>
                </a:solidFill>
                <a:effectLst>
                  <a:outerShdw dist="45791" dir="2021404" algn="ctr" rotWithShape="0">
                    <a:srgbClr val="B2B2B2">
                      <a:alpha val="79999"/>
                    </a:srgbClr>
                  </a:outerShdw>
                </a:effectLst>
                <a:latin typeface="Times New Roman"/>
                <a:cs typeface="Times New Roman"/>
              </a:rPr>
              <a:t>cảnh</a:t>
            </a:r>
            <a:endParaRPr lang="en-US" sz="3600" b="1" kern="10" dirty="0">
              <a:ln w="9525">
                <a:solidFill>
                  <a:schemeClr val="bg2"/>
                </a:solidFill>
                <a:prstDash val="sysDot"/>
                <a:round/>
                <a:headEnd/>
                <a:tailEnd/>
              </a:ln>
              <a:solidFill>
                <a:srgbClr val="FF0000"/>
              </a:solidFill>
              <a:effectLst>
                <a:outerShdw dist="45791" dir="2021404" algn="ctr" rotWithShape="0">
                  <a:srgbClr val="B2B2B2">
                    <a:alpha val="79999"/>
                  </a:srgbClr>
                </a:outerShdw>
              </a:effectLst>
              <a:latin typeface="Times New Roman"/>
              <a:cs typeface="Times New Roman"/>
            </a:endParaRPr>
          </a:p>
        </p:txBody>
      </p:sp>
      <p:sp>
        <p:nvSpPr>
          <p:cNvPr id="3" name="Rectangle 2"/>
          <p:cNvSpPr txBox="1">
            <a:spLocks noChangeArrowheads="1"/>
          </p:cNvSpPr>
          <p:nvPr/>
        </p:nvSpPr>
        <p:spPr>
          <a:xfrm>
            <a:off x="714375" y="4914900"/>
            <a:ext cx="7772400" cy="8382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sz="4000">
                <a:solidFill>
                  <a:srgbClr val="000099"/>
                </a:solidFill>
              </a:rPr>
              <a:t>Tuần 2 tiết 1</a:t>
            </a:r>
          </a:p>
        </p:txBody>
      </p:sp>
    </p:spTree>
    <p:extLst>
      <p:ext uri="{BB962C8B-B14F-4D97-AF65-F5344CB8AC3E}">
        <p14:creationId xmlns:p14="http://schemas.microsoft.com/office/powerpoint/2010/main" val="838581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952500" y="1990436"/>
            <a:ext cx="7239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sz="2800" b="1">
                <a:solidFill>
                  <a:srgbClr val="FF0000"/>
                </a:solidFill>
                <a:latin typeface="Arial" charset="0"/>
              </a:rPr>
              <a:t>TIÊU CHÍ ĐÁNH GIÁ</a:t>
            </a:r>
          </a:p>
          <a:p>
            <a:pPr algn="ctr" eaLnBrk="1" hangingPunct="1"/>
            <a:endParaRPr lang="en-US" sz="2400">
              <a:latin typeface="Arial" charset="0"/>
            </a:endParaRPr>
          </a:p>
          <a:p>
            <a:pPr marL="457200" indent="-457200" algn="just" eaLnBrk="1" hangingPunct="1">
              <a:buAutoNum type="arabicPeriod"/>
            </a:pPr>
            <a:r>
              <a:rPr lang="en-US" sz="2400">
                <a:latin typeface="Arial" charset="0"/>
              </a:rPr>
              <a:t>Đủ cấu tạo 3 phần của đoạn văn</a:t>
            </a:r>
          </a:p>
          <a:p>
            <a:pPr marL="457200" indent="-457200" algn="just">
              <a:buFontTx/>
              <a:buAutoNum type="arabicPeriod"/>
            </a:pPr>
            <a:r>
              <a:rPr lang="en-US" sz="2400">
                <a:latin typeface="Arial" charset="0"/>
              </a:rPr>
              <a:t>Chọn được các chi tiết tiêu biểu của cảnh ở thời điểm miêu tả, tả theo trình tự hợp lí.</a:t>
            </a:r>
          </a:p>
          <a:p>
            <a:pPr marL="457200" indent="-457200" algn="just" eaLnBrk="1" hangingPunct="1">
              <a:buAutoNum type="arabicPeriod"/>
            </a:pPr>
            <a:r>
              <a:rPr lang="en-US" sz="2400">
                <a:latin typeface="Arial" charset="0"/>
              </a:rPr>
              <a:t>Sử dụng được các biện pháp nghệ thuật so sánh, nhân hoá làm cho hình ảnh miêu tả sinh động, gợi cảm.</a:t>
            </a:r>
          </a:p>
        </p:txBody>
      </p:sp>
    </p:spTree>
    <p:extLst>
      <p:ext uri="{BB962C8B-B14F-4D97-AF65-F5344CB8AC3E}">
        <p14:creationId xmlns:p14="http://schemas.microsoft.com/office/powerpoint/2010/main" val="4244836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219200" y="1281199"/>
            <a:ext cx="7772400" cy="838200"/>
          </a:xfrm>
        </p:spPr>
        <p:txBody>
          <a:bodyPr/>
          <a:lstStyle/>
          <a:p>
            <a:pPr eaLnBrk="1" hangingPunct="1"/>
            <a:r>
              <a:rPr lang="en-US" altLang="en-US" sz="3200"/>
              <a:t>Cấu tạo của bài văn tả cảnh?</a:t>
            </a:r>
          </a:p>
        </p:txBody>
      </p:sp>
      <p:sp>
        <p:nvSpPr>
          <p:cNvPr id="2051" name="Rectangle 3"/>
          <p:cNvSpPr>
            <a:spLocks noGrp="1" noChangeArrowheads="1"/>
          </p:cNvSpPr>
          <p:nvPr>
            <p:ph type="subTitle" idx="1"/>
          </p:nvPr>
        </p:nvSpPr>
        <p:spPr>
          <a:xfrm>
            <a:off x="304800" y="3110562"/>
            <a:ext cx="8534400" cy="3276600"/>
          </a:xfrm>
        </p:spPr>
        <p:txBody>
          <a:bodyPr/>
          <a:lstStyle/>
          <a:p>
            <a:pPr marL="609600" indent="-609600" algn="l" eaLnBrk="1" hangingPunct="1">
              <a:lnSpc>
                <a:spcPct val="90000"/>
              </a:lnSpc>
            </a:pPr>
            <a:r>
              <a:rPr lang="en-US" altLang="en-US" sz="2800">
                <a:solidFill>
                  <a:schemeClr val="tx1">
                    <a:lumMod val="95000"/>
                    <a:lumOff val="5000"/>
                  </a:schemeClr>
                </a:solidFill>
                <a:latin typeface="+mj-lt"/>
              </a:rPr>
              <a:t>Bài văn tả cảnh thường có ba phần:</a:t>
            </a:r>
          </a:p>
          <a:p>
            <a:pPr marL="609600" indent="-609600" algn="l" eaLnBrk="1" hangingPunct="1">
              <a:lnSpc>
                <a:spcPct val="90000"/>
              </a:lnSpc>
              <a:buFontTx/>
              <a:buAutoNum type="arabicPeriod"/>
            </a:pPr>
            <a:r>
              <a:rPr lang="en-US" altLang="en-US" sz="2800">
                <a:solidFill>
                  <a:schemeClr val="tx1">
                    <a:lumMod val="95000"/>
                    <a:lumOff val="5000"/>
                  </a:schemeClr>
                </a:solidFill>
                <a:latin typeface="+mj-lt"/>
              </a:rPr>
              <a:t>Mở bài: Giới thiệu bao quát về cảnh sẽ tả.</a:t>
            </a:r>
          </a:p>
          <a:p>
            <a:pPr marL="609600" indent="-609600" algn="l" eaLnBrk="1" hangingPunct="1">
              <a:lnSpc>
                <a:spcPct val="90000"/>
              </a:lnSpc>
              <a:buFontTx/>
              <a:buAutoNum type="arabicPeriod"/>
            </a:pPr>
            <a:r>
              <a:rPr lang="en-US" altLang="en-US" sz="2800">
                <a:solidFill>
                  <a:schemeClr val="tx1">
                    <a:lumMod val="95000"/>
                    <a:lumOff val="5000"/>
                  </a:schemeClr>
                </a:solidFill>
                <a:latin typeface="+mj-lt"/>
              </a:rPr>
              <a:t>Thân bài: Tả từng phần của cảnh hoặc sự thay đổi của cảnh theo thời gian.</a:t>
            </a:r>
          </a:p>
          <a:p>
            <a:pPr marL="609600" indent="-609600" algn="l" eaLnBrk="1" hangingPunct="1">
              <a:lnSpc>
                <a:spcPct val="90000"/>
              </a:lnSpc>
              <a:buFontTx/>
              <a:buAutoNum type="arabicPeriod"/>
            </a:pPr>
            <a:r>
              <a:rPr lang="en-US" altLang="en-US" sz="2800">
                <a:solidFill>
                  <a:schemeClr val="tx1">
                    <a:lumMod val="95000"/>
                    <a:lumOff val="5000"/>
                  </a:schemeClr>
                </a:solidFill>
                <a:latin typeface="+mj-lt"/>
              </a:rPr>
              <a:t>Kết bài: Nêu nhận xét hặc cảm nghĩ của người viết.</a:t>
            </a:r>
          </a:p>
          <a:p>
            <a:pPr marL="609600" indent="-609600" eaLnBrk="1" hangingPunct="1">
              <a:lnSpc>
                <a:spcPct val="90000"/>
              </a:lnSpc>
            </a:pPr>
            <a:endParaRPr lang="en-US" altLang="en-US" sz="2800">
              <a:solidFill>
                <a:schemeClr val="tx1">
                  <a:lumMod val="95000"/>
                  <a:lumOff val="5000"/>
                </a:schemeClr>
              </a:solidFill>
              <a:latin typeface="+mj-lt"/>
            </a:endParaRPr>
          </a:p>
        </p:txBody>
      </p:sp>
      <p:sp>
        <p:nvSpPr>
          <p:cNvPr id="3076" name="Text Box 4"/>
          <p:cNvSpPr txBox="1">
            <a:spLocks noChangeArrowheads="1"/>
          </p:cNvSpPr>
          <p:nvPr/>
        </p:nvSpPr>
        <p:spPr bwMode="auto">
          <a:xfrm>
            <a:off x="2362200" y="609600"/>
            <a:ext cx="31242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1600">
              <a:latin typeface="+mj-lt"/>
            </a:endParaRPr>
          </a:p>
        </p:txBody>
      </p:sp>
      <p:pic>
        <p:nvPicPr>
          <p:cNvPr id="6" name="Picture 5">
            <a:extLst>
              <a:ext uri="{FF2B5EF4-FFF2-40B4-BE49-F238E27FC236}">
                <a16:creationId xmlns:a16="http://schemas.microsoft.com/office/drawing/2014/main" id="{2D467C97-4B97-4241-BA02-20E3579CEF24}"/>
              </a:ext>
            </a:extLst>
          </p:cNvPr>
          <p:cNvPicPr>
            <a:picLocks noChangeAspect="1"/>
          </p:cNvPicPr>
          <p:nvPr/>
        </p:nvPicPr>
        <p:blipFill rotWithShape="1">
          <a:blip r:embed="rId2"/>
          <a:srcRect b="2025"/>
          <a:stretch/>
        </p:blipFill>
        <p:spPr>
          <a:xfrm>
            <a:off x="2308" y="140591"/>
            <a:ext cx="2740892" cy="2947375"/>
          </a:xfrm>
          <a:prstGeom prst="rect">
            <a:avLst/>
          </a:prstGeom>
        </p:spPr>
      </p:pic>
      <p:sp>
        <p:nvSpPr>
          <p:cNvPr id="7" name="TextBox 6">
            <a:extLst>
              <a:ext uri="{FF2B5EF4-FFF2-40B4-BE49-F238E27FC236}">
                <a16:creationId xmlns:a16="http://schemas.microsoft.com/office/drawing/2014/main" id="{31D190BE-F031-4DC9-BAB3-EEDDF906A98C}"/>
              </a:ext>
            </a:extLst>
          </p:cNvPr>
          <p:cNvSpPr txBox="1"/>
          <p:nvPr/>
        </p:nvSpPr>
        <p:spPr>
          <a:xfrm>
            <a:off x="-113146" y="892736"/>
            <a:ext cx="1926841" cy="1077218"/>
          </a:xfrm>
          <a:prstGeom prst="rect">
            <a:avLst/>
          </a:prstGeom>
          <a:noFill/>
        </p:spPr>
        <p:txBody>
          <a:bodyPr wrap="square" rtlCol="0">
            <a:spAutoFit/>
          </a:bodyPr>
          <a:lstStyle/>
          <a:p>
            <a:pPr algn="ctr"/>
            <a:r>
              <a:rPr lang="en-US" sz="3200" dirty="0"/>
              <a:t>KHỞI ĐỘNG</a:t>
            </a:r>
            <a:endParaRPr lang="vi-VN" sz="3200" dirty="0"/>
          </a:p>
        </p:txBody>
      </p:sp>
    </p:spTree>
    <p:extLst>
      <p:ext uri="{BB962C8B-B14F-4D97-AF65-F5344CB8AC3E}">
        <p14:creationId xmlns:p14="http://schemas.microsoft.com/office/powerpoint/2010/main" val="6858112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blinds(horizontal)">
                                      <p:cBhvr>
                                        <p:cTn id="7" dur="500"/>
                                        <p:tgtEl>
                                          <p:spTgt spid="20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051">
                                            <p:txEl>
                                              <p:pRg st="0" end="0"/>
                                            </p:txEl>
                                          </p:spTgt>
                                        </p:tgtEl>
                                        <p:attrNameLst>
                                          <p:attrName>style.visibility</p:attrName>
                                        </p:attrNameLst>
                                      </p:cBhvr>
                                      <p:to>
                                        <p:strVal val="visible"/>
                                      </p:to>
                                    </p:set>
                                    <p:animEffect transition="in" filter="blinds(horizontal)">
                                      <p:cBhvr>
                                        <p:cTn id="12" dur="500"/>
                                        <p:tgtEl>
                                          <p:spTgt spid="205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051">
                                            <p:txEl>
                                              <p:pRg st="1" end="1"/>
                                            </p:txEl>
                                          </p:spTgt>
                                        </p:tgtEl>
                                        <p:attrNameLst>
                                          <p:attrName>style.visibility</p:attrName>
                                        </p:attrNameLst>
                                      </p:cBhvr>
                                      <p:to>
                                        <p:strVal val="visible"/>
                                      </p:to>
                                    </p:set>
                                    <p:animEffect transition="in" filter="blinds(horizontal)">
                                      <p:cBhvr>
                                        <p:cTn id="17" dur="500"/>
                                        <p:tgtEl>
                                          <p:spTgt spid="205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051">
                                            <p:txEl>
                                              <p:pRg st="2" end="2"/>
                                            </p:txEl>
                                          </p:spTgt>
                                        </p:tgtEl>
                                        <p:attrNameLst>
                                          <p:attrName>style.visibility</p:attrName>
                                        </p:attrNameLst>
                                      </p:cBhvr>
                                      <p:to>
                                        <p:strVal val="visible"/>
                                      </p:to>
                                    </p:set>
                                    <p:animEffect transition="in" filter="blinds(horizontal)">
                                      <p:cBhvr>
                                        <p:cTn id="22" dur="500"/>
                                        <p:tgtEl>
                                          <p:spTgt spid="2051">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051">
                                            <p:txEl>
                                              <p:pRg st="3" end="3"/>
                                            </p:txEl>
                                          </p:spTgt>
                                        </p:tgtEl>
                                        <p:attrNameLst>
                                          <p:attrName>style.visibility</p:attrName>
                                        </p:attrNameLst>
                                      </p:cBhvr>
                                      <p:to>
                                        <p:strVal val="visible"/>
                                      </p:to>
                                    </p:set>
                                    <p:animEffect transition="in" filter="blinds(horizontal)">
                                      <p:cBhvr>
                                        <p:cTn id="27" dur="500"/>
                                        <p:tgtEl>
                                          <p:spTgt spid="20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0795A762-FA42-4BE8-BC7C-742E51634865}"/>
              </a:ext>
            </a:extLst>
          </p:cNvPr>
          <p:cNvGrpSpPr/>
          <p:nvPr/>
        </p:nvGrpSpPr>
        <p:grpSpPr>
          <a:xfrm>
            <a:off x="2000679" y="2471363"/>
            <a:ext cx="5656757" cy="1156701"/>
            <a:chOff x="2014869" y="552450"/>
            <a:chExt cx="8409911" cy="2284549"/>
          </a:xfrm>
        </p:grpSpPr>
        <p:sp>
          <p:nvSpPr>
            <p:cNvPr id="16" name="Rectangle 15">
              <a:extLst>
                <a:ext uri="{FF2B5EF4-FFF2-40B4-BE49-F238E27FC236}">
                  <a16:creationId xmlns:a16="http://schemas.microsoft.com/office/drawing/2014/main" id="{D2BAF0D5-016E-4C4B-8E18-1B91FFFCA98A}"/>
                </a:ext>
              </a:extLst>
            </p:cNvPr>
            <p:cNvSpPr/>
            <p:nvPr/>
          </p:nvSpPr>
          <p:spPr>
            <a:xfrm>
              <a:off x="2590800" y="552450"/>
              <a:ext cx="7429500" cy="2076450"/>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29500" h="2076450">
                  <a:moveTo>
                    <a:pt x="0" y="0"/>
                  </a:moveTo>
                  <a:lnTo>
                    <a:pt x="7429500" y="457200"/>
                  </a:lnTo>
                  <a:lnTo>
                    <a:pt x="7429500" y="2076450"/>
                  </a:lnTo>
                  <a:lnTo>
                    <a:pt x="19050" y="1638300"/>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a:p>
          </p:txBody>
        </p:sp>
        <p:sp>
          <p:nvSpPr>
            <p:cNvPr id="17" name="Rectangle 15">
              <a:extLst>
                <a:ext uri="{FF2B5EF4-FFF2-40B4-BE49-F238E27FC236}">
                  <a16:creationId xmlns:a16="http://schemas.microsoft.com/office/drawing/2014/main" id="{3327E057-869B-49F3-9D0C-74BF031B3D2B}"/>
                </a:ext>
              </a:extLst>
            </p:cNvPr>
            <p:cNvSpPr/>
            <p:nvPr/>
          </p:nvSpPr>
          <p:spPr>
            <a:xfrm>
              <a:off x="2014869" y="838200"/>
              <a:ext cx="8409911" cy="1998799"/>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 name="connsiteX0" fmla="*/ 0 w 7429500"/>
                <a:gd name="connsiteY0" fmla="*/ 19050 h 2095500"/>
                <a:gd name="connsiteX1" fmla="*/ 7162800 w 7429500"/>
                <a:gd name="connsiteY1" fmla="*/ 0 h 2095500"/>
                <a:gd name="connsiteX2" fmla="*/ 7429500 w 7429500"/>
                <a:gd name="connsiteY2" fmla="*/ 2095500 h 2095500"/>
                <a:gd name="connsiteX3" fmla="*/ 19050 w 7429500"/>
                <a:gd name="connsiteY3" fmla="*/ 1657350 h 2095500"/>
                <a:gd name="connsiteX4" fmla="*/ 0 w 7429500"/>
                <a:gd name="connsiteY4" fmla="*/ 19050 h 2095500"/>
                <a:gd name="connsiteX0" fmla="*/ 0 w 7239000"/>
                <a:gd name="connsiteY0" fmla="*/ 19050 h 1657350"/>
                <a:gd name="connsiteX1" fmla="*/ 7162800 w 7239000"/>
                <a:gd name="connsiteY1" fmla="*/ 0 h 1657350"/>
                <a:gd name="connsiteX2" fmla="*/ 7239000 w 7239000"/>
                <a:gd name="connsiteY2" fmla="*/ 1581150 h 1657350"/>
                <a:gd name="connsiteX3" fmla="*/ 19050 w 7239000"/>
                <a:gd name="connsiteY3" fmla="*/ 1657350 h 1657350"/>
                <a:gd name="connsiteX4" fmla="*/ 0 w 7239000"/>
                <a:gd name="connsiteY4" fmla="*/ 19050 h 1657350"/>
                <a:gd name="connsiteX0" fmla="*/ 0 w 7239000"/>
                <a:gd name="connsiteY0" fmla="*/ 285750 h 1924050"/>
                <a:gd name="connsiteX1" fmla="*/ 7162800 w 7239000"/>
                <a:gd name="connsiteY1" fmla="*/ 0 h 1924050"/>
                <a:gd name="connsiteX2" fmla="*/ 7239000 w 7239000"/>
                <a:gd name="connsiteY2" fmla="*/ 1847850 h 1924050"/>
                <a:gd name="connsiteX3" fmla="*/ 19050 w 7239000"/>
                <a:gd name="connsiteY3" fmla="*/ 1924050 h 1924050"/>
                <a:gd name="connsiteX4" fmla="*/ 0 w 7239000"/>
                <a:gd name="connsiteY4" fmla="*/ 285750 h 1924050"/>
                <a:gd name="connsiteX0" fmla="*/ 0 w 7239000"/>
                <a:gd name="connsiteY0" fmla="*/ 285750 h 2286000"/>
                <a:gd name="connsiteX1" fmla="*/ 7162800 w 7239000"/>
                <a:gd name="connsiteY1" fmla="*/ 0 h 2286000"/>
                <a:gd name="connsiteX2" fmla="*/ 7239000 w 7239000"/>
                <a:gd name="connsiteY2" fmla="*/ 1847850 h 2286000"/>
                <a:gd name="connsiteX3" fmla="*/ 57150 w 7239000"/>
                <a:gd name="connsiteY3" fmla="*/ 2286000 h 2286000"/>
                <a:gd name="connsiteX4" fmla="*/ 0 w 7239000"/>
                <a:gd name="connsiteY4" fmla="*/ 285750 h 2286000"/>
                <a:gd name="connsiteX0" fmla="*/ 0 w 8191500"/>
                <a:gd name="connsiteY0" fmla="*/ 0 h 2000250"/>
                <a:gd name="connsiteX1" fmla="*/ 8191500 w 8191500"/>
                <a:gd name="connsiteY1" fmla="*/ 38100 h 2000250"/>
                <a:gd name="connsiteX2" fmla="*/ 7239000 w 8191500"/>
                <a:gd name="connsiteY2" fmla="*/ 1562100 h 2000250"/>
                <a:gd name="connsiteX3" fmla="*/ 57150 w 8191500"/>
                <a:gd name="connsiteY3" fmla="*/ 2000250 h 2000250"/>
                <a:gd name="connsiteX4" fmla="*/ 0 w 8191500"/>
                <a:gd name="connsiteY4" fmla="*/ 0 h 2000250"/>
                <a:gd name="connsiteX0" fmla="*/ 0 w 8191500"/>
                <a:gd name="connsiteY0" fmla="*/ 0 h 2000250"/>
                <a:gd name="connsiteX1" fmla="*/ 8191500 w 8191500"/>
                <a:gd name="connsiteY1" fmla="*/ 38100 h 2000250"/>
                <a:gd name="connsiteX2" fmla="*/ 8096250 w 8191500"/>
                <a:gd name="connsiteY2" fmla="*/ 1504950 h 2000250"/>
                <a:gd name="connsiteX3" fmla="*/ 57150 w 8191500"/>
                <a:gd name="connsiteY3" fmla="*/ 2000250 h 2000250"/>
                <a:gd name="connsiteX4" fmla="*/ 0 w 8191500"/>
                <a:gd name="connsiteY4" fmla="*/ 0 h 2000250"/>
                <a:gd name="connsiteX0" fmla="*/ 0 w 8128488"/>
                <a:gd name="connsiteY0" fmla="*/ 200462 h 2200712"/>
                <a:gd name="connsiteX1" fmla="*/ 8128488 w 8128488"/>
                <a:gd name="connsiteY1" fmla="*/ 0 h 2200712"/>
                <a:gd name="connsiteX2" fmla="*/ 8096250 w 8128488"/>
                <a:gd name="connsiteY2" fmla="*/ 1705412 h 2200712"/>
                <a:gd name="connsiteX3" fmla="*/ 57150 w 8128488"/>
                <a:gd name="connsiteY3" fmla="*/ 2200712 h 2200712"/>
                <a:gd name="connsiteX4" fmla="*/ 0 w 8128488"/>
                <a:gd name="connsiteY4" fmla="*/ 200462 h 2200712"/>
                <a:gd name="connsiteX0" fmla="*/ 0 w 9083431"/>
                <a:gd name="connsiteY0" fmla="*/ 200462 h 2200712"/>
                <a:gd name="connsiteX1" fmla="*/ 8128488 w 9083431"/>
                <a:gd name="connsiteY1" fmla="*/ 0 h 2200712"/>
                <a:gd name="connsiteX2" fmla="*/ 9083431 w 9083431"/>
                <a:gd name="connsiteY2" fmla="*/ 1595306 h 2200712"/>
                <a:gd name="connsiteX3" fmla="*/ 57150 w 9083431"/>
                <a:gd name="connsiteY3" fmla="*/ 2200712 h 2200712"/>
                <a:gd name="connsiteX4" fmla="*/ 0 w 9083431"/>
                <a:gd name="connsiteY4" fmla="*/ 200462 h 2200712"/>
                <a:gd name="connsiteX0" fmla="*/ 0 w 9041423"/>
                <a:gd name="connsiteY0" fmla="*/ 530779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530779 h 2200712"/>
                <a:gd name="connsiteX0" fmla="*/ 0 w 9041423"/>
                <a:gd name="connsiteY0" fmla="*/ 347270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347270 h 2200712"/>
                <a:gd name="connsiteX0" fmla="*/ 0 w 9041423"/>
                <a:gd name="connsiteY0" fmla="*/ 72006 h 1925448"/>
                <a:gd name="connsiteX1" fmla="*/ 8611576 w 9041423"/>
                <a:gd name="connsiteY1" fmla="*/ 0 h 1925448"/>
                <a:gd name="connsiteX2" fmla="*/ 9041423 w 9041423"/>
                <a:gd name="connsiteY2" fmla="*/ 1320042 h 1925448"/>
                <a:gd name="connsiteX3" fmla="*/ 15142 w 9041423"/>
                <a:gd name="connsiteY3" fmla="*/ 1925448 h 1925448"/>
                <a:gd name="connsiteX4" fmla="*/ 0 w 9041423"/>
                <a:gd name="connsiteY4" fmla="*/ 72006 h 1925448"/>
                <a:gd name="connsiteX0" fmla="*/ 0 w 9629531"/>
                <a:gd name="connsiteY0" fmla="*/ 90357 h 1925448"/>
                <a:gd name="connsiteX1" fmla="*/ 9199684 w 9629531"/>
                <a:gd name="connsiteY1" fmla="*/ 0 h 1925448"/>
                <a:gd name="connsiteX2" fmla="*/ 9629531 w 9629531"/>
                <a:gd name="connsiteY2" fmla="*/ 1320042 h 1925448"/>
                <a:gd name="connsiteX3" fmla="*/ 603250 w 9629531"/>
                <a:gd name="connsiteY3" fmla="*/ 1925448 h 1925448"/>
                <a:gd name="connsiteX4" fmla="*/ 0 w 9629531"/>
                <a:gd name="connsiteY4" fmla="*/ 90357 h 1925448"/>
                <a:gd name="connsiteX0" fmla="*/ 0 w 9272466"/>
                <a:gd name="connsiteY0" fmla="*/ 16953 h 1925448"/>
                <a:gd name="connsiteX1" fmla="*/ 8842619 w 9272466"/>
                <a:gd name="connsiteY1" fmla="*/ 0 h 1925448"/>
                <a:gd name="connsiteX2" fmla="*/ 9272466 w 9272466"/>
                <a:gd name="connsiteY2" fmla="*/ 1320042 h 1925448"/>
                <a:gd name="connsiteX3" fmla="*/ 246185 w 9272466"/>
                <a:gd name="connsiteY3" fmla="*/ 1925448 h 1925448"/>
                <a:gd name="connsiteX4" fmla="*/ 0 w 9272466"/>
                <a:gd name="connsiteY4" fmla="*/ 16953 h 19254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2466" h="1925448">
                  <a:moveTo>
                    <a:pt x="0" y="16953"/>
                  </a:moveTo>
                  <a:lnTo>
                    <a:pt x="8842619" y="0"/>
                  </a:lnTo>
                  <a:lnTo>
                    <a:pt x="9272466" y="1320042"/>
                  </a:lnTo>
                  <a:lnTo>
                    <a:pt x="246185" y="1925448"/>
                  </a:lnTo>
                  <a:lnTo>
                    <a:pt x="0" y="16953"/>
                  </a:lnTo>
                  <a:close/>
                </a:path>
              </a:pathLst>
            </a:custGeom>
            <a:solidFill>
              <a:srgbClr val="FE00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dirty="0">
                <a:solidFill>
                  <a:srgbClr val="FF0000"/>
                </a:solidFill>
              </a:endParaRPr>
            </a:p>
          </p:txBody>
        </p:sp>
      </p:grpSp>
      <p:grpSp>
        <p:nvGrpSpPr>
          <p:cNvPr id="21" name="Group 20">
            <a:extLst>
              <a:ext uri="{FF2B5EF4-FFF2-40B4-BE49-F238E27FC236}">
                <a16:creationId xmlns:a16="http://schemas.microsoft.com/office/drawing/2014/main" id="{A9887F77-4E82-4DD5-9F0E-298E72A5BD85}"/>
              </a:ext>
            </a:extLst>
          </p:cNvPr>
          <p:cNvGrpSpPr/>
          <p:nvPr/>
        </p:nvGrpSpPr>
        <p:grpSpPr>
          <a:xfrm>
            <a:off x="1476285" y="2701166"/>
            <a:ext cx="862866" cy="862866"/>
            <a:chOff x="1507165" y="1085850"/>
            <a:chExt cx="1543050" cy="1543050"/>
          </a:xfrm>
        </p:grpSpPr>
        <p:sp>
          <p:nvSpPr>
            <p:cNvPr id="19" name="Flowchart: Connector 18">
              <a:extLst>
                <a:ext uri="{FF2B5EF4-FFF2-40B4-BE49-F238E27FC236}">
                  <a16:creationId xmlns:a16="http://schemas.microsoft.com/office/drawing/2014/main" id="{C1383221-ECB6-4D29-B95B-3A9791771147}"/>
                </a:ext>
              </a:extLst>
            </p:cNvPr>
            <p:cNvSpPr/>
            <p:nvPr/>
          </p:nvSpPr>
          <p:spPr>
            <a:xfrm>
              <a:off x="1507165" y="1085850"/>
              <a:ext cx="1543050" cy="1543050"/>
            </a:xfrm>
            <a:prstGeom prst="flowChartConnector">
              <a:avLst/>
            </a:prstGeom>
            <a:solidFill>
              <a:schemeClr val="bg1"/>
            </a:solidFill>
            <a:ln>
              <a:noFill/>
            </a:ln>
            <a:effectLst>
              <a:glow rad="63500">
                <a:schemeClr val="accent3">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a:p>
          </p:txBody>
        </p:sp>
        <p:sp>
          <p:nvSpPr>
            <p:cNvPr id="20" name="Flowchart: Connector 19">
              <a:extLst>
                <a:ext uri="{FF2B5EF4-FFF2-40B4-BE49-F238E27FC236}">
                  <a16:creationId xmlns:a16="http://schemas.microsoft.com/office/drawing/2014/main" id="{015F2C89-6AED-40E4-AE85-799592E76363}"/>
                </a:ext>
              </a:extLst>
            </p:cNvPr>
            <p:cNvSpPr/>
            <p:nvPr/>
          </p:nvSpPr>
          <p:spPr>
            <a:xfrm>
              <a:off x="1767220" y="1368658"/>
              <a:ext cx="974491" cy="974491"/>
            </a:xfrm>
            <a:prstGeom prst="flowChartConnector">
              <a:avLst/>
            </a:prstGeom>
            <a:solidFill>
              <a:srgbClr val="FE003E"/>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7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1</a:t>
              </a:r>
              <a:endParaRPr lang="vi-VN" sz="27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grpSp>
        <p:nvGrpSpPr>
          <p:cNvPr id="28" name="Group 27">
            <a:extLst>
              <a:ext uri="{FF2B5EF4-FFF2-40B4-BE49-F238E27FC236}">
                <a16:creationId xmlns:a16="http://schemas.microsoft.com/office/drawing/2014/main" id="{860F0BDB-5B78-4960-B5D6-17761C829927}"/>
              </a:ext>
            </a:extLst>
          </p:cNvPr>
          <p:cNvGrpSpPr/>
          <p:nvPr/>
        </p:nvGrpSpPr>
        <p:grpSpPr>
          <a:xfrm>
            <a:off x="2000679" y="3987038"/>
            <a:ext cx="5656757" cy="1156701"/>
            <a:chOff x="2014869" y="552450"/>
            <a:chExt cx="8409911" cy="2284549"/>
          </a:xfrm>
        </p:grpSpPr>
        <p:sp>
          <p:nvSpPr>
            <p:cNvPr id="29" name="Rectangle 15">
              <a:extLst>
                <a:ext uri="{FF2B5EF4-FFF2-40B4-BE49-F238E27FC236}">
                  <a16:creationId xmlns:a16="http://schemas.microsoft.com/office/drawing/2014/main" id="{8A605FAD-16E4-4D62-9A89-95D45621E506}"/>
                </a:ext>
              </a:extLst>
            </p:cNvPr>
            <p:cNvSpPr/>
            <p:nvPr/>
          </p:nvSpPr>
          <p:spPr>
            <a:xfrm>
              <a:off x="2590800" y="552450"/>
              <a:ext cx="7429500" cy="2076450"/>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29500" h="2076450">
                  <a:moveTo>
                    <a:pt x="0" y="0"/>
                  </a:moveTo>
                  <a:lnTo>
                    <a:pt x="7429500" y="457200"/>
                  </a:lnTo>
                  <a:lnTo>
                    <a:pt x="7429500" y="2076450"/>
                  </a:lnTo>
                  <a:lnTo>
                    <a:pt x="19050" y="1638300"/>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a:p>
          </p:txBody>
        </p:sp>
        <p:sp>
          <p:nvSpPr>
            <p:cNvPr id="30" name="Rectangle 15">
              <a:extLst>
                <a:ext uri="{FF2B5EF4-FFF2-40B4-BE49-F238E27FC236}">
                  <a16:creationId xmlns:a16="http://schemas.microsoft.com/office/drawing/2014/main" id="{9E0902F5-8E66-4BDA-BD77-9313E01FC0AE}"/>
                </a:ext>
              </a:extLst>
            </p:cNvPr>
            <p:cNvSpPr/>
            <p:nvPr/>
          </p:nvSpPr>
          <p:spPr>
            <a:xfrm>
              <a:off x="2014869" y="838200"/>
              <a:ext cx="8409911" cy="1998799"/>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 name="connsiteX0" fmla="*/ 0 w 7429500"/>
                <a:gd name="connsiteY0" fmla="*/ 19050 h 2095500"/>
                <a:gd name="connsiteX1" fmla="*/ 7162800 w 7429500"/>
                <a:gd name="connsiteY1" fmla="*/ 0 h 2095500"/>
                <a:gd name="connsiteX2" fmla="*/ 7429500 w 7429500"/>
                <a:gd name="connsiteY2" fmla="*/ 2095500 h 2095500"/>
                <a:gd name="connsiteX3" fmla="*/ 19050 w 7429500"/>
                <a:gd name="connsiteY3" fmla="*/ 1657350 h 2095500"/>
                <a:gd name="connsiteX4" fmla="*/ 0 w 7429500"/>
                <a:gd name="connsiteY4" fmla="*/ 19050 h 2095500"/>
                <a:gd name="connsiteX0" fmla="*/ 0 w 7239000"/>
                <a:gd name="connsiteY0" fmla="*/ 19050 h 1657350"/>
                <a:gd name="connsiteX1" fmla="*/ 7162800 w 7239000"/>
                <a:gd name="connsiteY1" fmla="*/ 0 h 1657350"/>
                <a:gd name="connsiteX2" fmla="*/ 7239000 w 7239000"/>
                <a:gd name="connsiteY2" fmla="*/ 1581150 h 1657350"/>
                <a:gd name="connsiteX3" fmla="*/ 19050 w 7239000"/>
                <a:gd name="connsiteY3" fmla="*/ 1657350 h 1657350"/>
                <a:gd name="connsiteX4" fmla="*/ 0 w 7239000"/>
                <a:gd name="connsiteY4" fmla="*/ 19050 h 1657350"/>
                <a:gd name="connsiteX0" fmla="*/ 0 w 7239000"/>
                <a:gd name="connsiteY0" fmla="*/ 285750 h 1924050"/>
                <a:gd name="connsiteX1" fmla="*/ 7162800 w 7239000"/>
                <a:gd name="connsiteY1" fmla="*/ 0 h 1924050"/>
                <a:gd name="connsiteX2" fmla="*/ 7239000 w 7239000"/>
                <a:gd name="connsiteY2" fmla="*/ 1847850 h 1924050"/>
                <a:gd name="connsiteX3" fmla="*/ 19050 w 7239000"/>
                <a:gd name="connsiteY3" fmla="*/ 1924050 h 1924050"/>
                <a:gd name="connsiteX4" fmla="*/ 0 w 7239000"/>
                <a:gd name="connsiteY4" fmla="*/ 285750 h 1924050"/>
                <a:gd name="connsiteX0" fmla="*/ 0 w 7239000"/>
                <a:gd name="connsiteY0" fmla="*/ 285750 h 2286000"/>
                <a:gd name="connsiteX1" fmla="*/ 7162800 w 7239000"/>
                <a:gd name="connsiteY1" fmla="*/ 0 h 2286000"/>
                <a:gd name="connsiteX2" fmla="*/ 7239000 w 7239000"/>
                <a:gd name="connsiteY2" fmla="*/ 1847850 h 2286000"/>
                <a:gd name="connsiteX3" fmla="*/ 57150 w 7239000"/>
                <a:gd name="connsiteY3" fmla="*/ 2286000 h 2286000"/>
                <a:gd name="connsiteX4" fmla="*/ 0 w 7239000"/>
                <a:gd name="connsiteY4" fmla="*/ 285750 h 2286000"/>
                <a:gd name="connsiteX0" fmla="*/ 0 w 8191500"/>
                <a:gd name="connsiteY0" fmla="*/ 0 h 2000250"/>
                <a:gd name="connsiteX1" fmla="*/ 8191500 w 8191500"/>
                <a:gd name="connsiteY1" fmla="*/ 38100 h 2000250"/>
                <a:gd name="connsiteX2" fmla="*/ 7239000 w 8191500"/>
                <a:gd name="connsiteY2" fmla="*/ 1562100 h 2000250"/>
                <a:gd name="connsiteX3" fmla="*/ 57150 w 8191500"/>
                <a:gd name="connsiteY3" fmla="*/ 2000250 h 2000250"/>
                <a:gd name="connsiteX4" fmla="*/ 0 w 8191500"/>
                <a:gd name="connsiteY4" fmla="*/ 0 h 2000250"/>
                <a:gd name="connsiteX0" fmla="*/ 0 w 8191500"/>
                <a:gd name="connsiteY0" fmla="*/ 0 h 2000250"/>
                <a:gd name="connsiteX1" fmla="*/ 8191500 w 8191500"/>
                <a:gd name="connsiteY1" fmla="*/ 38100 h 2000250"/>
                <a:gd name="connsiteX2" fmla="*/ 8096250 w 8191500"/>
                <a:gd name="connsiteY2" fmla="*/ 1504950 h 2000250"/>
                <a:gd name="connsiteX3" fmla="*/ 57150 w 8191500"/>
                <a:gd name="connsiteY3" fmla="*/ 2000250 h 2000250"/>
                <a:gd name="connsiteX4" fmla="*/ 0 w 8191500"/>
                <a:gd name="connsiteY4" fmla="*/ 0 h 2000250"/>
                <a:gd name="connsiteX0" fmla="*/ 0 w 8128488"/>
                <a:gd name="connsiteY0" fmla="*/ 200462 h 2200712"/>
                <a:gd name="connsiteX1" fmla="*/ 8128488 w 8128488"/>
                <a:gd name="connsiteY1" fmla="*/ 0 h 2200712"/>
                <a:gd name="connsiteX2" fmla="*/ 8096250 w 8128488"/>
                <a:gd name="connsiteY2" fmla="*/ 1705412 h 2200712"/>
                <a:gd name="connsiteX3" fmla="*/ 57150 w 8128488"/>
                <a:gd name="connsiteY3" fmla="*/ 2200712 h 2200712"/>
                <a:gd name="connsiteX4" fmla="*/ 0 w 8128488"/>
                <a:gd name="connsiteY4" fmla="*/ 200462 h 2200712"/>
                <a:gd name="connsiteX0" fmla="*/ 0 w 9083431"/>
                <a:gd name="connsiteY0" fmla="*/ 200462 h 2200712"/>
                <a:gd name="connsiteX1" fmla="*/ 8128488 w 9083431"/>
                <a:gd name="connsiteY1" fmla="*/ 0 h 2200712"/>
                <a:gd name="connsiteX2" fmla="*/ 9083431 w 9083431"/>
                <a:gd name="connsiteY2" fmla="*/ 1595306 h 2200712"/>
                <a:gd name="connsiteX3" fmla="*/ 57150 w 9083431"/>
                <a:gd name="connsiteY3" fmla="*/ 2200712 h 2200712"/>
                <a:gd name="connsiteX4" fmla="*/ 0 w 9083431"/>
                <a:gd name="connsiteY4" fmla="*/ 200462 h 2200712"/>
                <a:gd name="connsiteX0" fmla="*/ 0 w 9041423"/>
                <a:gd name="connsiteY0" fmla="*/ 530779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530779 h 2200712"/>
                <a:gd name="connsiteX0" fmla="*/ 0 w 9041423"/>
                <a:gd name="connsiteY0" fmla="*/ 347270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347270 h 2200712"/>
                <a:gd name="connsiteX0" fmla="*/ 0 w 9041423"/>
                <a:gd name="connsiteY0" fmla="*/ 72006 h 1925448"/>
                <a:gd name="connsiteX1" fmla="*/ 8611576 w 9041423"/>
                <a:gd name="connsiteY1" fmla="*/ 0 h 1925448"/>
                <a:gd name="connsiteX2" fmla="*/ 9041423 w 9041423"/>
                <a:gd name="connsiteY2" fmla="*/ 1320042 h 1925448"/>
                <a:gd name="connsiteX3" fmla="*/ 15142 w 9041423"/>
                <a:gd name="connsiteY3" fmla="*/ 1925448 h 1925448"/>
                <a:gd name="connsiteX4" fmla="*/ 0 w 9041423"/>
                <a:gd name="connsiteY4" fmla="*/ 72006 h 1925448"/>
                <a:gd name="connsiteX0" fmla="*/ 0 w 9629531"/>
                <a:gd name="connsiteY0" fmla="*/ 90357 h 1925448"/>
                <a:gd name="connsiteX1" fmla="*/ 9199684 w 9629531"/>
                <a:gd name="connsiteY1" fmla="*/ 0 h 1925448"/>
                <a:gd name="connsiteX2" fmla="*/ 9629531 w 9629531"/>
                <a:gd name="connsiteY2" fmla="*/ 1320042 h 1925448"/>
                <a:gd name="connsiteX3" fmla="*/ 603250 w 9629531"/>
                <a:gd name="connsiteY3" fmla="*/ 1925448 h 1925448"/>
                <a:gd name="connsiteX4" fmla="*/ 0 w 9629531"/>
                <a:gd name="connsiteY4" fmla="*/ 90357 h 1925448"/>
                <a:gd name="connsiteX0" fmla="*/ 0 w 9272466"/>
                <a:gd name="connsiteY0" fmla="*/ 16953 h 1925448"/>
                <a:gd name="connsiteX1" fmla="*/ 8842619 w 9272466"/>
                <a:gd name="connsiteY1" fmla="*/ 0 h 1925448"/>
                <a:gd name="connsiteX2" fmla="*/ 9272466 w 9272466"/>
                <a:gd name="connsiteY2" fmla="*/ 1320042 h 1925448"/>
                <a:gd name="connsiteX3" fmla="*/ 246185 w 9272466"/>
                <a:gd name="connsiteY3" fmla="*/ 1925448 h 1925448"/>
                <a:gd name="connsiteX4" fmla="*/ 0 w 9272466"/>
                <a:gd name="connsiteY4" fmla="*/ 16953 h 19254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2466" h="1925448">
                  <a:moveTo>
                    <a:pt x="0" y="16953"/>
                  </a:moveTo>
                  <a:lnTo>
                    <a:pt x="8842619" y="0"/>
                  </a:lnTo>
                  <a:lnTo>
                    <a:pt x="9272466" y="1320042"/>
                  </a:lnTo>
                  <a:lnTo>
                    <a:pt x="246185" y="1925448"/>
                  </a:lnTo>
                  <a:lnTo>
                    <a:pt x="0" y="16953"/>
                  </a:lnTo>
                  <a:close/>
                </a:path>
              </a:pathLst>
            </a:custGeom>
            <a:solidFill>
              <a:srgbClr val="F8A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dirty="0">
                <a:solidFill>
                  <a:srgbClr val="FF0000"/>
                </a:solidFill>
              </a:endParaRPr>
            </a:p>
          </p:txBody>
        </p:sp>
      </p:grpSp>
      <p:grpSp>
        <p:nvGrpSpPr>
          <p:cNvPr id="31" name="Group 30">
            <a:extLst>
              <a:ext uri="{FF2B5EF4-FFF2-40B4-BE49-F238E27FC236}">
                <a16:creationId xmlns:a16="http://schemas.microsoft.com/office/drawing/2014/main" id="{34972177-CDF1-431E-954D-D6E15D0E21A6}"/>
              </a:ext>
            </a:extLst>
          </p:cNvPr>
          <p:cNvGrpSpPr/>
          <p:nvPr/>
        </p:nvGrpSpPr>
        <p:grpSpPr>
          <a:xfrm>
            <a:off x="1476285" y="4216841"/>
            <a:ext cx="862866" cy="862866"/>
            <a:chOff x="1507165" y="1085850"/>
            <a:chExt cx="1543050" cy="1543050"/>
          </a:xfrm>
        </p:grpSpPr>
        <p:sp>
          <p:nvSpPr>
            <p:cNvPr id="32" name="Flowchart: Connector 31">
              <a:extLst>
                <a:ext uri="{FF2B5EF4-FFF2-40B4-BE49-F238E27FC236}">
                  <a16:creationId xmlns:a16="http://schemas.microsoft.com/office/drawing/2014/main" id="{40199C0B-C910-412B-A0ED-C344075C7B92}"/>
                </a:ext>
              </a:extLst>
            </p:cNvPr>
            <p:cNvSpPr/>
            <p:nvPr/>
          </p:nvSpPr>
          <p:spPr>
            <a:xfrm>
              <a:off x="1507165" y="1085850"/>
              <a:ext cx="1543050" cy="1543050"/>
            </a:xfrm>
            <a:prstGeom prst="flowChartConnector">
              <a:avLst/>
            </a:prstGeom>
            <a:solidFill>
              <a:schemeClr val="bg1"/>
            </a:solidFill>
            <a:ln>
              <a:noFill/>
            </a:ln>
            <a:effectLst>
              <a:glow rad="63500">
                <a:schemeClr val="accent3">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a:p>
          </p:txBody>
        </p:sp>
        <p:sp>
          <p:nvSpPr>
            <p:cNvPr id="33" name="Flowchart: Connector 32">
              <a:extLst>
                <a:ext uri="{FF2B5EF4-FFF2-40B4-BE49-F238E27FC236}">
                  <a16:creationId xmlns:a16="http://schemas.microsoft.com/office/drawing/2014/main" id="{BF4B2B6D-650B-42D2-B89E-D9BEA31765A7}"/>
                </a:ext>
              </a:extLst>
            </p:cNvPr>
            <p:cNvSpPr/>
            <p:nvPr/>
          </p:nvSpPr>
          <p:spPr>
            <a:xfrm>
              <a:off x="1767220" y="1368658"/>
              <a:ext cx="974491" cy="974491"/>
            </a:xfrm>
            <a:prstGeom prst="flowChartConnector">
              <a:avLst/>
            </a:prstGeom>
            <a:solidFill>
              <a:srgbClr val="F8AC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7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2</a:t>
              </a:r>
              <a:endParaRPr lang="vi-VN" sz="27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sp>
        <p:nvSpPr>
          <p:cNvPr id="40" name="Flowchart: Alternate Process 39">
            <a:extLst>
              <a:ext uri="{FF2B5EF4-FFF2-40B4-BE49-F238E27FC236}">
                <a16:creationId xmlns:a16="http://schemas.microsoft.com/office/drawing/2014/main" id="{4799579D-7CA1-4189-A601-E21AB3264A36}"/>
              </a:ext>
            </a:extLst>
          </p:cNvPr>
          <p:cNvSpPr/>
          <p:nvPr/>
        </p:nvSpPr>
        <p:spPr>
          <a:xfrm>
            <a:off x="2731675" y="717250"/>
            <a:ext cx="3680649" cy="578150"/>
          </a:xfrm>
          <a:prstGeom prst="flowChartAlternateProcess">
            <a:avLst/>
          </a:prstGeom>
          <a:solidFill>
            <a:schemeClr val="tx1">
              <a:lumMod val="95000"/>
              <a:lumOff val="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700" b="1" dirty="0" err="1">
                <a:latin typeface="Arial" panose="020B0604020202020204" pitchFamily="34" charset="0"/>
                <a:cs typeface="Arial" panose="020B0604020202020204" pitchFamily="34" charset="0"/>
              </a:rPr>
              <a:t>YÊU</a:t>
            </a:r>
            <a:r>
              <a:rPr lang="en-US" sz="2700" b="1" dirty="0">
                <a:latin typeface="Arial" panose="020B0604020202020204" pitchFamily="34" charset="0"/>
                <a:cs typeface="Arial" panose="020B0604020202020204" pitchFamily="34" charset="0"/>
              </a:rPr>
              <a:t> </a:t>
            </a:r>
            <a:r>
              <a:rPr lang="en-US" sz="2700" b="1" dirty="0" err="1">
                <a:latin typeface="Arial" panose="020B0604020202020204" pitchFamily="34" charset="0"/>
                <a:cs typeface="Arial" panose="020B0604020202020204" pitchFamily="34" charset="0"/>
              </a:rPr>
              <a:t>CẦU</a:t>
            </a:r>
            <a:r>
              <a:rPr lang="en-US" sz="2700" b="1" dirty="0">
                <a:latin typeface="Arial" panose="020B0604020202020204" pitchFamily="34" charset="0"/>
                <a:cs typeface="Arial" panose="020B0604020202020204" pitchFamily="34" charset="0"/>
              </a:rPr>
              <a:t> </a:t>
            </a:r>
            <a:r>
              <a:rPr lang="en-US" sz="2700" b="1" dirty="0" err="1">
                <a:latin typeface="Arial" panose="020B0604020202020204" pitchFamily="34" charset="0"/>
                <a:cs typeface="Arial" panose="020B0604020202020204" pitchFamily="34" charset="0"/>
              </a:rPr>
              <a:t>CẦN</a:t>
            </a:r>
            <a:r>
              <a:rPr lang="en-US" sz="2700" b="1" dirty="0">
                <a:latin typeface="Arial" panose="020B0604020202020204" pitchFamily="34" charset="0"/>
                <a:cs typeface="Arial" panose="020B0604020202020204" pitchFamily="34" charset="0"/>
              </a:rPr>
              <a:t> </a:t>
            </a:r>
            <a:r>
              <a:rPr lang="en-US" sz="2700" b="1" dirty="0" err="1">
                <a:latin typeface="Arial" panose="020B0604020202020204" pitchFamily="34" charset="0"/>
                <a:cs typeface="Arial" panose="020B0604020202020204" pitchFamily="34" charset="0"/>
              </a:rPr>
              <a:t>ĐẠT</a:t>
            </a:r>
            <a:endParaRPr lang="vi-VN" sz="2700" b="1" dirty="0">
              <a:latin typeface="Arial" panose="020B0604020202020204" pitchFamily="34" charset="0"/>
              <a:cs typeface="Arial" panose="020B0604020202020204" pitchFamily="34" charset="0"/>
            </a:endParaRPr>
          </a:p>
        </p:txBody>
      </p:sp>
      <p:cxnSp>
        <p:nvCxnSpPr>
          <p:cNvPr id="42" name="Straight Connector 41">
            <a:extLst>
              <a:ext uri="{FF2B5EF4-FFF2-40B4-BE49-F238E27FC236}">
                <a16:creationId xmlns:a16="http://schemas.microsoft.com/office/drawing/2014/main" id="{E47EC19F-D4E5-4901-B61C-D2774BC3E925}"/>
              </a:ext>
            </a:extLst>
          </p:cNvPr>
          <p:cNvCxnSpPr/>
          <p:nvPr/>
        </p:nvCxnSpPr>
        <p:spPr>
          <a:xfrm>
            <a:off x="0" y="1186464"/>
            <a:ext cx="3429000" cy="0"/>
          </a:xfrm>
          <a:prstGeom prst="line">
            <a:avLst/>
          </a:prstGeom>
          <a:ln w="76200"/>
        </p:spPr>
        <p:style>
          <a:lnRef idx="1">
            <a:schemeClr val="dk1"/>
          </a:lnRef>
          <a:fillRef idx="0">
            <a:schemeClr val="dk1"/>
          </a:fillRef>
          <a:effectRef idx="0">
            <a:schemeClr val="dk1"/>
          </a:effectRef>
          <a:fontRef idx="minor">
            <a:schemeClr val="tx1"/>
          </a:fontRef>
        </p:style>
      </p:cxnSp>
      <p:cxnSp>
        <p:nvCxnSpPr>
          <p:cNvPr id="43" name="Straight Connector 42">
            <a:extLst>
              <a:ext uri="{FF2B5EF4-FFF2-40B4-BE49-F238E27FC236}">
                <a16:creationId xmlns:a16="http://schemas.microsoft.com/office/drawing/2014/main" id="{FC41C90B-1B11-4DE2-9129-3B3070A6DA36}"/>
              </a:ext>
            </a:extLst>
          </p:cNvPr>
          <p:cNvCxnSpPr/>
          <p:nvPr/>
        </p:nvCxnSpPr>
        <p:spPr>
          <a:xfrm>
            <a:off x="5715000" y="1172778"/>
            <a:ext cx="3429000" cy="0"/>
          </a:xfrm>
          <a:prstGeom prst="line">
            <a:avLst/>
          </a:prstGeom>
          <a:ln w="76200"/>
        </p:spPr>
        <p:style>
          <a:lnRef idx="1">
            <a:schemeClr val="dk1"/>
          </a:lnRef>
          <a:fillRef idx="0">
            <a:schemeClr val="dk1"/>
          </a:fillRef>
          <a:effectRef idx="0">
            <a:schemeClr val="dk1"/>
          </a:effectRef>
          <a:fontRef idx="minor">
            <a:schemeClr val="tx1"/>
          </a:fontRef>
        </p:style>
      </p:cxnSp>
      <p:pic>
        <p:nvPicPr>
          <p:cNvPr id="5" name="Picture 4">
            <a:extLst>
              <a:ext uri="{FF2B5EF4-FFF2-40B4-BE49-F238E27FC236}">
                <a16:creationId xmlns:a16="http://schemas.microsoft.com/office/drawing/2014/main" id="{B6F26A88-3F6F-4BB1-99D7-48260E1D4F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18" y="1387922"/>
            <a:ext cx="1088231" cy="516681"/>
          </a:xfrm>
          <a:prstGeom prst="rect">
            <a:avLst/>
          </a:prstGeom>
        </p:spPr>
      </p:pic>
      <p:pic>
        <p:nvPicPr>
          <p:cNvPr id="41" name="Picture 40">
            <a:extLst>
              <a:ext uri="{FF2B5EF4-FFF2-40B4-BE49-F238E27FC236}">
                <a16:creationId xmlns:a16="http://schemas.microsoft.com/office/drawing/2014/main" id="{584A4DF7-4493-4DBD-A936-9163C9C29E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51130" y="3369724"/>
            <a:ext cx="1088231" cy="516681"/>
          </a:xfrm>
          <a:prstGeom prst="rect">
            <a:avLst/>
          </a:prstGeom>
        </p:spPr>
      </p:pic>
      <p:sp>
        <p:nvSpPr>
          <p:cNvPr id="44" name="TextBox 10">
            <a:extLst>
              <a:ext uri="{FF2B5EF4-FFF2-40B4-BE49-F238E27FC236}">
                <a16:creationId xmlns:a16="http://schemas.microsoft.com/office/drawing/2014/main" id="{06CD4793-2386-44B9-80E1-799446FAD134}"/>
              </a:ext>
            </a:extLst>
          </p:cNvPr>
          <p:cNvSpPr txBox="1">
            <a:spLocks noChangeArrowheads="1"/>
          </p:cNvSpPr>
          <p:nvPr/>
        </p:nvSpPr>
        <p:spPr bwMode="auto">
          <a:xfrm>
            <a:off x="2339151" y="2718680"/>
            <a:ext cx="480417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vi-VN" sz="1800">
                <a:solidFill>
                  <a:schemeClr val="bg1"/>
                </a:solidFill>
                <a:latin typeface="Arial" panose="020B0604020202020204" pitchFamily="34" charset="0"/>
                <a:cs typeface="Arial" panose="020B0604020202020204" pitchFamily="34" charset="0"/>
              </a:rPr>
              <a:t>Phát hiện được những hình ảnh đẹp trong 2 bài văn tả cảnh: Rừng trưa, Chiều tối</a:t>
            </a:r>
            <a:endParaRPr lang="en-US" altLang="vi-VN" sz="1800" dirty="0">
              <a:solidFill>
                <a:schemeClr val="bg1"/>
              </a:solidFill>
              <a:latin typeface="Arial" panose="020B0604020202020204" pitchFamily="34" charset="0"/>
              <a:cs typeface="Arial" panose="020B0604020202020204" pitchFamily="34" charset="0"/>
            </a:endParaRPr>
          </a:p>
        </p:txBody>
      </p:sp>
      <p:sp>
        <p:nvSpPr>
          <p:cNvPr id="45" name="TextBox 10">
            <a:extLst>
              <a:ext uri="{FF2B5EF4-FFF2-40B4-BE49-F238E27FC236}">
                <a16:creationId xmlns:a16="http://schemas.microsoft.com/office/drawing/2014/main" id="{AA954B6E-B693-4F78-B0BF-CAD2BCA4C02D}"/>
              </a:ext>
            </a:extLst>
          </p:cNvPr>
          <p:cNvSpPr txBox="1">
            <a:spLocks noChangeArrowheads="1"/>
          </p:cNvSpPr>
          <p:nvPr/>
        </p:nvSpPr>
        <p:spPr bwMode="auto">
          <a:xfrm>
            <a:off x="2571010" y="4131717"/>
            <a:ext cx="480417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vi-VN" sz="1800">
                <a:solidFill>
                  <a:schemeClr val="bg1"/>
                </a:solidFill>
                <a:latin typeface="Arial" panose="020B0604020202020204" pitchFamily="34" charset="0"/>
                <a:cs typeface="Arial" panose="020B0604020202020204" pitchFamily="34" charset="0"/>
              </a:rPr>
              <a:t>Biết chuyển một phần của dàn ý đã lập trong tiết học trước thành một đoạn văn </a:t>
            </a:r>
            <a:r>
              <a:rPr lang="en-US" altLang="vi-VN" sz="1800" err="1">
                <a:solidFill>
                  <a:schemeClr val="bg1"/>
                </a:solidFill>
                <a:latin typeface="Arial" panose="020B0604020202020204" pitchFamily="34" charset="0"/>
                <a:cs typeface="Arial" panose="020B0604020202020204" pitchFamily="34" charset="0"/>
              </a:rPr>
              <a:t>tả</a:t>
            </a:r>
            <a:r>
              <a:rPr lang="en-US" altLang="vi-VN" sz="1800">
                <a:solidFill>
                  <a:schemeClr val="bg1"/>
                </a:solidFill>
                <a:latin typeface="Arial" panose="020B0604020202020204" pitchFamily="34" charset="0"/>
                <a:cs typeface="Arial" panose="020B0604020202020204" pitchFamily="34" charset="0"/>
              </a:rPr>
              <a:t> cảnh một buổi trong ngày.</a:t>
            </a:r>
            <a:endParaRPr lang="en-US" altLang="vi-VN" sz="1800" dirty="0">
              <a:solidFill>
                <a:schemeClr val="bg1"/>
              </a:solidFill>
              <a:latin typeface="Arial" panose="020B0604020202020204" pitchFamily="34" charset="0"/>
              <a:cs typeface="Arial" panose="020B0604020202020204" pitchFamily="34" charset="0"/>
            </a:endParaRPr>
          </a:p>
        </p:txBody>
      </p:sp>
      <p:sp>
        <p:nvSpPr>
          <p:cNvPr id="46" name="TextBox 10">
            <a:extLst>
              <a:ext uri="{FF2B5EF4-FFF2-40B4-BE49-F238E27FC236}">
                <a16:creationId xmlns:a16="http://schemas.microsoft.com/office/drawing/2014/main" id="{B8B8E01D-F1CC-4117-861D-DF09DCA106F1}"/>
              </a:ext>
            </a:extLst>
          </p:cNvPr>
          <p:cNvSpPr txBox="1">
            <a:spLocks noChangeArrowheads="1"/>
          </p:cNvSpPr>
          <p:nvPr/>
        </p:nvSpPr>
        <p:spPr bwMode="auto">
          <a:xfrm>
            <a:off x="2605851" y="4997109"/>
            <a:ext cx="480417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vi-VN" sz="1800" dirty="0" err="1">
                <a:solidFill>
                  <a:schemeClr val="bg1"/>
                </a:solidFill>
                <a:latin typeface="Arial" panose="020B0604020202020204" pitchFamily="34" charset="0"/>
                <a:cs typeface="Arial" panose="020B0604020202020204" pitchFamily="34" charset="0"/>
              </a:rPr>
              <a:t>Lập</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được</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dàn</a:t>
            </a:r>
            <a:r>
              <a:rPr lang="en-US" altLang="vi-VN" sz="1800" dirty="0">
                <a:solidFill>
                  <a:schemeClr val="bg1"/>
                </a:solidFill>
                <a:latin typeface="Arial" panose="020B0604020202020204" pitchFamily="34" charset="0"/>
                <a:cs typeface="Arial" panose="020B0604020202020204" pitchFamily="34" charset="0"/>
              </a:rPr>
              <a:t> ý </a:t>
            </a:r>
            <a:r>
              <a:rPr lang="en-US" altLang="vi-VN" sz="1800" dirty="0" err="1">
                <a:solidFill>
                  <a:schemeClr val="bg1"/>
                </a:solidFill>
                <a:latin typeface="Arial" panose="020B0604020202020204" pitchFamily="34" charset="0"/>
                <a:cs typeface="Arial" panose="020B0604020202020204" pitchFamily="34" charset="0"/>
              </a:rPr>
              <a:t>bài</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văn</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tả</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cảnh</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từ</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những</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điều</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quan</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sát</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được</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và</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trình</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bày</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theo</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dàn</a:t>
            </a:r>
            <a:r>
              <a:rPr lang="en-US" altLang="vi-VN" sz="1800" dirty="0">
                <a:solidFill>
                  <a:schemeClr val="bg1"/>
                </a:solidFill>
                <a:latin typeface="Arial" panose="020B0604020202020204" pitchFamily="34" charset="0"/>
                <a:cs typeface="Arial" panose="020B0604020202020204" pitchFamily="34" charset="0"/>
              </a:rPr>
              <a:t> ý.</a:t>
            </a:r>
          </a:p>
        </p:txBody>
      </p:sp>
    </p:spTree>
    <p:extLst>
      <p:ext uri="{BB962C8B-B14F-4D97-AF65-F5344CB8AC3E}">
        <p14:creationId xmlns:p14="http://schemas.microsoft.com/office/powerpoint/2010/main" val="3199729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par>
                                <p:cTn id="8" presetID="22" presetClass="entr" presetSubtype="2" fill="hold" nodeType="withEffect">
                                  <p:stCondLst>
                                    <p:cond delay="0"/>
                                  </p:stCondLst>
                                  <p:childTnLst>
                                    <p:set>
                                      <p:cBhvr>
                                        <p:cTn id="9" dur="1" fill="hold">
                                          <p:stCondLst>
                                            <p:cond delay="0"/>
                                          </p:stCondLst>
                                        </p:cTn>
                                        <p:tgtEl>
                                          <p:spTgt spid="43"/>
                                        </p:tgtEl>
                                        <p:attrNameLst>
                                          <p:attrName>style.visibility</p:attrName>
                                        </p:attrNameLst>
                                      </p:cBhvr>
                                      <p:to>
                                        <p:strVal val="visible"/>
                                      </p:to>
                                    </p:set>
                                    <p:animEffect transition="in" filter="wipe(right)">
                                      <p:cBhvr>
                                        <p:cTn id="10" dur="500"/>
                                        <p:tgtEl>
                                          <p:spTgt spid="4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40"/>
                                        </p:tgtEl>
                                        <p:attrNameLst>
                                          <p:attrName>style.visibility</p:attrName>
                                        </p:attrNameLst>
                                      </p:cBhvr>
                                      <p:to>
                                        <p:strVal val="visible"/>
                                      </p:to>
                                    </p:set>
                                    <p:animEffect transition="in" filter="barn(inVertical)">
                                      <p:cBhvr>
                                        <p:cTn id="15" dur="500"/>
                                        <p:tgtEl>
                                          <p:spTgt spid="40"/>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nodeType="clickEffect">
                                  <p:stCondLst>
                                    <p:cond delay="0"/>
                                  </p:stCondLst>
                                  <p:childTnLst>
                                    <p:set>
                                      <p:cBhvr>
                                        <p:cTn id="19" dur="1" fill="hold">
                                          <p:stCondLst>
                                            <p:cond delay="0"/>
                                          </p:stCondLst>
                                        </p:cTn>
                                        <p:tgtEl>
                                          <p:spTgt spid="21"/>
                                        </p:tgtEl>
                                        <p:attrNameLst>
                                          <p:attrName>style.visibility</p:attrName>
                                        </p:attrNameLst>
                                      </p:cBhvr>
                                      <p:to>
                                        <p:strVal val="visible"/>
                                      </p:to>
                                    </p:set>
                                    <p:anim calcmode="lin" valueType="num">
                                      <p:cBhvr additive="base">
                                        <p:cTn id="20" dur="500" fill="hold"/>
                                        <p:tgtEl>
                                          <p:spTgt spid="21"/>
                                        </p:tgtEl>
                                        <p:attrNameLst>
                                          <p:attrName>ppt_x</p:attrName>
                                        </p:attrNameLst>
                                      </p:cBhvr>
                                      <p:tavLst>
                                        <p:tav tm="0">
                                          <p:val>
                                            <p:strVal val="0-#ppt_w/2"/>
                                          </p:val>
                                        </p:tav>
                                        <p:tav tm="100000">
                                          <p:val>
                                            <p:strVal val="#ppt_x"/>
                                          </p:val>
                                        </p:tav>
                                      </p:tavLst>
                                    </p:anim>
                                    <p:anim calcmode="lin" valueType="num">
                                      <p:cBhvr additive="base">
                                        <p:cTn id="21" dur="500" fill="hold"/>
                                        <p:tgtEl>
                                          <p:spTgt spid="21"/>
                                        </p:tgtEl>
                                        <p:attrNameLst>
                                          <p:attrName>ppt_y</p:attrName>
                                        </p:attrNameLst>
                                      </p:cBhvr>
                                      <p:tavLst>
                                        <p:tav tm="0">
                                          <p:val>
                                            <p:strVal val="#ppt_y"/>
                                          </p:val>
                                        </p:tav>
                                        <p:tav tm="100000">
                                          <p:val>
                                            <p:strVal val="#ppt_y"/>
                                          </p:val>
                                        </p:tav>
                                      </p:tavLst>
                                    </p:anim>
                                  </p:childTnLst>
                                </p:cTn>
                              </p:par>
                              <p:par>
                                <p:cTn id="22" presetID="2" presetClass="entr" presetSubtype="2" fill="hold" grpId="0" nodeType="withEffect">
                                  <p:stCondLst>
                                    <p:cond delay="0"/>
                                  </p:stCondLst>
                                  <p:childTnLst>
                                    <p:set>
                                      <p:cBhvr>
                                        <p:cTn id="23" dur="1" fill="hold">
                                          <p:stCondLst>
                                            <p:cond delay="0"/>
                                          </p:stCondLst>
                                        </p:cTn>
                                        <p:tgtEl>
                                          <p:spTgt spid="44"/>
                                        </p:tgtEl>
                                        <p:attrNameLst>
                                          <p:attrName>style.visibility</p:attrName>
                                        </p:attrNameLst>
                                      </p:cBhvr>
                                      <p:to>
                                        <p:strVal val="visible"/>
                                      </p:to>
                                    </p:set>
                                    <p:anim calcmode="lin" valueType="num">
                                      <p:cBhvr additive="base">
                                        <p:cTn id="24" dur="500" fill="hold"/>
                                        <p:tgtEl>
                                          <p:spTgt spid="44"/>
                                        </p:tgtEl>
                                        <p:attrNameLst>
                                          <p:attrName>ppt_x</p:attrName>
                                        </p:attrNameLst>
                                      </p:cBhvr>
                                      <p:tavLst>
                                        <p:tav tm="0">
                                          <p:val>
                                            <p:strVal val="1+#ppt_w/2"/>
                                          </p:val>
                                        </p:tav>
                                        <p:tav tm="100000">
                                          <p:val>
                                            <p:strVal val="#ppt_x"/>
                                          </p:val>
                                        </p:tav>
                                      </p:tavLst>
                                    </p:anim>
                                    <p:anim calcmode="lin" valueType="num">
                                      <p:cBhvr additive="base">
                                        <p:cTn id="25" dur="500" fill="hold"/>
                                        <p:tgtEl>
                                          <p:spTgt spid="44"/>
                                        </p:tgtEl>
                                        <p:attrNameLst>
                                          <p:attrName>ppt_y</p:attrName>
                                        </p:attrNameLst>
                                      </p:cBhvr>
                                      <p:tavLst>
                                        <p:tav tm="0">
                                          <p:val>
                                            <p:strVal val="#ppt_y"/>
                                          </p:val>
                                        </p:tav>
                                        <p:tav tm="100000">
                                          <p:val>
                                            <p:strVal val="#ppt_y"/>
                                          </p:val>
                                        </p:tav>
                                      </p:tavLst>
                                    </p:anim>
                                  </p:childTnLst>
                                </p:cTn>
                              </p:par>
                              <p:par>
                                <p:cTn id="26" presetID="2" presetClass="entr" presetSubtype="2" fill="hold" nodeType="withEffect">
                                  <p:stCondLst>
                                    <p:cond delay="0"/>
                                  </p:stCondLst>
                                  <p:childTnLst>
                                    <p:set>
                                      <p:cBhvr>
                                        <p:cTn id="27" dur="1" fill="hold">
                                          <p:stCondLst>
                                            <p:cond delay="0"/>
                                          </p:stCondLst>
                                        </p:cTn>
                                        <p:tgtEl>
                                          <p:spTgt spid="18"/>
                                        </p:tgtEl>
                                        <p:attrNameLst>
                                          <p:attrName>style.visibility</p:attrName>
                                        </p:attrNameLst>
                                      </p:cBhvr>
                                      <p:to>
                                        <p:strVal val="visible"/>
                                      </p:to>
                                    </p:set>
                                    <p:anim calcmode="lin" valueType="num">
                                      <p:cBhvr additive="base">
                                        <p:cTn id="28" dur="500" fill="hold"/>
                                        <p:tgtEl>
                                          <p:spTgt spid="18"/>
                                        </p:tgtEl>
                                        <p:attrNameLst>
                                          <p:attrName>ppt_x</p:attrName>
                                        </p:attrNameLst>
                                      </p:cBhvr>
                                      <p:tavLst>
                                        <p:tav tm="0">
                                          <p:val>
                                            <p:strVal val="1+#ppt_w/2"/>
                                          </p:val>
                                        </p:tav>
                                        <p:tav tm="100000">
                                          <p:val>
                                            <p:strVal val="#ppt_x"/>
                                          </p:val>
                                        </p:tav>
                                      </p:tavLst>
                                    </p:anim>
                                    <p:anim calcmode="lin" valueType="num">
                                      <p:cBhvr additive="base">
                                        <p:cTn id="29"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8" fill="hold" nodeType="clickEffect">
                                  <p:stCondLst>
                                    <p:cond delay="0"/>
                                  </p:stCondLst>
                                  <p:childTnLst>
                                    <p:set>
                                      <p:cBhvr>
                                        <p:cTn id="33" dur="1" fill="hold">
                                          <p:stCondLst>
                                            <p:cond delay="0"/>
                                          </p:stCondLst>
                                        </p:cTn>
                                        <p:tgtEl>
                                          <p:spTgt spid="31"/>
                                        </p:tgtEl>
                                        <p:attrNameLst>
                                          <p:attrName>style.visibility</p:attrName>
                                        </p:attrNameLst>
                                      </p:cBhvr>
                                      <p:to>
                                        <p:strVal val="visible"/>
                                      </p:to>
                                    </p:set>
                                    <p:anim calcmode="lin" valueType="num">
                                      <p:cBhvr additive="base">
                                        <p:cTn id="34" dur="500" fill="hold"/>
                                        <p:tgtEl>
                                          <p:spTgt spid="31"/>
                                        </p:tgtEl>
                                        <p:attrNameLst>
                                          <p:attrName>ppt_x</p:attrName>
                                        </p:attrNameLst>
                                      </p:cBhvr>
                                      <p:tavLst>
                                        <p:tav tm="0">
                                          <p:val>
                                            <p:strVal val="0-#ppt_w/2"/>
                                          </p:val>
                                        </p:tav>
                                        <p:tav tm="100000">
                                          <p:val>
                                            <p:strVal val="#ppt_x"/>
                                          </p:val>
                                        </p:tav>
                                      </p:tavLst>
                                    </p:anim>
                                    <p:anim calcmode="lin" valueType="num">
                                      <p:cBhvr additive="base">
                                        <p:cTn id="35" dur="500" fill="hold"/>
                                        <p:tgtEl>
                                          <p:spTgt spid="31"/>
                                        </p:tgtEl>
                                        <p:attrNameLst>
                                          <p:attrName>ppt_y</p:attrName>
                                        </p:attrNameLst>
                                      </p:cBhvr>
                                      <p:tavLst>
                                        <p:tav tm="0">
                                          <p:val>
                                            <p:strVal val="#ppt_y"/>
                                          </p:val>
                                        </p:tav>
                                        <p:tav tm="100000">
                                          <p:val>
                                            <p:strVal val="#ppt_y"/>
                                          </p:val>
                                        </p:tav>
                                      </p:tavLst>
                                    </p:anim>
                                  </p:childTnLst>
                                </p:cTn>
                              </p:par>
                              <p:par>
                                <p:cTn id="36" presetID="2" presetClass="entr" presetSubtype="2" fill="hold" nodeType="withEffect">
                                  <p:stCondLst>
                                    <p:cond delay="0"/>
                                  </p:stCondLst>
                                  <p:childTnLst>
                                    <p:set>
                                      <p:cBhvr>
                                        <p:cTn id="37" dur="1" fill="hold">
                                          <p:stCondLst>
                                            <p:cond delay="0"/>
                                          </p:stCondLst>
                                        </p:cTn>
                                        <p:tgtEl>
                                          <p:spTgt spid="28"/>
                                        </p:tgtEl>
                                        <p:attrNameLst>
                                          <p:attrName>style.visibility</p:attrName>
                                        </p:attrNameLst>
                                      </p:cBhvr>
                                      <p:to>
                                        <p:strVal val="visible"/>
                                      </p:to>
                                    </p:set>
                                    <p:anim calcmode="lin" valueType="num">
                                      <p:cBhvr additive="base">
                                        <p:cTn id="38" dur="500" fill="hold"/>
                                        <p:tgtEl>
                                          <p:spTgt spid="28"/>
                                        </p:tgtEl>
                                        <p:attrNameLst>
                                          <p:attrName>ppt_x</p:attrName>
                                        </p:attrNameLst>
                                      </p:cBhvr>
                                      <p:tavLst>
                                        <p:tav tm="0">
                                          <p:val>
                                            <p:strVal val="1+#ppt_w/2"/>
                                          </p:val>
                                        </p:tav>
                                        <p:tav tm="100000">
                                          <p:val>
                                            <p:strVal val="#ppt_x"/>
                                          </p:val>
                                        </p:tav>
                                      </p:tavLst>
                                    </p:anim>
                                    <p:anim calcmode="lin" valueType="num">
                                      <p:cBhvr additive="base">
                                        <p:cTn id="39" dur="500" fill="hold"/>
                                        <p:tgtEl>
                                          <p:spTgt spid="28"/>
                                        </p:tgtEl>
                                        <p:attrNameLst>
                                          <p:attrName>ppt_y</p:attrName>
                                        </p:attrNameLst>
                                      </p:cBhvr>
                                      <p:tavLst>
                                        <p:tav tm="0">
                                          <p:val>
                                            <p:strVal val="#ppt_y"/>
                                          </p:val>
                                        </p:tav>
                                        <p:tav tm="100000">
                                          <p:val>
                                            <p:strVal val="#ppt_y"/>
                                          </p:val>
                                        </p:tav>
                                      </p:tavLst>
                                    </p:anim>
                                  </p:childTnLst>
                                </p:cTn>
                              </p:par>
                              <p:par>
                                <p:cTn id="40" presetID="2" presetClass="entr" presetSubtype="2" fill="hold" grpId="0" nodeType="withEffect">
                                  <p:stCondLst>
                                    <p:cond delay="0"/>
                                  </p:stCondLst>
                                  <p:childTnLst>
                                    <p:set>
                                      <p:cBhvr>
                                        <p:cTn id="41" dur="1" fill="hold">
                                          <p:stCondLst>
                                            <p:cond delay="0"/>
                                          </p:stCondLst>
                                        </p:cTn>
                                        <p:tgtEl>
                                          <p:spTgt spid="45"/>
                                        </p:tgtEl>
                                        <p:attrNameLst>
                                          <p:attrName>style.visibility</p:attrName>
                                        </p:attrNameLst>
                                      </p:cBhvr>
                                      <p:to>
                                        <p:strVal val="visible"/>
                                      </p:to>
                                    </p:set>
                                    <p:anim calcmode="lin" valueType="num">
                                      <p:cBhvr additive="base">
                                        <p:cTn id="42" dur="500" fill="hold"/>
                                        <p:tgtEl>
                                          <p:spTgt spid="45"/>
                                        </p:tgtEl>
                                        <p:attrNameLst>
                                          <p:attrName>ppt_x</p:attrName>
                                        </p:attrNameLst>
                                      </p:cBhvr>
                                      <p:tavLst>
                                        <p:tav tm="0">
                                          <p:val>
                                            <p:strVal val="1+#ppt_w/2"/>
                                          </p:val>
                                        </p:tav>
                                        <p:tav tm="100000">
                                          <p:val>
                                            <p:strVal val="#ppt_x"/>
                                          </p:val>
                                        </p:tav>
                                      </p:tavLst>
                                    </p:anim>
                                    <p:anim calcmode="lin" valueType="num">
                                      <p:cBhvr additive="base">
                                        <p:cTn id="43" dur="500" fill="hold"/>
                                        <p:tgtEl>
                                          <p:spTgt spid="45"/>
                                        </p:tgtEl>
                                        <p:attrNameLst>
                                          <p:attrName>ppt_y</p:attrName>
                                        </p:attrNameLst>
                                      </p:cBhvr>
                                      <p:tavLst>
                                        <p:tav tm="0">
                                          <p:val>
                                            <p:strVal val="#ppt_y"/>
                                          </p:val>
                                        </p:tav>
                                        <p:tav tm="100000">
                                          <p:val>
                                            <p:strVal val="#ppt_y"/>
                                          </p:val>
                                        </p:tav>
                                      </p:tavLst>
                                    </p:anim>
                                  </p:childTnLst>
                                </p:cTn>
                              </p:par>
                              <p:par>
                                <p:cTn id="44" presetID="2" presetClass="entr" presetSubtype="2" fill="hold" grpId="0" nodeType="withEffect">
                                  <p:stCondLst>
                                    <p:cond delay="0"/>
                                  </p:stCondLst>
                                  <p:childTnLst>
                                    <p:set>
                                      <p:cBhvr>
                                        <p:cTn id="45" dur="1" fill="hold">
                                          <p:stCondLst>
                                            <p:cond delay="0"/>
                                          </p:stCondLst>
                                        </p:cTn>
                                        <p:tgtEl>
                                          <p:spTgt spid="46"/>
                                        </p:tgtEl>
                                        <p:attrNameLst>
                                          <p:attrName>style.visibility</p:attrName>
                                        </p:attrNameLst>
                                      </p:cBhvr>
                                      <p:to>
                                        <p:strVal val="visible"/>
                                      </p:to>
                                    </p:set>
                                    <p:anim calcmode="lin" valueType="num">
                                      <p:cBhvr additive="base">
                                        <p:cTn id="46" dur="500" fill="hold"/>
                                        <p:tgtEl>
                                          <p:spTgt spid="46"/>
                                        </p:tgtEl>
                                        <p:attrNameLst>
                                          <p:attrName>ppt_x</p:attrName>
                                        </p:attrNameLst>
                                      </p:cBhvr>
                                      <p:tavLst>
                                        <p:tav tm="0">
                                          <p:val>
                                            <p:strVal val="1+#ppt_w/2"/>
                                          </p:val>
                                        </p:tav>
                                        <p:tav tm="100000">
                                          <p:val>
                                            <p:strVal val="#ppt_x"/>
                                          </p:val>
                                        </p:tav>
                                      </p:tavLst>
                                    </p:anim>
                                    <p:anim calcmode="lin" valueType="num">
                                      <p:cBhvr additive="base">
                                        <p:cTn id="47" dur="500" fill="hold"/>
                                        <p:tgtEl>
                                          <p:spTgt spid="4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4" grpId="0"/>
      <p:bldP spid="45" grpId="0"/>
      <p:bldP spid="4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914400" y="152400"/>
            <a:ext cx="7955684"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sz="2800" dirty="0" err="1">
                <a:solidFill>
                  <a:srgbClr val="000099"/>
                </a:solidFill>
                <a:latin typeface="Arial" charset="0"/>
              </a:rPr>
              <a:t>Bài</a:t>
            </a:r>
            <a:r>
              <a:rPr lang="en-US" sz="2800" dirty="0">
                <a:solidFill>
                  <a:srgbClr val="000099"/>
                </a:solidFill>
                <a:latin typeface="Arial" charset="0"/>
              </a:rPr>
              <a:t> 1: </a:t>
            </a:r>
            <a:r>
              <a:rPr lang="en-US" sz="2800" dirty="0" err="1">
                <a:solidFill>
                  <a:srgbClr val="000099"/>
                </a:solidFill>
                <a:latin typeface="Arial" charset="0"/>
              </a:rPr>
              <a:t>Tìm</a:t>
            </a:r>
            <a:r>
              <a:rPr lang="en-US" sz="2800" dirty="0">
                <a:solidFill>
                  <a:srgbClr val="000099"/>
                </a:solidFill>
                <a:latin typeface="Arial" charset="0"/>
              </a:rPr>
              <a:t> </a:t>
            </a:r>
            <a:r>
              <a:rPr lang="en-US" sz="2800" dirty="0" err="1">
                <a:solidFill>
                  <a:srgbClr val="000099"/>
                </a:solidFill>
                <a:latin typeface="Arial" charset="0"/>
              </a:rPr>
              <a:t>những</a:t>
            </a:r>
            <a:r>
              <a:rPr lang="en-US" sz="2800" dirty="0">
                <a:solidFill>
                  <a:srgbClr val="000099"/>
                </a:solidFill>
                <a:latin typeface="Arial" charset="0"/>
              </a:rPr>
              <a:t> </a:t>
            </a:r>
            <a:r>
              <a:rPr lang="en-US" sz="2800" dirty="0" err="1">
                <a:solidFill>
                  <a:srgbClr val="000099"/>
                </a:solidFill>
                <a:latin typeface="Arial" charset="0"/>
              </a:rPr>
              <a:t>hình</a:t>
            </a:r>
            <a:r>
              <a:rPr lang="en-US" sz="2800" dirty="0">
                <a:solidFill>
                  <a:srgbClr val="000099"/>
                </a:solidFill>
                <a:latin typeface="Arial" charset="0"/>
              </a:rPr>
              <a:t> </a:t>
            </a:r>
            <a:r>
              <a:rPr lang="en-US" sz="2800" dirty="0" err="1">
                <a:solidFill>
                  <a:srgbClr val="000099"/>
                </a:solidFill>
                <a:latin typeface="Arial" charset="0"/>
              </a:rPr>
              <a:t>ảnh</a:t>
            </a:r>
            <a:r>
              <a:rPr lang="en-US" sz="2800" dirty="0">
                <a:solidFill>
                  <a:srgbClr val="000099"/>
                </a:solidFill>
                <a:latin typeface="Arial" charset="0"/>
              </a:rPr>
              <a:t> </a:t>
            </a:r>
            <a:r>
              <a:rPr lang="en-US" sz="2800" dirty="0" err="1">
                <a:solidFill>
                  <a:srgbClr val="000099"/>
                </a:solidFill>
                <a:latin typeface="Arial" charset="0"/>
              </a:rPr>
              <a:t>em</a:t>
            </a:r>
            <a:r>
              <a:rPr lang="en-US" sz="2800" dirty="0">
                <a:solidFill>
                  <a:srgbClr val="000099"/>
                </a:solidFill>
                <a:latin typeface="Arial" charset="0"/>
              </a:rPr>
              <a:t> </a:t>
            </a:r>
            <a:r>
              <a:rPr lang="en-US" sz="2800" dirty="0" err="1">
                <a:solidFill>
                  <a:srgbClr val="000099"/>
                </a:solidFill>
                <a:latin typeface="Arial" charset="0"/>
              </a:rPr>
              <a:t>thích</a:t>
            </a:r>
            <a:r>
              <a:rPr lang="en-US" sz="2800" dirty="0">
                <a:solidFill>
                  <a:srgbClr val="000099"/>
                </a:solidFill>
                <a:latin typeface="Arial" charset="0"/>
              </a:rPr>
              <a:t> </a:t>
            </a:r>
            <a:r>
              <a:rPr lang="en-US" sz="2800" dirty="0" err="1">
                <a:solidFill>
                  <a:srgbClr val="000099"/>
                </a:solidFill>
                <a:latin typeface="Arial" charset="0"/>
              </a:rPr>
              <a:t>trong</a:t>
            </a:r>
            <a:r>
              <a:rPr lang="en-US" sz="2800" dirty="0">
                <a:solidFill>
                  <a:srgbClr val="000099"/>
                </a:solidFill>
                <a:latin typeface="Arial" charset="0"/>
              </a:rPr>
              <a:t> </a:t>
            </a:r>
            <a:r>
              <a:rPr lang="en-US" sz="2800" dirty="0" err="1">
                <a:solidFill>
                  <a:srgbClr val="000099"/>
                </a:solidFill>
                <a:latin typeface="Arial" charset="0"/>
              </a:rPr>
              <a:t>bài</a:t>
            </a:r>
            <a:r>
              <a:rPr lang="en-US" sz="2800">
                <a:solidFill>
                  <a:srgbClr val="000099"/>
                </a:solidFill>
                <a:latin typeface="Arial" charset="0"/>
              </a:rPr>
              <a:t>: </a:t>
            </a:r>
            <a:r>
              <a:rPr lang="en-US" sz="2800" b="1">
                <a:solidFill>
                  <a:srgbClr val="000099"/>
                </a:solidFill>
                <a:latin typeface="Arial" charset="0"/>
              </a:rPr>
              <a:t>Rừng trưa, Chiều </a:t>
            </a:r>
            <a:r>
              <a:rPr lang="en-US" sz="2800" b="1" dirty="0" err="1">
                <a:solidFill>
                  <a:srgbClr val="000099"/>
                </a:solidFill>
                <a:latin typeface="Arial" charset="0"/>
              </a:rPr>
              <a:t>tối</a:t>
            </a:r>
            <a:endParaRPr lang="en-US" sz="2800" b="1" dirty="0">
              <a:solidFill>
                <a:srgbClr val="000099"/>
              </a:solidFill>
              <a:latin typeface="Arial" charset="0"/>
            </a:endParaRPr>
          </a:p>
        </p:txBody>
      </p:sp>
      <p:sp>
        <p:nvSpPr>
          <p:cNvPr id="3" name="Rectangle 2">
            <a:extLst>
              <a:ext uri="{FF2B5EF4-FFF2-40B4-BE49-F238E27FC236}">
                <a16:creationId xmlns:a16="http://schemas.microsoft.com/office/drawing/2014/main" id="{A35F52B0-C865-4A04-8C51-8248C3A14B0C}"/>
              </a:ext>
            </a:extLst>
          </p:cNvPr>
          <p:cNvSpPr txBox="1">
            <a:spLocks noChangeArrowheads="1"/>
          </p:cNvSpPr>
          <p:nvPr/>
        </p:nvSpPr>
        <p:spPr bwMode="auto">
          <a:xfrm>
            <a:off x="2643455" y="1292290"/>
            <a:ext cx="2133600" cy="704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sz="2800" b="1" dirty="0" err="1">
                <a:solidFill>
                  <a:srgbClr val="FF0000"/>
                </a:solidFill>
                <a:latin typeface="Arial" charset="0"/>
              </a:rPr>
              <a:t>Rừng</a:t>
            </a:r>
            <a:r>
              <a:rPr lang="en-US" sz="2800" b="1" dirty="0">
                <a:solidFill>
                  <a:srgbClr val="FF0000"/>
                </a:solidFill>
                <a:latin typeface="Arial" charset="0"/>
              </a:rPr>
              <a:t> </a:t>
            </a:r>
            <a:r>
              <a:rPr lang="en-US" sz="2800" b="1" dirty="0" err="1">
                <a:solidFill>
                  <a:srgbClr val="FF0000"/>
                </a:solidFill>
                <a:latin typeface="Arial" charset="0"/>
              </a:rPr>
              <a:t>trưa</a:t>
            </a:r>
            <a:endParaRPr lang="en-US" sz="2800" b="1" dirty="0">
              <a:solidFill>
                <a:srgbClr val="FF0000"/>
              </a:solidFill>
              <a:latin typeface="Arial" charset="0"/>
            </a:endParaRPr>
          </a:p>
        </p:txBody>
      </p:sp>
      <p:sp>
        <p:nvSpPr>
          <p:cNvPr id="4" name="Rectangle 2">
            <a:extLst>
              <a:ext uri="{FF2B5EF4-FFF2-40B4-BE49-F238E27FC236}">
                <a16:creationId xmlns:a16="http://schemas.microsoft.com/office/drawing/2014/main" id="{9DAC6E43-5A88-4FAC-AF14-BF28DA5E53B2}"/>
              </a:ext>
            </a:extLst>
          </p:cNvPr>
          <p:cNvSpPr txBox="1">
            <a:spLocks noChangeArrowheads="1"/>
          </p:cNvSpPr>
          <p:nvPr/>
        </p:nvSpPr>
        <p:spPr bwMode="auto">
          <a:xfrm>
            <a:off x="627618" y="1996899"/>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sz="2800" dirty="0">
                <a:latin typeface="Arial" charset="0"/>
              </a:rPr>
              <a:t>1.Những </a:t>
            </a:r>
            <a:r>
              <a:rPr lang="en-US" sz="2800" dirty="0" err="1">
                <a:latin typeface="Arial" charset="0"/>
              </a:rPr>
              <a:t>sự</a:t>
            </a:r>
            <a:r>
              <a:rPr lang="en-US" sz="2800" dirty="0">
                <a:latin typeface="Arial" charset="0"/>
              </a:rPr>
              <a:t> </a:t>
            </a:r>
            <a:r>
              <a:rPr lang="en-US" sz="2800" dirty="0" err="1">
                <a:latin typeface="Arial" charset="0"/>
              </a:rPr>
              <a:t>vật</a:t>
            </a:r>
            <a:r>
              <a:rPr lang="en-US" sz="2800" dirty="0">
                <a:latin typeface="Arial" charset="0"/>
              </a:rPr>
              <a:t> </a:t>
            </a:r>
            <a:r>
              <a:rPr lang="en-US" sz="2800" dirty="0" err="1">
                <a:latin typeface="Arial" charset="0"/>
              </a:rPr>
              <a:t>nào</a:t>
            </a:r>
            <a:r>
              <a:rPr lang="en-US" sz="2800" dirty="0">
                <a:latin typeface="Arial" charset="0"/>
              </a:rPr>
              <a:t> </a:t>
            </a:r>
            <a:r>
              <a:rPr lang="en-US" sz="2800" dirty="0" err="1">
                <a:latin typeface="Arial" charset="0"/>
              </a:rPr>
              <a:t>trong</a:t>
            </a:r>
            <a:r>
              <a:rPr lang="en-US" sz="2800" dirty="0">
                <a:latin typeface="Arial" charset="0"/>
              </a:rPr>
              <a:t> </a:t>
            </a:r>
            <a:r>
              <a:rPr lang="en-US" sz="2800" dirty="0" err="1">
                <a:latin typeface="Arial" charset="0"/>
              </a:rPr>
              <a:t>cảnh</a:t>
            </a:r>
            <a:r>
              <a:rPr lang="en-US" sz="2800" dirty="0">
                <a:latin typeface="Arial" charset="0"/>
              </a:rPr>
              <a:t> </a:t>
            </a:r>
            <a:r>
              <a:rPr lang="en-US" sz="2800" dirty="0" err="1">
                <a:latin typeface="Arial" charset="0"/>
              </a:rPr>
              <a:t>rừng</a:t>
            </a:r>
            <a:r>
              <a:rPr lang="en-US" sz="2800" dirty="0">
                <a:latin typeface="Arial" charset="0"/>
              </a:rPr>
              <a:t> </a:t>
            </a:r>
            <a:r>
              <a:rPr lang="en-US" sz="2800" dirty="0" err="1">
                <a:latin typeface="Arial" charset="0"/>
              </a:rPr>
              <a:t>trưa</a:t>
            </a:r>
            <a:r>
              <a:rPr lang="en-US" sz="2800" dirty="0">
                <a:latin typeface="Arial" charset="0"/>
              </a:rPr>
              <a:t> </a:t>
            </a:r>
            <a:r>
              <a:rPr lang="en-US" sz="2800" dirty="0" err="1">
                <a:latin typeface="Arial" charset="0"/>
              </a:rPr>
              <a:t>được</a:t>
            </a:r>
            <a:r>
              <a:rPr lang="en-US" sz="2800" dirty="0">
                <a:latin typeface="Arial" charset="0"/>
              </a:rPr>
              <a:t> </a:t>
            </a:r>
            <a:r>
              <a:rPr lang="en-US" sz="2800" dirty="0" err="1">
                <a:latin typeface="Arial" charset="0"/>
              </a:rPr>
              <a:t>tác</a:t>
            </a:r>
            <a:r>
              <a:rPr lang="en-US" sz="2800" dirty="0">
                <a:latin typeface="Arial" charset="0"/>
              </a:rPr>
              <a:t> </a:t>
            </a:r>
            <a:r>
              <a:rPr lang="en-US" sz="2800" dirty="0" err="1">
                <a:latin typeface="Arial" charset="0"/>
              </a:rPr>
              <a:t>giả</a:t>
            </a:r>
            <a:r>
              <a:rPr lang="en-US" sz="2800" dirty="0">
                <a:latin typeface="Arial" charset="0"/>
              </a:rPr>
              <a:t> </a:t>
            </a:r>
            <a:r>
              <a:rPr lang="en-US" sz="2800" dirty="0" err="1">
                <a:latin typeface="Arial" charset="0"/>
              </a:rPr>
              <a:t>chọn</a:t>
            </a:r>
            <a:r>
              <a:rPr lang="en-US" sz="2800" dirty="0">
                <a:latin typeface="Arial" charset="0"/>
              </a:rPr>
              <a:t> </a:t>
            </a:r>
            <a:r>
              <a:rPr lang="en-US" sz="2800" dirty="0" err="1">
                <a:latin typeface="Arial" charset="0"/>
              </a:rPr>
              <a:t>tả</a:t>
            </a:r>
            <a:r>
              <a:rPr lang="en-US" sz="2800" dirty="0">
                <a:latin typeface="Arial" charset="0"/>
              </a:rPr>
              <a:t>? </a:t>
            </a:r>
          </a:p>
          <a:p>
            <a:pPr eaLnBrk="1" hangingPunct="1"/>
            <a:endParaRPr lang="en-US" sz="2800" dirty="0">
              <a:latin typeface="Arial" charset="0"/>
            </a:endParaRPr>
          </a:p>
        </p:txBody>
      </p:sp>
      <p:sp>
        <p:nvSpPr>
          <p:cNvPr id="5" name="Rectangle 2">
            <a:extLst>
              <a:ext uri="{FF2B5EF4-FFF2-40B4-BE49-F238E27FC236}">
                <a16:creationId xmlns:a16="http://schemas.microsoft.com/office/drawing/2014/main" id="{F78D72F8-C259-4D6B-BCD6-24C24594DDAF}"/>
              </a:ext>
            </a:extLst>
          </p:cNvPr>
          <p:cNvSpPr txBox="1">
            <a:spLocks noChangeArrowheads="1"/>
          </p:cNvSpPr>
          <p:nvPr/>
        </p:nvSpPr>
        <p:spPr bwMode="auto">
          <a:xfrm>
            <a:off x="627618" y="2843697"/>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sz="2800" dirty="0">
                <a:latin typeface="Arial" charset="0"/>
              </a:rPr>
              <a:t>2.Những </a:t>
            </a:r>
            <a:r>
              <a:rPr lang="en-US" sz="2800" dirty="0" err="1">
                <a:latin typeface="Arial" charset="0"/>
              </a:rPr>
              <a:t>đặc</a:t>
            </a:r>
            <a:r>
              <a:rPr lang="en-US" sz="2800" dirty="0">
                <a:latin typeface="Arial" charset="0"/>
              </a:rPr>
              <a:t> </a:t>
            </a:r>
            <a:r>
              <a:rPr lang="en-US" sz="2800" dirty="0" err="1">
                <a:latin typeface="Arial" charset="0"/>
              </a:rPr>
              <a:t>điểm</a:t>
            </a:r>
            <a:r>
              <a:rPr lang="en-US" sz="2800" dirty="0">
                <a:latin typeface="Arial" charset="0"/>
              </a:rPr>
              <a:t> </a:t>
            </a:r>
            <a:r>
              <a:rPr lang="en-US" sz="2800" dirty="0" err="1">
                <a:latin typeface="Arial" charset="0"/>
              </a:rPr>
              <a:t>nào</a:t>
            </a:r>
            <a:r>
              <a:rPr lang="en-US" sz="2800" dirty="0">
                <a:latin typeface="Arial" charset="0"/>
              </a:rPr>
              <a:t> </a:t>
            </a:r>
            <a:r>
              <a:rPr lang="en-US" sz="2800" dirty="0" err="1">
                <a:latin typeface="Arial" charset="0"/>
              </a:rPr>
              <a:t>cho</a:t>
            </a:r>
            <a:r>
              <a:rPr lang="en-US" sz="2800" dirty="0">
                <a:latin typeface="Arial" charset="0"/>
              </a:rPr>
              <a:t> </a:t>
            </a:r>
            <a:r>
              <a:rPr lang="en-US" sz="2800" dirty="0" err="1">
                <a:latin typeface="Arial" charset="0"/>
              </a:rPr>
              <a:t>biết</a:t>
            </a:r>
            <a:r>
              <a:rPr lang="en-US" sz="2800" dirty="0">
                <a:latin typeface="Arial" charset="0"/>
              </a:rPr>
              <a:t> </a:t>
            </a:r>
            <a:r>
              <a:rPr lang="en-US" sz="2800" dirty="0" err="1">
                <a:latin typeface="Arial" charset="0"/>
              </a:rPr>
              <a:t>đó</a:t>
            </a:r>
            <a:r>
              <a:rPr lang="en-US" sz="2800" dirty="0">
                <a:latin typeface="Arial" charset="0"/>
              </a:rPr>
              <a:t> </a:t>
            </a:r>
            <a:r>
              <a:rPr lang="en-US" sz="2800" dirty="0" err="1">
                <a:latin typeface="Arial" charset="0"/>
              </a:rPr>
              <a:t>là</a:t>
            </a:r>
            <a:r>
              <a:rPr lang="en-US" sz="2800" dirty="0">
                <a:latin typeface="Arial" charset="0"/>
              </a:rPr>
              <a:t> </a:t>
            </a:r>
            <a:r>
              <a:rPr lang="en-US" sz="2800" dirty="0" err="1">
                <a:latin typeface="Arial" charset="0"/>
              </a:rPr>
              <a:t>cảnh</a:t>
            </a:r>
            <a:r>
              <a:rPr lang="en-US" sz="2800" dirty="0">
                <a:latin typeface="Arial" charset="0"/>
              </a:rPr>
              <a:t> </a:t>
            </a:r>
            <a:r>
              <a:rPr lang="en-US" sz="2800" dirty="0" err="1">
                <a:latin typeface="Arial" charset="0"/>
              </a:rPr>
              <a:t>rừng</a:t>
            </a:r>
            <a:r>
              <a:rPr lang="en-US" sz="2800" dirty="0">
                <a:latin typeface="Arial" charset="0"/>
              </a:rPr>
              <a:t> </a:t>
            </a:r>
            <a:r>
              <a:rPr lang="en-US" sz="2800" dirty="0" err="1">
                <a:latin typeface="Arial" charset="0"/>
              </a:rPr>
              <a:t>vào</a:t>
            </a:r>
            <a:r>
              <a:rPr lang="en-US" sz="2800" dirty="0">
                <a:latin typeface="Arial" charset="0"/>
              </a:rPr>
              <a:t> </a:t>
            </a:r>
            <a:r>
              <a:rPr lang="en-US" sz="2800" dirty="0" err="1">
                <a:latin typeface="Arial" charset="0"/>
              </a:rPr>
              <a:t>buổi</a:t>
            </a:r>
            <a:r>
              <a:rPr lang="en-US" sz="2800" dirty="0">
                <a:latin typeface="Arial" charset="0"/>
              </a:rPr>
              <a:t> </a:t>
            </a:r>
            <a:r>
              <a:rPr lang="en-US" sz="2800" dirty="0" err="1">
                <a:latin typeface="Arial" charset="0"/>
              </a:rPr>
              <a:t>trưa</a:t>
            </a:r>
            <a:r>
              <a:rPr lang="en-US" sz="2800" dirty="0">
                <a:latin typeface="Arial" charset="0"/>
              </a:rPr>
              <a:t>? </a:t>
            </a:r>
          </a:p>
          <a:p>
            <a:pPr eaLnBrk="1" hangingPunct="1"/>
            <a:endParaRPr lang="en-US" sz="2800" dirty="0">
              <a:latin typeface="Arial" charset="0"/>
            </a:endParaRPr>
          </a:p>
        </p:txBody>
      </p:sp>
      <p:sp>
        <p:nvSpPr>
          <p:cNvPr id="6" name="Rectangle 2">
            <a:extLst>
              <a:ext uri="{FF2B5EF4-FFF2-40B4-BE49-F238E27FC236}">
                <a16:creationId xmlns:a16="http://schemas.microsoft.com/office/drawing/2014/main" id="{934BE606-652E-4FC5-BC65-10AC61D1ECBE}"/>
              </a:ext>
            </a:extLst>
          </p:cNvPr>
          <p:cNvSpPr txBox="1">
            <a:spLocks noChangeArrowheads="1"/>
          </p:cNvSpPr>
          <p:nvPr/>
        </p:nvSpPr>
        <p:spPr bwMode="auto">
          <a:xfrm>
            <a:off x="627618" y="3654192"/>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sz="2800" dirty="0">
                <a:latin typeface="Arial" charset="0"/>
              </a:rPr>
              <a:t>3.Em </a:t>
            </a:r>
            <a:r>
              <a:rPr lang="en-US" sz="2800" dirty="0" err="1">
                <a:latin typeface="Arial" charset="0"/>
              </a:rPr>
              <a:t>thích</a:t>
            </a:r>
            <a:r>
              <a:rPr lang="en-US" sz="2800" dirty="0">
                <a:latin typeface="Arial" charset="0"/>
              </a:rPr>
              <a:t> </a:t>
            </a:r>
            <a:r>
              <a:rPr lang="en-US" sz="2800" dirty="0" err="1">
                <a:latin typeface="Arial" charset="0"/>
              </a:rPr>
              <a:t>hình</a:t>
            </a:r>
            <a:r>
              <a:rPr lang="en-US" sz="2800" dirty="0">
                <a:latin typeface="Arial" charset="0"/>
              </a:rPr>
              <a:t> </a:t>
            </a:r>
            <a:r>
              <a:rPr lang="en-US" sz="2800" dirty="0" err="1">
                <a:latin typeface="Arial" charset="0"/>
              </a:rPr>
              <a:t>ảnh</a:t>
            </a:r>
            <a:r>
              <a:rPr lang="en-US" sz="2800" dirty="0">
                <a:latin typeface="Arial" charset="0"/>
              </a:rPr>
              <a:t> </a:t>
            </a:r>
            <a:r>
              <a:rPr lang="en-US" sz="2800" dirty="0" err="1">
                <a:latin typeface="Arial" charset="0"/>
              </a:rPr>
              <a:t>nào</a:t>
            </a:r>
            <a:r>
              <a:rPr lang="en-US" sz="2800" dirty="0">
                <a:latin typeface="Arial" charset="0"/>
              </a:rPr>
              <a:t> </a:t>
            </a:r>
            <a:r>
              <a:rPr lang="en-US" sz="2800" dirty="0" err="1">
                <a:latin typeface="Arial" charset="0"/>
              </a:rPr>
              <a:t>nhất</a:t>
            </a:r>
            <a:r>
              <a:rPr lang="en-US" sz="2800" dirty="0">
                <a:latin typeface="Arial" charset="0"/>
              </a:rPr>
              <a:t> </a:t>
            </a:r>
            <a:r>
              <a:rPr lang="en-US" sz="2800" dirty="0" err="1">
                <a:latin typeface="Arial" charset="0"/>
              </a:rPr>
              <a:t>vì</a:t>
            </a:r>
            <a:r>
              <a:rPr lang="en-US" sz="2800" dirty="0">
                <a:latin typeface="Arial" charset="0"/>
              </a:rPr>
              <a:t> </a:t>
            </a:r>
            <a:r>
              <a:rPr lang="en-US" sz="2800" dirty="0" err="1">
                <a:latin typeface="Arial" charset="0"/>
              </a:rPr>
              <a:t>sao</a:t>
            </a:r>
            <a:r>
              <a:rPr lang="en-US" sz="2800" dirty="0">
                <a:latin typeface="Arial" charset="0"/>
              </a:rPr>
              <a:t>? </a:t>
            </a:r>
          </a:p>
          <a:p>
            <a:pPr eaLnBrk="1" hangingPunct="1"/>
            <a:endParaRPr lang="en-US" sz="2800" dirty="0">
              <a:latin typeface="Arial" charset="0"/>
            </a:endParaRPr>
          </a:p>
        </p:txBody>
      </p:sp>
      <p:sp>
        <p:nvSpPr>
          <p:cNvPr id="7" name="TextBox 6">
            <a:extLst>
              <a:ext uri="{FF2B5EF4-FFF2-40B4-BE49-F238E27FC236}">
                <a16:creationId xmlns:a16="http://schemas.microsoft.com/office/drawing/2014/main" id="{21EEB161-D1E8-48D2-9898-BCC4E8ABF2CA}"/>
              </a:ext>
            </a:extLst>
          </p:cNvPr>
          <p:cNvSpPr txBox="1"/>
          <p:nvPr/>
        </p:nvSpPr>
        <p:spPr>
          <a:xfrm>
            <a:off x="1068732" y="1350568"/>
            <a:ext cx="1828800" cy="646331"/>
          </a:xfrm>
          <a:prstGeom prst="rect">
            <a:avLst/>
          </a:prstGeom>
          <a:noFill/>
        </p:spPr>
        <p:txBody>
          <a:bodyPr wrap="square" rtlCol="0">
            <a:spAutoFit/>
          </a:bodyPr>
          <a:lstStyle/>
          <a:p>
            <a:r>
              <a:rPr lang="en-US" sz="3600" dirty="0" err="1"/>
              <a:t>Gợi</a:t>
            </a:r>
            <a:r>
              <a:rPr lang="en-US" sz="3600" dirty="0"/>
              <a:t> ý: </a:t>
            </a:r>
          </a:p>
        </p:txBody>
      </p:sp>
      <p:sp>
        <p:nvSpPr>
          <p:cNvPr id="8" name="Rectangle 2">
            <a:extLst>
              <a:ext uri="{FF2B5EF4-FFF2-40B4-BE49-F238E27FC236}">
                <a16:creationId xmlns:a16="http://schemas.microsoft.com/office/drawing/2014/main" id="{A4543CEC-5D8A-4D4C-8995-3B0F54FD26DB}"/>
              </a:ext>
            </a:extLst>
          </p:cNvPr>
          <p:cNvSpPr txBox="1">
            <a:spLocks noChangeArrowheads="1"/>
          </p:cNvSpPr>
          <p:nvPr/>
        </p:nvSpPr>
        <p:spPr bwMode="auto">
          <a:xfrm>
            <a:off x="2663406" y="4106202"/>
            <a:ext cx="2133600" cy="751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sz="2800" b="1" dirty="0" err="1">
                <a:solidFill>
                  <a:srgbClr val="FF0000"/>
                </a:solidFill>
                <a:latin typeface="Arial" charset="0"/>
              </a:rPr>
              <a:t>Chiều</a:t>
            </a:r>
            <a:r>
              <a:rPr lang="en-US" sz="2800" b="1" dirty="0">
                <a:solidFill>
                  <a:srgbClr val="FF0000"/>
                </a:solidFill>
                <a:latin typeface="Arial" charset="0"/>
              </a:rPr>
              <a:t> </a:t>
            </a:r>
            <a:r>
              <a:rPr lang="en-US" sz="2800" b="1" dirty="0" err="1">
                <a:solidFill>
                  <a:srgbClr val="FF0000"/>
                </a:solidFill>
                <a:latin typeface="Arial" charset="0"/>
              </a:rPr>
              <a:t>tối</a:t>
            </a:r>
            <a:endParaRPr lang="en-US" sz="2800" b="1" dirty="0">
              <a:solidFill>
                <a:srgbClr val="FF0000"/>
              </a:solidFill>
              <a:latin typeface="Arial" charset="0"/>
            </a:endParaRPr>
          </a:p>
        </p:txBody>
      </p:sp>
      <p:sp>
        <p:nvSpPr>
          <p:cNvPr id="9" name="Rectangle 2">
            <a:extLst>
              <a:ext uri="{FF2B5EF4-FFF2-40B4-BE49-F238E27FC236}">
                <a16:creationId xmlns:a16="http://schemas.microsoft.com/office/drawing/2014/main" id="{9213C7E0-0337-4A8D-9922-3E106262A79C}"/>
              </a:ext>
            </a:extLst>
          </p:cNvPr>
          <p:cNvSpPr txBox="1">
            <a:spLocks noChangeArrowheads="1"/>
          </p:cNvSpPr>
          <p:nvPr/>
        </p:nvSpPr>
        <p:spPr bwMode="auto">
          <a:xfrm>
            <a:off x="668351" y="4857807"/>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sz="2800" dirty="0">
                <a:latin typeface="Arial" charset="0"/>
              </a:rPr>
              <a:t>1.Xác </a:t>
            </a:r>
            <a:r>
              <a:rPr lang="en-US" sz="2800" dirty="0" err="1">
                <a:latin typeface="Arial" charset="0"/>
              </a:rPr>
              <a:t>định</a:t>
            </a:r>
            <a:r>
              <a:rPr lang="en-US" sz="2800" dirty="0">
                <a:latin typeface="Arial" charset="0"/>
              </a:rPr>
              <a:t> </a:t>
            </a:r>
            <a:r>
              <a:rPr lang="en-US" sz="2800" dirty="0" err="1">
                <a:latin typeface="Arial" charset="0"/>
              </a:rPr>
              <a:t>phần</a:t>
            </a:r>
            <a:r>
              <a:rPr lang="en-US" sz="2800" dirty="0">
                <a:latin typeface="Arial" charset="0"/>
              </a:rPr>
              <a:t> </a:t>
            </a:r>
            <a:r>
              <a:rPr lang="en-US" sz="2800" dirty="0" err="1">
                <a:latin typeface="Arial" charset="0"/>
              </a:rPr>
              <a:t>mở</a:t>
            </a:r>
            <a:r>
              <a:rPr lang="en-US" sz="2800" dirty="0">
                <a:latin typeface="Arial" charset="0"/>
              </a:rPr>
              <a:t> </a:t>
            </a:r>
            <a:r>
              <a:rPr lang="en-US" sz="2800" dirty="0" err="1">
                <a:latin typeface="Arial" charset="0"/>
              </a:rPr>
              <a:t>bài</a:t>
            </a:r>
            <a:r>
              <a:rPr lang="en-US" sz="2800" dirty="0">
                <a:latin typeface="Arial" charset="0"/>
              </a:rPr>
              <a:t>, </a:t>
            </a:r>
            <a:r>
              <a:rPr lang="en-US" sz="2800" dirty="0" err="1">
                <a:latin typeface="Arial" charset="0"/>
              </a:rPr>
              <a:t>thân</a:t>
            </a:r>
            <a:r>
              <a:rPr lang="en-US" sz="2800" dirty="0">
                <a:latin typeface="Arial" charset="0"/>
              </a:rPr>
              <a:t> </a:t>
            </a:r>
            <a:r>
              <a:rPr lang="en-US" sz="2800" dirty="0" err="1">
                <a:latin typeface="Arial" charset="0"/>
              </a:rPr>
              <a:t>bài</a:t>
            </a:r>
            <a:r>
              <a:rPr lang="en-US" sz="2800" dirty="0">
                <a:latin typeface="Arial" charset="0"/>
              </a:rPr>
              <a:t> </a:t>
            </a:r>
            <a:r>
              <a:rPr lang="en-US" sz="2800" dirty="0" err="1">
                <a:latin typeface="Arial" charset="0"/>
              </a:rPr>
              <a:t>và</a:t>
            </a:r>
            <a:r>
              <a:rPr lang="en-US" sz="2800" dirty="0">
                <a:latin typeface="Arial" charset="0"/>
              </a:rPr>
              <a:t> </a:t>
            </a:r>
            <a:r>
              <a:rPr lang="en-US" sz="2800" dirty="0" err="1">
                <a:latin typeface="Arial" charset="0"/>
              </a:rPr>
              <a:t>kết</a:t>
            </a:r>
            <a:r>
              <a:rPr lang="en-US" sz="2800" dirty="0">
                <a:latin typeface="Arial" charset="0"/>
              </a:rPr>
              <a:t> </a:t>
            </a:r>
            <a:r>
              <a:rPr lang="en-US" sz="2800" dirty="0" err="1">
                <a:latin typeface="Arial" charset="0"/>
              </a:rPr>
              <a:t>bài</a:t>
            </a:r>
            <a:r>
              <a:rPr lang="en-US" sz="2800" dirty="0">
                <a:latin typeface="Arial" charset="0"/>
              </a:rPr>
              <a:t> </a:t>
            </a:r>
            <a:r>
              <a:rPr lang="en-US" sz="2800" dirty="0" err="1">
                <a:latin typeface="Arial" charset="0"/>
              </a:rPr>
              <a:t>của</a:t>
            </a:r>
            <a:r>
              <a:rPr lang="en-US" sz="2800" dirty="0">
                <a:latin typeface="Arial" charset="0"/>
              </a:rPr>
              <a:t> </a:t>
            </a:r>
            <a:r>
              <a:rPr lang="en-US" sz="2800" dirty="0" err="1">
                <a:latin typeface="Arial" charset="0"/>
              </a:rPr>
              <a:t>bài</a:t>
            </a:r>
            <a:r>
              <a:rPr lang="en-US" sz="2800" dirty="0">
                <a:latin typeface="Arial" charset="0"/>
              </a:rPr>
              <a:t> </a:t>
            </a:r>
            <a:r>
              <a:rPr lang="en-US" sz="2800" dirty="0" err="1">
                <a:latin typeface="Arial" charset="0"/>
              </a:rPr>
              <a:t>văn</a:t>
            </a:r>
            <a:r>
              <a:rPr lang="en-US" sz="2800" dirty="0">
                <a:latin typeface="Arial" charset="0"/>
              </a:rPr>
              <a:t>? </a:t>
            </a:r>
          </a:p>
          <a:p>
            <a:pPr eaLnBrk="1" hangingPunct="1"/>
            <a:endParaRPr lang="en-US" sz="2800" dirty="0">
              <a:latin typeface="Arial" charset="0"/>
            </a:endParaRPr>
          </a:p>
        </p:txBody>
      </p:sp>
      <p:sp>
        <p:nvSpPr>
          <p:cNvPr id="10" name="Rectangle 2">
            <a:extLst>
              <a:ext uri="{FF2B5EF4-FFF2-40B4-BE49-F238E27FC236}">
                <a16:creationId xmlns:a16="http://schemas.microsoft.com/office/drawing/2014/main" id="{4893B4BB-3DAA-45BE-A2D8-D6F1EEFE1C92}"/>
              </a:ext>
            </a:extLst>
          </p:cNvPr>
          <p:cNvSpPr txBox="1">
            <a:spLocks noChangeArrowheads="1"/>
          </p:cNvSpPr>
          <p:nvPr/>
        </p:nvSpPr>
        <p:spPr bwMode="auto">
          <a:xfrm>
            <a:off x="688578" y="5518373"/>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sz="2800" dirty="0">
                <a:latin typeface="Arial" charset="0"/>
              </a:rPr>
              <a:t>2.Nêu </a:t>
            </a:r>
            <a:r>
              <a:rPr lang="en-US" sz="2800" dirty="0" err="1">
                <a:latin typeface="Arial" charset="0"/>
              </a:rPr>
              <a:t>nội</a:t>
            </a:r>
            <a:r>
              <a:rPr lang="en-US" sz="2800" dirty="0">
                <a:latin typeface="Arial" charset="0"/>
              </a:rPr>
              <a:t> dung </a:t>
            </a:r>
            <a:r>
              <a:rPr lang="en-US" sz="2800" dirty="0" err="1">
                <a:latin typeface="Arial" charset="0"/>
              </a:rPr>
              <a:t>của</a:t>
            </a:r>
            <a:r>
              <a:rPr lang="en-US" sz="2800" dirty="0">
                <a:latin typeface="Arial" charset="0"/>
              </a:rPr>
              <a:t> </a:t>
            </a:r>
            <a:r>
              <a:rPr lang="en-US" sz="2800" dirty="0" err="1">
                <a:latin typeface="Arial" charset="0"/>
              </a:rPr>
              <a:t>từng</a:t>
            </a:r>
            <a:r>
              <a:rPr lang="en-US" sz="2800" dirty="0">
                <a:latin typeface="Arial" charset="0"/>
              </a:rPr>
              <a:t> </a:t>
            </a:r>
            <a:r>
              <a:rPr lang="en-US" sz="2800" dirty="0" err="1">
                <a:latin typeface="Arial" charset="0"/>
              </a:rPr>
              <a:t>đoạn</a:t>
            </a:r>
            <a:r>
              <a:rPr lang="en-US" sz="2800" dirty="0">
                <a:latin typeface="Arial" charset="0"/>
              </a:rPr>
              <a:t>? </a:t>
            </a:r>
          </a:p>
          <a:p>
            <a:pPr eaLnBrk="1" hangingPunct="1"/>
            <a:endParaRPr lang="en-US" sz="2800" dirty="0">
              <a:latin typeface="Arial" charset="0"/>
            </a:endParaRPr>
          </a:p>
        </p:txBody>
      </p:sp>
      <p:sp>
        <p:nvSpPr>
          <p:cNvPr id="11" name="Rectangle 2">
            <a:extLst>
              <a:ext uri="{FF2B5EF4-FFF2-40B4-BE49-F238E27FC236}">
                <a16:creationId xmlns:a16="http://schemas.microsoft.com/office/drawing/2014/main" id="{0FE478E2-9387-402E-8263-1DB0386A82ED}"/>
              </a:ext>
            </a:extLst>
          </p:cNvPr>
          <p:cNvSpPr txBox="1">
            <a:spLocks noChangeArrowheads="1"/>
          </p:cNvSpPr>
          <p:nvPr/>
        </p:nvSpPr>
        <p:spPr bwMode="auto">
          <a:xfrm>
            <a:off x="674012" y="6027534"/>
            <a:ext cx="8229600" cy="844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sz="2800" dirty="0">
                <a:latin typeface="Arial" charset="0"/>
              </a:rPr>
              <a:t>3.Em </a:t>
            </a:r>
            <a:r>
              <a:rPr lang="en-US" sz="2800" dirty="0" err="1">
                <a:latin typeface="Arial" charset="0"/>
              </a:rPr>
              <a:t>thích</a:t>
            </a:r>
            <a:r>
              <a:rPr lang="en-US" sz="2800" dirty="0">
                <a:latin typeface="Arial" charset="0"/>
              </a:rPr>
              <a:t> </a:t>
            </a:r>
            <a:r>
              <a:rPr lang="en-US" sz="2800" dirty="0" err="1">
                <a:latin typeface="Arial" charset="0"/>
              </a:rPr>
              <a:t>hình</a:t>
            </a:r>
            <a:r>
              <a:rPr lang="en-US" sz="2800" dirty="0">
                <a:latin typeface="Arial" charset="0"/>
              </a:rPr>
              <a:t> </a:t>
            </a:r>
            <a:r>
              <a:rPr lang="en-US" sz="2800" dirty="0" err="1">
                <a:latin typeface="Arial" charset="0"/>
              </a:rPr>
              <a:t>ảnh</a:t>
            </a:r>
            <a:r>
              <a:rPr lang="en-US" sz="2800" dirty="0">
                <a:latin typeface="Arial" charset="0"/>
              </a:rPr>
              <a:t> </a:t>
            </a:r>
            <a:r>
              <a:rPr lang="en-US" sz="2800" dirty="0" err="1">
                <a:latin typeface="Arial" charset="0"/>
              </a:rPr>
              <a:t>nào</a:t>
            </a:r>
            <a:r>
              <a:rPr lang="en-US" sz="2800" dirty="0">
                <a:latin typeface="Arial" charset="0"/>
              </a:rPr>
              <a:t> </a:t>
            </a:r>
            <a:r>
              <a:rPr lang="en-US" sz="2800" dirty="0" err="1">
                <a:latin typeface="Arial" charset="0"/>
              </a:rPr>
              <a:t>nhất</a:t>
            </a:r>
            <a:r>
              <a:rPr lang="en-US" sz="2800" dirty="0">
                <a:latin typeface="Arial" charset="0"/>
              </a:rPr>
              <a:t> </a:t>
            </a:r>
            <a:r>
              <a:rPr lang="en-US" sz="2800" dirty="0" err="1">
                <a:latin typeface="Arial" charset="0"/>
              </a:rPr>
              <a:t>vì</a:t>
            </a:r>
            <a:r>
              <a:rPr lang="en-US" sz="2800" dirty="0">
                <a:latin typeface="Arial" charset="0"/>
              </a:rPr>
              <a:t> </a:t>
            </a:r>
            <a:r>
              <a:rPr lang="en-US" sz="2800" dirty="0" err="1">
                <a:latin typeface="Arial" charset="0"/>
              </a:rPr>
              <a:t>sao</a:t>
            </a:r>
            <a:r>
              <a:rPr lang="en-US" sz="2800" dirty="0">
                <a:latin typeface="Arial" charset="0"/>
              </a:rPr>
              <a:t>? </a:t>
            </a:r>
          </a:p>
        </p:txBody>
      </p:sp>
    </p:spTree>
    <p:extLst>
      <p:ext uri="{BB962C8B-B14F-4D97-AF65-F5344CB8AC3E}">
        <p14:creationId xmlns:p14="http://schemas.microsoft.com/office/powerpoint/2010/main" val="3635270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out)">
                                      <p:cBhvr>
                                        <p:cTn id="7" dur="1250"/>
                                        <p:tgtEl>
                                          <p:spTgt spid="3"/>
                                        </p:tgtEl>
                                      </p:cBhvr>
                                    </p:animEffect>
                                  </p:childTnLst>
                                </p:cTn>
                              </p:par>
                              <p:par>
                                <p:cTn id="8" presetID="6" presetClass="entr" presetSubtype="32"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circle(out)">
                                      <p:cBhvr>
                                        <p:cTn id="10" dur="1250"/>
                                        <p:tgtEl>
                                          <p:spTgt spid="4"/>
                                        </p:tgtEl>
                                      </p:cBhvr>
                                    </p:animEffect>
                                  </p:childTnLst>
                                </p:cTn>
                              </p:par>
                              <p:par>
                                <p:cTn id="11" presetID="6" presetClass="entr" presetSubtype="32"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out)">
                                      <p:cBhvr>
                                        <p:cTn id="13" dur="1250"/>
                                        <p:tgtEl>
                                          <p:spTgt spid="5"/>
                                        </p:tgtEl>
                                      </p:cBhvr>
                                    </p:animEffect>
                                  </p:childTnLst>
                                </p:cTn>
                              </p:par>
                              <p:par>
                                <p:cTn id="14" presetID="6" presetClass="entr" presetSubtype="32"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circle(out)">
                                      <p:cBhvr>
                                        <p:cTn id="16" dur="1250"/>
                                        <p:tgtEl>
                                          <p:spTgt spid="6"/>
                                        </p:tgtEl>
                                      </p:cBhvr>
                                    </p:animEffect>
                                  </p:childTnLst>
                                </p:cTn>
                              </p:par>
                              <p:par>
                                <p:cTn id="17" presetID="6" presetClass="entr" presetSubtype="32"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circle(out)">
                                      <p:cBhvr>
                                        <p:cTn id="19" dur="1250"/>
                                        <p:tgtEl>
                                          <p:spTgt spid="7"/>
                                        </p:tgtEl>
                                      </p:cBhvr>
                                    </p:animEffect>
                                  </p:childTnLst>
                                </p:cTn>
                              </p:par>
                              <p:par>
                                <p:cTn id="20" presetID="6" presetClass="entr" presetSubtype="32"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circle(out)">
                                      <p:cBhvr>
                                        <p:cTn id="22" dur="1250"/>
                                        <p:tgtEl>
                                          <p:spTgt spid="8"/>
                                        </p:tgtEl>
                                      </p:cBhvr>
                                    </p:animEffect>
                                  </p:childTnLst>
                                </p:cTn>
                              </p:par>
                              <p:par>
                                <p:cTn id="23" presetID="6" presetClass="entr" presetSubtype="32"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circle(out)">
                                      <p:cBhvr>
                                        <p:cTn id="25" dur="1250"/>
                                        <p:tgtEl>
                                          <p:spTgt spid="9"/>
                                        </p:tgtEl>
                                      </p:cBhvr>
                                    </p:animEffect>
                                  </p:childTnLst>
                                </p:cTn>
                              </p:par>
                              <p:par>
                                <p:cTn id="26" presetID="6" presetClass="entr" presetSubtype="32" fill="hold" grpId="0" nodeType="with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circle(out)">
                                      <p:cBhvr>
                                        <p:cTn id="28" dur="1250"/>
                                        <p:tgtEl>
                                          <p:spTgt spid="10"/>
                                        </p:tgtEl>
                                      </p:cBhvr>
                                    </p:animEffect>
                                  </p:childTnLst>
                                </p:cTn>
                              </p:par>
                              <p:par>
                                <p:cTn id="29" presetID="6" presetClass="entr" presetSubtype="32"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circle(out)">
                                      <p:cBhvr>
                                        <p:cTn id="31" dur="12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14" name="Picture 10" descr="Cover">
            <a:extLst>
              <a:ext uri="{FF2B5EF4-FFF2-40B4-BE49-F238E27FC236}">
                <a16:creationId xmlns:a16="http://schemas.microsoft.com/office/drawing/2014/main" id="{AB97FA23-2A15-4751-A3AC-9E8B1F8958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2848" y="2738208"/>
            <a:ext cx="3812241" cy="2397399"/>
          </a:xfrm>
          <a:prstGeom prst="rect">
            <a:avLst/>
          </a:prstGeom>
          <a:noFill/>
          <a:extLst>
            <a:ext uri="{909E8E84-426E-40DD-AFC4-6F175D3DCCD1}">
              <a14:hiddenFill xmlns:a14="http://schemas.microsoft.com/office/drawing/2010/main">
                <a:solidFill>
                  <a:srgbClr val="FFFFFF"/>
                </a:solidFill>
              </a14:hiddenFill>
            </a:ext>
          </a:extLst>
        </p:spPr>
      </p:pic>
      <p:pic>
        <p:nvPicPr>
          <p:cNvPr id="21513" name="Picture 9" descr="Cover">
            <a:extLst>
              <a:ext uri="{FF2B5EF4-FFF2-40B4-BE49-F238E27FC236}">
                <a16:creationId xmlns:a16="http://schemas.microsoft.com/office/drawing/2014/main" id="{B5467041-967E-49DA-9454-AE885455975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2703942"/>
            <a:ext cx="3829137" cy="1156479"/>
          </a:xfrm>
          <a:prstGeom prst="rect">
            <a:avLst/>
          </a:prstGeom>
          <a:noFill/>
          <a:extLst>
            <a:ext uri="{909E8E84-426E-40DD-AFC4-6F175D3DCCD1}">
              <a14:hiddenFill xmlns:a14="http://schemas.microsoft.com/office/drawing/2010/main">
                <a:solidFill>
                  <a:srgbClr val="FFFFFF"/>
                </a:solidFill>
              </a14:hiddenFill>
            </a:ext>
          </a:extLst>
        </p:spPr>
      </p:pic>
      <p:pic>
        <p:nvPicPr>
          <p:cNvPr id="21512" name="Picture 8" descr="Cover">
            <a:extLst>
              <a:ext uri="{FF2B5EF4-FFF2-40B4-BE49-F238E27FC236}">
                <a16:creationId xmlns:a16="http://schemas.microsoft.com/office/drawing/2014/main" id="{477E4E0D-3E7C-47F4-8EE8-04A27C700AE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77717" y="2772474"/>
            <a:ext cx="3570883" cy="2405966"/>
          </a:xfrm>
          <a:prstGeom prst="rect">
            <a:avLst/>
          </a:prstGeom>
          <a:noFill/>
          <a:extLst>
            <a:ext uri="{909E8E84-426E-40DD-AFC4-6F175D3DCCD1}">
              <a14:hiddenFill xmlns:a14="http://schemas.microsoft.com/office/drawing/2010/main">
                <a:solidFill>
                  <a:srgbClr val="FFFFFF"/>
                </a:solidFill>
              </a14:hiddenFill>
            </a:ext>
          </a:extLst>
        </p:spPr>
      </p:pic>
      <p:pic>
        <p:nvPicPr>
          <p:cNvPr id="21511" name="Picture 7" descr="Cover">
            <a:extLst>
              <a:ext uri="{FF2B5EF4-FFF2-40B4-BE49-F238E27FC236}">
                <a16:creationId xmlns:a16="http://schemas.microsoft.com/office/drawing/2014/main" id="{87FECDFE-317B-4988-9FBC-8D505A53056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77717" y="2612159"/>
            <a:ext cx="3429690" cy="1021862"/>
          </a:xfrm>
          <a:prstGeom prst="rect">
            <a:avLst/>
          </a:prstGeom>
          <a:noFill/>
          <a:extLst>
            <a:ext uri="{909E8E84-426E-40DD-AFC4-6F175D3DCCD1}">
              <a14:hiddenFill xmlns:a14="http://schemas.microsoft.com/office/drawing/2010/main">
                <a:solidFill>
                  <a:srgbClr val="FFFFFF"/>
                </a:solidFill>
              </a14:hiddenFill>
            </a:ext>
          </a:extLst>
        </p:spPr>
      </p:pic>
      <p:pic>
        <p:nvPicPr>
          <p:cNvPr id="21510" name="Picture 6" descr="Cover">
            <a:extLst>
              <a:ext uri="{FF2B5EF4-FFF2-40B4-BE49-F238E27FC236}">
                <a16:creationId xmlns:a16="http://schemas.microsoft.com/office/drawing/2014/main" id="{32501539-DF4A-45D2-8A1A-428BE07D3A7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77717" y="1209699"/>
            <a:ext cx="3463480" cy="2042500"/>
          </a:xfrm>
          <a:prstGeom prst="rect">
            <a:avLst/>
          </a:prstGeom>
          <a:noFill/>
          <a:extLst>
            <a:ext uri="{909E8E84-426E-40DD-AFC4-6F175D3DCCD1}">
              <a14:hiddenFill xmlns:a14="http://schemas.microsoft.com/office/drawing/2010/main">
                <a:solidFill>
                  <a:srgbClr val="FFFFFF"/>
                </a:solidFill>
              </a14:hiddenFill>
            </a:ext>
          </a:extLst>
        </p:spPr>
      </p:pic>
      <p:pic>
        <p:nvPicPr>
          <p:cNvPr id="21509" name="Picture 5" descr="Cover">
            <a:extLst>
              <a:ext uri="{FF2B5EF4-FFF2-40B4-BE49-F238E27FC236}">
                <a16:creationId xmlns:a16="http://schemas.microsoft.com/office/drawing/2014/main" id="{8B89CA8C-E62F-489F-811B-52948001C30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72652" y="1092215"/>
            <a:ext cx="3579331" cy="2152641"/>
          </a:xfrm>
          <a:prstGeom prst="rect">
            <a:avLst/>
          </a:prstGeom>
          <a:noFill/>
          <a:extLst>
            <a:ext uri="{909E8E84-426E-40DD-AFC4-6F175D3DCCD1}">
              <a14:hiddenFill xmlns:a14="http://schemas.microsoft.com/office/drawing/2010/main">
                <a:solidFill>
                  <a:srgbClr val="FFFFFF"/>
                </a:solidFill>
              </a14:hiddenFill>
            </a:ext>
          </a:extLst>
        </p:spPr>
      </p:pic>
      <p:pic>
        <p:nvPicPr>
          <p:cNvPr id="21508" name="Picture 4" descr="Cover">
            <a:extLst>
              <a:ext uri="{FF2B5EF4-FFF2-40B4-BE49-F238E27FC236}">
                <a16:creationId xmlns:a16="http://schemas.microsoft.com/office/drawing/2014/main" id="{9A05F6B7-0D4F-4C9B-A46B-6DA47EE6243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03839" y="2316002"/>
            <a:ext cx="2389439" cy="1359627"/>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2">
            <a:extLst>
              <a:ext uri="{FF2B5EF4-FFF2-40B4-BE49-F238E27FC236}">
                <a16:creationId xmlns:a16="http://schemas.microsoft.com/office/drawing/2014/main" id="{0D56BDA0-A581-43C2-8B7F-816C6BBAA376}"/>
              </a:ext>
            </a:extLst>
          </p:cNvPr>
          <p:cNvSpPr txBox="1">
            <a:spLocks noChangeArrowheads="1"/>
          </p:cNvSpPr>
          <p:nvPr/>
        </p:nvSpPr>
        <p:spPr bwMode="auto">
          <a:xfrm>
            <a:off x="637183" y="405651"/>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sz="2800" dirty="0" err="1">
                <a:latin typeface="Arial" charset="0"/>
              </a:rPr>
              <a:t>Những</a:t>
            </a:r>
            <a:r>
              <a:rPr lang="en-US" sz="2800" dirty="0">
                <a:latin typeface="Arial" charset="0"/>
              </a:rPr>
              <a:t> </a:t>
            </a:r>
            <a:r>
              <a:rPr lang="en-US" sz="2800" dirty="0" err="1">
                <a:latin typeface="Arial" charset="0"/>
              </a:rPr>
              <a:t>sự</a:t>
            </a:r>
            <a:r>
              <a:rPr lang="en-US" sz="2800" dirty="0">
                <a:latin typeface="Arial" charset="0"/>
              </a:rPr>
              <a:t> </a:t>
            </a:r>
            <a:r>
              <a:rPr lang="en-US" sz="2800" dirty="0" err="1">
                <a:latin typeface="Arial" charset="0"/>
              </a:rPr>
              <a:t>vật</a:t>
            </a:r>
            <a:r>
              <a:rPr lang="en-US" sz="2800" dirty="0">
                <a:latin typeface="Arial" charset="0"/>
              </a:rPr>
              <a:t> </a:t>
            </a:r>
            <a:r>
              <a:rPr lang="en-US" sz="2800" dirty="0" err="1">
                <a:latin typeface="Arial" charset="0"/>
              </a:rPr>
              <a:t>nào</a:t>
            </a:r>
            <a:r>
              <a:rPr lang="en-US" sz="2800" dirty="0">
                <a:latin typeface="Arial" charset="0"/>
              </a:rPr>
              <a:t> </a:t>
            </a:r>
            <a:r>
              <a:rPr lang="en-US" sz="2800" dirty="0" err="1">
                <a:latin typeface="Arial" charset="0"/>
              </a:rPr>
              <a:t>trong</a:t>
            </a:r>
            <a:r>
              <a:rPr lang="en-US" sz="2800" dirty="0">
                <a:latin typeface="Arial" charset="0"/>
              </a:rPr>
              <a:t> </a:t>
            </a:r>
            <a:r>
              <a:rPr lang="en-US" sz="2800" dirty="0" err="1">
                <a:latin typeface="Arial" charset="0"/>
              </a:rPr>
              <a:t>cảnh</a:t>
            </a:r>
            <a:r>
              <a:rPr lang="en-US" sz="2800" dirty="0">
                <a:latin typeface="Arial" charset="0"/>
              </a:rPr>
              <a:t> </a:t>
            </a:r>
            <a:r>
              <a:rPr lang="en-US" sz="2800" dirty="0" err="1">
                <a:latin typeface="Arial" charset="0"/>
              </a:rPr>
              <a:t>rừng</a:t>
            </a:r>
            <a:r>
              <a:rPr lang="en-US" sz="2800" dirty="0">
                <a:latin typeface="Arial" charset="0"/>
              </a:rPr>
              <a:t> </a:t>
            </a:r>
            <a:r>
              <a:rPr lang="en-US" sz="2800" dirty="0" err="1">
                <a:latin typeface="Arial" charset="0"/>
              </a:rPr>
              <a:t>trưa</a:t>
            </a:r>
            <a:r>
              <a:rPr lang="en-US" sz="2800" dirty="0">
                <a:latin typeface="Arial" charset="0"/>
              </a:rPr>
              <a:t> </a:t>
            </a:r>
            <a:r>
              <a:rPr lang="en-US" sz="2800" dirty="0" err="1">
                <a:latin typeface="Arial" charset="0"/>
              </a:rPr>
              <a:t>được</a:t>
            </a:r>
            <a:r>
              <a:rPr lang="en-US" sz="2800" dirty="0">
                <a:latin typeface="Arial" charset="0"/>
              </a:rPr>
              <a:t> </a:t>
            </a:r>
            <a:r>
              <a:rPr lang="en-US" sz="2800" dirty="0" err="1">
                <a:latin typeface="Arial" charset="0"/>
              </a:rPr>
              <a:t>tác</a:t>
            </a:r>
            <a:r>
              <a:rPr lang="en-US" sz="2800" dirty="0">
                <a:latin typeface="Arial" charset="0"/>
              </a:rPr>
              <a:t> </a:t>
            </a:r>
            <a:r>
              <a:rPr lang="en-US" sz="2800" dirty="0" err="1">
                <a:latin typeface="Arial" charset="0"/>
              </a:rPr>
              <a:t>giả</a:t>
            </a:r>
            <a:r>
              <a:rPr lang="en-US" sz="2800" dirty="0">
                <a:latin typeface="Arial" charset="0"/>
              </a:rPr>
              <a:t> </a:t>
            </a:r>
            <a:r>
              <a:rPr lang="en-US" sz="2800" dirty="0" err="1">
                <a:latin typeface="Arial" charset="0"/>
              </a:rPr>
              <a:t>chọn</a:t>
            </a:r>
            <a:r>
              <a:rPr lang="en-US" sz="2800" dirty="0">
                <a:latin typeface="Arial" charset="0"/>
              </a:rPr>
              <a:t> </a:t>
            </a:r>
            <a:r>
              <a:rPr lang="en-US" sz="2800" dirty="0" err="1">
                <a:latin typeface="Arial" charset="0"/>
              </a:rPr>
              <a:t>tả</a:t>
            </a:r>
            <a:r>
              <a:rPr lang="en-US" sz="2800" dirty="0">
                <a:latin typeface="Arial" charset="0"/>
              </a:rPr>
              <a:t>? </a:t>
            </a:r>
          </a:p>
          <a:p>
            <a:pPr eaLnBrk="1" hangingPunct="1"/>
            <a:endParaRPr lang="en-US" sz="2800" dirty="0">
              <a:latin typeface="Arial" charset="0"/>
            </a:endParaRPr>
          </a:p>
        </p:txBody>
      </p:sp>
      <p:pic>
        <p:nvPicPr>
          <p:cNvPr id="6" name="Picture 5">
            <a:extLst>
              <a:ext uri="{FF2B5EF4-FFF2-40B4-BE49-F238E27FC236}">
                <a16:creationId xmlns:a16="http://schemas.microsoft.com/office/drawing/2014/main" id="{168AFF2F-1583-4BA0-BE80-807232D9CEB8}"/>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772717" y="3978726"/>
            <a:ext cx="1451681" cy="1504023"/>
          </a:xfrm>
          <a:prstGeom prst="rect">
            <a:avLst/>
          </a:prstGeom>
        </p:spPr>
      </p:pic>
      <p:pic>
        <p:nvPicPr>
          <p:cNvPr id="8" name="Picture 7">
            <a:extLst>
              <a:ext uri="{FF2B5EF4-FFF2-40B4-BE49-F238E27FC236}">
                <a16:creationId xmlns:a16="http://schemas.microsoft.com/office/drawing/2014/main" id="{B3327059-FB78-4C18-94F1-9F02FB9D308B}"/>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949850" y="783017"/>
            <a:ext cx="1359414" cy="1359414"/>
          </a:xfrm>
          <a:prstGeom prst="rect">
            <a:avLst/>
          </a:prstGeom>
        </p:spPr>
      </p:pic>
      <p:sp>
        <p:nvSpPr>
          <p:cNvPr id="2" name="TextBox 1"/>
          <p:cNvSpPr txBox="1"/>
          <p:nvPr/>
        </p:nvSpPr>
        <p:spPr>
          <a:xfrm>
            <a:off x="191315" y="5614664"/>
            <a:ext cx="8876483" cy="1200329"/>
          </a:xfrm>
          <a:prstGeom prst="rect">
            <a:avLst/>
          </a:prstGeom>
          <a:noFill/>
        </p:spPr>
        <p:txBody>
          <a:bodyPr wrap="square" rtlCol="0">
            <a:spAutoFit/>
          </a:bodyPr>
          <a:lstStyle/>
          <a:p>
            <a:r>
              <a:rPr lang="en-GB"/>
              <a:t>Cây thân gỗ cao từ 2m đến 30m, xuất hiện rất nhiều ở miền Nam. L</a:t>
            </a:r>
            <a:r>
              <a:rPr lang="vi-VN"/>
              <a:t>á chứa nhiều tinh dầu, có mùi thơm, tính ấm, vị hơi cay ch</a:t>
            </a:r>
            <a:r>
              <a:rPr lang="en-US"/>
              <a:t>át, dùng làm dầu xoa</a:t>
            </a:r>
            <a:r>
              <a:rPr lang="vi-VN"/>
              <a:t> giúp hoạt huyết, giảm đau,</a:t>
            </a:r>
            <a:r>
              <a:rPr lang="en-GB"/>
              <a:t> …Gỗ dùng để đóng đồ. Rừng tràm có</a:t>
            </a:r>
            <a:r>
              <a:rPr lang="vi-VN"/>
              <a:t> vai trò </a:t>
            </a:r>
            <a:r>
              <a:rPr lang="en-US"/>
              <a:t>lớn trong việc </a:t>
            </a:r>
            <a:r>
              <a:rPr lang="vi-VN"/>
              <a:t>cân bằng</a:t>
            </a:r>
            <a:r>
              <a:rPr lang="en-US"/>
              <a:t> sinh thái</a:t>
            </a:r>
            <a:r>
              <a:rPr lang="vi-VN"/>
              <a:t> và bảo vệ môi trường</a:t>
            </a:r>
            <a:r>
              <a:rPr lang="en-US"/>
              <a:t>.</a:t>
            </a:r>
            <a:endParaRPr lang="en-GB"/>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xit" presetSubtype="0" fill="hold" grpId="0"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1508"/>
                                        </p:tgtEl>
                                        <p:attrNameLst>
                                          <p:attrName>style.visibility</p:attrName>
                                        </p:attrNameLst>
                                      </p:cBhvr>
                                      <p:to>
                                        <p:strVal val="visible"/>
                                      </p:to>
                                    </p:set>
                                    <p:animEffect transition="in" filter="circle(in)">
                                      <p:cBhvr>
                                        <p:cTn id="12" dur="1250"/>
                                        <p:tgtEl>
                                          <p:spTgt spid="21508"/>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32" fill="hold" nodeType="clickEffect">
                                  <p:stCondLst>
                                    <p:cond delay="0"/>
                                  </p:stCondLst>
                                  <p:childTnLst>
                                    <p:set>
                                      <p:cBhvr>
                                        <p:cTn id="16" dur="1" fill="hold">
                                          <p:stCondLst>
                                            <p:cond delay="0"/>
                                          </p:stCondLst>
                                        </p:cTn>
                                        <p:tgtEl>
                                          <p:spTgt spid="21509"/>
                                        </p:tgtEl>
                                        <p:attrNameLst>
                                          <p:attrName>style.visibility</p:attrName>
                                        </p:attrNameLst>
                                      </p:cBhvr>
                                      <p:to>
                                        <p:strVal val="visible"/>
                                      </p:to>
                                    </p:set>
                                    <p:animEffect transition="in" filter="circle(out)">
                                      <p:cBhvr>
                                        <p:cTn id="17" dur="1250"/>
                                        <p:tgtEl>
                                          <p:spTgt spid="21509"/>
                                        </p:tgtEl>
                                      </p:cBhvr>
                                    </p:animEffect>
                                  </p:childTnLst>
                                </p:cTn>
                              </p:par>
                              <p:par>
                                <p:cTn id="18" presetID="6" presetClass="entr" presetSubtype="32" fill="hold"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circle(out)">
                                      <p:cBhvr>
                                        <p:cTn id="20" dur="125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21510"/>
                                        </p:tgtEl>
                                        <p:attrNameLst>
                                          <p:attrName>style.visibility</p:attrName>
                                        </p:attrNameLst>
                                      </p:cBhvr>
                                      <p:to>
                                        <p:strVal val="visible"/>
                                      </p:to>
                                    </p:set>
                                    <p:animEffect transition="in" filter="wipe(left)">
                                      <p:cBhvr>
                                        <p:cTn id="25" dur="500"/>
                                        <p:tgtEl>
                                          <p:spTgt spid="21510"/>
                                        </p:tgtEl>
                                      </p:cBhvr>
                                    </p:animEffect>
                                  </p:childTnLst>
                                </p:cTn>
                              </p:par>
                            </p:childTnLst>
                          </p:cTn>
                        </p:par>
                        <p:par>
                          <p:cTn id="26" fill="hold">
                            <p:stCondLst>
                              <p:cond delay="500"/>
                            </p:stCondLst>
                            <p:childTnLst>
                              <p:par>
                                <p:cTn id="27" presetID="22" presetClass="entr" presetSubtype="8" fill="hold" nodeType="after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wipe(left)">
                                      <p:cBhvr>
                                        <p:cTn id="29" dur="500"/>
                                        <p:tgtEl>
                                          <p:spTgt spid="6"/>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21511"/>
                                        </p:tgtEl>
                                        <p:attrNameLst>
                                          <p:attrName>style.visibility</p:attrName>
                                        </p:attrNameLst>
                                      </p:cBhvr>
                                      <p:to>
                                        <p:strVal val="visible"/>
                                      </p:to>
                                    </p:set>
                                    <p:animEffect transition="in" filter="wipe(left)">
                                      <p:cBhvr>
                                        <p:cTn id="34" dur="500"/>
                                        <p:tgtEl>
                                          <p:spTgt spid="21511"/>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21512"/>
                                        </p:tgtEl>
                                        <p:attrNameLst>
                                          <p:attrName>style.visibility</p:attrName>
                                        </p:attrNameLst>
                                      </p:cBhvr>
                                      <p:to>
                                        <p:strVal val="visible"/>
                                      </p:to>
                                    </p:set>
                                    <p:animEffect transition="in" filter="wipe(left)">
                                      <p:cBhvr>
                                        <p:cTn id="39" dur="500"/>
                                        <p:tgtEl>
                                          <p:spTgt spid="21512"/>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21513"/>
                                        </p:tgtEl>
                                        <p:attrNameLst>
                                          <p:attrName>style.visibility</p:attrName>
                                        </p:attrNameLst>
                                      </p:cBhvr>
                                      <p:to>
                                        <p:strVal val="visible"/>
                                      </p:to>
                                    </p:set>
                                    <p:animEffect transition="in" filter="wipe(left)">
                                      <p:cBhvr>
                                        <p:cTn id="44" dur="500"/>
                                        <p:tgtEl>
                                          <p:spTgt spid="21513"/>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2" fill="hold" nodeType="clickEffect">
                                  <p:stCondLst>
                                    <p:cond delay="0"/>
                                  </p:stCondLst>
                                  <p:childTnLst>
                                    <p:set>
                                      <p:cBhvr>
                                        <p:cTn id="48" dur="1" fill="hold">
                                          <p:stCondLst>
                                            <p:cond delay="0"/>
                                          </p:stCondLst>
                                        </p:cTn>
                                        <p:tgtEl>
                                          <p:spTgt spid="21514"/>
                                        </p:tgtEl>
                                        <p:attrNameLst>
                                          <p:attrName>style.visibility</p:attrName>
                                        </p:attrNameLst>
                                      </p:cBhvr>
                                      <p:to>
                                        <p:strVal val="visible"/>
                                      </p:to>
                                    </p:set>
                                    <p:animEffect transition="in" filter="wipe(right)">
                                      <p:cBhvr>
                                        <p:cTn id="49" dur="500"/>
                                        <p:tgtEl>
                                          <p:spTgt spid="21514"/>
                                        </p:tgtEl>
                                      </p:cBhvr>
                                    </p:animEffect>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2"/>
                                        </p:tgtEl>
                                        <p:attrNameLst>
                                          <p:attrName>style.visibility</p:attrName>
                                        </p:attrNameLst>
                                      </p:cBhvr>
                                      <p:to>
                                        <p:strVal val="visible"/>
                                      </p:to>
                                    </p:set>
                                    <p:animEffect transition="in" filter="fade">
                                      <p:cBhvr>
                                        <p:cTn id="54" dur="1000"/>
                                        <p:tgtEl>
                                          <p:spTgt spid="2"/>
                                        </p:tgtEl>
                                      </p:cBhvr>
                                    </p:animEffect>
                                    <p:anim calcmode="lin" valueType="num">
                                      <p:cBhvr>
                                        <p:cTn id="55" dur="1000" fill="hold"/>
                                        <p:tgtEl>
                                          <p:spTgt spid="2"/>
                                        </p:tgtEl>
                                        <p:attrNameLst>
                                          <p:attrName>ppt_x</p:attrName>
                                        </p:attrNameLst>
                                      </p:cBhvr>
                                      <p:tavLst>
                                        <p:tav tm="0">
                                          <p:val>
                                            <p:strVal val="#ppt_x"/>
                                          </p:val>
                                        </p:tav>
                                        <p:tav tm="100000">
                                          <p:val>
                                            <p:strVal val="#ppt_x"/>
                                          </p:val>
                                        </p:tav>
                                      </p:tavLst>
                                    </p:anim>
                                    <p:anim calcmode="lin" valueType="num">
                                      <p:cBhvr>
                                        <p:cTn id="5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09600" y="838200"/>
            <a:ext cx="8153400" cy="2087562"/>
          </a:xfrm>
        </p:spPr>
        <p:txBody>
          <a:bodyPr>
            <a:normAutofit fontScale="90000"/>
          </a:bodyPr>
          <a:lstStyle/>
          <a:p>
            <a:pPr algn="l" eaLnBrk="1" hangingPunct="1"/>
            <a:r>
              <a:rPr lang="en-US" altLang="en-US" sz="3200">
                <a:solidFill>
                  <a:srgbClr val="6600FF"/>
                </a:solidFill>
                <a:latin typeface="Arial" panose="020B0604020202020204" pitchFamily="34" charset="0"/>
                <a:cs typeface="Arial" panose="020B0604020202020204" pitchFamily="34" charset="0"/>
              </a:rPr>
              <a:t>     Trong cái nắng chói chang, dữ dội làm cho </a:t>
            </a:r>
            <a:br>
              <a:rPr lang="en-US" altLang="en-US" sz="3200">
                <a:solidFill>
                  <a:srgbClr val="6600FF"/>
                </a:solidFill>
                <a:latin typeface="Arial" panose="020B0604020202020204" pitchFamily="34" charset="0"/>
                <a:cs typeface="Arial" panose="020B0604020202020204" pitchFamily="34" charset="0"/>
              </a:rPr>
            </a:br>
            <a:r>
              <a:rPr lang="en-US" altLang="en-US" sz="3200">
                <a:solidFill>
                  <a:srgbClr val="6600FF"/>
                </a:solidFill>
                <a:latin typeface="Arial" panose="020B0604020202020204" pitchFamily="34" charset="0"/>
                <a:cs typeface="Arial" panose="020B0604020202020204" pitchFamily="34" charset="0"/>
              </a:rPr>
              <a:t>“ biển lá xanh rờn đã bắt đầu ngả sang màu úa” bị hun nóng, cây tràm vẫn sống, sống oai hùng, thân cây vươn lên trời cao, hương tràm cũng ngát dậy, đầy sức sống.</a:t>
            </a:r>
          </a:p>
        </p:txBody>
      </p:sp>
      <p:sp>
        <p:nvSpPr>
          <p:cNvPr id="6147" name="Rectangle 3"/>
          <p:cNvSpPr>
            <a:spLocks noGrp="1" noChangeArrowheads="1"/>
          </p:cNvSpPr>
          <p:nvPr>
            <p:ph type="body" idx="1"/>
          </p:nvPr>
        </p:nvSpPr>
        <p:spPr>
          <a:xfrm>
            <a:off x="0" y="3505200"/>
            <a:ext cx="8610600" cy="3276600"/>
          </a:xfrm>
        </p:spPr>
        <p:txBody>
          <a:bodyPr/>
          <a:lstStyle/>
          <a:p>
            <a:pPr eaLnBrk="1" hangingPunct="1">
              <a:lnSpc>
                <a:spcPct val="90000"/>
              </a:lnSpc>
              <a:buFontTx/>
              <a:buNone/>
            </a:pPr>
            <a:r>
              <a:rPr lang="en-US" altLang="en-US">
                <a:solidFill>
                  <a:srgbClr val="FF0000"/>
                </a:solidFill>
                <a:latin typeface="Arial" panose="020B0604020202020204" pitchFamily="34" charset="0"/>
                <a:cs typeface="Arial" panose="020B0604020202020204" pitchFamily="34" charset="0"/>
              </a:rPr>
              <a:t>         Hình ảnh những bông hoa nhiệt đới thật đẹp. Trong cái nắng hầm hập buổi trưa, những bông hoa nhiệt đới nhỏ bé vẫn nở sặc sỡ, lộng lẫy khoe sắc, tỏa hương ngào ngạt làm cho khu rừng thêm sống động, tràn đầy sức sống.</a:t>
            </a:r>
          </a:p>
        </p:txBody>
      </p:sp>
    </p:spTree>
    <p:extLst>
      <p:ext uri="{BB962C8B-B14F-4D97-AF65-F5344CB8AC3E}">
        <p14:creationId xmlns:p14="http://schemas.microsoft.com/office/powerpoint/2010/main" val="1480037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1000"/>
                                        <p:tgtEl>
                                          <p:spTgt spid="6147">
                                            <p:txEl>
                                              <p:pRg st="0" end="0"/>
                                            </p:txEl>
                                          </p:spTgt>
                                        </p:tgtEl>
                                      </p:cBhvr>
                                    </p:animEffect>
                                    <p:anim calcmode="lin" valueType="num">
                                      <p:cBhvr>
                                        <p:cTn id="8" dur="1000" fill="hold"/>
                                        <p:tgtEl>
                                          <p:spTgt spid="614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147">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16" name="Picture 12" descr="Cover">
            <a:extLst>
              <a:ext uri="{FF2B5EF4-FFF2-40B4-BE49-F238E27FC236}">
                <a16:creationId xmlns:a16="http://schemas.microsoft.com/office/drawing/2014/main" id="{32FBFBCE-4A50-439A-8DAC-0C3062E5E0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8338" y="5135563"/>
            <a:ext cx="3924300" cy="1706562"/>
          </a:xfrm>
          <a:prstGeom prst="rect">
            <a:avLst/>
          </a:prstGeom>
          <a:noFill/>
          <a:extLst>
            <a:ext uri="{909E8E84-426E-40DD-AFC4-6F175D3DCCD1}">
              <a14:hiddenFill xmlns:a14="http://schemas.microsoft.com/office/drawing/2010/main">
                <a:solidFill>
                  <a:srgbClr val="FFFFFF"/>
                </a:solidFill>
              </a14:hiddenFill>
            </a:ext>
          </a:extLst>
        </p:spPr>
      </p:pic>
      <p:pic>
        <p:nvPicPr>
          <p:cNvPr id="21515" name="Picture 11" descr="Cover">
            <a:extLst>
              <a:ext uri="{FF2B5EF4-FFF2-40B4-BE49-F238E27FC236}">
                <a16:creationId xmlns:a16="http://schemas.microsoft.com/office/drawing/2014/main" id="{BDEEBA61-9C87-4AFE-9C57-08EFE9DBE3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58913" y="2268538"/>
            <a:ext cx="3317875" cy="4222750"/>
          </a:xfrm>
          <a:prstGeom prst="rect">
            <a:avLst/>
          </a:prstGeom>
          <a:noFill/>
          <a:extLst>
            <a:ext uri="{909E8E84-426E-40DD-AFC4-6F175D3DCCD1}">
              <a14:hiddenFill xmlns:a14="http://schemas.microsoft.com/office/drawing/2010/main">
                <a:solidFill>
                  <a:srgbClr val="FFFFFF"/>
                </a:solidFill>
              </a14:hiddenFill>
            </a:ext>
          </a:extLst>
        </p:spPr>
      </p:pic>
      <p:pic>
        <p:nvPicPr>
          <p:cNvPr id="21514" name="Picture 10" descr="Cover">
            <a:extLst>
              <a:ext uri="{FF2B5EF4-FFF2-40B4-BE49-F238E27FC236}">
                <a16:creationId xmlns:a16="http://schemas.microsoft.com/office/drawing/2014/main" id="{87234216-43BE-4576-9118-5E084688DA9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08525" y="2293938"/>
            <a:ext cx="3762375" cy="2865437"/>
          </a:xfrm>
          <a:prstGeom prst="rect">
            <a:avLst/>
          </a:prstGeom>
          <a:noFill/>
          <a:extLst>
            <a:ext uri="{909E8E84-426E-40DD-AFC4-6F175D3DCCD1}">
              <a14:hiddenFill xmlns:a14="http://schemas.microsoft.com/office/drawing/2010/main">
                <a:solidFill>
                  <a:srgbClr val="FFFFFF"/>
                </a:solidFill>
              </a14:hiddenFill>
            </a:ext>
          </a:extLst>
        </p:spPr>
      </p:pic>
      <p:pic>
        <p:nvPicPr>
          <p:cNvPr id="21513" name="Picture 9" descr="Cover">
            <a:extLst>
              <a:ext uri="{FF2B5EF4-FFF2-40B4-BE49-F238E27FC236}">
                <a16:creationId xmlns:a16="http://schemas.microsoft.com/office/drawing/2014/main" id="{A233142F-4DB5-4CE9-BF2C-CD445D5595A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08525" y="2260600"/>
            <a:ext cx="3770313" cy="1271588"/>
          </a:xfrm>
          <a:prstGeom prst="rect">
            <a:avLst/>
          </a:prstGeom>
          <a:noFill/>
          <a:extLst>
            <a:ext uri="{909E8E84-426E-40DD-AFC4-6F175D3DCCD1}">
              <a14:hiddenFill xmlns:a14="http://schemas.microsoft.com/office/drawing/2010/main">
                <a:solidFill>
                  <a:srgbClr val="FFFFFF"/>
                </a:solidFill>
              </a14:hiddenFill>
            </a:ext>
          </a:extLst>
        </p:spPr>
      </p:pic>
      <p:pic>
        <p:nvPicPr>
          <p:cNvPr id="21512" name="Picture 8" descr="Cover">
            <a:extLst>
              <a:ext uri="{FF2B5EF4-FFF2-40B4-BE49-F238E27FC236}">
                <a16:creationId xmlns:a16="http://schemas.microsoft.com/office/drawing/2014/main" id="{A85CAFE8-7E9D-47F8-8624-164C2D4EB7F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92613" y="1109663"/>
            <a:ext cx="4086225" cy="1416050"/>
          </a:xfrm>
          <a:prstGeom prst="rect">
            <a:avLst/>
          </a:prstGeom>
          <a:noFill/>
          <a:extLst>
            <a:ext uri="{909E8E84-426E-40DD-AFC4-6F175D3DCCD1}">
              <a14:hiddenFill xmlns:a14="http://schemas.microsoft.com/office/drawing/2010/main">
                <a:solidFill>
                  <a:srgbClr val="FFFFFF"/>
                </a:solidFill>
              </a14:hiddenFill>
            </a:ext>
          </a:extLst>
        </p:spPr>
      </p:pic>
      <p:pic>
        <p:nvPicPr>
          <p:cNvPr id="21511" name="Picture 7" descr="Cover">
            <a:extLst>
              <a:ext uri="{FF2B5EF4-FFF2-40B4-BE49-F238E27FC236}">
                <a16:creationId xmlns:a16="http://schemas.microsoft.com/office/drawing/2014/main" id="{9F1348B3-BF15-4083-A3AA-D2FB34EF5B4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58913" y="1893888"/>
            <a:ext cx="3557587" cy="1092200"/>
          </a:xfrm>
          <a:prstGeom prst="rect">
            <a:avLst/>
          </a:prstGeom>
          <a:noFill/>
          <a:extLst>
            <a:ext uri="{909E8E84-426E-40DD-AFC4-6F175D3DCCD1}">
              <a14:hiddenFill xmlns:a14="http://schemas.microsoft.com/office/drawing/2010/main">
                <a:solidFill>
                  <a:srgbClr val="FFFFFF"/>
                </a:solidFill>
              </a14:hiddenFill>
            </a:ext>
          </a:extLst>
        </p:spPr>
      </p:pic>
      <p:pic>
        <p:nvPicPr>
          <p:cNvPr id="21510" name="Picture 6" descr="Cover">
            <a:extLst>
              <a:ext uri="{FF2B5EF4-FFF2-40B4-BE49-F238E27FC236}">
                <a16:creationId xmlns:a16="http://schemas.microsoft.com/office/drawing/2014/main" id="{B124EEB2-6660-4438-8B8F-21F204C6F26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33875" y="0"/>
            <a:ext cx="3113088" cy="963613"/>
          </a:xfrm>
          <a:prstGeom prst="rect">
            <a:avLst/>
          </a:prstGeom>
          <a:noFill/>
          <a:extLst>
            <a:ext uri="{909E8E84-426E-40DD-AFC4-6F175D3DCCD1}">
              <a14:hiddenFill xmlns:a14="http://schemas.microsoft.com/office/drawing/2010/main">
                <a:solidFill>
                  <a:srgbClr val="FFFFFF"/>
                </a:solidFill>
              </a14:hiddenFill>
            </a:ext>
          </a:extLst>
        </p:spPr>
      </p:pic>
      <p:pic>
        <p:nvPicPr>
          <p:cNvPr id="21509" name="Picture 5" descr="Cover">
            <a:extLst>
              <a:ext uri="{FF2B5EF4-FFF2-40B4-BE49-F238E27FC236}">
                <a16:creationId xmlns:a16="http://schemas.microsoft.com/office/drawing/2014/main" id="{B18F64F0-7C46-4BE5-B4FA-9AD212BE9EE0}"/>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423988" y="17463"/>
            <a:ext cx="3206750" cy="2728912"/>
          </a:xfrm>
          <a:prstGeom prst="rect">
            <a:avLst/>
          </a:prstGeom>
          <a:noFill/>
          <a:extLst>
            <a:ext uri="{909E8E84-426E-40DD-AFC4-6F175D3DCCD1}">
              <a14:hiddenFill xmlns:a14="http://schemas.microsoft.com/office/drawing/2010/main">
                <a:solidFill>
                  <a:srgbClr val="FFFFFF"/>
                </a:solidFill>
              </a14:hiddenFill>
            </a:ext>
          </a:extLst>
        </p:spPr>
      </p:pic>
      <p:pic>
        <p:nvPicPr>
          <p:cNvPr id="21508" name="Picture 4" descr="Cover">
            <a:extLst>
              <a:ext uri="{FF2B5EF4-FFF2-40B4-BE49-F238E27FC236}">
                <a16:creationId xmlns:a16="http://schemas.microsoft.com/office/drawing/2014/main" id="{4ED5EB17-91C0-41BD-AD02-F3B8C029335D}"/>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39763" y="1714500"/>
            <a:ext cx="2081212" cy="1552575"/>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B52824A0-0B35-4BB4-987E-A6586C27088B}"/>
              </a:ext>
            </a:extLst>
          </p:cNvPr>
          <p:cNvSpPr txBox="1">
            <a:spLocks noChangeArrowheads="1"/>
          </p:cNvSpPr>
          <p:nvPr/>
        </p:nvSpPr>
        <p:spPr bwMode="auto">
          <a:xfrm>
            <a:off x="2739605" y="986065"/>
            <a:ext cx="203718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algn="ctr" eaLnBrk="1" hangingPunct="1"/>
            <a:r>
              <a:rPr lang="en-US" i="1" dirty="0" err="1">
                <a:solidFill>
                  <a:srgbClr val="0070C0"/>
                </a:solidFill>
              </a:rPr>
              <a:t>Nắng</a:t>
            </a:r>
            <a:r>
              <a:rPr lang="en-US" i="1" dirty="0">
                <a:solidFill>
                  <a:srgbClr val="0070C0"/>
                </a:solidFill>
              </a:rPr>
              <a:t> </a:t>
            </a:r>
            <a:r>
              <a:rPr lang="en-US" i="1" dirty="0" err="1">
                <a:solidFill>
                  <a:srgbClr val="0070C0"/>
                </a:solidFill>
              </a:rPr>
              <a:t>bắt</a:t>
            </a:r>
            <a:r>
              <a:rPr lang="en-US" i="1" dirty="0">
                <a:solidFill>
                  <a:srgbClr val="0070C0"/>
                </a:solidFill>
              </a:rPr>
              <a:t> </a:t>
            </a:r>
            <a:r>
              <a:rPr lang="en-US" i="1" dirty="0" err="1">
                <a:solidFill>
                  <a:srgbClr val="0070C0"/>
                </a:solidFill>
              </a:rPr>
              <a:t>đầu</a:t>
            </a:r>
            <a:r>
              <a:rPr lang="en-US" i="1" dirty="0">
                <a:solidFill>
                  <a:srgbClr val="0070C0"/>
                </a:solidFill>
              </a:rPr>
              <a:t>…</a:t>
            </a:r>
            <a:r>
              <a:rPr lang="en-US" i="1" dirty="0" err="1">
                <a:solidFill>
                  <a:srgbClr val="0070C0"/>
                </a:solidFill>
              </a:rPr>
              <a:t>cuối</a:t>
            </a:r>
            <a:r>
              <a:rPr lang="en-US" i="1" dirty="0">
                <a:solidFill>
                  <a:srgbClr val="0070C0"/>
                </a:solidFill>
              </a:rPr>
              <a:t> </a:t>
            </a:r>
            <a:r>
              <a:rPr lang="en-US" i="1" dirty="0" err="1">
                <a:solidFill>
                  <a:srgbClr val="0070C0"/>
                </a:solidFill>
              </a:rPr>
              <a:t>cùng</a:t>
            </a:r>
            <a:r>
              <a:rPr lang="en-US" i="1" dirty="0">
                <a:solidFill>
                  <a:srgbClr val="0070C0"/>
                </a:solidFill>
              </a:rPr>
              <a:t>.</a:t>
            </a:r>
          </a:p>
        </p:txBody>
      </p:sp>
      <p:sp>
        <p:nvSpPr>
          <p:cNvPr id="12" name="TextBox 11">
            <a:extLst>
              <a:ext uri="{FF2B5EF4-FFF2-40B4-BE49-F238E27FC236}">
                <a16:creationId xmlns:a16="http://schemas.microsoft.com/office/drawing/2014/main" id="{36D3D06D-8F8E-4AAA-B62B-6FD4CA35F02B}"/>
              </a:ext>
            </a:extLst>
          </p:cNvPr>
          <p:cNvSpPr txBox="1">
            <a:spLocks noChangeArrowheads="1"/>
          </p:cNvSpPr>
          <p:nvPr/>
        </p:nvSpPr>
        <p:spPr bwMode="auto">
          <a:xfrm>
            <a:off x="2706429" y="2977247"/>
            <a:ext cx="203718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algn="ctr" eaLnBrk="1" hangingPunct="1"/>
            <a:r>
              <a:rPr lang="en-US" i="1" dirty="0" err="1">
                <a:solidFill>
                  <a:srgbClr val="7CB400"/>
                </a:solidFill>
              </a:rPr>
              <a:t>Trong</a:t>
            </a:r>
            <a:r>
              <a:rPr lang="en-US" i="1" dirty="0">
                <a:solidFill>
                  <a:srgbClr val="7CB400"/>
                </a:solidFill>
              </a:rPr>
              <a:t> </a:t>
            </a:r>
            <a:r>
              <a:rPr lang="en-US" i="1" dirty="0" err="1">
                <a:solidFill>
                  <a:srgbClr val="7CB400"/>
                </a:solidFill>
              </a:rPr>
              <a:t>những</a:t>
            </a:r>
            <a:r>
              <a:rPr lang="en-US" i="1" dirty="0">
                <a:solidFill>
                  <a:srgbClr val="7CB400"/>
                </a:solidFill>
              </a:rPr>
              <a:t> </a:t>
            </a:r>
            <a:r>
              <a:rPr lang="en-US" i="1" dirty="0" err="1">
                <a:solidFill>
                  <a:srgbClr val="7CB400"/>
                </a:solidFill>
              </a:rPr>
              <a:t>bui</a:t>
            </a:r>
            <a:r>
              <a:rPr lang="en-US" i="1" dirty="0">
                <a:solidFill>
                  <a:srgbClr val="7CB400"/>
                </a:solidFill>
              </a:rPr>
              <a:t> </a:t>
            </a:r>
            <a:r>
              <a:rPr lang="en-US" i="1" dirty="0" err="1">
                <a:solidFill>
                  <a:srgbClr val="7CB400"/>
                </a:solidFill>
              </a:rPr>
              <a:t>cây</a:t>
            </a:r>
            <a:r>
              <a:rPr lang="en-US" i="1" dirty="0">
                <a:solidFill>
                  <a:srgbClr val="7CB400"/>
                </a:solidFill>
              </a:rPr>
              <a:t> … </a:t>
            </a:r>
            <a:r>
              <a:rPr lang="en-US" i="1" dirty="0" err="1">
                <a:solidFill>
                  <a:srgbClr val="7CB400"/>
                </a:solidFill>
              </a:rPr>
              <a:t>lặng</a:t>
            </a:r>
            <a:r>
              <a:rPr lang="en-US" i="1" dirty="0">
                <a:solidFill>
                  <a:srgbClr val="7CB400"/>
                </a:solidFill>
              </a:rPr>
              <a:t> </a:t>
            </a:r>
            <a:r>
              <a:rPr lang="en-US" i="1" dirty="0" err="1">
                <a:solidFill>
                  <a:srgbClr val="7CB400"/>
                </a:solidFill>
              </a:rPr>
              <a:t>êm</a:t>
            </a:r>
            <a:r>
              <a:rPr lang="en-US" i="1" dirty="0">
                <a:solidFill>
                  <a:srgbClr val="7CB400"/>
                </a:solidFill>
              </a:rPr>
              <a:t>.</a:t>
            </a:r>
          </a:p>
        </p:txBody>
      </p:sp>
      <p:sp>
        <p:nvSpPr>
          <p:cNvPr id="13" name="TextBox 12">
            <a:extLst>
              <a:ext uri="{FF2B5EF4-FFF2-40B4-BE49-F238E27FC236}">
                <a16:creationId xmlns:a16="http://schemas.microsoft.com/office/drawing/2014/main" id="{6AFC2B29-927B-4158-A6E7-799436938ED9}"/>
              </a:ext>
            </a:extLst>
          </p:cNvPr>
          <p:cNvSpPr txBox="1">
            <a:spLocks noChangeArrowheads="1"/>
          </p:cNvSpPr>
          <p:nvPr/>
        </p:nvSpPr>
        <p:spPr bwMode="auto">
          <a:xfrm>
            <a:off x="2969792" y="4872767"/>
            <a:ext cx="20371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algn="ctr" eaLnBrk="1" hangingPunct="1"/>
            <a:r>
              <a:rPr lang="en-US" i="1" dirty="0" err="1">
                <a:solidFill>
                  <a:srgbClr val="F66900"/>
                </a:solidFill>
              </a:rPr>
              <a:t>Câu</a:t>
            </a:r>
            <a:r>
              <a:rPr lang="en-US" i="1" dirty="0">
                <a:solidFill>
                  <a:srgbClr val="F66900"/>
                </a:solidFill>
              </a:rPr>
              <a:t> </a:t>
            </a:r>
            <a:r>
              <a:rPr lang="en-US" i="1" dirty="0" err="1">
                <a:solidFill>
                  <a:srgbClr val="F66900"/>
                </a:solidFill>
              </a:rPr>
              <a:t>cuối</a:t>
            </a:r>
            <a:r>
              <a:rPr lang="en-US" i="1" dirty="0">
                <a:solidFill>
                  <a:srgbClr val="F66900"/>
                </a:solidFill>
              </a:rPr>
              <a:t> </a:t>
            </a:r>
            <a:r>
              <a:rPr lang="en-US" i="1" dirty="0" err="1">
                <a:solidFill>
                  <a:srgbClr val="F66900"/>
                </a:solidFill>
              </a:rPr>
              <a:t>cùng</a:t>
            </a:r>
            <a:r>
              <a:rPr lang="en-US" i="1" dirty="0">
                <a:solidFill>
                  <a:srgbClr val="F66900"/>
                </a:solidFil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21508"/>
                                        </p:tgtEl>
                                        <p:attrNameLst>
                                          <p:attrName>style.visibility</p:attrName>
                                        </p:attrNameLst>
                                      </p:cBhvr>
                                      <p:to>
                                        <p:strVal val="visible"/>
                                      </p:to>
                                    </p:set>
                                    <p:animEffect transition="in" filter="box(out)">
                                      <p:cBhvr>
                                        <p:cTn id="7" dur="500"/>
                                        <p:tgtEl>
                                          <p:spTgt spid="2150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1509"/>
                                        </p:tgtEl>
                                        <p:attrNameLst>
                                          <p:attrName>style.visibility</p:attrName>
                                        </p:attrNameLst>
                                      </p:cBhvr>
                                      <p:to>
                                        <p:strVal val="visible"/>
                                      </p:to>
                                    </p:set>
                                    <p:animEffect transition="in" filter="wipe(left)">
                                      <p:cBhvr>
                                        <p:cTn id="12" dur="500"/>
                                        <p:tgtEl>
                                          <p:spTgt spid="2150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circle(in)">
                                      <p:cBhvr>
                                        <p:cTn id="17" dur="10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1510"/>
                                        </p:tgtEl>
                                        <p:attrNameLst>
                                          <p:attrName>style.visibility</p:attrName>
                                        </p:attrNameLst>
                                      </p:cBhvr>
                                      <p:to>
                                        <p:strVal val="visible"/>
                                      </p:to>
                                    </p:set>
                                    <p:animEffect transition="in" filter="wipe(left)">
                                      <p:cBhvr>
                                        <p:cTn id="22" dur="500"/>
                                        <p:tgtEl>
                                          <p:spTgt spid="2151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21511"/>
                                        </p:tgtEl>
                                        <p:attrNameLst>
                                          <p:attrName>style.visibility</p:attrName>
                                        </p:attrNameLst>
                                      </p:cBhvr>
                                      <p:to>
                                        <p:strVal val="visible"/>
                                      </p:to>
                                    </p:set>
                                    <p:animEffect transition="in" filter="wipe(left)">
                                      <p:cBhvr>
                                        <p:cTn id="27" dur="500"/>
                                        <p:tgtEl>
                                          <p:spTgt spid="21511"/>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randombar(horizontal)">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1512"/>
                                        </p:tgtEl>
                                        <p:attrNameLst>
                                          <p:attrName>style.visibility</p:attrName>
                                        </p:attrNameLst>
                                      </p:cBhvr>
                                      <p:to>
                                        <p:strVal val="visible"/>
                                      </p:to>
                                    </p:set>
                                    <p:animEffect transition="in" filter="wipe(left)">
                                      <p:cBhvr>
                                        <p:cTn id="37" dur="500"/>
                                        <p:tgtEl>
                                          <p:spTgt spid="2151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21513"/>
                                        </p:tgtEl>
                                        <p:attrNameLst>
                                          <p:attrName>style.visibility</p:attrName>
                                        </p:attrNameLst>
                                      </p:cBhvr>
                                      <p:to>
                                        <p:strVal val="visible"/>
                                      </p:to>
                                    </p:set>
                                    <p:animEffect transition="in" filter="wipe(left)">
                                      <p:cBhvr>
                                        <p:cTn id="42" dur="500"/>
                                        <p:tgtEl>
                                          <p:spTgt spid="2151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21514"/>
                                        </p:tgtEl>
                                        <p:attrNameLst>
                                          <p:attrName>style.visibility</p:attrName>
                                        </p:attrNameLst>
                                      </p:cBhvr>
                                      <p:to>
                                        <p:strVal val="visible"/>
                                      </p:to>
                                    </p:set>
                                    <p:animEffect transition="in" filter="wipe(left)">
                                      <p:cBhvr>
                                        <p:cTn id="47" dur="500"/>
                                        <p:tgtEl>
                                          <p:spTgt spid="2151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nodeType="clickEffect">
                                  <p:stCondLst>
                                    <p:cond delay="0"/>
                                  </p:stCondLst>
                                  <p:childTnLst>
                                    <p:set>
                                      <p:cBhvr>
                                        <p:cTn id="51" dur="1" fill="hold">
                                          <p:stCondLst>
                                            <p:cond delay="0"/>
                                          </p:stCondLst>
                                        </p:cTn>
                                        <p:tgtEl>
                                          <p:spTgt spid="21515"/>
                                        </p:tgtEl>
                                        <p:attrNameLst>
                                          <p:attrName>style.visibility</p:attrName>
                                        </p:attrNameLst>
                                      </p:cBhvr>
                                      <p:to>
                                        <p:strVal val="visible"/>
                                      </p:to>
                                    </p:set>
                                    <p:animEffect transition="in" filter="wipe(left)">
                                      <p:cBhvr>
                                        <p:cTn id="52" dur="500"/>
                                        <p:tgtEl>
                                          <p:spTgt spid="21515"/>
                                        </p:tgtEl>
                                      </p:cBhvr>
                                    </p:animEffect>
                                  </p:childTnLst>
                                </p:cTn>
                              </p:par>
                            </p:childTnLst>
                          </p:cTn>
                        </p:par>
                      </p:childTnLst>
                    </p:cTn>
                  </p:par>
                  <p:par>
                    <p:cTn id="53" fill="hold">
                      <p:stCondLst>
                        <p:cond delay="indefinite"/>
                      </p:stCondLst>
                      <p:childTnLst>
                        <p:par>
                          <p:cTn id="54" fill="hold">
                            <p:stCondLst>
                              <p:cond delay="0"/>
                            </p:stCondLst>
                            <p:childTnLst>
                              <p:par>
                                <p:cTn id="55" presetID="14" presetClass="entr" presetSubtype="10"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randombar(horizontal)">
                                      <p:cBhvr>
                                        <p:cTn id="57" dur="500"/>
                                        <p:tgtEl>
                                          <p:spTgt spid="13"/>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21516"/>
                                        </p:tgtEl>
                                        <p:attrNameLst>
                                          <p:attrName>style.visibility</p:attrName>
                                        </p:attrNameLst>
                                      </p:cBhvr>
                                      <p:to>
                                        <p:strVal val="visible"/>
                                      </p:to>
                                    </p:set>
                                    <p:animEffect transition="in" filter="wipe(left)">
                                      <p:cBhvr>
                                        <p:cTn id="62" dur="500"/>
                                        <p:tgtEl>
                                          <p:spTgt spid="215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a:xfrm>
            <a:off x="152400" y="609600"/>
            <a:ext cx="8229600" cy="5821363"/>
          </a:xfrm>
        </p:spPr>
        <p:txBody>
          <a:bodyPr>
            <a:normAutofit/>
          </a:bodyPr>
          <a:lstStyle/>
          <a:p>
            <a:pPr eaLnBrk="1" hangingPunct="1">
              <a:buFontTx/>
              <a:buNone/>
            </a:pPr>
            <a:r>
              <a:rPr lang="en-US" altLang="en-US" sz="2400">
                <a:solidFill>
                  <a:srgbClr val="FF0000"/>
                </a:solidFill>
                <a:latin typeface="Arial" panose="020B0604020202020204" pitchFamily="34" charset="0"/>
                <a:cs typeface="Arial" panose="020B0604020202020204" pitchFamily="34" charset="0"/>
              </a:rPr>
              <a:t>          Hương vườn đã được tác giả nhân hóa như một chú bé tinh nghich “rón rén” bước ra, sau một lúc dường như đã quen với bóng tối chú  “tung tăng”  cùng ngọn gió, ung dung nhảy trên cỏ, và thoải mái “trườn” theo nhưng cành cây. Hình ảnh nhân hóa thật gợi cảm.</a:t>
            </a:r>
          </a:p>
          <a:p>
            <a:pPr eaLnBrk="1" hangingPunct="1">
              <a:buFontTx/>
              <a:buNone/>
            </a:pPr>
            <a:endParaRPr lang="en-US" altLang="en-US" sz="2400">
              <a:solidFill>
                <a:srgbClr val="FF0000"/>
              </a:solidFill>
              <a:latin typeface="Arial" panose="020B0604020202020204" pitchFamily="34" charset="0"/>
              <a:cs typeface="Arial" panose="020B0604020202020204" pitchFamily="34" charset="0"/>
            </a:endParaRPr>
          </a:p>
          <a:p>
            <a:pPr>
              <a:buNone/>
            </a:pPr>
            <a:r>
              <a:rPr lang="en-US" altLang="en-US" sz="2400">
                <a:solidFill>
                  <a:srgbClr val="FF0000"/>
                </a:solidFill>
                <a:latin typeface="Arial" panose="020B0604020202020204" pitchFamily="34" charset="0"/>
                <a:cs typeface="Arial" panose="020B0604020202020204" pitchFamily="34" charset="0"/>
              </a:rPr>
              <a:t>   </a:t>
            </a:r>
            <a:r>
              <a:rPr lang="en-US" altLang="en-US" sz="2400">
                <a:solidFill>
                  <a:srgbClr val="000099"/>
                </a:solidFill>
                <a:latin typeface="Arial" panose="020B0604020202020204" pitchFamily="34" charset="0"/>
                <a:cs typeface="Arial" panose="020B0604020202020204" pitchFamily="34" charset="0"/>
              </a:rPr>
              <a:t>- Trình tự miêu tả trong bài </a:t>
            </a:r>
            <a:r>
              <a:rPr lang="en-US" altLang="en-US" sz="2400" i="1">
                <a:solidFill>
                  <a:srgbClr val="000099"/>
                </a:solidFill>
                <a:latin typeface="Arial" panose="020B0604020202020204" pitchFamily="34" charset="0"/>
                <a:cs typeface="Arial" panose="020B0604020202020204" pitchFamily="34" charset="0"/>
              </a:rPr>
              <a:t>Rừng trưa </a:t>
            </a:r>
            <a:r>
              <a:rPr lang="en-US" altLang="en-US" sz="2400">
                <a:solidFill>
                  <a:srgbClr val="000099"/>
                </a:solidFill>
                <a:latin typeface="Arial" panose="020B0604020202020204" pitchFamily="34" charset="0"/>
                <a:cs typeface="Arial" panose="020B0604020202020204" pitchFamily="34" charset="0"/>
              </a:rPr>
              <a:t>có gì khác với bài </a:t>
            </a:r>
            <a:r>
              <a:rPr lang="en-US" altLang="en-US" sz="2400" i="1">
                <a:solidFill>
                  <a:srgbClr val="000099"/>
                </a:solidFill>
                <a:latin typeface="Arial" panose="020B0604020202020204" pitchFamily="34" charset="0"/>
                <a:cs typeface="Arial" panose="020B0604020202020204" pitchFamily="34" charset="0"/>
              </a:rPr>
              <a:t>Chiều tối?</a:t>
            </a:r>
          </a:p>
          <a:p>
            <a:pPr eaLnBrk="1" hangingPunct="1">
              <a:buFontTx/>
              <a:buNone/>
            </a:pPr>
            <a:endParaRPr lang="en-US" altLang="en-US" sz="2400">
              <a:solidFill>
                <a:srgbClr val="FF0000"/>
              </a:solidFill>
              <a:latin typeface="Arial" panose="020B0604020202020204" pitchFamily="34" charset="0"/>
              <a:cs typeface="Arial" panose="020B0604020202020204" pitchFamily="34" charset="0"/>
            </a:endParaRPr>
          </a:p>
          <a:p>
            <a:pPr>
              <a:buNone/>
            </a:pPr>
            <a:r>
              <a:rPr lang="en-US" altLang="en-US" sz="2400" i="1">
                <a:solidFill>
                  <a:srgbClr val="000099"/>
                </a:solidFill>
                <a:latin typeface="Arial" panose="020B0604020202020204" pitchFamily="34" charset="0"/>
                <a:cs typeface="Arial" panose="020B0604020202020204" pitchFamily="34" charset="0"/>
              </a:rPr>
              <a:t>Bài Rừng trưa tác giả tả từng bộ phận của cảnh ở một thời điểm</a:t>
            </a:r>
          </a:p>
          <a:p>
            <a:pPr>
              <a:buNone/>
            </a:pPr>
            <a:r>
              <a:rPr lang="en-US" altLang="en-US" sz="2400" i="1">
                <a:solidFill>
                  <a:srgbClr val="000099"/>
                </a:solidFill>
                <a:latin typeface="Arial" panose="020B0604020202020204" pitchFamily="34" charset="0"/>
                <a:cs typeface="Arial" panose="020B0604020202020204" pitchFamily="34" charset="0"/>
              </a:rPr>
              <a:t>Bài Chiều tối, tác giả tả cảnh theo sự thay đổi của thời gian, tập trung tả sự chuyển giao giữa chiều và tối.</a:t>
            </a:r>
          </a:p>
        </p:txBody>
      </p:sp>
    </p:spTree>
    <p:extLst>
      <p:ext uri="{BB962C8B-B14F-4D97-AF65-F5344CB8AC3E}">
        <p14:creationId xmlns:p14="http://schemas.microsoft.com/office/powerpoint/2010/main" val="4191362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218">
                                            <p:txEl>
                                              <p:pRg st="2" end="2"/>
                                            </p:txEl>
                                          </p:spTgt>
                                        </p:tgtEl>
                                        <p:attrNameLst>
                                          <p:attrName>style.visibility</p:attrName>
                                        </p:attrNameLst>
                                      </p:cBhvr>
                                      <p:to>
                                        <p:strVal val="visible"/>
                                      </p:to>
                                    </p:set>
                                    <p:animEffect transition="in" filter="fade">
                                      <p:cBhvr>
                                        <p:cTn id="7" dur="1000"/>
                                        <p:tgtEl>
                                          <p:spTgt spid="9218">
                                            <p:txEl>
                                              <p:pRg st="2" end="2"/>
                                            </p:txEl>
                                          </p:spTgt>
                                        </p:tgtEl>
                                      </p:cBhvr>
                                    </p:animEffect>
                                    <p:anim calcmode="lin" valueType="num">
                                      <p:cBhvr>
                                        <p:cTn id="8" dur="1000" fill="hold"/>
                                        <p:tgtEl>
                                          <p:spTgt spid="9218">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921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218">
                                            <p:txEl>
                                              <p:pRg st="4" end="4"/>
                                            </p:txEl>
                                          </p:spTgt>
                                        </p:tgtEl>
                                        <p:attrNameLst>
                                          <p:attrName>style.visibility</p:attrName>
                                        </p:attrNameLst>
                                      </p:cBhvr>
                                      <p:to>
                                        <p:strVal val="visible"/>
                                      </p:to>
                                    </p:set>
                                    <p:animEffect transition="in" filter="fade">
                                      <p:cBhvr>
                                        <p:cTn id="14" dur="1000"/>
                                        <p:tgtEl>
                                          <p:spTgt spid="9218">
                                            <p:txEl>
                                              <p:pRg st="4" end="4"/>
                                            </p:txEl>
                                          </p:spTgt>
                                        </p:tgtEl>
                                      </p:cBhvr>
                                    </p:animEffect>
                                    <p:anim calcmode="lin" valueType="num">
                                      <p:cBhvr>
                                        <p:cTn id="15" dur="1000" fill="hold"/>
                                        <p:tgtEl>
                                          <p:spTgt spid="9218">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9218">
                                            <p:txEl>
                                              <p:pRg st="4" end="4"/>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9218">
                                            <p:txEl>
                                              <p:pRg st="5" end="5"/>
                                            </p:txEl>
                                          </p:spTgt>
                                        </p:tgtEl>
                                        <p:attrNameLst>
                                          <p:attrName>style.visibility</p:attrName>
                                        </p:attrNameLst>
                                      </p:cBhvr>
                                      <p:to>
                                        <p:strVal val="visible"/>
                                      </p:to>
                                    </p:set>
                                    <p:animEffect transition="in" filter="fade">
                                      <p:cBhvr>
                                        <p:cTn id="19" dur="1000"/>
                                        <p:tgtEl>
                                          <p:spTgt spid="9218">
                                            <p:txEl>
                                              <p:pRg st="5" end="5"/>
                                            </p:txEl>
                                          </p:spTgt>
                                        </p:tgtEl>
                                      </p:cBhvr>
                                    </p:animEffect>
                                    <p:anim calcmode="lin" valueType="num">
                                      <p:cBhvr>
                                        <p:cTn id="20" dur="1000" fill="hold"/>
                                        <p:tgtEl>
                                          <p:spTgt spid="9218">
                                            <p:txEl>
                                              <p:pRg st="5" end="5"/>
                                            </p:txEl>
                                          </p:spTgt>
                                        </p:tgtEl>
                                        <p:attrNameLst>
                                          <p:attrName>ppt_x</p:attrName>
                                        </p:attrNameLst>
                                      </p:cBhvr>
                                      <p:tavLst>
                                        <p:tav tm="0">
                                          <p:val>
                                            <p:strVal val="#ppt_x"/>
                                          </p:val>
                                        </p:tav>
                                        <p:tav tm="100000">
                                          <p:val>
                                            <p:strVal val="#ppt_x"/>
                                          </p:val>
                                        </p:tav>
                                      </p:tavLst>
                                    </p:anim>
                                    <p:anim calcmode="lin" valueType="num">
                                      <p:cBhvr>
                                        <p:cTn id="21" dur="1000" fill="hold"/>
                                        <p:tgtEl>
                                          <p:spTgt spid="9218">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952500" y="457200"/>
            <a:ext cx="7239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just" eaLnBrk="1" hangingPunct="1"/>
            <a:r>
              <a:rPr lang="en-US" sz="2400" dirty="0" err="1">
                <a:latin typeface="Arial" charset="0"/>
              </a:rPr>
              <a:t>Bài</a:t>
            </a:r>
            <a:r>
              <a:rPr lang="en-US" sz="2400" dirty="0">
                <a:latin typeface="Arial" charset="0"/>
              </a:rPr>
              <a:t> 2: </a:t>
            </a:r>
            <a:r>
              <a:rPr lang="en-US" sz="2400" dirty="0" err="1">
                <a:latin typeface="Arial" charset="0"/>
              </a:rPr>
              <a:t>Dựa</a:t>
            </a:r>
            <a:r>
              <a:rPr lang="en-US" sz="2400" dirty="0">
                <a:latin typeface="Arial" charset="0"/>
              </a:rPr>
              <a:t> </a:t>
            </a:r>
            <a:r>
              <a:rPr lang="en-US" sz="2400" dirty="0" err="1">
                <a:latin typeface="Arial" charset="0"/>
              </a:rPr>
              <a:t>vào</a:t>
            </a:r>
            <a:r>
              <a:rPr lang="en-US" sz="2400" dirty="0">
                <a:latin typeface="Arial" charset="0"/>
              </a:rPr>
              <a:t> </a:t>
            </a:r>
            <a:r>
              <a:rPr lang="en-US" sz="2400" dirty="0" err="1">
                <a:latin typeface="Arial" charset="0"/>
              </a:rPr>
              <a:t>dàn</a:t>
            </a:r>
            <a:r>
              <a:rPr lang="en-US" sz="2400" dirty="0">
                <a:latin typeface="Arial" charset="0"/>
              </a:rPr>
              <a:t> ý </a:t>
            </a:r>
            <a:r>
              <a:rPr lang="en-US" sz="2400" dirty="0" err="1">
                <a:latin typeface="Arial" charset="0"/>
              </a:rPr>
              <a:t>đã</a:t>
            </a:r>
            <a:r>
              <a:rPr lang="en-US" sz="2400" dirty="0">
                <a:latin typeface="Arial" charset="0"/>
              </a:rPr>
              <a:t> </a:t>
            </a:r>
            <a:r>
              <a:rPr lang="en-US" sz="2400" dirty="0" err="1">
                <a:latin typeface="Arial" charset="0"/>
              </a:rPr>
              <a:t>lập</a:t>
            </a:r>
            <a:r>
              <a:rPr lang="en-US" sz="2400" dirty="0">
                <a:latin typeface="Arial" charset="0"/>
              </a:rPr>
              <a:t> ở </a:t>
            </a:r>
            <a:r>
              <a:rPr lang="en-US" sz="2400" dirty="0" err="1">
                <a:latin typeface="Arial" charset="0"/>
              </a:rPr>
              <a:t>tuần</a:t>
            </a:r>
            <a:r>
              <a:rPr lang="en-US" sz="2400" dirty="0">
                <a:latin typeface="Arial" charset="0"/>
              </a:rPr>
              <a:t> 1, </a:t>
            </a:r>
            <a:r>
              <a:rPr lang="en-US" sz="2400" dirty="0" err="1">
                <a:latin typeface="Arial" charset="0"/>
              </a:rPr>
              <a:t>em</a:t>
            </a:r>
            <a:r>
              <a:rPr lang="en-US" sz="2400" dirty="0">
                <a:latin typeface="Arial" charset="0"/>
              </a:rPr>
              <a:t> </a:t>
            </a:r>
            <a:r>
              <a:rPr lang="en-US" sz="2400" dirty="0" err="1">
                <a:latin typeface="Arial" charset="0"/>
              </a:rPr>
              <a:t>hãy</a:t>
            </a:r>
            <a:r>
              <a:rPr lang="en-US" sz="2400" dirty="0">
                <a:latin typeface="Arial" charset="0"/>
              </a:rPr>
              <a:t> </a:t>
            </a:r>
            <a:r>
              <a:rPr lang="en-US" sz="2400" dirty="0" err="1">
                <a:latin typeface="Arial" charset="0"/>
              </a:rPr>
              <a:t>viết</a:t>
            </a:r>
            <a:r>
              <a:rPr lang="en-US" sz="2400" dirty="0">
                <a:latin typeface="Arial" charset="0"/>
              </a:rPr>
              <a:t> </a:t>
            </a:r>
            <a:r>
              <a:rPr lang="en-US" sz="2400" dirty="0" err="1">
                <a:latin typeface="Arial" charset="0"/>
              </a:rPr>
              <a:t>đoạn</a:t>
            </a:r>
            <a:r>
              <a:rPr lang="en-US" sz="2400" dirty="0">
                <a:latin typeface="Arial" charset="0"/>
              </a:rPr>
              <a:t> </a:t>
            </a:r>
            <a:r>
              <a:rPr lang="en-US" sz="2400" dirty="0" err="1">
                <a:latin typeface="Arial" charset="0"/>
              </a:rPr>
              <a:t>văn</a:t>
            </a:r>
            <a:r>
              <a:rPr lang="en-US" sz="2400" dirty="0">
                <a:latin typeface="Arial" charset="0"/>
              </a:rPr>
              <a:t> </a:t>
            </a:r>
            <a:r>
              <a:rPr lang="en-US" sz="2400" dirty="0" err="1">
                <a:latin typeface="Arial" charset="0"/>
              </a:rPr>
              <a:t>tả</a:t>
            </a:r>
            <a:r>
              <a:rPr lang="en-US" sz="2400" dirty="0">
                <a:latin typeface="Arial" charset="0"/>
              </a:rPr>
              <a:t> </a:t>
            </a:r>
            <a:r>
              <a:rPr lang="en-US" sz="2400" dirty="0" err="1">
                <a:latin typeface="Arial" charset="0"/>
              </a:rPr>
              <a:t>cảnh</a:t>
            </a:r>
            <a:r>
              <a:rPr lang="en-US" sz="2400" dirty="0">
                <a:latin typeface="Arial" charset="0"/>
              </a:rPr>
              <a:t> </a:t>
            </a:r>
            <a:r>
              <a:rPr lang="en-US" sz="2400" dirty="0" err="1">
                <a:latin typeface="Arial" charset="0"/>
              </a:rPr>
              <a:t>một</a:t>
            </a:r>
            <a:r>
              <a:rPr lang="en-US" sz="2400" dirty="0">
                <a:latin typeface="Arial" charset="0"/>
              </a:rPr>
              <a:t> </a:t>
            </a:r>
            <a:r>
              <a:rPr lang="en-US" sz="2400" dirty="0" err="1">
                <a:latin typeface="Arial" charset="0"/>
              </a:rPr>
              <a:t>buổi</a:t>
            </a:r>
            <a:r>
              <a:rPr lang="en-US" sz="2400" dirty="0">
                <a:latin typeface="Arial" charset="0"/>
              </a:rPr>
              <a:t> </a:t>
            </a:r>
            <a:r>
              <a:rPr lang="en-US" sz="2400" dirty="0" err="1">
                <a:latin typeface="Arial" charset="0"/>
              </a:rPr>
              <a:t>sáng</a:t>
            </a:r>
            <a:r>
              <a:rPr lang="en-US" sz="2400" dirty="0">
                <a:latin typeface="Arial" charset="0"/>
              </a:rPr>
              <a:t> (</a:t>
            </a:r>
            <a:r>
              <a:rPr lang="en-US" sz="2400" dirty="0" err="1">
                <a:latin typeface="Arial" charset="0"/>
              </a:rPr>
              <a:t>hoặc</a:t>
            </a:r>
            <a:r>
              <a:rPr lang="en-US" sz="2400" dirty="0">
                <a:latin typeface="Arial" charset="0"/>
              </a:rPr>
              <a:t> </a:t>
            </a:r>
            <a:r>
              <a:rPr lang="en-US" sz="2400" dirty="0" err="1">
                <a:latin typeface="Arial" charset="0"/>
              </a:rPr>
              <a:t>trưa</a:t>
            </a:r>
            <a:r>
              <a:rPr lang="en-US" sz="2400" dirty="0">
                <a:latin typeface="Arial" charset="0"/>
              </a:rPr>
              <a:t>, </a:t>
            </a:r>
            <a:r>
              <a:rPr lang="en-US" sz="2400" dirty="0" err="1">
                <a:latin typeface="Arial" charset="0"/>
              </a:rPr>
              <a:t>chiều</a:t>
            </a:r>
            <a:r>
              <a:rPr lang="en-US" sz="2400" dirty="0">
                <a:latin typeface="Arial" charset="0"/>
              </a:rPr>
              <a:t>) </a:t>
            </a:r>
            <a:r>
              <a:rPr lang="en-US" sz="2400" dirty="0" err="1">
                <a:latin typeface="Arial" charset="0"/>
              </a:rPr>
              <a:t>trong</a:t>
            </a:r>
            <a:r>
              <a:rPr lang="en-US" sz="2400" dirty="0">
                <a:latin typeface="Arial" charset="0"/>
              </a:rPr>
              <a:t> </a:t>
            </a:r>
            <a:r>
              <a:rPr lang="en-US" sz="2400" dirty="0" err="1">
                <a:latin typeface="Arial" charset="0"/>
              </a:rPr>
              <a:t>vườn</a:t>
            </a:r>
            <a:r>
              <a:rPr lang="en-US" sz="2400" dirty="0">
                <a:latin typeface="Arial" charset="0"/>
              </a:rPr>
              <a:t> </a:t>
            </a:r>
            <a:r>
              <a:rPr lang="en-US" sz="2400" dirty="0" err="1">
                <a:latin typeface="Arial" charset="0"/>
              </a:rPr>
              <a:t>cây</a:t>
            </a:r>
            <a:r>
              <a:rPr lang="en-US" sz="2400" dirty="0">
                <a:latin typeface="Arial" charset="0"/>
              </a:rPr>
              <a:t> ( hay </a:t>
            </a:r>
            <a:r>
              <a:rPr lang="en-US" sz="2400" dirty="0" err="1">
                <a:latin typeface="Arial" charset="0"/>
              </a:rPr>
              <a:t>trong</a:t>
            </a:r>
            <a:r>
              <a:rPr lang="en-US" sz="2400" dirty="0">
                <a:latin typeface="Arial" charset="0"/>
              </a:rPr>
              <a:t> </a:t>
            </a:r>
            <a:r>
              <a:rPr lang="en-US" sz="2400" dirty="0" err="1">
                <a:latin typeface="Arial" charset="0"/>
              </a:rPr>
              <a:t>công</a:t>
            </a:r>
            <a:r>
              <a:rPr lang="en-US" sz="2400" dirty="0">
                <a:latin typeface="Arial" charset="0"/>
              </a:rPr>
              <a:t> </a:t>
            </a:r>
            <a:r>
              <a:rPr lang="en-US" sz="2400" dirty="0" err="1">
                <a:latin typeface="Arial" charset="0"/>
              </a:rPr>
              <a:t>viên</a:t>
            </a:r>
            <a:r>
              <a:rPr lang="en-US" sz="2400" dirty="0">
                <a:latin typeface="Arial" charset="0"/>
              </a:rPr>
              <a:t>, </a:t>
            </a:r>
            <a:r>
              <a:rPr lang="en-US" sz="2400" dirty="0" err="1">
                <a:latin typeface="Arial" charset="0"/>
              </a:rPr>
              <a:t>trên</a:t>
            </a:r>
            <a:r>
              <a:rPr lang="en-US" sz="2400" dirty="0">
                <a:latin typeface="Arial" charset="0"/>
              </a:rPr>
              <a:t> </a:t>
            </a:r>
            <a:r>
              <a:rPr lang="en-US" sz="2400" dirty="0" err="1">
                <a:latin typeface="Arial" charset="0"/>
              </a:rPr>
              <a:t>đường</a:t>
            </a:r>
            <a:r>
              <a:rPr lang="en-US" sz="2400" dirty="0">
                <a:latin typeface="Arial" charset="0"/>
              </a:rPr>
              <a:t> </a:t>
            </a:r>
            <a:r>
              <a:rPr lang="en-US" sz="2400" dirty="0" err="1">
                <a:latin typeface="Arial" charset="0"/>
              </a:rPr>
              <a:t>phố</a:t>
            </a:r>
            <a:r>
              <a:rPr lang="en-US" sz="2400" dirty="0">
                <a:latin typeface="Arial" charset="0"/>
              </a:rPr>
              <a:t>, </a:t>
            </a:r>
            <a:r>
              <a:rPr lang="en-US" sz="2400" dirty="0" err="1">
                <a:latin typeface="Arial" charset="0"/>
              </a:rPr>
              <a:t>trên</a:t>
            </a:r>
            <a:r>
              <a:rPr lang="en-US" sz="2400" dirty="0">
                <a:latin typeface="Arial" charset="0"/>
              </a:rPr>
              <a:t> </a:t>
            </a:r>
            <a:r>
              <a:rPr lang="en-US" sz="2400" dirty="0" err="1">
                <a:latin typeface="Arial" charset="0"/>
              </a:rPr>
              <a:t>cánh</a:t>
            </a:r>
            <a:r>
              <a:rPr lang="en-US" sz="2400" dirty="0">
                <a:latin typeface="Arial" charset="0"/>
              </a:rPr>
              <a:t> </a:t>
            </a:r>
            <a:r>
              <a:rPr lang="en-US" sz="2400" dirty="0" err="1">
                <a:latin typeface="Arial" charset="0"/>
              </a:rPr>
              <a:t>đồng</a:t>
            </a:r>
            <a:r>
              <a:rPr lang="en-US" sz="2400" dirty="0">
                <a:latin typeface="Arial" charset="0"/>
              </a:rPr>
              <a:t>, </a:t>
            </a:r>
            <a:r>
              <a:rPr lang="en-US" sz="2400" dirty="0" err="1">
                <a:latin typeface="Arial" charset="0"/>
              </a:rPr>
              <a:t>nương</a:t>
            </a:r>
            <a:r>
              <a:rPr lang="en-US" sz="2400" dirty="0">
                <a:latin typeface="Arial" charset="0"/>
              </a:rPr>
              <a:t> </a:t>
            </a:r>
            <a:r>
              <a:rPr lang="en-US" sz="2400" dirty="0" err="1">
                <a:latin typeface="Arial" charset="0"/>
              </a:rPr>
              <a:t>rẫy</a:t>
            </a:r>
            <a:r>
              <a:rPr lang="en-US" sz="2400" dirty="0">
                <a:latin typeface="Arial" charset="0"/>
              </a:rPr>
              <a:t>)</a:t>
            </a:r>
            <a:endParaRPr lang="en-US" sz="2400" b="1" dirty="0">
              <a:latin typeface="Arial" charset="0"/>
            </a:endParaRPr>
          </a:p>
        </p:txBody>
      </p:sp>
      <p:sp>
        <p:nvSpPr>
          <p:cNvPr id="3" name="Rectangle 2">
            <a:extLst>
              <a:ext uri="{FF2B5EF4-FFF2-40B4-BE49-F238E27FC236}">
                <a16:creationId xmlns:a16="http://schemas.microsoft.com/office/drawing/2014/main" id="{4733B5AA-982E-4E49-B51A-6D1F0474A019}"/>
              </a:ext>
            </a:extLst>
          </p:cNvPr>
          <p:cNvSpPr txBox="1">
            <a:spLocks noChangeArrowheads="1"/>
          </p:cNvSpPr>
          <p:nvPr/>
        </p:nvSpPr>
        <p:spPr bwMode="auto">
          <a:xfrm>
            <a:off x="685800" y="2667000"/>
            <a:ext cx="7772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just" eaLnBrk="1" hangingPunct="1"/>
            <a:r>
              <a:rPr lang="en-US" sz="2400" i="1" dirty="0" err="1">
                <a:latin typeface="Arial" charset="0"/>
              </a:rPr>
              <a:t>Gợi</a:t>
            </a:r>
            <a:r>
              <a:rPr lang="en-US" sz="2400" i="1" dirty="0">
                <a:latin typeface="Arial" charset="0"/>
              </a:rPr>
              <a:t> ý:</a:t>
            </a:r>
          </a:p>
          <a:p>
            <a:pPr marL="457200" indent="-457200" algn="just" eaLnBrk="1" hangingPunct="1">
              <a:buFontTx/>
              <a:buChar char="-"/>
            </a:pPr>
            <a:r>
              <a:rPr lang="en-US" sz="2400" i="1" dirty="0" err="1">
                <a:latin typeface="Arial" charset="0"/>
              </a:rPr>
              <a:t>Xác</a:t>
            </a:r>
            <a:r>
              <a:rPr lang="en-US" sz="2400" i="1" dirty="0">
                <a:latin typeface="Arial" charset="0"/>
              </a:rPr>
              <a:t> </a:t>
            </a:r>
            <a:r>
              <a:rPr lang="en-US" sz="2400" i="1" dirty="0" err="1">
                <a:latin typeface="Arial" charset="0"/>
              </a:rPr>
              <a:t>định</a:t>
            </a:r>
            <a:r>
              <a:rPr lang="en-US" sz="2400" i="1" dirty="0">
                <a:latin typeface="Arial" charset="0"/>
              </a:rPr>
              <a:t> </a:t>
            </a:r>
            <a:r>
              <a:rPr lang="en-US" sz="2400" i="1" dirty="0" err="1">
                <a:latin typeface="Arial" charset="0"/>
              </a:rPr>
              <a:t>phần</a:t>
            </a:r>
            <a:r>
              <a:rPr lang="en-US" sz="2400" i="1" dirty="0">
                <a:latin typeface="Arial" charset="0"/>
              </a:rPr>
              <a:t> </a:t>
            </a:r>
            <a:r>
              <a:rPr lang="en-US" sz="2400" i="1" dirty="0" err="1">
                <a:latin typeface="Arial" charset="0"/>
              </a:rPr>
              <a:t>nào</a:t>
            </a:r>
            <a:r>
              <a:rPr lang="en-US" sz="2400" i="1" dirty="0">
                <a:latin typeface="Arial" charset="0"/>
              </a:rPr>
              <a:t> </a:t>
            </a:r>
            <a:r>
              <a:rPr lang="en-US" sz="2400" i="1" dirty="0" err="1">
                <a:latin typeface="Arial" charset="0"/>
              </a:rPr>
              <a:t>trong</a:t>
            </a:r>
            <a:r>
              <a:rPr lang="en-US" sz="2400" i="1" dirty="0">
                <a:latin typeface="Arial" charset="0"/>
              </a:rPr>
              <a:t> </a:t>
            </a:r>
            <a:r>
              <a:rPr lang="en-US" sz="2400" i="1" dirty="0" err="1">
                <a:latin typeface="Arial" charset="0"/>
              </a:rPr>
              <a:t>dàn</a:t>
            </a:r>
            <a:r>
              <a:rPr lang="en-US" sz="2400" i="1" dirty="0">
                <a:latin typeface="Arial" charset="0"/>
              </a:rPr>
              <a:t> ý </a:t>
            </a:r>
            <a:r>
              <a:rPr lang="en-US" sz="2400" i="1" dirty="0" err="1">
                <a:latin typeface="Arial" charset="0"/>
              </a:rPr>
              <a:t>để</a:t>
            </a:r>
            <a:r>
              <a:rPr lang="en-US" sz="2400" i="1" dirty="0">
                <a:latin typeface="Arial" charset="0"/>
              </a:rPr>
              <a:t> </a:t>
            </a:r>
            <a:r>
              <a:rPr lang="en-US" sz="2400" i="1" dirty="0" err="1">
                <a:latin typeface="Arial" charset="0"/>
              </a:rPr>
              <a:t>viết</a:t>
            </a:r>
            <a:r>
              <a:rPr lang="en-US" sz="2400" i="1" dirty="0">
                <a:latin typeface="Arial" charset="0"/>
              </a:rPr>
              <a:t> </a:t>
            </a:r>
            <a:r>
              <a:rPr lang="en-US" sz="2400" i="1" dirty="0" err="1">
                <a:latin typeface="Arial" charset="0"/>
              </a:rPr>
              <a:t>thành</a:t>
            </a:r>
            <a:r>
              <a:rPr lang="en-US" sz="2400" i="1" dirty="0">
                <a:latin typeface="Arial" charset="0"/>
              </a:rPr>
              <a:t> </a:t>
            </a:r>
            <a:r>
              <a:rPr lang="en-US" sz="2400" i="1" dirty="0" err="1">
                <a:latin typeface="Arial" charset="0"/>
              </a:rPr>
              <a:t>đoạn</a:t>
            </a:r>
            <a:r>
              <a:rPr lang="en-US" sz="2400" i="1" dirty="0">
                <a:latin typeface="Arial" charset="0"/>
              </a:rPr>
              <a:t> </a:t>
            </a:r>
            <a:r>
              <a:rPr lang="en-US" sz="2400" i="1" dirty="0" err="1">
                <a:latin typeface="Arial" charset="0"/>
              </a:rPr>
              <a:t>văn</a:t>
            </a:r>
            <a:r>
              <a:rPr lang="en-US" sz="2400" i="1" dirty="0">
                <a:latin typeface="Arial" charset="0"/>
              </a:rPr>
              <a:t>.</a:t>
            </a:r>
          </a:p>
          <a:p>
            <a:pPr marL="457200" indent="-457200" algn="just" eaLnBrk="1" hangingPunct="1">
              <a:buFontTx/>
              <a:buChar char="-"/>
            </a:pPr>
            <a:r>
              <a:rPr lang="en-US" sz="2400" i="1" dirty="0" err="1">
                <a:latin typeface="Arial" charset="0"/>
              </a:rPr>
              <a:t>Từ</a:t>
            </a:r>
            <a:r>
              <a:rPr lang="en-US" sz="2400" i="1" dirty="0">
                <a:latin typeface="Arial" charset="0"/>
              </a:rPr>
              <a:t> </a:t>
            </a:r>
            <a:r>
              <a:rPr lang="en-US" sz="2400" i="1" dirty="0" err="1">
                <a:latin typeface="Arial" charset="0"/>
              </a:rPr>
              <a:t>ngữ</a:t>
            </a:r>
            <a:r>
              <a:rPr lang="en-US" sz="2400" i="1" dirty="0">
                <a:latin typeface="Arial" charset="0"/>
              </a:rPr>
              <a:t> </a:t>
            </a:r>
            <a:r>
              <a:rPr lang="en-US" sz="2400" i="1" dirty="0" err="1">
                <a:latin typeface="Arial" charset="0"/>
              </a:rPr>
              <a:t>nào</a:t>
            </a:r>
            <a:r>
              <a:rPr lang="en-US" sz="2400" i="1" dirty="0">
                <a:latin typeface="Arial" charset="0"/>
              </a:rPr>
              <a:t> </a:t>
            </a:r>
            <a:r>
              <a:rPr lang="en-US" sz="2400" i="1" dirty="0" err="1">
                <a:latin typeface="Arial" charset="0"/>
              </a:rPr>
              <a:t>gợi</a:t>
            </a:r>
            <a:r>
              <a:rPr lang="en-US" sz="2400" i="1" dirty="0">
                <a:latin typeface="Arial" charset="0"/>
              </a:rPr>
              <a:t> </a:t>
            </a:r>
            <a:r>
              <a:rPr lang="en-US" sz="2400" i="1" dirty="0" err="1">
                <a:latin typeface="Arial" charset="0"/>
              </a:rPr>
              <a:t>tả</a:t>
            </a:r>
            <a:r>
              <a:rPr lang="en-US" sz="2400" i="1" dirty="0">
                <a:latin typeface="Arial" charset="0"/>
              </a:rPr>
              <a:t> </a:t>
            </a:r>
            <a:r>
              <a:rPr lang="en-US" sz="2400" i="1" dirty="0" err="1">
                <a:latin typeface="Arial" charset="0"/>
              </a:rPr>
              <a:t>được</a:t>
            </a:r>
            <a:r>
              <a:rPr lang="en-US" sz="2400" i="1" dirty="0">
                <a:latin typeface="Arial" charset="0"/>
              </a:rPr>
              <a:t> </a:t>
            </a:r>
            <a:r>
              <a:rPr lang="en-US" sz="2400" i="1" dirty="0" err="1">
                <a:latin typeface="Arial" charset="0"/>
              </a:rPr>
              <a:t>màu</a:t>
            </a:r>
            <a:r>
              <a:rPr lang="en-US" sz="2400" i="1" dirty="0">
                <a:latin typeface="Arial" charset="0"/>
              </a:rPr>
              <a:t> </a:t>
            </a:r>
            <a:r>
              <a:rPr lang="en-US" sz="2400" i="1" dirty="0" err="1">
                <a:latin typeface="Arial" charset="0"/>
              </a:rPr>
              <a:t>sắc</a:t>
            </a:r>
            <a:r>
              <a:rPr lang="en-US" sz="2400" i="1" dirty="0">
                <a:latin typeface="Arial" charset="0"/>
              </a:rPr>
              <a:t>, </a:t>
            </a:r>
            <a:r>
              <a:rPr lang="en-US" sz="2400" i="1" dirty="0" err="1">
                <a:latin typeface="Arial" charset="0"/>
              </a:rPr>
              <a:t>âm</a:t>
            </a:r>
            <a:r>
              <a:rPr lang="en-US" sz="2400" i="1" dirty="0">
                <a:latin typeface="Arial" charset="0"/>
              </a:rPr>
              <a:t> </a:t>
            </a:r>
            <a:r>
              <a:rPr lang="en-US" sz="2400" i="1" dirty="0" err="1">
                <a:latin typeface="Arial" charset="0"/>
              </a:rPr>
              <a:t>thanh</a:t>
            </a:r>
            <a:r>
              <a:rPr lang="en-US" sz="2400" i="1" dirty="0">
                <a:latin typeface="Arial" charset="0"/>
              </a:rPr>
              <a:t>, </a:t>
            </a:r>
            <a:r>
              <a:rPr lang="en-US" sz="2400" i="1" dirty="0" err="1">
                <a:latin typeface="Arial" charset="0"/>
              </a:rPr>
              <a:t>hình</a:t>
            </a:r>
            <a:r>
              <a:rPr lang="en-US" sz="2400" i="1" dirty="0">
                <a:latin typeface="Arial" charset="0"/>
              </a:rPr>
              <a:t> </a:t>
            </a:r>
            <a:r>
              <a:rPr lang="en-US" sz="2400" i="1" dirty="0" err="1">
                <a:latin typeface="Arial" charset="0"/>
              </a:rPr>
              <a:t>dáng</a:t>
            </a:r>
            <a:r>
              <a:rPr lang="en-US" sz="2400" i="1" dirty="0">
                <a:latin typeface="Arial" charset="0"/>
              </a:rPr>
              <a:t>…</a:t>
            </a:r>
            <a:r>
              <a:rPr lang="en-US" sz="2400" i="1" dirty="0" err="1">
                <a:latin typeface="Arial" charset="0"/>
              </a:rPr>
              <a:t>của</a:t>
            </a:r>
            <a:r>
              <a:rPr lang="en-US" sz="2400" i="1" dirty="0">
                <a:latin typeface="Arial" charset="0"/>
              </a:rPr>
              <a:t> </a:t>
            </a:r>
            <a:r>
              <a:rPr lang="en-US" sz="2400" i="1" dirty="0" err="1">
                <a:latin typeface="Arial" charset="0"/>
              </a:rPr>
              <a:t>những</a:t>
            </a:r>
            <a:r>
              <a:rPr lang="en-US" sz="2400" i="1" dirty="0">
                <a:latin typeface="Arial" charset="0"/>
              </a:rPr>
              <a:t> </a:t>
            </a:r>
            <a:r>
              <a:rPr lang="en-US" sz="2400" i="1" dirty="0" err="1">
                <a:latin typeface="Arial" charset="0"/>
              </a:rPr>
              <a:t>sự</a:t>
            </a:r>
            <a:r>
              <a:rPr lang="en-US" sz="2400" i="1" dirty="0">
                <a:latin typeface="Arial" charset="0"/>
              </a:rPr>
              <a:t> </a:t>
            </a:r>
            <a:r>
              <a:rPr lang="en-US" sz="2400" i="1" dirty="0" err="1">
                <a:latin typeface="Arial" charset="0"/>
              </a:rPr>
              <a:t>vật</a:t>
            </a:r>
            <a:r>
              <a:rPr lang="en-US" sz="2400" i="1" dirty="0">
                <a:latin typeface="Arial" charset="0"/>
              </a:rPr>
              <a:t> </a:t>
            </a:r>
            <a:r>
              <a:rPr lang="en-US" sz="2400" i="1" dirty="0" err="1">
                <a:latin typeface="Arial" charset="0"/>
              </a:rPr>
              <a:t>được</a:t>
            </a:r>
            <a:r>
              <a:rPr lang="en-US" sz="2400" i="1" dirty="0">
                <a:latin typeface="Arial" charset="0"/>
              </a:rPr>
              <a:t> </a:t>
            </a:r>
            <a:r>
              <a:rPr lang="en-US" sz="2400" i="1" dirty="0" err="1">
                <a:latin typeface="Arial" charset="0"/>
              </a:rPr>
              <a:t>chọn</a:t>
            </a:r>
            <a:r>
              <a:rPr lang="en-US" sz="2400" i="1" dirty="0">
                <a:latin typeface="Arial" charset="0"/>
              </a:rPr>
              <a:t> </a:t>
            </a:r>
            <a:r>
              <a:rPr lang="en-US" sz="2400" i="1" dirty="0" err="1">
                <a:latin typeface="Arial" charset="0"/>
              </a:rPr>
              <a:t>tả</a:t>
            </a:r>
            <a:r>
              <a:rPr lang="en-US" sz="2400" i="1" dirty="0">
                <a:latin typeface="Arial" charset="0"/>
              </a:rPr>
              <a:t>.</a:t>
            </a:r>
          </a:p>
          <a:p>
            <a:pPr marL="457200" indent="-457200" algn="just" eaLnBrk="1" hangingPunct="1">
              <a:buFontTx/>
              <a:buChar char="-"/>
            </a:pPr>
            <a:r>
              <a:rPr lang="en-US" sz="2400" i="1" dirty="0" err="1">
                <a:latin typeface="Arial" charset="0"/>
              </a:rPr>
              <a:t>Sự</a:t>
            </a:r>
            <a:r>
              <a:rPr lang="en-US" sz="2400" i="1" dirty="0">
                <a:latin typeface="Arial" charset="0"/>
              </a:rPr>
              <a:t> </a:t>
            </a:r>
            <a:r>
              <a:rPr lang="en-US" sz="2400" i="1" dirty="0" err="1">
                <a:latin typeface="Arial" charset="0"/>
              </a:rPr>
              <a:t>vật</a:t>
            </a:r>
            <a:r>
              <a:rPr lang="en-US" sz="2400" i="1" dirty="0">
                <a:latin typeface="Arial" charset="0"/>
              </a:rPr>
              <a:t> chi </a:t>
            </a:r>
            <a:r>
              <a:rPr lang="en-US" sz="2400" i="1" dirty="0" err="1">
                <a:latin typeface="Arial" charset="0"/>
              </a:rPr>
              <a:t>tiết</a:t>
            </a:r>
            <a:r>
              <a:rPr lang="en-US" sz="2400" i="1" dirty="0">
                <a:latin typeface="Arial" charset="0"/>
              </a:rPr>
              <a:t> </a:t>
            </a:r>
            <a:r>
              <a:rPr lang="en-US" sz="2400" i="1" dirty="0" err="1">
                <a:latin typeface="Arial" charset="0"/>
              </a:rPr>
              <a:t>nào</a:t>
            </a:r>
            <a:r>
              <a:rPr lang="en-US" sz="2400" i="1" dirty="0">
                <a:latin typeface="Arial" charset="0"/>
              </a:rPr>
              <a:t> </a:t>
            </a:r>
            <a:r>
              <a:rPr lang="en-US" sz="2400" i="1" dirty="0" err="1">
                <a:latin typeface="Arial" charset="0"/>
              </a:rPr>
              <a:t>có</a:t>
            </a:r>
            <a:r>
              <a:rPr lang="en-US" sz="2400" i="1" dirty="0">
                <a:latin typeface="Arial" charset="0"/>
              </a:rPr>
              <a:t> </a:t>
            </a:r>
            <a:r>
              <a:rPr lang="en-US" sz="2400" i="1" dirty="0" err="1">
                <a:latin typeface="Arial" charset="0"/>
              </a:rPr>
              <a:t>thể</a:t>
            </a:r>
            <a:r>
              <a:rPr lang="en-US" sz="2400" i="1" dirty="0">
                <a:latin typeface="Arial" charset="0"/>
              </a:rPr>
              <a:t> </a:t>
            </a:r>
            <a:r>
              <a:rPr lang="en-US" sz="2400" i="1" dirty="0" err="1">
                <a:latin typeface="Arial" charset="0"/>
              </a:rPr>
              <a:t>chọn</a:t>
            </a:r>
            <a:r>
              <a:rPr lang="en-US" sz="2400" i="1" dirty="0">
                <a:latin typeface="Arial" charset="0"/>
              </a:rPr>
              <a:t> </a:t>
            </a:r>
            <a:r>
              <a:rPr lang="en-US" sz="2400" i="1" dirty="0" err="1">
                <a:latin typeface="Arial" charset="0"/>
              </a:rPr>
              <a:t>tả</a:t>
            </a:r>
            <a:r>
              <a:rPr lang="en-US" sz="2400" i="1" dirty="0">
                <a:latin typeface="Arial" charset="0"/>
              </a:rPr>
              <a:t> </a:t>
            </a:r>
            <a:r>
              <a:rPr lang="en-US" sz="2400" i="1" dirty="0" err="1">
                <a:latin typeface="Arial" charset="0"/>
              </a:rPr>
              <a:t>theo</a:t>
            </a:r>
            <a:r>
              <a:rPr lang="en-US" sz="2400" i="1" dirty="0">
                <a:latin typeface="Arial" charset="0"/>
              </a:rPr>
              <a:t> </a:t>
            </a:r>
            <a:r>
              <a:rPr lang="en-US" sz="2400" i="1" dirty="0" err="1">
                <a:latin typeface="Arial" charset="0"/>
              </a:rPr>
              <a:t>cách</a:t>
            </a:r>
            <a:r>
              <a:rPr lang="en-US" sz="2400" i="1" dirty="0">
                <a:latin typeface="Arial" charset="0"/>
              </a:rPr>
              <a:t> so </a:t>
            </a:r>
            <a:r>
              <a:rPr lang="en-US" sz="2400" i="1" dirty="0" err="1">
                <a:latin typeface="Arial" charset="0"/>
              </a:rPr>
              <a:t>sánh</a:t>
            </a:r>
            <a:r>
              <a:rPr lang="en-US" sz="2400" i="1" dirty="0">
                <a:latin typeface="Arial" charset="0"/>
              </a:rPr>
              <a:t>, </a:t>
            </a:r>
            <a:r>
              <a:rPr lang="en-US" sz="2400" i="1" dirty="0" err="1">
                <a:latin typeface="Arial" charset="0"/>
              </a:rPr>
              <a:t>nhân</a:t>
            </a:r>
            <a:r>
              <a:rPr lang="en-US" sz="2400" i="1" dirty="0">
                <a:latin typeface="Arial" charset="0"/>
              </a:rPr>
              <a:t> </a:t>
            </a:r>
            <a:r>
              <a:rPr lang="en-US" sz="2400" i="1" dirty="0" err="1">
                <a:latin typeface="Arial" charset="0"/>
              </a:rPr>
              <a:t>hóa</a:t>
            </a:r>
            <a:r>
              <a:rPr lang="en-US" sz="2400" i="1" dirty="0">
                <a:latin typeface="Arial" charset="0"/>
              </a:rPr>
              <a:t>.</a:t>
            </a:r>
          </a:p>
          <a:p>
            <a:pPr marL="457200" indent="-457200" algn="just" eaLnBrk="1" hangingPunct="1">
              <a:buFontTx/>
              <a:buChar char="-"/>
            </a:pPr>
            <a:r>
              <a:rPr lang="en-US" sz="2400" i="1" dirty="0" err="1">
                <a:latin typeface="Arial" charset="0"/>
              </a:rPr>
              <a:t>Trình</a:t>
            </a:r>
            <a:r>
              <a:rPr lang="en-US" sz="2400" i="1" dirty="0">
                <a:latin typeface="Arial" charset="0"/>
              </a:rPr>
              <a:t> </a:t>
            </a:r>
            <a:r>
              <a:rPr lang="en-US" sz="2400" i="1" dirty="0" err="1">
                <a:latin typeface="Arial" charset="0"/>
              </a:rPr>
              <a:t>bày</a:t>
            </a:r>
            <a:r>
              <a:rPr lang="en-US" sz="2400" i="1" dirty="0">
                <a:latin typeface="Arial" charset="0"/>
              </a:rPr>
              <a:t> </a:t>
            </a:r>
            <a:r>
              <a:rPr lang="en-US" sz="2400" i="1" dirty="0" err="1">
                <a:latin typeface="Arial" charset="0"/>
              </a:rPr>
              <a:t>theo</a:t>
            </a:r>
            <a:r>
              <a:rPr lang="en-US" sz="2400" i="1" dirty="0">
                <a:latin typeface="Arial" charset="0"/>
              </a:rPr>
              <a:t> </a:t>
            </a:r>
            <a:r>
              <a:rPr lang="en-US" sz="2400" i="1" dirty="0" err="1">
                <a:latin typeface="Arial" charset="0"/>
              </a:rPr>
              <a:t>cấu</a:t>
            </a:r>
            <a:r>
              <a:rPr lang="en-US" sz="2400" i="1" dirty="0">
                <a:latin typeface="Arial" charset="0"/>
              </a:rPr>
              <a:t> </a:t>
            </a:r>
            <a:r>
              <a:rPr lang="en-US" sz="2400" i="1" dirty="0" err="1">
                <a:latin typeface="Arial" charset="0"/>
              </a:rPr>
              <a:t>tạo</a:t>
            </a:r>
            <a:r>
              <a:rPr lang="en-US" sz="2400" i="1" dirty="0">
                <a:latin typeface="Arial" charset="0"/>
              </a:rPr>
              <a:t> </a:t>
            </a:r>
            <a:r>
              <a:rPr lang="en-US" sz="2400" i="1" dirty="0" err="1">
                <a:latin typeface="Arial" charset="0"/>
              </a:rPr>
              <a:t>của</a:t>
            </a:r>
            <a:r>
              <a:rPr lang="en-US" sz="2400" i="1" dirty="0">
                <a:latin typeface="Arial" charset="0"/>
              </a:rPr>
              <a:t> </a:t>
            </a:r>
            <a:r>
              <a:rPr lang="en-US" sz="2400" i="1" dirty="0" err="1">
                <a:latin typeface="Arial" charset="0"/>
              </a:rPr>
              <a:t>đoạn</a:t>
            </a:r>
            <a:r>
              <a:rPr lang="en-US" sz="2400" i="1" dirty="0">
                <a:latin typeface="Arial" charset="0"/>
              </a:rPr>
              <a:t> </a:t>
            </a:r>
            <a:r>
              <a:rPr lang="en-US" sz="2400" i="1" dirty="0" err="1">
                <a:latin typeface="Arial" charset="0"/>
              </a:rPr>
              <a:t>văn</a:t>
            </a:r>
            <a:r>
              <a:rPr lang="en-US" sz="2400" i="1" dirty="0">
                <a:latin typeface="Arial" charset="0"/>
              </a:rPr>
              <a:t>.</a:t>
            </a:r>
          </a:p>
        </p:txBody>
      </p:sp>
    </p:spTree>
    <p:extLst>
      <p:ext uri="{BB962C8B-B14F-4D97-AF65-F5344CB8AC3E}">
        <p14:creationId xmlns:p14="http://schemas.microsoft.com/office/powerpoint/2010/main" val="2797666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1f1ac0761fb559d2b3e29ee9f16c962355c3df7c"/>
  <p:tag name="INKNOELEADERBOARD" val="116503599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289</TotalTime>
  <Words>757</Words>
  <Application>Microsoft Office PowerPoint</Application>
  <PresentationFormat>On-screen Show (4:3)</PresentationFormat>
  <Paragraphs>48</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Tahoma</vt:lpstr>
      <vt:lpstr>Times New Roman</vt:lpstr>
      <vt:lpstr>Office Theme</vt:lpstr>
      <vt:lpstr>PowerPoint Presentation</vt:lpstr>
      <vt:lpstr>Cấu tạo của bài văn tả cảnh?</vt:lpstr>
      <vt:lpstr>PowerPoint Presentation</vt:lpstr>
      <vt:lpstr>PowerPoint Presentation</vt:lpstr>
      <vt:lpstr>PowerPoint Presentation</vt:lpstr>
      <vt:lpstr>     Trong cái nắng chói chang, dữ dội làm cho  “ biển lá xanh rờn đã bắt đầu ngả sang màu úa” bị hun nóng, cây tràm vẫn sống, sống oai hùng, thân cây vươn lên trời cao, hương tràm cũng ngát dậy, đầy sức sống.</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84982722506</cp:lastModifiedBy>
  <cp:revision>50</cp:revision>
  <dcterms:created xsi:type="dcterms:W3CDTF">2006-08-16T00:00:00Z</dcterms:created>
  <dcterms:modified xsi:type="dcterms:W3CDTF">2021-09-15T03:02:58Z</dcterms:modified>
</cp:coreProperties>
</file>